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  <p:sldMasterId id="2147483902" r:id="rId2"/>
    <p:sldMasterId id="2147483908" r:id="rId3"/>
    <p:sldMasterId id="2147483921" r:id="rId4"/>
  </p:sldMasterIdLst>
  <p:notesMasterIdLst>
    <p:notesMasterId r:id="rId31"/>
  </p:notesMasterIdLst>
  <p:handoutMasterIdLst>
    <p:handoutMasterId r:id="rId32"/>
  </p:handoutMasterIdLst>
  <p:sldIdLst>
    <p:sldId id="1052" r:id="rId5"/>
    <p:sldId id="1018" r:id="rId6"/>
    <p:sldId id="1121" r:id="rId7"/>
    <p:sldId id="1122" r:id="rId8"/>
    <p:sldId id="1124" r:id="rId9"/>
    <p:sldId id="1099" r:id="rId10"/>
    <p:sldId id="1125" r:id="rId11"/>
    <p:sldId id="1126" r:id="rId12"/>
    <p:sldId id="1111" r:id="rId13"/>
    <p:sldId id="1065" r:id="rId14"/>
    <p:sldId id="1068" r:id="rId15"/>
    <p:sldId id="1069" r:id="rId16"/>
    <p:sldId id="1100" r:id="rId17"/>
    <p:sldId id="1132" r:id="rId18"/>
    <p:sldId id="1071" r:id="rId19"/>
    <p:sldId id="1074" r:id="rId20"/>
    <p:sldId id="1073" r:id="rId21"/>
    <p:sldId id="1075" r:id="rId22"/>
    <p:sldId id="1138" r:id="rId23"/>
    <p:sldId id="1080" r:id="rId24"/>
    <p:sldId id="1143" r:id="rId25"/>
    <p:sldId id="1113" r:id="rId26"/>
    <p:sldId id="1114" r:id="rId27"/>
    <p:sldId id="1118" r:id="rId28"/>
    <p:sldId id="1120" r:id="rId29"/>
    <p:sldId id="1109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77B"/>
    <a:srgbClr val="0000FF"/>
    <a:srgbClr val="FFFF99"/>
    <a:srgbClr val="FF3300"/>
    <a:srgbClr val="F2DCDB"/>
    <a:srgbClr val="C1A56D"/>
    <a:srgbClr val="D7C5A1"/>
    <a:srgbClr val="FF505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6" autoAdjust="0"/>
    <p:restoredTop sz="92525" autoAdjust="0"/>
  </p:normalViewPr>
  <p:slideViewPr>
    <p:cSldViewPr>
      <p:cViewPr varScale="1">
        <p:scale>
          <a:sx n="59" d="100"/>
          <a:sy n="59" d="100"/>
        </p:scale>
        <p:origin x="52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25/06/2018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04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6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22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41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4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11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92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19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00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78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54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409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7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5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8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8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89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72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737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0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1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05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9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1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20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5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5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9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5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2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80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87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791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621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14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34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744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527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8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2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81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88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95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3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3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8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‹N°›</a:t>
            </a:fld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FCC/</a:t>
            </a:r>
            <a:r>
              <a:rPr lang="en-GB" sz="1000" b="1" dirty="0" err="1" smtClean="0">
                <a:solidFill>
                  <a:schemeClr val="bg1"/>
                </a:solidFill>
              </a:rPr>
              <a:t>EuroCirCol</a:t>
            </a:r>
            <a:r>
              <a:rPr lang="en-GB" sz="1000" b="1" dirty="0" smtClean="0">
                <a:solidFill>
                  <a:schemeClr val="bg1"/>
                </a:solidFill>
              </a:rPr>
              <a:t> Status</a:t>
            </a:r>
            <a:r>
              <a:rPr lang="en-GB" sz="1000" b="1" baseline="0" dirty="0" smtClean="0">
                <a:solidFill>
                  <a:schemeClr val="bg1"/>
                </a:solidFill>
              </a:rPr>
              <a:t> Update</a:t>
            </a:r>
          </a:p>
          <a:p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TIARA meeting, 25 June 2018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860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‹N°›</a:t>
            </a:fld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FCC/</a:t>
            </a:r>
            <a:r>
              <a:rPr lang="en-GB" sz="1000" b="1" dirty="0" err="1" smtClean="0">
                <a:solidFill>
                  <a:schemeClr val="bg1"/>
                </a:solidFill>
              </a:rPr>
              <a:t>EuroCirCol</a:t>
            </a:r>
            <a:r>
              <a:rPr lang="en-GB" sz="1000" b="1" dirty="0" smtClean="0">
                <a:solidFill>
                  <a:schemeClr val="bg1"/>
                </a:solidFill>
              </a:rPr>
              <a:t> Status</a:t>
            </a:r>
            <a:r>
              <a:rPr lang="en-GB" sz="1000" b="1" baseline="0" dirty="0" smtClean="0">
                <a:solidFill>
                  <a:schemeClr val="bg1"/>
                </a:solidFill>
              </a:rPr>
              <a:t> Update</a:t>
            </a:r>
          </a:p>
          <a:p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TIARA meeting, 25 June 2018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3CB2-CB46-4D73-9AF3-8191DEA4D6E1}" type="datetimeFigureOut">
              <a:rPr lang="en-GB" smtClean="0"/>
              <a:t>25/06/2018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100A-E962-4EDC-8177-67B64A99A00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48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1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0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tif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13" Type="http://schemas.openxmlformats.org/officeDocument/2006/relationships/image" Target="../media/image83.tiff"/><Relationship Id="rId18" Type="http://schemas.openxmlformats.org/officeDocument/2006/relationships/image" Target="../media/image88.tiff"/><Relationship Id="rId26" Type="http://schemas.openxmlformats.org/officeDocument/2006/relationships/image" Target="../media/image96.tiff"/><Relationship Id="rId3" Type="http://schemas.openxmlformats.org/officeDocument/2006/relationships/image" Target="../media/image10.png"/><Relationship Id="rId21" Type="http://schemas.openxmlformats.org/officeDocument/2006/relationships/image" Target="../media/image91.tiff"/><Relationship Id="rId7" Type="http://schemas.openxmlformats.org/officeDocument/2006/relationships/image" Target="../media/image77.tiff"/><Relationship Id="rId12" Type="http://schemas.openxmlformats.org/officeDocument/2006/relationships/image" Target="../media/image82.tiff"/><Relationship Id="rId17" Type="http://schemas.openxmlformats.org/officeDocument/2006/relationships/image" Target="../media/image87.tiff"/><Relationship Id="rId25" Type="http://schemas.openxmlformats.org/officeDocument/2006/relationships/image" Target="../media/image95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6.tiff"/><Relationship Id="rId20" Type="http://schemas.openxmlformats.org/officeDocument/2006/relationships/image" Target="../media/image90.tiff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tiff"/><Relationship Id="rId11" Type="http://schemas.openxmlformats.org/officeDocument/2006/relationships/image" Target="../media/image81.tiff"/><Relationship Id="rId24" Type="http://schemas.openxmlformats.org/officeDocument/2006/relationships/image" Target="../media/image94.tiff"/><Relationship Id="rId5" Type="http://schemas.openxmlformats.org/officeDocument/2006/relationships/image" Target="../media/image75.tiff"/><Relationship Id="rId15" Type="http://schemas.openxmlformats.org/officeDocument/2006/relationships/image" Target="../media/image85.tiff"/><Relationship Id="rId23" Type="http://schemas.openxmlformats.org/officeDocument/2006/relationships/image" Target="../media/image93.tiff"/><Relationship Id="rId28" Type="http://schemas.openxmlformats.org/officeDocument/2006/relationships/image" Target="../media/image98.jpeg"/><Relationship Id="rId10" Type="http://schemas.openxmlformats.org/officeDocument/2006/relationships/image" Target="../media/image80.tiff"/><Relationship Id="rId19" Type="http://schemas.openxmlformats.org/officeDocument/2006/relationships/image" Target="../media/image89.tiff"/><Relationship Id="rId4" Type="http://schemas.openxmlformats.org/officeDocument/2006/relationships/image" Target="../media/image74.tiff"/><Relationship Id="rId9" Type="http://schemas.openxmlformats.org/officeDocument/2006/relationships/image" Target="../media/image79.tiff"/><Relationship Id="rId14" Type="http://schemas.openxmlformats.org/officeDocument/2006/relationships/image" Target="../media/image84.tiff"/><Relationship Id="rId22" Type="http://schemas.openxmlformats.org/officeDocument/2006/relationships/image" Target="../media/image92.tiff"/><Relationship Id="rId27" Type="http://schemas.openxmlformats.org/officeDocument/2006/relationships/image" Target="../media/image97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583469" y="4094589"/>
            <a:ext cx="6030464" cy="1358292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0825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06377" y="0"/>
            <a:ext cx="16992593" cy="6858000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3011602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5495021"/>
            <a:ext cx="1551182" cy="6487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6144493" y="5780141"/>
            <a:ext cx="20438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00082" y="4747472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8324" y="4090748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3743" y="4741846"/>
            <a:ext cx="88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603" y="3741747"/>
            <a:ext cx="92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27" y="5476004"/>
            <a:ext cx="1020573" cy="7171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9831517" y="6577816"/>
            <a:ext cx="165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J. Wenninger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018" y="4215767"/>
            <a:ext cx="162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2603" y="626116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2020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</a:t>
            </a:r>
            <a:r>
              <a:rPr kumimoji="0" lang="en-GB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EuroCirCol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grant agreement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654305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no.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764879;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ARIES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 730871; and </a:t>
            </a:r>
            <a:r>
              <a:rPr kumimoji="0" lang="en-GB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E-JADE,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 no. 645479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79" y="6198612"/>
            <a:ext cx="2814032" cy="4392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18" y="5472399"/>
            <a:ext cx="1302192" cy="62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70" y="5480727"/>
            <a:ext cx="920203" cy="598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6876" r="24262" b="24372"/>
          <a:stretch/>
        </p:blipFill>
        <p:spPr>
          <a:xfrm>
            <a:off x="5529194" y="5490674"/>
            <a:ext cx="486132" cy="7329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15480" y="523706"/>
            <a:ext cx="94377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FFFF00"/>
                </a:solidFill>
              </a:rPr>
              <a:t>Future Circular Collider </a:t>
            </a:r>
            <a:r>
              <a:rPr lang="de-DE" sz="4800" b="1" dirty="0" smtClean="0">
                <a:solidFill>
                  <a:srgbClr val="FFFF00"/>
                </a:solidFill>
              </a:rPr>
              <a:t>Study and EuroCirCol Design Study</a:t>
            </a:r>
            <a:endParaRPr lang="de-DE" sz="4800" b="1" dirty="0">
              <a:solidFill>
                <a:srgbClr val="FFFF00"/>
              </a:solidFill>
            </a:endParaRPr>
          </a:p>
          <a:p>
            <a:pPr algn="ctr"/>
            <a:r>
              <a:rPr lang="de-DE" sz="4000" b="1" dirty="0" smtClean="0">
                <a:solidFill>
                  <a:schemeClr val="bg1"/>
                </a:solidFill>
              </a:rPr>
              <a:t>Overview and Status,</a:t>
            </a: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M. Benedikt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4000" b="1" dirty="0" smtClean="0">
                <a:solidFill>
                  <a:schemeClr val="bg1"/>
                </a:solidFill>
              </a:rPr>
              <a:t> </a:t>
            </a:r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01549" y="2996952"/>
            <a:ext cx="9442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gratefully acknowledging input from FCC coordination </a:t>
            </a:r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group, </a:t>
            </a:r>
          </a:p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global </a:t>
            </a:r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FCC and </a:t>
            </a:r>
            <a:r>
              <a:rPr lang="en-GB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EuroCirCol</a:t>
            </a:r>
            <a:r>
              <a:rPr lang="en-GB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design </a:t>
            </a:r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study team and all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13832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T dipole design activities and options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328" y="1559774"/>
            <a:ext cx="2493540" cy="2835632"/>
            <a:chOff x="52541" y="2329412"/>
            <a:chExt cx="3050072" cy="3468516"/>
          </a:xfrm>
        </p:grpSpPr>
        <p:sp>
          <p:nvSpPr>
            <p:cNvPr id="23" name="TextBox 22"/>
            <p:cNvSpPr txBox="1"/>
            <p:nvPr/>
          </p:nvSpPr>
          <p:spPr>
            <a:xfrm>
              <a:off x="52541" y="2329412"/>
              <a:ext cx="2466875" cy="56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Cos-theta</a:t>
              </a:r>
            </a:p>
          </p:txBody>
        </p:sp>
        <p:pic>
          <p:nvPicPr>
            <p:cNvPr id="24" name="Picture 23" descr="Screen Shot 2016-06-21 at 21.36.31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111307" y="3086739"/>
            <a:ext cx="2544533" cy="2861021"/>
            <a:chOff x="2880606" y="549566"/>
            <a:chExt cx="3105587" cy="3491859"/>
          </a:xfrm>
        </p:grpSpPr>
        <p:sp>
          <p:nvSpPr>
            <p:cNvPr id="26" name="TextBox 25"/>
            <p:cNvSpPr txBox="1"/>
            <p:nvPr/>
          </p:nvSpPr>
          <p:spPr>
            <a:xfrm>
              <a:off x="3694526" y="549566"/>
              <a:ext cx="1935111" cy="563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Blocks </a:t>
              </a:r>
            </a:p>
          </p:txBody>
        </p:sp>
        <p:pic>
          <p:nvPicPr>
            <p:cNvPr id="27" name="Picture 26" descr="Screen Shot 2016-06-21 at 21.39.33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163826" y="1517750"/>
            <a:ext cx="2580246" cy="2850336"/>
            <a:chOff x="5994568" y="2309809"/>
            <a:chExt cx="3078821" cy="3401099"/>
          </a:xfrm>
        </p:grpSpPr>
        <p:sp>
          <p:nvSpPr>
            <p:cNvPr id="29" name="TextBox 28"/>
            <p:cNvSpPr txBox="1"/>
            <p:nvPr/>
          </p:nvSpPr>
          <p:spPr>
            <a:xfrm>
              <a:off x="6344577" y="2309809"/>
              <a:ext cx="2550077" cy="55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Common coils</a:t>
              </a:r>
            </a:p>
          </p:txBody>
        </p:sp>
        <p:pic>
          <p:nvPicPr>
            <p:cNvPr id="30" name="Picture 29" descr="Screen Shot 2016-06-21 at 21.43.00.pn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224" y="1138673"/>
            <a:ext cx="2064693" cy="98981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32" name="Rectangle 31"/>
          <p:cNvSpPr/>
          <p:nvPr/>
        </p:nvSpPr>
        <p:spPr>
          <a:xfrm>
            <a:off x="73097" y="6074132"/>
            <a:ext cx="9174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magnets (1.5 m lengths) will be built from 2018 – 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002060"/>
                </a:solidFill>
                <a:latin typeface="Arial"/>
              </a:rPr>
              <a:t>Russian 16 T magnet program launched by BINP recently.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98894" y="1111874"/>
            <a:ext cx="251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Swiss contribution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18" y="3382421"/>
            <a:ext cx="2417396" cy="24037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26165" y="2587867"/>
            <a:ext cx="201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Canted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Cos-theta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130" y="1979245"/>
            <a:ext cx="638825" cy="6388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42333" y="1041221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H2020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71" y="1019831"/>
            <a:ext cx="2858629" cy="37165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896" y="5506225"/>
            <a:ext cx="1715851" cy="11541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6857" y="4008013"/>
            <a:ext cx="1702890" cy="1408961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44" name="TextBox 43"/>
          <p:cNvSpPr txBox="1"/>
          <p:nvPr/>
        </p:nvSpPr>
        <p:spPr>
          <a:xfrm>
            <a:off x="190005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05353" y="562853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71864" y="4254054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CIEMAT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16080" y="5540529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PSI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80376" y="5147206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LBNL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80376" y="5909677"/>
            <a:ext cx="158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25804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15 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dipole demonstrator (US-MDP)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672" y="3846527"/>
            <a:ext cx="5961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coil parts, structural components  and tooling are available at FNAL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fabrication and the work with mechanical structure are in progress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magnet test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September 2018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161" y="1104424"/>
            <a:ext cx="3943023" cy="2633340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96445" y="1072002"/>
            <a:ext cx="1826610" cy="1636918"/>
            <a:chOff x="1503032" y="1194668"/>
            <a:chExt cx="1826610" cy="16369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3032" y="1194668"/>
              <a:ext cx="1826610" cy="1340981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760697" y="2566129"/>
              <a:ext cx="125066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Iron Laminations</a:t>
              </a: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84653" y="1073056"/>
            <a:ext cx="1419059" cy="1611061"/>
            <a:chOff x="6239042" y="1193053"/>
            <a:chExt cx="1419059" cy="161106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042" y="1193053"/>
              <a:ext cx="1419059" cy="134560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478088" y="2538657"/>
              <a:ext cx="97815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AL I-Clamps</a:t>
              </a: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66445" y="2811767"/>
            <a:ext cx="1730390" cy="1037947"/>
            <a:chOff x="5954743" y="2802601"/>
            <a:chExt cx="1730390" cy="103794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743" y="2802601"/>
              <a:ext cx="1730390" cy="77474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500372" y="3575091"/>
              <a:ext cx="56938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Fillers</a:t>
              </a: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77668" y="2708920"/>
            <a:ext cx="1730900" cy="1095104"/>
            <a:chOff x="5954233" y="3787286"/>
            <a:chExt cx="1730900" cy="109510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233" y="3787286"/>
              <a:ext cx="1730900" cy="757492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348088" y="4616933"/>
              <a:ext cx="873957" cy="26545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Axial 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Rods</a:t>
              </a:r>
              <a:endParaRPr kumimoji="0" lang="en-US" sz="1125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220564" y="1083698"/>
            <a:ext cx="1852843" cy="1488865"/>
            <a:chOff x="1479432" y="2855171"/>
            <a:chExt cx="1852843" cy="148886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432" y="2855171"/>
              <a:ext cx="962473" cy="96505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6981" y="3102202"/>
              <a:ext cx="965294" cy="95029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02375" y="4078579"/>
              <a:ext cx="88197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End Plates</a:t>
              </a: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040216" y="1073056"/>
            <a:ext cx="2066480" cy="1571982"/>
            <a:chOff x="3706695" y="1209907"/>
            <a:chExt cx="2066480" cy="157198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6695" y="1209907"/>
              <a:ext cx="2066480" cy="131351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4374330" y="2516432"/>
              <a:ext cx="77777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StSt</a:t>
              </a:r>
              <a:r>
                <a:rPr kumimoji="0" lang="fr-FR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 Skin</a:t>
              </a: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92" y="3861986"/>
            <a:ext cx="2975080" cy="22313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605" y="3819316"/>
            <a:ext cx="3037059" cy="22739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pic>
        <p:nvPicPr>
          <p:cNvPr id="55" name="Picture 54" descr="RGB_White-Seal_White-Mark_SC_Horizontal–400dpi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196" y="357074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16 T ERMC construction at CERN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1052736"/>
            <a:ext cx="406908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57" y="4468844"/>
            <a:ext cx="1920240" cy="1440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331" y="4077072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ERMC coil winding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60" y="5887185"/>
            <a:ext cx="142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Reaction Tool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0353" y="5877272"/>
            <a:ext cx="171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Impregnation Tool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494" y="4456162"/>
            <a:ext cx="1920240" cy="14401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022" y="1086232"/>
            <a:ext cx="3025140" cy="2270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7152" y="1086232"/>
            <a:ext cx="3017520" cy="2270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328" y="3645024"/>
            <a:ext cx="1699260" cy="2240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9272" y="3646165"/>
            <a:ext cx="1295400" cy="22402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15874" y="3356992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Aluminum shell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32690" y="3388004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yoke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42729" y="5877272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Axial rods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23600" y="5877272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Dummy coils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775521" y="3384911"/>
            <a:ext cx="5056783" cy="1569993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fabrication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Winding of the first coil has been completed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Preparation for reaction on-going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tooling for coil production ready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253825" y="4883343"/>
            <a:ext cx="4578479" cy="1353969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assembly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components and tooling ready</a:t>
            </a:r>
          </a:p>
          <a:p>
            <a:pPr marL="905256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9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Dummy assembly to characterize the structure behavior on-going.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42694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018"/>
          <a:stretch/>
        </p:blipFill>
        <p:spPr>
          <a:xfrm>
            <a:off x="166266" y="1935063"/>
            <a:ext cx="3567534" cy="3660194"/>
          </a:xfrm>
          <a:prstGeom prst="rect">
            <a:avLst/>
          </a:prstGeom>
        </p:spPr>
      </p:pic>
      <p:pic>
        <p:nvPicPr>
          <p:cNvPr id="23" name="Picture 2" descr="http://cds.cern.ch/record/2260679/files/DSC_7494.jpg?subformat=icon-144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7521" r="260" b="28585"/>
          <a:stretch/>
        </p:blipFill>
        <p:spPr bwMode="auto">
          <a:xfrm>
            <a:off x="-240704" y="5743180"/>
            <a:ext cx="5472607" cy="11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cryogenic beam vacuum system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1" r="227" b="179"/>
          <a:stretch/>
        </p:blipFill>
        <p:spPr>
          <a:xfrm>
            <a:off x="4639448" y="2124000"/>
            <a:ext cx="7560000" cy="4752000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737470" y="2204864"/>
            <a:ext cx="7381187" cy="1308375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beam-screen test set-up at ANKA/Germany: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rgbClr val="FF0000"/>
                </a:solidFill>
                <a:latin typeface="Arial"/>
              </a:rPr>
              <a:t>b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tests since June 2017, </a:t>
            </a:r>
            <a:r>
              <a:rPr lang="en-GB" b="1" dirty="0" smtClean="0">
                <a:solidFill>
                  <a:srgbClr val="FF0000"/>
                </a:solidFill>
                <a:latin typeface="Arial"/>
              </a:rPr>
              <a:t>with 3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prototype</a:t>
            </a:r>
            <a:r>
              <a:rPr lang="en-GB" b="1" dirty="0" smtClean="0">
                <a:solidFill>
                  <a:srgbClr val="FF0000"/>
                </a:solidFill>
                <a:latin typeface="Arial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639448" y="3217725"/>
            <a:ext cx="6372521" cy="236446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260000">
            <a:off x="6155753" y="4004772"/>
            <a:ext cx="10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X-ray fan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542691" y="5874999"/>
            <a:ext cx="2849476" cy="646331"/>
            <a:chOff x="8461248" y="5396394"/>
            <a:chExt cx="2849476" cy="646331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8461248" y="5396395"/>
              <a:ext cx="1971526" cy="3231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9118694" y="5396394"/>
              <a:ext cx="2192030" cy="646331"/>
            </a:xfrm>
            <a:prstGeom prst="rect">
              <a:avLst/>
            </a:prstGeom>
            <a:solidFill>
              <a:schemeClr val="lt1">
                <a:alpha val="79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2.5 GeV ANKA/KIT storage ring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12" y="226464"/>
            <a:ext cx="1175983" cy="565067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6" name="TextBox 15"/>
          <p:cNvSpPr txBox="1"/>
          <p:nvPr/>
        </p:nvSpPr>
        <p:spPr>
          <a:xfrm>
            <a:off x="288032" y="1124744"/>
            <a:ext cx="1185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4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C377B"/>
                </a:solidFill>
                <a:latin typeface="Arial"/>
              </a:rPr>
              <a:t>s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ynchrotron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radiation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(~ 30 W/m/beam (@16 T field)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(cf. LHC &lt;0.2W/m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~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5 MW total load in arcs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bsorption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synchrotron radiation at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temperature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(&gt; 1.8 K)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cryogenic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efficiency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51114" y="3646714"/>
            <a:ext cx="1197429" cy="10481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51114" y="3766780"/>
            <a:ext cx="1197430" cy="6438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391" y="4768027"/>
            <a:ext cx="3103135" cy="21247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805879" y="5871103"/>
            <a:ext cx="2894123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ANKA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photon spectrum</a:t>
            </a:r>
          </a:p>
          <a:p>
            <a:r>
              <a:rPr lang="en-US" sz="2000" dirty="0" smtClean="0"/>
              <a:t>= FCC –</a:t>
            </a:r>
            <a:r>
              <a:rPr lang="en-US" sz="2000" dirty="0" err="1" smtClean="0"/>
              <a:t>hh</a:t>
            </a:r>
            <a:r>
              <a:rPr lang="en-US" sz="2000" dirty="0" smtClean="0"/>
              <a:t> spectrum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183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kern="0" dirty="0" smtClean="0"/>
              <a:t>     FCC-</a:t>
            </a:r>
            <a:r>
              <a:rPr lang="en-GB" kern="0" dirty="0" err="1" smtClean="0"/>
              <a:t>hh</a:t>
            </a:r>
            <a:r>
              <a:rPr lang="en-GB" kern="0" dirty="0" smtClean="0"/>
              <a:t>: beam </a:t>
            </a:r>
            <a:r>
              <a:rPr lang="en-GB" kern="0" dirty="0"/>
              <a:t>s</a:t>
            </a:r>
            <a:r>
              <a:rPr lang="en-GB" kern="0" dirty="0" smtClean="0"/>
              <a:t>creen </a:t>
            </a:r>
            <a:r>
              <a:rPr lang="en-GB" kern="0" dirty="0"/>
              <a:t>e</a:t>
            </a:r>
            <a:r>
              <a:rPr lang="en-GB" kern="0" dirty="0" smtClean="0"/>
              <a:t>volution &amp; tests</a:t>
            </a:r>
            <a:endParaRPr lang="en-GB" kern="0" dirty="0"/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1344" y="101556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Optimised BS design in view of: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Mass production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Impedance optimization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e- cloud mitigation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ym typeface="Wingdings" panose="05000000000000000000" pitchFamily="2" charset="2"/>
              </a:rPr>
              <a:t>latest version to be tested summer ‘18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19336" y="530120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ym typeface="Wingdings" panose="05000000000000000000" pitchFamily="2" charset="2"/>
              </a:rPr>
              <a:t>Design optimisation: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anose="05000000000000000000" pitchFamily="2" charset="2"/>
              </a:rPr>
              <a:t>Ribs removed; Optimization of thickness of copper and 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anose="05000000000000000000" pitchFamily="2" charset="2"/>
              </a:rPr>
              <a:t>Connection absorber/cooling tube, and welding positions</a:t>
            </a:r>
            <a:endParaRPr lang="en-GB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" r="54302"/>
          <a:stretch/>
        </p:blipFill>
        <p:spPr>
          <a:xfrm>
            <a:off x="1027313" y="2442538"/>
            <a:ext cx="3196479" cy="29536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09703" y="5025950"/>
            <a:ext cx="5834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Measurements at KARA/KIT (pressure evolution) confirm MC vacuum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Confident to use simulations for all vacuum design</a:t>
            </a:r>
            <a:endParaRPr lang="en-GB" dirty="0"/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29306" r="25556" b="46468"/>
          <a:stretch/>
        </p:blipFill>
        <p:spPr>
          <a:xfrm>
            <a:off x="5339482" y="1076728"/>
            <a:ext cx="3312846" cy="2860587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0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44167" b="33626"/>
          <a:stretch/>
        </p:blipFill>
        <p:spPr>
          <a:xfrm>
            <a:off x="8741734" y="1059993"/>
            <a:ext cx="3312846" cy="1347845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r="23116" b="13022"/>
          <a:stretch/>
        </p:blipFill>
        <p:spPr>
          <a:xfrm>
            <a:off x="9522381" y="2492896"/>
            <a:ext cx="2536078" cy="2317783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317711" y="3961522"/>
            <a:ext cx="3348806" cy="5847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 smtClean="0"/>
              <a:t>Cold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Sprayed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Isolated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Electrode</a:t>
            </a:r>
            <a:endParaRPr lang="es-ES_tradnl" sz="1600" dirty="0" smtClean="0"/>
          </a:p>
          <a:p>
            <a:pPr algn="ctr"/>
            <a:r>
              <a:rPr lang="es-ES_tradnl" sz="1600" dirty="0" smtClean="0"/>
              <a:t>(e-</a:t>
            </a:r>
            <a:r>
              <a:rPr lang="es-ES_tradnl" sz="1600" dirty="0" err="1" smtClean="0"/>
              <a:t>cloud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mitigation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option</a:t>
            </a:r>
            <a:r>
              <a:rPr lang="es-ES_tradnl" sz="1600" dirty="0" smtClean="0"/>
              <a:t>)</a:t>
            </a:r>
            <a:endParaRPr lang="en-GB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14315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FCC implementation - footprint baseline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71552" y="1017064"/>
            <a:ext cx="8616736" cy="29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4149080"/>
            <a:ext cx="9052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Arial"/>
              </a:rPr>
              <a:t>Present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baseline position was established considering: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0C377B"/>
                </a:solidFill>
                <a:latin typeface="Arial"/>
              </a:rPr>
              <a:t>l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owest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risk for construction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0C377B"/>
                </a:solidFill>
                <a:latin typeface="Arial"/>
              </a:rPr>
              <a:t>f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astest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cheapest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0C377B"/>
                </a:solidFill>
                <a:latin typeface="Arial"/>
              </a:rPr>
              <a:t>f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easible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positions for large span caverns (most challenging structures)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C377B"/>
                </a:solidFill>
                <a:latin typeface="Arial"/>
              </a:rPr>
              <a:t>n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step: review of surface site locations and machine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9202504" y="1013910"/>
            <a:ext cx="2965769" cy="284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344" y="3861048"/>
            <a:ext cx="3017575" cy="30133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2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76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CE schedule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studies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2104" y="464558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 smtClean="0">
                <a:solidFill>
                  <a:srgbClr val="0C377B"/>
                </a:solidFill>
                <a:latin typeface="Arial"/>
              </a:rPr>
              <a:t>First sectors ready after 4.5 years</a:t>
            </a:r>
            <a:endParaRPr kumimoji="0" lang="de-DE" sz="2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366" y="1340768"/>
            <a:ext cx="5269306" cy="2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– tunnel integration in arcs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1" y="1019655"/>
            <a:ext cx="4933913" cy="507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584" y="1014830"/>
            <a:ext cx="5256584" cy="510623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03712" y="1124744"/>
            <a:ext cx="6768752" cy="100811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DDDDD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           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5.5 m inner diameter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7" y="5642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Technical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Schedule for each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of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 options</a:t>
            </a: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0" name="Group 159"/>
          <p:cNvGrpSpPr/>
          <p:nvPr/>
        </p:nvGrpSpPr>
        <p:grpSpPr>
          <a:xfrm>
            <a:off x="754823" y="1553620"/>
            <a:ext cx="10893128" cy="4178515"/>
            <a:chOff x="871215" y="1428000"/>
            <a:chExt cx="10893128" cy="4626754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87121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2" name="Straight Connector 161"/>
            <p:cNvCxnSpPr/>
            <p:nvPr/>
          </p:nvCxnSpPr>
          <p:spPr>
            <a:xfrm>
              <a:off x="1345864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3" name="Straight Connector 162"/>
            <p:cNvCxnSpPr/>
            <p:nvPr/>
          </p:nvCxnSpPr>
          <p:spPr>
            <a:xfrm>
              <a:off x="1820512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4" name="Straight Connector 163"/>
            <p:cNvCxnSpPr/>
            <p:nvPr/>
          </p:nvCxnSpPr>
          <p:spPr>
            <a:xfrm>
              <a:off x="2295161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5" name="Straight Connector 164"/>
            <p:cNvCxnSpPr/>
            <p:nvPr/>
          </p:nvCxnSpPr>
          <p:spPr>
            <a:xfrm>
              <a:off x="2769810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6" name="Straight Connector 165"/>
            <p:cNvCxnSpPr/>
            <p:nvPr/>
          </p:nvCxnSpPr>
          <p:spPr>
            <a:xfrm>
              <a:off x="3244458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7" name="Straight Connector 166"/>
            <p:cNvCxnSpPr/>
            <p:nvPr/>
          </p:nvCxnSpPr>
          <p:spPr>
            <a:xfrm>
              <a:off x="3719107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8" name="Straight Connector 167"/>
            <p:cNvCxnSpPr/>
            <p:nvPr/>
          </p:nvCxnSpPr>
          <p:spPr>
            <a:xfrm>
              <a:off x="4193756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69" name="Straight Connector 168"/>
            <p:cNvCxnSpPr/>
            <p:nvPr/>
          </p:nvCxnSpPr>
          <p:spPr>
            <a:xfrm>
              <a:off x="466840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0" name="Straight Connector 169"/>
            <p:cNvCxnSpPr/>
            <p:nvPr/>
          </p:nvCxnSpPr>
          <p:spPr>
            <a:xfrm>
              <a:off x="5143053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1" name="Straight Connector 170"/>
            <p:cNvCxnSpPr/>
            <p:nvPr/>
          </p:nvCxnSpPr>
          <p:spPr>
            <a:xfrm>
              <a:off x="5617702" y="1428000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2" name="Straight Connector 171"/>
            <p:cNvCxnSpPr/>
            <p:nvPr/>
          </p:nvCxnSpPr>
          <p:spPr>
            <a:xfrm>
              <a:off x="6092351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3" name="Straight Connector 172"/>
            <p:cNvCxnSpPr/>
            <p:nvPr/>
          </p:nvCxnSpPr>
          <p:spPr>
            <a:xfrm>
              <a:off x="6566999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4" name="Straight Connector 173"/>
            <p:cNvCxnSpPr/>
            <p:nvPr/>
          </p:nvCxnSpPr>
          <p:spPr>
            <a:xfrm>
              <a:off x="7010125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5" name="Straight Connector 174"/>
            <p:cNvCxnSpPr/>
            <p:nvPr/>
          </p:nvCxnSpPr>
          <p:spPr>
            <a:xfrm>
              <a:off x="7484774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6" name="Straight Connector 175"/>
            <p:cNvCxnSpPr/>
            <p:nvPr/>
          </p:nvCxnSpPr>
          <p:spPr>
            <a:xfrm>
              <a:off x="7959423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7" name="Straight Connector 176"/>
            <p:cNvCxnSpPr/>
            <p:nvPr/>
          </p:nvCxnSpPr>
          <p:spPr>
            <a:xfrm>
              <a:off x="8434072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8" name="Straight Connector 177"/>
            <p:cNvCxnSpPr/>
            <p:nvPr/>
          </p:nvCxnSpPr>
          <p:spPr>
            <a:xfrm>
              <a:off x="8908720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79" name="Straight Connector 178"/>
            <p:cNvCxnSpPr/>
            <p:nvPr/>
          </p:nvCxnSpPr>
          <p:spPr>
            <a:xfrm>
              <a:off x="9383369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80" name="Straight Connector 179"/>
            <p:cNvCxnSpPr/>
            <p:nvPr/>
          </p:nvCxnSpPr>
          <p:spPr>
            <a:xfrm>
              <a:off x="9858018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81" name="Straight Connector 180"/>
            <p:cNvCxnSpPr/>
            <p:nvPr/>
          </p:nvCxnSpPr>
          <p:spPr>
            <a:xfrm>
              <a:off x="10332666" y="1445276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82" name="Straight Connector 181"/>
            <p:cNvCxnSpPr/>
            <p:nvPr/>
          </p:nvCxnSpPr>
          <p:spPr>
            <a:xfrm>
              <a:off x="10815046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11289694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  <p:cxnSp>
          <p:nvCxnSpPr>
            <p:cNvPr id="184" name="Straight Connector 183"/>
            <p:cNvCxnSpPr/>
            <p:nvPr/>
          </p:nvCxnSpPr>
          <p:spPr>
            <a:xfrm>
              <a:off x="11764343" y="1446754"/>
              <a:ext cx="0" cy="460800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>
              <a:glow rad="635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</p:cxnSp>
      </p:grpSp>
      <p:sp>
        <p:nvSpPr>
          <p:cNvPr id="185" name="Rectangle 184"/>
          <p:cNvSpPr/>
          <p:nvPr/>
        </p:nvSpPr>
        <p:spPr>
          <a:xfrm>
            <a:off x="503840" y="1036572"/>
            <a:ext cx="11185673" cy="377163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0C377B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34788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1469872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418536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364167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309797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268612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6229371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181271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9067447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0027878" y="1049935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4554826" y="3298642"/>
            <a:ext cx="3288204" cy="240324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Civil Engineering FCC-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458281" y="1987261"/>
            <a:ext cx="2188838" cy="227438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Dipole short models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3865515" y="2485616"/>
            <a:ext cx="2569961" cy="227438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16 T dipole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i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ndust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. prototypes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6450141" y="2728109"/>
            <a:ext cx="1858448" cy="232035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16 T dipoles 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preseries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Narrow" charset="0"/>
              <a:cs typeface="Arial Narrow" charset="0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8324667" y="2978418"/>
            <a:ext cx="2352962" cy="230393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16 T series production</a:t>
            </a:r>
          </a:p>
        </p:txBody>
      </p:sp>
      <p:sp>
        <p:nvSpPr>
          <p:cNvPr id="201" name="TextBox 200"/>
          <p:cNvSpPr txBox="1"/>
          <p:nvPr/>
        </p:nvSpPr>
        <p:spPr>
          <a:xfrm rot="16200000">
            <a:off x="-155840" y="2564146"/>
            <a:ext cx="11823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SC Magnets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4591873" y="4192747"/>
            <a:ext cx="3318138" cy="269108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 FCC-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 + injector</a:t>
            </a:r>
          </a:p>
        </p:txBody>
      </p:sp>
      <p:cxnSp>
        <p:nvCxnSpPr>
          <p:cNvPr id="203" name="Straight Connector 202"/>
          <p:cNvCxnSpPr/>
          <p:nvPr/>
        </p:nvCxnSpPr>
        <p:spPr>
          <a:xfrm flipH="1">
            <a:off x="462562" y="3239066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204" name="Straight Connector 203"/>
          <p:cNvCxnSpPr/>
          <p:nvPr/>
        </p:nvCxnSpPr>
        <p:spPr>
          <a:xfrm flipH="1">
            <a:off x="462562" y="4163700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205" name="Straight Connector 204"/>
          <p:cNvCxnSpPr/>
          <p:nvPr/>
        </p:nvCxnSpPr>
        <p:spPr>
          <a:xfrm flipH="1">
            <a:off x="462562" y="5067558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206" name="Straight Connector 205"/>
          <p:cNvCxnSpPr/>
          <p:nvPr/>
        </p:nvCxnSpPr>
        <p:spPr>
          <a:xfrm flipH="1">
            <a:off x="462562" y="5734215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cxnSp>
        <p:nvCxnSpPr>
          <p:cNvPr id="207" name="Straight Connector 206"/>
          <p:cNvCxnSpPr/>
          <p:nvPr/>
        </p:nvCxnSpPr>
        <p:spPr>
          <a:xfrm flipH="1">
            <a:off x="458281" y="1959200"/>
            <a:ext cx="11230784" cy="0"/>
          </a:xfrm>
          <a:prstGeom prst="line">
            <a:avLst/>
          </a:prstGeom>
          <a:noFill/>
          <a:ln w="19050" cap="flat" cmpd="sng" algn="ctr">
            <a:solidFill>
              <a:srgbClr val="0C377B"/>
            </a:solidFill>
            <a:prstDash val="solid"/>
          </a:ln>
          <a:effectLst>
            <a:glow rad="635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</p:spPr>
      </p:cxnSp>
      <p:sp>
        <p:nvSpPr>
          <p:cNvPr id="208" name="TextBox 207"/>
          <p:cNvSpPr txBox="1"/>
          <p:nvPr/>
        </p:nvSpPr>
        <p:spPr>
          <a:xfrm rot="16200000">
            <a:off x="113359" y="3580971"/>
            <a:ext cx="643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9A06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FCC-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9A06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hh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F9A06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 rot="16200000">
            <a:off x="120967" y="4332558"/>
            <a:ext cx="6287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FCC-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 rot="16200000">
            <a:off x="101946" y="5252885"/>
            <a:ext cx="6667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HE-LHC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1" name="Diamond 210"/>
          <p:cNvSpPr/>
          <p:nvPr/>
        </p:nvSpPr>
        <p:spPr>
          <a:xfrm>
            <a:off x="826881" y="1644168"/>
            <a:ext cx="230074" cy="188582"/>
          </a:xfrm>
          <a:prstGeom prst="diamond">
            <a:avLst/>
          </a:prstGeom>
          <a:gradFill rotWithShape="1">
            <a:gsLst>
              <a:gs pos="0">
                <a:srgbClr val="EF2929">
                  <a:tint val="73000"/>
                  <a:satMod val="150000"/>
                </a:srgbClr>
              </a:gs>
              <a:gs pos="25000">
                <a:srgbClr val="EF2929">
                  <a:tint val="96000"/>
                  <a:shade val="80000"/>
                  <a:satMod val="105000"/>
                </a:srgbClr>
              </a:gs>
              <a:gs pos="38000">
                <a:srgbClr val="EF2929">
                  <a:tint val="96000"/>
                  <a:shade val="59000"/>
                  <a:satMod val="120000"/>
                </a:srgbClr>
              </a:gs>
              <a:gs pos="55000">
                <a:srgbClr val="EF2929">
                  <a:shade val="57000"/>
                  <a:satMod val="120000"/>
                </a:srgbClr>
              </a:gs>
              <a:gs pos="80000">
                <a:srgbClr val="EF2929">
                  <a:shade val="56000"/>
                  <a:satMod val="145000"/>
                </a:srgbClr>
              </a:gs>
              <a:gs pos="88000">
                <a:srgbClr val="EF2929">
                  <a:shade val="63000"/>
                  <a:satMod val="160000"/>
                </a:srgbClr>
              </a:gs>
              <a:gs pos="100000">
                <a:srgbClr val="EF2929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EF2929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EF2929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Diamond 211"/>
          <p:cNvSpPr/>
          <p:nvPr/>
        </p:nvSpPr>
        <p:spPr>
          <a:xfrm>
            <a:off x="3556560" y="1625806"/>
            <a:ext cx="230074" cy="188582"/>
          </a:xfrm>
          <a:prstGeom prst="diamond">
            <a:avLst/>
          </a:prstGeom>
          <a:gradFill rotWithShape="1">
            <a:gsLst>
              <a:gs pos="0">
                <a:srgbClr val="EF2929">
                  <a:tint val="73000"/>
                  <a:satMod val="150000"/>
                </a:srgbClr>
              </a:gs>
              <a:gs pos="25000">
                <a:srgbClr val="EF2929">
                  <a:tint val="96000"/>
                  <a:shade val="80000"/>
                  <a:satMod val="105000"/>
                </a:srgbClr>
              </a:gs>
              <a:gs pos="38000">
                <a:srgbClr val="EF2929">
                  <a:tint val="96000"/>
                  <a:shade val="59000"/>
                  <a:satMod val="120000"/>
                </a:srgbClr>
              </a:gs>
              <a:gs pos="55000">
                <a:srgbClr val="EF2929">
                  <a:shade val="57000"/>
                  <a:satMod val="120000"/>
                </a:srgbClr>
              </a:gs>
              <a:gs pos="80000">
                <a:srgbClr val="EF2929">
                  <a:shade val="56000"/>
                  <a:satMod val="145000"/>
                </a:srgbClr>
              </a:gs>
              <a:gs pos="88000">
                <a:srgbClr val="EF2929">
                  <a:shade val="63000"/>
                  <a:satMod val="160000"/>
                </a:srgbClr>
              </a:gs>
              <a:gs pos="100000">
                <a:srgbClr val="EF2929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EF2929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EF2929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3911291" y="1613575"/>
            <a:ext cx="4861319" cy="18990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 Update 2026 – assumed project decision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854542" y="5425543"/>
            <a:ext cx="2361731" cy="283078"/>
          </a:xfrm>
          <a:prstGeom prst="rect">
            <a:avLst/>
          </a:prstGeom>
          <a:gradFill rotWithShape="1">
            <a:gsLst>
              <a:gs pos="0">
                <a:srgbClr val="5197CC">
                  <a:tint val="73000"/>
                  <a:satMod val="150000"/>
                </a:srgbClr>
              </a:gs>
              <a:gs pos="25000">
                <a:srgbClr val="5197CC">
                  <a:tint val="96000"/>
                  <a:shade val="80000"/>
                  <a:satMod val="105000"/>
                </a:srgbClr>
              </a:gs>
              <a:gs pos="38000">
                <a:srgbClr val="5197CC">
                  <a:tint val="96000"/>
                  <a:shade val="59000"/>
                  <a:satMod val="120000"/>
                </a:srgbClr>
              </a:gs>
              <a:gs pos="55000">
                <a:srgbClr val="5197CC">
                  <a:shade val="57000"/>
                  <a:satMod val="120000"/>
                </a:srgbClr>
              </a:gs>
              <a:gs pos="80000">
                <a:srgbClr val="5197CC">
                  <a:shade val="56000"/>
                  <a:satMod val="145000"/>
                </a:srgbClr>
              </a:gs>
              <a:gs pos="88000">
                <a:srgbClr val="5197CC">
                  <a:shade val="63000"/>
                  <a:satMod val="160000"/>
                </a:srgbClr>
              </a:gs>
              <a:gs pos="100000">
                <a:srgbClr val="5197C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5197C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5197CC">
                <a:shade val="30000"/>
                <a:satMod val="200000"/>
              </a:srgbClr>
            </a:contourClr>
          </a:sp3d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Installation HE-LHC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8801419" y="3592250"/>
            <a:ext cx="1897235" cy="247637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Modification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0964369" y="1051484"/>
            <a:ext cx="370614" cy="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1155072" y="1622142"/>
            <a:ext cx="2325672" cy="227438"/>
          </a:xfrm>
          <a:prstGeom prst="rect">
            <a:avLst/>
          </a:prstGeom>
          <a:solidFill>
            <a:srgbClr val="A5A5A5">
              <a:lumMod val="75000"/>
            </a:srgbClr>
          </a:solidFill>
          <a:ln w="9525" cap="flat" cmpd="sng" algn="ctr">
            <a:noFill/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Technical Design Phase</a:t>
            </a:r>
          </a:p>
        </p:txBody>
      </p:sp>
      <p:sp>
        <p:nvSpPr>
          <p:cNvPr id="218" name="Down Arrow 217"/>
          <p:cNvSpPr/>
          <p:nvPr/>
        </p:nvSpPr>
        <p:spPr>
          <a:xfrm>
            <a:off x="8205416" y="3227827"/>
            <a:ext cx="121355" cy="2290364"/>
          </a:xfrm>
          <a:prstGeom prst="downArrow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8119850" y="1049935"/>
            <a:ext cx="3686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6699030" y="4793986"/>
            <a:ext cx="3040612" cy="252747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 + test FCC-ee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6677824" y="3881875"/>
            <a:ext cx="4970127" cy="247637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 + test FCC-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Down Arrow 221"/>
          <p:cNvSpPr/>
          <p:nvPr/>
        </p:nvSpPr>
        <p:spPr>
          <a:xfrm>
            <a:off x="8322178" y="3236859"/>
            <a:ext cx="111714" cy="723712"/>
          </a:xfrm>
          <a:prstGeom prst="downArrow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6901464" y="3592110"/>
            <a:ext cx="1876116" cy="247637"/>
          </a:xfrm>
          <a:prstGeom prst="rect">
            <a:avLst/>
          </a:prstGeom>
          <a:gradFill rotWithShape="1">
            <a:gsLst>
              <a:gs pos="0">
                <a:srgbClr val="4F9A06">
                  <a:tint val="73000"/>
                  <a:satMod val="150000"/>
                </a:srgbClr>
              </a:gs>
              <a:gs pos="25000">
                <a:srgbClr val="4F9A06">
                  <a:tint val="96000"/>
                  <a:shade val="80000"/>
                  <a:satMod val="105000"/>
                </a:srgbClr>
              </a:gs>
              <a:gs pos="38000">
                <a:srgbClr val="4F9A06">
                  <a:tint val="96000"/>
                  <a:shade val="59000"/>
                  <a:satMod val="120000"/>
                </a:srgbClr>
              </a:gs>
              <a:gs pos="55000">
                <a:srgbClr val="4F9A06">
                  <a:shade val="57000"/>
                  <a:satMod val="120000"/>
                </a:srgbClr>
              </a:gs>
              <a:gs pos="80000">
                <a:srgbClr val="4F9A06">
                  <a:shade val="56000"/>
                  <a:satMod val="145000"/>
                </a:srgbClr>
              </a:gs>
              <a:gs pos="88000">
                <a:srgbClr val="4F9A06">
                  <a:shade val="63000"/>
                  <a:satMod val="160000"/>
                </a:srgbClr>
              </a:gs>
              <a:gs pos="100000">
                <a:srgbClr val="4F9A06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4F9A06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4F9A0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 TL to LHC        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7380635" y="5118049"/>
            <a:ext cx="1367366" cy="274569"/>
          </a:xfrm>
          <a:prstGeom prst="rect">
            <a:avLst/>
          </a:prstGeom>
          <a:gradFill rotWithShape="1">
            <a:gsLst>
              <a:gs pos="0">
                <a:srgbClr val="5197CC">
                  <a:tint val="73000"/>
                  <a:satMod val="150000"/>
                </a:srgbClr>
              </a:gs>
              <a:gs pos="25000">
                <a:srgbClr val="5197CC">
                  <a:tint val="96000"/>
                  <a:shade val="80000"/>
                  <a:satMod val="105000"/>
                </a:srgbClr>
              </a:gs>
              <a:gs pos="38000">
                <a:srgbClr val="5197CC">
                  <a:tint val="96000"/>
                  <a:shade val="59000"/>
                  <a:satMod val="120000"/>
                </a:srgbClr>
              </a:gs>
              <a:gs pos="55000">
                <a:srgbClr val="5197CC">
                  <a:shade val="57000"/>
                  <a:satMod val="120000"/>
                </a:srgbClr>
              </a:gs>
              <a:gs pos="80000">
                <a:srgbClr val="5197CC">
                  <a:shade val="56000"/>
                  <a:satMod val="145000"/>
                </a:srgbClr>
              </a:gs>
              <a:gs pos="88000">
                <a:srgbClr val="5197CC">
                  <a:shade val="63000"/>
                  <a:satMod val="160000"/>
                </a:srgbClr>
              </a:gs>
              <a:gs pos="100000">
                <a:srgbClr val="5197CC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5197CC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5197CC">
                <a:shade val="30000"/>
                <a:satMod val="200000"/>
              </a:srgbClr>
            </a:contourClr>
          </a:sp3d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Removal</a:t>
            </a:r>
          </a:p>
        </p:txBody>
      </p:sp>
      <p:sp>
        <p:nvSpPr>
          <p:cNvPr id="225" name="Bent-Up Arrow 224"/>
          <p:cNvSpPr/>
          <p:nvPr/>
        </p:nvSpPr>
        <p:spPr>
          <a:xfrm rot="5400000">
            <a:off x="3277492" y="2231523"/>
            <a:ext cx="1646899" cy="878495"/>
          </a:xfrm>
          <a:prstGeom prst="bentUpArrow">
            <a:avLst>
              <a:gd name="adj1" fmla="val 4930"/>
              <a:gd name="adj2" fmla="val 4626"/>
              <a:gd name="adj3" fmla="val 25000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Bent-Up Arrow 225"/>
          <p:cNvSpPr/>
          <p:nvPr/>
        </p:nvSpPr>
        <p:spPr>
          <a:xfrm rot="5400000">
            <a:off x="2797551" y="2629384"/>
            <a:ext cx="2520280" cy="953078"/>
          </a:xfrm>
          <a:prstGeom prst="bentUpArrow">
            <a:avLst>
              <a:gd name="adj1" fmla="val 4930"/>
              <a:gd name="adj2" fmla="val 4626"/>
              <a:gd name="adj3" fmla="val 25000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Bent-Up Arrow 226"/>
          <p:cNvSpPr/>
          <p:nvPr/>
        </p:nvSpPr>
        <p:spPr>
          <a:xfrm rot="5400000">
            <a:off x="3432364" y="2158945"/>
            <a:ext cx="792086" cy="165766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2178350" y="2238596"/>
            <a:ext cx="1898596" cy="227438"/>
          </a:xfrm>
          <a:prstGeom prst="rect">
            <a:avLst/>
          </a:prstGeom>
          <a:gradFill rotWithShape="1">
            <a:gsLst>
              <a:gs pos="0">
                <a:srgbClr val="A40000">
                  <a:tint val="73000"/>
                  <a:satMod val="150000"/>
                </a:srgbClr>
              </a:gs>
              <a:gs pos="25000">
                <a:srgbClr val="A40000">
                  <a:tint val="96000"/>
                  <a:shade val="80000"/>
                  <a:satMod val="105000"/>
                </a:srgbClr>
              </a:gs>
              <a:gs pos="38000">
                <a:srgbClr val="A40000">
                  <a:tint val="96000"/>
                  <a:shade val="59000"/>
                  <a:satMod val="120000"/>
                </a:srgbClr>
              </a:gs>
              <a:gs pos="55000">
                <a:srgbClr val="A40000">
                  <a:shade val="57000"/>
                  <a:satMod val="120000"/>
                </a:srgbClr>
              </a:gs>
              <a:gs pos="80000">
                <a:srgbClr val="A40000">
                  <a:shade val="56000"/>
                  <a:satMod val="145000"/>
                </a:srgbClr>
              </a:gs>
              <a:gs pos="88000">
                <a:srgbClr val="A40000">
                  <a:shade val="63000"/>
                  <a:satMod val="160000"/>
                </a:srgbClr>
              </a:gs>
              <a:gs pos="100000">
                <a:srgbClr val="A40000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A40000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A40000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Narrow" charset="0"/>
                <a:cs typeface="Arial Narrow" charset="0"/>
              </a:rPr>
              <a:t>Dipole long models</a:t>
            </a:r>
          </a:p>
        </p:txBody>
      </p:sp>
      <p:sp>
        <p:nvSpPr>
          <p:cNvPr id="229" name="Bent-Up Arrow 228"/>
          <p:cNvSpPr/>
          <p:nvPr/>
        </p:nvSpPr>
        <p:spPr>
          <a:xfrm rot="5400000">
            <a:off x="6420764" y="3677551"/>
            <a:ext cx="532429" cy="165766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Bent-Up Arrow 229"/>
          <p:cNvSpPr/>
          <p:nvPr/>
        </p:nvSpPr>
        <p:spPr>
          <a:xfrm rot="5400000">
            <a:off x="6437954" y="4603343"/>
            <a:ext cx="532429" cy="165766"/>
          </a:xfrm>
          <a:prstGeom prst="bentUpArrow">
            <a:avLst>
              <a:gd name="adj1" fmla="val 22590"/>
              <a:gd name="adj2" fmla="val 22956"/>
              <a:gd name="adj3" fmla="val 47442"/>
            </a:avLst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5501310" y="4497525"/>
            <a:ext cx="3286738" cy="253180"/>
          </a:xfrm>
          <a:prstGeom prst="rect">
            <a:avLst/>
          </a:prstGeom>
          <a:gradFill rotWithShape="1">
            <a:gsLst>
              <a:gs pos="0">
                <a:srgbClr val="0C377B">
                  <a:tint val="73000"/>
                  <a:satMod val="150000"/>
                </a:srgbClr>
              </a:gs>
              <a:gs pos="25000">
                <a:srgbClr val="0C377B">
                  <a:tint val="96000"/>
                  <a:shade val="80000"/>
                  <a:satMod val="105000"/>
                </a:srgbClr>
              </a:gs>
              <a:gs pos="38000">
                <a:srgbClr val="0C377B">
                  <a:tint val="96000"/>
                  <a:shade val="59000"/>
                  <a:satMod val="120000"/>
                </a:srgbClr>
              </a:gs>
              <a:gs pos="55000">
                <a:srgbClr val="0C377B">
                  <a:shade val="57000"/>
                  <a:satMod val="120000"/>
                </a:srgbClr>
              </a:gs>
              <a:gs pos="80000">
                <a:srgbClr val="0C377B">
                  <a:shade val="56000"/>
                  <a:satMod val="145000"/>
                </a:srgbClr>
              </a:gs>
              <a:gs pos="88000">
                <a:srgbClr val="0C377B">
                  <a:shade val="63000"/>
                  <a:satMod val="160000"/>
                </a:srgbClr>
              </a:gs>
              <a:gs pos="100000">
                <a:srgbClr val="0C377B">
                  <a:tint val="99555"/>
                  <a:satMod val="155000"/>
                </a:srgbClr>
              </a:gs>
            </a:gsLst>
            <a:lin ang="5400000" scaled="1"/>
          </a:gradFill>
          <a:ln>
            <a:noFill/>
          </a:ln>
          <a:effectLst>
            <a:glow rad="76200">
              <a:srgbClr val="0C377B">
                <a:tint val="30000"/>
                <a:shade val="95000"/>
                <a:satMod val="300000"/>
                <a:alpha val="50000"/>
              </a:srgb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rgbClr val="0C377B">
                <a:shade val="30000"/>
                <a:satMod val="2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Injector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1415480" y="5254168"/>
            <a:ext cx="5849612" cy="1631216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 constrained by 16 T magnets &amp; 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earliest possible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operation dates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000CC"/>
                </a:solidFill>
              </a:rPr>
              <a:t>FCC-ee: 2039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2043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(with HL-LHC stop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LS5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2034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8429945" y="2175053"/>
            <a:ext cx="2735108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T magnets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690358" y="3215505"/>
            <a:ext cx="1511119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817387" y="4275850"/>
            <a:ext cx="1485471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10322754" y="5070826"/>
            <a:ext cx="1566454" cy="64633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HE-LHC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2385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Further Planning – CDR </a:t>
            </a:r>
            <a:r>
              <a:rPr lang="en-US" kern="0" dirty="0">
                <a:latin typeface="Arial"/>
              </a:rPr>
              <a:t>P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roduction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328" y="980728"/>
            <a:ext cx="12025336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CDR Concise summary volumes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1 (PH), 2 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4 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6 (HE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Completion of design work, coherent and consistent </a:t>
            </a:r>
            <a:r>
              <a:rPr lang="en-US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                                                                                  contents for </a:t>
            </a: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concise volumes by end June 2018.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Overall </a:t>
            </a:r>
            <a:r>
              <a:rPr lang="en-US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final </a:t>
            </a: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editing July – </a:t>
            </a:r>
            <a:r>
              <a:rPr lang="en-US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August 2018</a:t>
            </a:r>
            <a:endParaRPr lang="en-US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Proof reading and approval September – October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“Print-ready” versions </a:t>
            </a:r>
            <a:r>
              <a:rPr lang="en-US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by November 2018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5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CDR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long technical volumes 3, 5,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7:</a:t>
            </a:r>
            <a:endParaRPr lang="en-US" sz="2000" b="1" kern="0" dirty="0">
              <a:solidFill>
                <a:srgbClr val="0C377B"/>
              </a:solidFill>
              <a:cs typeface="Calibri" pitchFamily="34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cs typeface="Calibri" pitchFamily="34" charset="0"/>
              </a:rPr>
              <a:t>Collection of input (from status June 2018) during July – October 2018.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cs typeface="Calibri" pitchFamily="34" charset="0"/>
              </a:rPr>
              <a:t>Overall volume editing November 2018 – January 2019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C377B"/>
                </a:solidFill>
                <a:cs typeface="Calibri" pitchFamily="34" charset="0"/>
              </a:rPr>
              <a:t>Proof reading and approval February – March </a:t>
            </a:r>
            <a:r>
              <a:rPr lang="en-US" b="1" kern="0" dirty="0" smtClean="0">
                <a:solidFill>
                  <a:srgbClr val="0C377B"/>
                </a:solidFill>
                <a:cs typeface="Calibri" pitchFamily="34" charset="0"/>
              </a:rPr>
              <a:t>2019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50" b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Cost study based on CDR status (June 2018), other documents for ESU, June - November 2018 </a:t>
            </a:r>
            <a:endParaRPr lang="en-US" sz="2000" b="1" kern="0" dirty="0">
              <a:solidFill>
                <a:srgbClr val="0C377B"/>
              </a:solidFill>
              <a:cs typeface="Calibri" pitchFamily="34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b="1" kern="0" dirty="0">
              <a:solidFill>
                <a:srgbClr val="0C377B"/>
              </a:solidFill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1380424"/>
            <a:ext cx="5256584" cy="2833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16280" y="1380424"/>
            <a:ext cx="3575720" cy="312869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2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21817"/>
              </p:ext>
            </p:extLst>
          </p:nvPr>
        </p:nvGraphicFramePr>
        <p:xfrm>
          <a:off x="1" y="980728"/>
          <a:ext cx="12191998" cy="5801952"/>
        </p:xfrm>
        <a:graphic>
          <a:graphicData uri="http://schemas.openxmlformats.org/drawingml/2006/table">
            <a:tbl>
              <a:tblPr firstRow="1" bandRow="1"/>
              <a:tblGrid>
                <a:gridCol w="372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04">
                  <a:extLst>
                    <a:ext uri="{9D8B030D-6E8A-4147-A177-3AD203B41FA5}">
                      <a16:colId xmlns:a16="http://schemas.microsoft.com/office/drawing/2014/main" val="1072247410"/>
                    </a:ext>
                  </a:extLst>
                </a:gridCol>
                <a:gridCol w="1218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2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65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6553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0.45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-27384"/>
            <a:ext cx="12267446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latin typeface="Arial"/>
              </a:rPr>
              <a:t>FCC-pp collider parameters </a:t>
            </a:r>
            <a:endParaRPr lang="en-US" kern="0" dirty="0">
              <a:latin typeface="Arial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88640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41409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Global FCC Collaboration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46645" y="2420888"/>
            <a:ext cx="885698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SC wires at low temperatures for magnets (Nb</a:t>
            </a:r>
            <a:r>
              <a:rPr kumimoji="0" lang="en-GB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Sn, MgB</a:t>
            </a:r>
            <a:r>
              <a:rPr kumimoji="0" lang="en-GB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, HTS)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Superconducting thin films for RF and beam screen (Nb</a:t>
            </a:r>
            <a:r>
              <a:rPr kumimoji="0" lang="en-GB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Sn, Tl)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Electrohydraulic forming for RF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structures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Turbocompressor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for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Nelium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refrigeration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Magnet cooling architectures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3826" y="4567372"/>
            <a:ext cx="199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Beneficiaries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2602879" y="5359249"/>
            <a:ext cx="7734853" cy="1242975"/>
            <a:chOff x="2639618" y="4612140"/>
            <a:chExt cx="9217022" cy="148115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133" y="4910815"/>
              <a:ext cx="1479449" cy="38244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448" y="5473938"/>
              <a:ext cx="1508183" cy="43297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2639618" y="4612140"/>
              <a:ext cx="9217022" cy="14811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3059" y="4896937"/>
              <a:ext cx="394068" cy="46912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035" y="4909082"/>
              <a:ext cx="1734877" cy="44484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3884" y="4884793"/>
              <a:ext cx="1686252" cy="4691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024" y="4887061"/>
              <a:ext cx="875240" cy="46912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52778" y="4878687"/>
              <a:ext cx="815630" cy="46912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6479" y="5489839"/>
              <a:ext cx="819595" cy="469128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3731665" y="5489839"/>
              <a:ext cx="1716263" cy="469128"/>
              <a:chOff x="1790050" y="4000603"/>
              <a:chExt cx="1975540" cy="540000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6792" y="4000603"/>
                <a:ext cx="1538798" cy="5400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90050" y="4000603"/>
                <a:ext cx="626462" cy="540000"/>
              </a:xfrm>
              <a:prstGeom prst="rect">
                <a:avLst/>
              </a:prstGeom>
            </p:spPr>
          </p:pic>
        </p:grp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828" y="5486567"/>
              <a:ext cx="1310284" cy="46912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48" y="5482224"/>
              <a:ext cx="907616" cy="46912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3789" y="5458371"/>
              <a:ext cx="772682" cy="469128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387983" y="5770366"/>
            <a:ext cx="15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Partners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2625619" y="4140825"/>
            <a:ext cx="6552728" cy="1169637"/>
            <a:chOff x="2639616" y="3043495"/>
            <a:chExt cx="7992888" cy="142670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1624" y="3366111"/>
              <a:ext cx="696037" cy="36760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5880" y="3324094"/>
              <a:ext cx="1283779" cy="360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752" y="3324095"/>
              <a:ext cx="502137" cy="409621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8208" y="3251958"/>
              <a:ext cx="467765" cy="480376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072" y="3339720"/>
              <a:ext cx="913550" cy="360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2424" y="3330071"/>
              <a:ext cx="469745" cy="465827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16280" y="386108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I-CUBE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6021" y="3861048"/>
              <a:ext cx="1241379" cy="36000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3832" y="3861048"/>
              <a:ext cx="950451" cy="36000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984" y="3861088"/>
              <a:ext cx="1191501" cy="360000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4312" y="3269824"/>
              <a:ext cx="517258" cy="59122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8168" y="3861088"/>
              <a:ext cx="720000" cy="360000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2639616" y="3043495"/>
              <a:ext cx="7992888" cy="1426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39" y="3789040"/>
              <a:ext cx="482633" cy="474639"/>
            </a:xfrm>
            <a:prstGeom prst="rect">
              <a:avLst/>
            </a:prstGeom>
          </p:spPr>
        </p:pic>
      </p:grpSp>
      <p:sp>
        <p:nvSpPr>
          <p:cNvPr id="82" name="Rectangle 81"/>
          <p:cNvSpPr/>
          <p:nvPr/>
        </p:nvSpPr>
        <p:spPr>
          <a:xfrm>
            <a:off x="47328" y="1138679"/>
            <a:ext cx="121668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European Advanced Superconductivity Innovation and Training Network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Started 1 October 2017, by now 14 of 15 Early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Stage Researchers hired &amp; active.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634385" y="2421458"/>
            <a:ext cx="3557615" cy="14619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Horizon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Funding for 15 Early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 Researchers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 &amp;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0" y="-27384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EASITrain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Marie Curie Training Network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49" y="120250"/>
            <a:ext cx="1234671" cy="803470"/>
          </a:xfrm>
          <a:prstGeom prst="rect">
            <a:avLst/>
          </a:prstGeom>
        </p:spPr>
      </p:pic>
      <p:pic>
        <p:nvPicPr>
          <p:cNvPr id="8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1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16376" cy="6972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775940">
            <a:off x="1063199" y="2563006"/>
            <a:ext cx="9705872" cy="212365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week 2018 – Amsterdam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475 participants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285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presentations and 80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posters</a:t>
            </a:r>
            <a:endParaRPr kumimoji="0" lang="en-GB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0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DEDC8-39C7-4C2A-9B78-13654C49F7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51977"/>
            <a:ext cx="10610849" cy="66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</a:t>
            </a:r>
            <a:r>
              <a:rPr lang="en-US" sz="4000" dirty="0" err="1" smtClean="0"/>
              <a:t>EuroCirCol</a:t>
            </a:r>
            <a:r>
              <a:rPr lang="en-US" sz="4000" dirty="0" smtClean="0"/>
              <a:t> update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Content Placeholder 13"/>
          <p:cNvSpPr>
            <a:spLocks noGrp="1"/>
          </p:cNvSpPr>
          <p:nvPr>
            <p:ph idx="1"/>
          </p:nvPr>
        </p:nvSpPr>
        <p:spPr>
          <a:xfrm>
            <a:off x="479376" y="1196752"/>
            <a:ext cx="11449272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H" b="1" dirty="0" err="1"/>
              <a:t>Mid-term</a:t>
            </a:r>
            <a:r>
              <a:rPr lang="fr-CH" b="1" dirty="0"/>
              <a:t> </a:t>
            </a:r>
            <a:r>
              <a:rPr lang="fr-CH" b="1" dirty="0" err="1" smtClean="0"/>
              <a:t>review</a:t>
            </a:r>
            <a:r>
              <a:rPr lang="fr-CH" b="1" dirty="0" smtClean="0"/>
              <a:t>:</a:t>
            </a:r>
            <a:endParaRPr lang="fr-CH" b="1" dirty="0"/>
          </a:p>
          <a:p>
            <a:pPr>
              <a:buClr>
                <a:schemeClr val="tx2"/>
              </a:buClr>
              <a:buSzPct val="85000"/>
            </a:pPr>
            <a:r>
              <a:rPr lang="en-GB" dirty="0"/>
              <a:t>The mid-term review of the project took place during the third FCC week in Berlin in May 2017. The reviewer was Oliver Kester from </a:t>
            </a:r>
            <a:r>
              <a:rPr lang="en-GB" dirty="0" smtClean="0"/>
              <a:t>TRIUMF.</a:t>
            </a:r>
          </a:p>
          <a:p>
            <a:pPr>
              <a:buClr>
                <a:schemeClr val="tx2"/>
              </a:buClr>
              <a:buSzPct val="85000"/>
            </a:pPr>
            <a:r>
              <a:rPr lang="en-GB" dirty="0" smtClean="0"/>
              <a:t>No </a:t>
            </a:r>
            <a:r>
              <a:rPr lang="en-GB" dirty="0"/>
              <a:t>strict recommendations has been made by the reviewer, who assessed that the project is very well on track. </a:t>
            </a:r>
          </a:p>
          <a:p>
            <a:pPr marL="36576" indent="0">
              <a:buNone/>
            </a:pPr>
            <a:endParaRPr lang="fr-CH" b="1" dirty="0" smtClean="0"/>
          </a:p>
          <a:p>
            <a:pPr marL="36576" indent="0">
              <a:buNone/>
            </a:pPr>
            <a:r>
              <a:rPr lang="fr-CH" b="1" dirty="0" smtClean="0"/>
              <a:t>WP3 management change:</a:t>
            </a:r>
          </a:p>
          <a:p>
            <a:pPr>
              <a:buClr>
                <a:schemeClr val="tx2"/>
              </a:buClr>
              <a:buSzPct val="85000"/>
            </a:pPr>
            <a:r>
              <a:rPr lang="fr-CH" dirty="0"/>
              <a:t>WP leader </a:t>
            </a:r>
            <a:r>
              <a:rPr lang="fr-CH" dirty="0" err="1"/>
              <a:t>Andre</a:t>
            </a:r>
            <a:r>
              <a:rPr lang="fr-CH" dirty="0"/>
              <a:t> SERYI (JAI) has </a:t>
            </a:r>
            <a:r>
              <a:rPr lang="fr-CH" dirty="0" err="1"/>
              <a:t>left</a:t>
            </a:r>
            <a:r>
              <a:rPr lang="fr-CH" dirty="0"/>
              <a:t> the </a:t>
            </a:r>
            <a:r>
              <a:rPr lang="fr-CH" dirty="0" err="1"/>
              <a:t>project</a:t>
            </a:r>
            <a:r>
              <a:rPr lang="fr-CH" dirty="0"/>
              <a:t> (and JAI to </a:t>
            </a:r>
            <a:r>
              <a:rPr lang="fr-CH" dirty="0" err="1"/>
              <a:t>join</a:t>
            </a:r>
            <a:r>
              <a:rPr lang="fr-CH" dirty="0"/>
              <a:t> JLAB) and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replaced</a:t>
            </a:r>
            <a:r>
              <a:rPr lang="fr-CH" dirty="0"/>
              <a:t> by the WP </a:t>
            </a:r>
            <a:r>
              <a:rPr lang="fr-CH" dirty="0" err="1"/>
              <a:t>deputy</a:t>
            </a:r>
            <a:r>
              <a:rPr lang="fr-CH" dirty="0"/>
              <a:t> R. Tomas (CERN).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b="1" dirty="0" smtClean="0"/>
              <a:t>All </a:t>
            </a:r>
            <a:r>
              <a:rPr lang="fr-CH" b="1" dirty="0" err="1" smtClean="0"/>
              <a:t>milestones</a:t>
            </a:r>
            <a:r>
              <a:rPr lang="fr-CH" b="1" dirty="0" smtClean="0"/>
              <a:t> and </a:t>
            </a:r>
            <a:r>
              <a:rPr lang="fr-CH" b="1" dirty="0" err="1" smtClean="0"/>
              <a:t>deliverables</a:t>
            </a:r>
            <a:r>
              <a:rPr lang="fr-CH" b="1" dirty="0" smtClean="0"/>
              <a:t> </a:t>
            </a:r>
            <a:r>
              <a:rPr lang="fr-CH" b="1" dirty="0" err="1" smtClean="0"/>
              <a:t>were</a:t>
            </a:r>
            <a:r>
              <a:rPr lang="fr-CH" b="1" dirty="0" smtClean="0"/>
              <a:t> </a:t>
            </a:r>
            <a:r>
              <a:rPr lang="fr-CH" b="1" dirty="0" err="1" smtClean="0"/>
              <a:t>submitted</a:t>
            </a:r>
            <a:r>
              <a:rPr lang="fr-CH" b="1" dirty="0" smtClean="0"/>
              <a:t> in time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b="1" dirty="0" smtClean="0"/>
              <a:t>2</a:t>
            </a:r>
            <a:r>
              <a:rPr lang="fr-CH" b="1" baseline="30000" dirty="0" smtClean="0"/>
              <a:t>nd</a:t>
            </a:r>
            <a:r>
              <a:rPr lang="fr-CH" b="1" dirty="0" smtClean="0"/>
              <a:t> </a:t>
            </a:r>
            <a:r>
              <a:rPr lang="fr-CH" b="1" dirty="0" err="1" smtClean="0"/>
              <a:t>Periodic</a:t>
            </a:r>
            <a:r>
              <a:rPr lang="fr-CH" b="1" dirty="0" smtClean="0"/>
              <a:t> Report </a:t>
            </a:r>
            <a:r>
              <a:rPr lang="fr-CH" b="1" dirty="0" err="1" smtClean="0"/>
              <a:t>will</a:t>
            </a:r>
            <a:r>
              <a:rPr lang="fr-CH" b="1" dirty="0" smtClean="0"/>
              <a:t> </a:t>
            </a:r>
            <a:r>
              <a:rPr lang="fr-CH" b="1" dirty="0" err="1" smtClean="0"/>
              <a:t>be</a:t>
            </a:r>
            <a:r>
              <a:rPr lang="fr-CH" b="1" dirty="0" smtClean="0"/>
              <a:t> </a:t>
            </a:r>
            <a:r>
              <a:rPr lang="fr-CH" b="1" dirty="0" err="1" smtClean="0"/>
              <a:t>submitted</a:t>
            </a:r>
            <a:r>
              <a:rPr lang="fr-CH" b="1" dirty="0" smtClean="0"/>
              <a:t> </a:t>
            </a:r>
            <a:r>
              <a:rPr lang="fr-CH" b="1" dirty="0" err="1" smtClean="0"/>
              <a:t>this</a:t>
            </a:r>
            <a:r>
              <a:rPr lang="fr-CH" b="1" dirty="0" smtClean="0"/>
              <a:t> </a:t>
            </a:r>
            <a:r>
              <a:rPr lang="fr-CH" b="1" dirty="0" err="1" smtClean="0"/>
              <a:t>week</a:t>
            </a:r>
            <a:r>
              <a:rPr lang="fr-CH" b="1" dirty="0" smtClean="0"/>
              <a:t> </a:t>
            </a:r>
            <a:r>
              <a:rPr lang="fr-CH" dirty="0" smtClean="0"/>
              <a:t>(</a:t>
            </a:r>
            <a:r>
              <a:rPr lang="en-GB" dirty="0" smtClean="0"/>
              <a:t>December </a:t>
            </a:r>
            <a:r>
              <a:rPr lang="en-GB" dirty="0"/>
              <a:t>2016 – May </a:t>
            </a:r>
            <a:r>
              <a:rPr lang="en-GB" dirty="0" smtClean="0"/>
              <a:t>2018)</a:t>
            </a:r>
            <a:endParaRPr lang="fr-CH" dirty="0" smtClean="0"/>
          </a:p>
          <a:p>
            <a:pPr lvl="1"/>
            <a:endParaRPr lang="fr-CH" dirty="0" smtClean="0"/>
          </a:p>
          <a:p>
            <a:endParaRPr lang="fr-CH" dirty="0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19275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</a:t>
            </a:r>
            <a:r>
              <a:rPr lang="en-US" sz="4000" dirty="0" smtClean="0"/>
              <a:t>Next meetings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Content Placeholder 13"/>
          <p:cNvSpPr>
            <a:spLocks noGrp="1"/>
          </p:cNvSpPr>
          <p:nvPr>
            <p:ph idx="1"/>
          </p:nvPr>
        </p:nvSpPr>
        <p:spPr>
          <a:xfrm>
            <a:off x="839416" y="1196752"/>
            <a:ext cx="1108923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b="1" dirty="0" err="1" smtClean="0"/>
              <a:t>EuroCirCol</a:t>
            </a:r>
            <a:r>
              <a:rPr lang="fr-CH" b="1" dirty="0" smtClean="0"/>
              <a:t> </a:t>
            </a:r>
            <a:r>
              <a:rPr lang="en-GB" b="1" dirty="0" smtClean="0"/>
              <a:t>autumn</a:t>
            </a:r>
            <a:r>
              <a:rPr lang="fr-CH" b="1" dirty="0" smtClean="0"/>
              <a:t> meeting:</a:t>
            </a:r>
            <a:endParaRPr lang="fr-CH" b="1" dirty="0"/>
          </a:p>
          <a:p>
            <a:pPr>
              <a:buClr>
                <a:schemeClr val="tx2"/>
              </a:buClr>
              <a:buSzPct val="85000"/>
            </a:pPr>
            <a:r>
              <a:rPr lang="en-GB" dirty="0"/>
              <a:t>Autumn meeting (2 days)</a:t>
            </a:r>
          </a:p>
          <a:p>
            <a:pPr>
              <a:buClr>
                <a:schemeClr val="tx2"/>
              </a:buClr>
              <a:buSzPct val="85000"/>
            </a:pPr>
            <a:r>
              <a:rPr lang="en-GB" dirty="0"/>
              <a:t>17-18 October 2018 at Karlsruhe Institute of Technology (Germany)</a:t>
            </a:r>
          </a:p>
          <a:p>
            <a:pPr>
              <a:buClr>
                <a:schemeClr val="tx2"/>
              </a:buClr>
              <a:buSzPct val="85000"/>
            </a:pPr>
            <a:endParaRPr lang="en-GB" dirty="0"/>
          </a:p>
          <a:p>
            <a:pPr marL="36576" indent="0">
              <a:buClr>
                <a:schemeClr val="tx2"/>
              </a:buClr>
              <a:buSzPct val="85000"/>
              <a:buNone/>
            </a:pPr>
            <a:r>
              <a:rPr lang="en-GB" b="1" dirty="0"/>
              <a:t>FCC ‘CDR’ presentation event:</a:t>
            </a:r>
          </a:p>
          <a:p>
            <a:pPr>
              <a:buClr>
                <a:schemeClr val="tx2"/>
              </a:buClr>
              <a:buSzPct val="85000"/>
            </a:pPr>
            <a:r>
              <a:rPr lang="en-GB" dirty="0" smtClean="0"/>
              <a:t>29 </a:t>
            </a:r>
            <a:r>
              <a:rPr lang="en-GB" dirty="0"/>
              <a:t>January </a:t>
            </a:r>
            <a:r>
              <a:rPr lang="en-GB" dirty="0" smtClean="0"/>
              <a:t>2019, Paris (France)</a:t>
            </a:r>
            <a:endParaRPr lang="en-GB" dirty="0"/>
          </a:p>
          <a:p>
            <a:pPr>
              <a:buClr>
                <a:schemeClr val="tx2"/>
              </a:buClr>
              <a:buSzPct val="85000"/>
            </a:pPr>
            <a:endParaRPr lang="en-GB" dirty="0"/>
          </a:p>
          <a:p>
            <a:pPr marL="36576" indent="0">
              <a:buNone/>
            </a:pPr>
            <a:r>
              <a:rPr lang="fr-CH" b="1" dirty="0" smtClean="0"/>
              <a:t>FCC </a:t>
            </a:r>
            <a:r>
              <a:rPr lang="fr-CH" b="1" dirty="0" err="1" smtClean="0"/>
              <a:t>week</a:t>
            </a:r>
            <a:r>
              <a:rPr lang="fr-CH" b="1" dirty="0" smtClean="0"/>
              <a:t> 2019:</a:t>
            </a:r>
          </a:p>
          <a:p>
            <a:pPr>
              <a:buClr>
                <a:schemeClr val="tx2"/>
              </a:buClr>
              <a:buSzPct val="85000"/>
            </a:pPr>
            <a:r>
              <a:rPr lang="en-GB" dirty="0"/>
              <a:t>FCC </a:t>
            </a:r>
            <a:r>
              <a:rPr lang="en-GB" dirty="0" smtClean="0"/>
              <a:t>Week, </a:t>
            </a:r>
            <a:r>
              <a:rPr lang="en-GB" dirty="0"/>
              <a:t>combined with Final </a:t>
            </a:r>
            <a:r>
              <a:rPr lang="en-GB" dirty="0" err="1"/>
              <a:t>EuroCirCol</a:t>
            </a:r>
            <a:r>
              <a:rPr lang="en-GB" dirty="0"/>
              <a:t> Study </a:t>
            </a:r>
            <a:r>
              <a:rPr lang="en-GB" dirty="0" smtClean="0"/>
              <a:t>Meeting</a:t>
            </a:r>
          </a:p>
          <a:p>
            <a:pPr>
              <a:buClr>
                <a:schemeClr val="tx2"/>
              </a:buClr>
              <a:buSzPct val="85000"/>
            </a:pPr>
            <a:r>
              <a:rPr lang="en-US" dirty="0" smtClean="0"/>
              <a:t>24-28 June 2019, Brussels (Belgium)</a:t>
            </a: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32969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9376" y="1412776"/>
            <a:ext cx="11377264" cy="432048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Good </a:t>
            </a:r>
            <a:r>
              <a:rPr lang="en-US" sz="2800" dirty="0"/>
              <a:t>advancement of the </a:t>
            </a:r>
            <a:r>
              <a:rPr lang="en-US" sz="2800" dirty="0" smtClean="0"/>
              <a:t>FCC/</a:t>
            </a:r>
            <a:r>
              <a:rPr lang="en-US" sz="2800" dirty="0" err="1" smtClean="0"/>
              <a:t>EuroCirCol</a:t>
            </a:r>
            <a:r>
              <a:rPr lang="en-US" sz="2800" dirty="0" smtClean="0"/>
              <a:t> studies </a:t>
            </a:r>
            <a:r>
              <a:rPr lang="en-US" sz="2800" dirty="0"/>
              <a:t>in all areas</a:t>
            </a:r>
            <a:endParaRPr lang="en-GB" sz="2800" dirty="0"/>
          </a:p>
          <a:p>
            <a:pPr>
              <a:spcAft>
                <a:spcPts val="1200"/>
              </a:spcAft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Worldwide </a:t>
            </a:r>
            <a:r>
              <a:rPr lang="en-US" sz="2800" dirty="0"/>
              <a:t>R&amp;D </a:t>
            </a:r>
            <a:r>
              <a:rPr lang="en-US" sz="2800" dirty="0" err="1"/>
              <a:t>programme</a:t>
            </a:r>
            <a:r>
              <a:rPr lang="en-US" sz="2800" dirty="0"/>
              <a:t> in place, on Nb</a:t>
            </a:r>
            <a:r>
              <a:rPr lang="en-US" sz="2800" baseline="-25000" dirty="0"/>
              <a:t>3</a:t>
            </a:r>
            <a:r>
              <a:rPr lang="en-US" sz="2800" dirty="0"/>
              <a:t>Sn superconductor, high-field magnets, and on highly-efficient SC RF </a:t>
            </a:r>
          </a:p>
          <a:p>
            <a:pPr>
              <a:spcAft>
                <a:spcPts val="1200"/>
              </a:spcAft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Good progress on all key technologies</a:t>
            </a:r>
            <a:endParaRPr lang="en-GB" sz="2800" dirty="0"/>
          </a:p>
          <a:p>
            <a:pPr>
              <a:spcAft>
                <a:spcPts val="1200"/>
              </a:spcAft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International FCC collaboration growing </a:t>
            </a:r>
            <a:r>
              <a:rPr lang="en-GB" sz="2800" dirty="0" smtClean="0"/>
              <a:t>steadily</a:t>
            </a:r>
          </a:p>
          <a:p>
            <a:pPr>
              <a:spcAft>
                <a:spcPts val="1200"/>
              </a:spcAft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800" dirty="0" smtClean="0"/>
              <a:t>Focus </a:t>
            </a:r>
            <a:r>
              <a:rPr lang="en-GB" sz="2800" dirty="0"/>
              <a:t>now on </a:t>
            </a:r>
            <a:r>
              <a:rPr lang="en-GB" sz="2800" dirty="0" smtClean="0"/>
              <a:t>the CDRs, </a:t>
            </a:r>
            <a:r>
              <a:rPr lang="en-GB" sz="2800" dirty="0"/>
              <a:t>as input </a:t>
            </a:r>
            <a:r>
              <a:rPr lang="en-GB" sz="2800" dirty="0" smtClean="0"/>
              <a:t>for European </a:t>
            </a:r>
            <a:r>
              <a:rPr lang="en-GB" sz="2800" dirty="0"/>
              <a:t>Strategy Update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8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Arial"/>
              </a:rPr>
              <a:t>Conclusions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5139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6007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HE-LHC integration aspects</a:t>
            </a:r>
            <a:endParaRPr lang="en-US" sz="1600" kern="0" dirty="0">
              <a:latin typeface="Arial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119336" y="3845601"/>
            <a:ext cx="7824647" cy="20316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Integration strategy:</a:t>
            </a:r>
          </a:p>
          <a:p>
            <a:pPr defTabSz="457200">
              <a:buClrTx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Development of  optimized 16 T magnet,         </a:t>
            </a:r>
            <a:r>
              <a:rPr lang="en-US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          compatible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with both HE LHC and FCC-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hh</a:t>
            </a:r>
            <a:endParaRPr lang="en-US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defTabSz="457200">
              <a:buClrTx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New cryogenic layout to limit QRL dimension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7870231" y="1082620"/>
            <a:ext cx="3554361" cy="54618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 tunnel diameter 3.8 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596" y="1112257"/>
            <a:ext cx="4588068" cy="4981039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-312713" y="1073736"/>
            <a:ext cx="8826621" cy="2211248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 for HE LHC design: </a:t>
            </a:r>
          </a:p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major CE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modifications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caverns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geometry and layout as LHC machine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Maximum magnet cryostat diameter ~1200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mm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 panose="020F0502020204030204"/>
              </a:rPr>
              <a:t>Maximum QRL diameter ~830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mm</a:t>
            </a:r>
          </a:p>
        </p:txBody>
      </p:sp>
    </p:spTree>
    <p:extLst>
      <p:ext uri="{BB962C8B-B14F-4D97-AF65-F5344CB8AC3E}">
        <p14:creationId xmlns:p14="http://schemas.microsoft.com/office/powerpoint/2010/main" val="35766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16 T dipole design evolution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6" name="Rectangle 15"/>
          <p:cNvSpPr/>
          <p:nvPr/>
        </p:nvSpPr>
        <p:spPr>
          <a:xfrm>
            <a:off x="10243742" y="2154316"/>
            <a:ext cx="188752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cold mass 40t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total mass 62t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4"/>
          <p:cNvSpPr txBox="1"/>
          <p:nvPr/>
        </p:nvSpPr>
        <p:spPr>
          <a:xfrm>
            <a:off x="5993221" y="3351214"/>
            <a:ext cx="461665" cy="1096328"/>
          </a:xfrm>
          <a:prstGeom prst="rect">
            <a:avLst/>
          </a:prstGeom>
          <a:noFill/>
          <a:ln>
            <a:noFill/>
          </a:ln>
          <a:effectLst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[T]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367808" y="1362187"/>
            <a:ext cx="5535354" cy="4784798"/>
            <a:chOff x="6249278" y="1143000"/>
            <a:chExt cx="6172200" cy="5335292"/>
          </a:xfrm>
        </p:grpSpPr>
        <p:pic>
          <p:nvPicPr>
            <p:cNvPr id="19" name="Immagin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7" t="14444" r="39167" b="10000"/>
            <a:stretch/>
          </p:blipFill>
          <p:spPr>
            <a:xfrm>
              <a:off x="6249278" y="1143000"/>
              <a:ext cx="6172200" cy="5335292"/>
            </a:xfrm>
            <a:prstGeom prst="rect">
              <a:avLst/>
            </a:prstGeom>
          </p:spPr>
        </p:pic>
        <p:cxnSp>
          <p:nvCxnSpPr>
            <p:cNvPr id="20" name="Connettore diritto 7"/>
            <p:cNvCxnSpPr/>
            <p:nvPr/>
          </p:nvCxnSpPr>
          <p:spPr>
            <a:xfrm>
              <a:off x="7507696" y="5105400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8"/>
            <p:cNvCxnSpPr/>
            <p:nvPr/>
          </p:nvCxnSpPr>
          <p:spPr>
            <a:xfrm flipV="1">
              <a:off x="8905930" y="4718696"/>
              <a:ext cx="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10"/>
            <p:cNvSpPr/>
            <p:nvPr/>
          </p:nvSpPr>
          <p:spPr>
            <a:xfrm>
              <a:off x="8854513" y="5067300"/>
              <a:ext cx="102834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3" name="Immagin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4815" r="38333" b="22963"/>
          <a:stretch/>
        </p:blipFill>
        <p:spPr>
          <a:xfrm>
            <a:off x="6715869" y="1546163"/>
            <a:ext cx="3352800" cy="3200400"/>
          </a:xfrm>
          <a:prstGeom prst="rect">
            <a:avLst/>
          </a:prstGeom>
        </p:spPr>
      </p:pic>
      <p:cxnSp>
        <p:nvCxnSpPr>
          <p:cNvPr id="24" name="Connettore diritto 15"/>
          <p:cNvCxnSpPr/>
          <p:nvPr/>
        </p:nvCxnSpPr>
        <p:spPr>
          <a:xfrm>
            <a:off x="9516219" y="3319419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CasellaDiTesto 17"/>
          <p:cNvSpPr txBox="1"/>
          <p:nvPr/>
        </p:nvSpPr>
        <p:spPr>
          <a:xfrm>
            <a:off x="9381194" y="2946363"/>
            <a:ext cx="305023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it-IT" dirty="0" smtClean="0">
                <a:solidFill>
                  <a:srgbClr val="0C377B"/>
                </a:solidFill>
                <a:latin typeface="Arial"/>
              </a:rPr>
              <a:t>0                    700 </a:t>
            </a:r>
            <a:r>
              <a:rPr lang="it-IT" dirty="0">
                <a:solidFill>
                  <a:srgbClr val="0C377B"/>
                </a:solidFill>
                <a:latin typeface="Arial"/>
              </a:rPr>
              <a:t>mm</a:t>
            </a:r>
            <a:endParaRPr lang="en-US" dirty="0">
              <a:solidFill>
                <a:srgbClr val="0C377B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asellaDiTesto 5"/>
          <p:cNvSpPr txBox="1"/>
          <p:nvPr/>
        </p:nvSpPr>
        <p:spPr>
          <a:xfrm>
            <a:off x="9552385" y="5740939"/>
            <a:ext cx="237626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m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m distance from yoke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asellaDiTesto 2"/>
          <p:cNvSpPr txBox="1"/>
          <p:nvPr/>
        </p:nvSpPr>
        <p:spPr>
          <a:xfrm>
            <a:off x="5605569" y="1332691"/>
            <a:ext cx="29161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Fringe field – x axis [T]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Connettore diritto 7"/>
          <p:cNvCxnSpPr/>
          <p:nvPr/>
        </p:nvCxnSpPr>
        <p:spPr>
          <a:xfrm flipV="1">
            <a:off x="5505835" y="5110267"/>
            <a:ext cx="1895761" cy="3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8"/>
          <p:cNvCxnSpPr/>
          <p:nvPr/>
        </p:nvCxnSpPr>
        <p:spPr>
          <a:xfrm flipV="1">
            <a:off x="7238106" y="4874275"/>
            <a:ext cx="0" cy="1015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10"/>
          <p:cNvSpPr/>
          <p:nvPr/>
        </p:nvSpPr>
        <p:spPr>
          <a:xfrm>
            <a:off x="7192661" y="5078468"/>
            <a:ext cx="92224" cy="68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asellaDiTesto 11"/>
          <p:cNvSpPr txBox="1"/>
          <p:nvPr/>
        </p:nvSpPr>
        <p:spPr>
          <a:xfrm>
            <a:off x="7242541" y="4634756"/>
            <a:ext cx="40951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0.06 T at cryostat edge 600 mm radius</a:t>
            </a:r>
          </a:p>
        </p:txBody>
      </p:sp>
      <p:pic>
        <p:nvPicPr>
          <p:cNvPr id="32" name="Picture 31" descr="Block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28" y="3352907"/>
            <a:ext cx="2494800" cy="1298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/>
          <p:cNvGrpSpPr>
            <a:grpSpLocks noChangeAspect="1"/>
          </p:cNvGrpSpPr>
          <p:nvPr/>
        </p:nvGrpSpPr>
        <p:grpSpPr bwMode="auto">
          <a:xfrm>
            <a:off x="1590936" y="2073160"/>
            <a:ext cx="2494800" cy="1285520"/>
            <a:chOff x="0" y="0"/>
            <a:chExt cx="58150" cy="30522"/>
          </a:xfrm>
        </p:grpSpPr>
        <p:pic>
          <p:nvPicPr>
            <p:cNvPr id="34" name="Immagine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5"/>
            <a:stretch>
              <a:fillRect/>
            </a:stretch>
          </p:blipFill>
          <p:spPr bwMode="auto">
            <a:xfrm>
              <a:off x="0" y="0"/>
              <a:ext cx="32447" cy="3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" r="12381"/>
            <a:stretch>
              <a:fillRect/>
            </a:stretch>
          </p:blipFill>
          <p:spPr bwMode="auto">
            <a:xfrm>
              <a:off x="34099" y="1458"/>
              <a:ext cx="24051" cy="2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 descr="Common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11" y="4666479"/>
            <a:ext cx="2627757" cy="129135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/>
          <p:cNvSpPr txBox="1"/>
          <p:nvPr/>
        </p:nvSpPr>
        <p:spPr>
          <a:xfrm>
            <a:off x="-28754" y="2392754"/>
            <a:ext cx="176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Cosine-theta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44752" y="3865367"/>
            <a:ext cx="202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Block-type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coils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5054667"/>
            <a:ext cx="165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Common-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coils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47528" y="5877272"/>
            <a:ext cx="219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 </a:t>
            </a:r>
            <a:r>
              <a:rPr kumimoji="0" lang="fr-CH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2017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13894" y="1841173"/>
            <a:ext cx="252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800 mm  </a:t>
            </a:r>
            <a:r>
              <a:rPr kumimoji="0" lang="fr-CH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600 mm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96202" y="2144139"/>
            <a:ext cx="1349439" cy="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143658" y="2144138"/>
            <a:ext cx="921370" cy="1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8501585" y="1032301"/>
          <a:ext cx="3655878" cy="1005840"/>
        </p:xfrm>
        <a:graphic>
          <a:graphicData uri="http://schemas.openxmlformats.org/drawingml/2006/table">
            <a:tbl>
              <a:tblPr firstRow="1" firstCol="1" bandRow="1"/>
              <a:tblGrid>
                <a:gridCol w="197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Description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ID in mm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OD in mm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Iron yoke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</a:t>
                      </a:r>
                      <a:r>
                        <a:rPr lang="en-GB" sz="1100" dirty="0" smtClean="0">
                          <a:effectLst/>
                        </a:rPr>
                        <a:t>00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Aluminium shrinking cylinder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Stainless steel He tight shell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740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7</a:t>
                      </a:r>
                      <a:r>
                        <a:rPr lang="en-GB" sz="1100" dirty="0" smtClean="0">
                          <a:effectLst/>
                        </a:rPr>
                        <a:t>60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Al radiation shield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934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940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Vacuum vessel (magnetic steel)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1220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" name="Content Placeholder 5"/>
          <p:cNvSpPr txBox="1">
            <a:spLocks/>
          </p:cNvSpPr>
          <p:nvPr/>
        </p:nvSpPr>
        <p:spPr>
          <a:xfrm>
            <a:off x="-283217" y="945590"/>
            <a:ext cx="5337853" cy="2211248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 optimization and margin 18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14%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Inter-beam distance 250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204 mm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Stray-field &lt; 0.1 T at cryostat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Connettore diritto 7"/>
          <p:cNvCxnSpPr/>
          <p:nvPr/>
        </p:nvCxnSpPr>
        <p:spPr>
          <a:xfrm flipV="1">
            <a:off x="5488438" y="5345448"/>
            <a:ext cx="4038165" cy="2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8"/>
          <p:cNvCxnSpPr/>
          <p:nvPr/>
        </p:nvCxnSpPr>
        <p:spPr>
          <a:xfrm flipV="1">
            <a:off x="9477501" y="5180304"/>
            <a:ext cx="0" cy="67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e 10"/>
          <p:cNvSpPr/>
          <p:nvPr/>
        </p:nvSpPr>
        <p:spPr>
          <a:xfrm>
            <a:off x="9423995" y="5315428"/>
            <a:ext cx="92224" cy="68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– </a:t>
            </a:r>
            <a:r>
              <a:rPr lang="en-US" kern="0" dirty="0" smtClean="0">
                <a:latin typeface="Arial"/>
              </a:rPr>
              <a:t>evolution since Berlin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49" name="Picture 48" descr="layout_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39686"/>
            <a:ext cx="5040560" cy="525058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528048" y="1076538"/>
            <a:ext cx="5184576" cy="50167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L* 40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Experimental insertion adaption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Overall lenght 1.400 m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Optimisation work on betatron and momentum collimation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Optimisation of extraction/dump line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Vertical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/>
              <a:t>Combination of injection with   low luminosity experiments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8878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8948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FCC-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injector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options and transfer lines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4659" r="3128" b="2235"/>
          <a:stretch/>
        </p:blipFill>
        <p:spPr>
          <a:xfrm>
            <a:off x="32580" y="1067484"/>
            <a:ext cx="8369131" cy="503629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5153" y="1207821"/>
            <a:ext cx="232032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Baseline:</a:t>
            </a:r>
          </a:p>
          <a:p>
            <a:r>
              <a:rPr lang="en-US" sz="2400" dirty="0" smtClean="0"/>
              <a:t>LHC @ 3.3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363145" y="1211500"/>
            <a:ext cx="266429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Alternative:</a:t>
            </a:r>
          </a:p>
          <a:p>
            <a:r>
              <a:rPr lang="en-US" sz="2400" dirty="0" err="1" smtClean="0"/>
              <a:t>scSPS</a:t>
            </a:r>
            <a:r>
              <a:rPr lang="en-US" sz="2400" dirty="0" smtClean="0"/>
              <a:t> @ 1.3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82438" y="4485993"/>
            <a:ext cx="2118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Total of O(5.5 km) superconducting bends in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transferlines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from LHC, at 7.2 T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8277" y="4466608"/>
            <a:ext cx="1872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O(6.5 km) normal-conducting bends from SPS, at 1.8 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00256" y="1196752"/>
            <a:ext cx="3888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baseline: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Injection energy 3.3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LHC</a:t>
            </a:r>
          </a:p>
          <a:p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/>
              <a:t>Field-swing FCC-</a:t>
            </a:r>
            <a:r>
              <a:rPr lang="en-US" b="1" dirty="0" err="1"/>
              <a:t>hh</a:t>
            </a:r>
            <a:r>
              <a:rPr lang="en-US" b="1" dirty="0"/>
              <a:t> like LHC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Alternative </a:t>
            </a:r>
            <a:r>
              <a:rPr lang="en-US" b="1" dirty="0" smtClean="0"/>
              <a:t>options: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Injection </a:t>
            </a:r>
            <a:r>
              <a:rPr lang="en-US" b="1" dirty="0" smtClean="0">
                <a:solidFill>
                  <a:srgbClr val="FF0000"/>
                </a:solidFill>
              </a:rPr>
              <a:t>from </a:t>
            </a:r>
            <a:r>
              <a:rPr lang="en-US" b="1" dirty="0" err="1" smtClean="0">
                <a:solidFill>
                  <a:srgbClr val="FF0000"/>
                </a:solidFill>
              </a:rPr>
              <a:t>SPS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upgrade</a:t>
            </a:r>
            <a:r>
              <a:rPr lang="en-US" b="1" dirty="0" smtClean="0">
                <a:solidFill>
                  <a:srgbClr val="FF0000"/>
                </a:solidFill>
              </a:rPr>
              <a:t> around </a:t>
            </a:r>
            <a:r>
              <a:rPr lang="en-US" b="1" dirty="0">
                <a:solidFill>
                  <a:srgbClr val="FF0000"/>
                </a:solidFill>
              </a:rPr>
              <a:t>1.3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SPS</a:t>
            </a:r>
            <a:r>
              <a:rPr lang="en-US" b="1" baseline="-25000" dirty="0" err="1" smtClean="0"/>
              <a:t>upgrade</a:t>
            </a:r>
            <a:r>
              <a:rPr lang="en-US" b="1" dirty="0" smtClean="0"/>
              <a:t> </a:t>
            </a:r>
            <a:r>
              <a:rPr lang="en-US" b="1" dirty="0"/>
              <a:t>could be based on fast-cycling SC magnets, 6-7T, ~ 1T/s </a:t>
            </a:r>
            <a:r>
              <a:rPr lang="en-US" b="1" dirty="0" smtClean="0"/>
              <a:t>ramp, cf. SIS 300 design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SPS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upgrade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would also be an ideal injector </a:t>
            </a:r>
            <a:r>
              <a:rPr lang="en-US" b="1" dirty="0">
                <a:solidFill>
                  <a:srgbClr val="FF0000"/>
                </a:solidFill>
              </a:rPr>
              <a:t>for HE </a:t>
            </a:r>
            <a:r>
              <a:rPr lang="en-US" b="1" dirty="0" smtClean="0">
                <a:solidFill>
                  <a:srgbClr val="FF0000"/>
                </a:solidFill>
              </a:rPr>
              <a:t>LHC </a:t>
            </a:r>
            <a:r>
              <a:rPr lang="en-US" b="1" dirty="0" smtClean="0">
                <a:solidFill>
                  <a:srgbClr val="0C377B"/>
                </a:solidFill>
              </a:rPr>
              <a:t>(as alternative to the 450 GeV SPS)</a:t>
            </a:r>
            <a:endParaRPr lang="en-US" b="1" dirty="0">
              <a:solidFill>
                <a:srgbClr val="0C377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18339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</a:t>
            </a:r>
            <a:r>
              <a:rPr lang="en-GB" sz="3000" kern="0" dirty="0" smtClean="0"/>
              <a:t>FCC-</a:t>
            </a:r>
            <a:r>
              <a:rPr lang="en-GB" sz="3000" kern="0" dirty="0" err="1" smtClean="0"/>
              <a:t>hh</a:t>
            </a:r>
            <a:r>
              <a:rPr lang="en-GB" sz="3000" kern="0" dirty="0" smtClean="0"/>
              <a:t> </a:t>
            </a:r>
            <a:r>
              <a:rPr lang="en-GB" sz="3000" kern="0" dirty="0"/>
              <a:t>beam power handling: collision </a:t>
            </a:r>
            <a:r>
              <a:rPr lang="en-GB" sz="3000" kern="0" dirty="0" smtClean="0"/>
              <a:t>debris</a:t>
            </a:r>
            <a:endParaRPr lang="en-GB" sz="3000" kern="0" dirty="0"/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Keintzel_EIR_energystudies_2017120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52824" r="4977" b="19012"/>
          <a:stretch/>
        </p:blipFill>
        <p:spPr>
          <a:xfrm>
            <a:off x="225584" y="3440922"/>
            <a:ext cx="11751809" cy="2652374"/>
          </a:xfrm>
          <a:prstGeom prst="rect">
            <a:avLst/>
          </a:prstGeom>
        </p:spPr>
      </p:pic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5591944" y="1165096"/>
          <a:ext cx="6468786" cy="2407920"/>
        </p:xfrm>
        <a:graphic>
          <a:graphicData uri="http://schemas.openxmlformats.org/drawingml/2006/table">
            <a:tbl>
              <a:tblPr firstRow="1" bandRow="1"/>
              <a:tblGrid>
                <a:gridCol w="154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 30 ab-1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max.</a:t>
                      </a:r>
                      <a:r>
                        <a:rPr lang="en-US" sz="2000" baseline="0" dirty="0" smtClean="0"/>
                        <a:t> d</a:t>
                      </a:r>
                      <a:r>
                        <a:rPr lang="en-US" sz="2000" dirty="0" smtClean="0"/>
                        <a:t>ose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Comment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radiation in</a:t>
                      </a:r>
                      <a:r>
                        <a:rPr lang="en-US" sz="2000" baseline="0" dirty="0" smtClean="0"/>
                        <a:t> t</a:t>
                      </a:r>
                      <a:r>
                        <a:rPr lang="en-US" sz="2000" dirty="0" smtClean="0"/>
                        <a:t>riplet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70 (40) </a:t>
                      </a:r>
                      <a:r>
                        <a:rPr lang="en-US" sz="2000" dirty="0" err="1" smtClean="0"/>
                        <a:t>MGy</a:t>
                      </a:r>
                      <a:endParaRPr lang="en-US" sz="2000" dirty="0" smtClean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today’s limit 30 </a:t>
                      </a:r>
                      <a:r>
                        <a:rPr lang="en-US" sz="2000" dirty="0" err="1" smtClean="0"/>
                        <a:t>Mgy</a:t>
                      </a:r>
                      <a:endParaRPr lang="en-US" sz="2000" dirty="0" smtClean="0"/>
                    </a:p>
                    <a:p>
                      <a:r>
                        <a:rPr lang="en-US" sz="2000" dirty="0" smtClean="0"/>
                        <a:t>(for</a:t>
                      </a:r>
                      <a:r>
                        <a:rPr lang="en-US" sz="2000" baseline="0" dirty="0" smtClean="0"/>
                        <a:t> rotated crossing)</a:t>
                      </a:r>
                      <a:endParaRPr lang="en-US" sz="2000" dirty="0" smtClean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heat load</a:t>
                      </a:r>
                    </a:p>
                    <a:p>
                      <a:r>
                        <a:rPr lang="en-US" sz="2000" dirty="0" smtClean="0"/>
                        <a:t>In triplet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4.5 </a:t>
                      </a:r>
                      <a:r>
                        <a:rPr lang="en-US" sz="2000" dirty="0" err="1" smtClean="0"/>
                        <a:t>mW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expected</a:t>
                      </a:r>
                      <a:r>
                        <a:rPr lang="en-US" sz="2000" baseline="0" dirty="0" smtClean="0"/>
                        <a:t> limit (with safety margin) 5 </a:t>
                      </a:r>
                      <a:r>
                        <a:rPr lang="en-US" sz="2000" baseline="0" dirty="0" err="1" smtClean="0"/>
                        <a:t>mW</a:t>
                      </a:r>
                      <a:endParaRPr lang="en-US" sz="2000" dirty="0" smtClean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radiation in dipole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90 </a:t>
                      </a:r>
                      <a:r>
                        <a:rPr lang="en-US" sz="2000" dirty="0" err="1" smtClean="0"/>
                        <a:t>MGy</a:t>
                      </a:r>
                      <a:r>
                        <a:rPr lang="en-US" sz="2000" dirty="0" smtClean="0"/>
                        <a:t> unshielded</a:t>
                      </a:r>
                      <a:endParaRPr lang="en-US" sz="2000" dirty="0"/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/>
                        <a:t>today’s limit 30 </a:t>
                      </a:r>
                      <a:r>
                        <a:rPr lang="en-US" sz="2000" dirty="0" err="1" smtClean="0"/>
                        <a:t>MGy</a:t>
                      </a:r>
                      <a:r>
                        <a:rPr lang="en-US" sz="2000" dirty="0" smtClean="0"/>
                        <a:t>;</a:t>
                      </a:r>
                    </a:p>
                    <a:p>
                      <a:r>
                        <a:rPr lang="en-US" sz="2000" dirty="0" smtClean="0"/>
                        <a:t>better protection possible</a:t>
                      </a:r>
                    </a:p>
                  </a:txBody>
                  <a:tcPr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7" name="Content Placeholder 2"/>
          <p:cNvSpPr txBox="1">
            <a:spLocks/>
          </p:cNvSpPr>
          <p:nvPr/>
        </p:nvSpPr>
        <p:spPr>
          <a:xfrm>
            <a:off x="477695" y="1196752"/>
            <a:ext cx="4610193" cy="100589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500kW debris per experiment (HL-LHC x 42)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696" y="2296022"/>
            <a:ext cx="4610192" cy="830997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riplets protected by 35 mm inner lining (tungsten shielding)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20261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3000" kern="0" dirty="0" smtClean="0"/>
              <a:t>  Beam handling</a:t>
            </a:r>
            <a:r>
              <a:rPr lang="en-GB" sz="3000" kern="0" dirty="0"/>
              <a:t>: robust low-loss collimation</a:t>
            </a: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7328" y="1052736"/>
            <a:ext cx="1210472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Complete designs of collimation insertions,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 m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ain issue: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sustain beam lifetime of 12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mins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(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</a:rPr>
              <a:t>12 MW loss)</a:t>
            </a:r>
          </a:p>
        </p:txBody>
      </p:sp>
      <p:pic>
        <p:nvPicPr>
          <p:cNvPr id="40" name="Picture 39" descr="coll_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" y="2109613"/>
            <a:ext cx="7147084" cy="182523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84652" y="3750965"/>
            <a:ext cx="739580" cy="307777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260 kW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28891" y="3627070"/>
            <a:ext cx="739580" cy="307777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225 kW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860" y="1726216"/>
            <a:ext cx="861133" cy="523220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 MW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50 kW/m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68852" y="2674644"/>
            <a:ext cx="647934" cy="307777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&lt;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 kW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7" name="Straight Arrow Connector 46"/>
          <p:cNvCxnSpPr>
            <a:stCxn id="44" idx="0"/>
          </p:cNvCxnSpPr>
          <p:nvPr/>
        </p:nvCxnSpPr>
        <p:spPr>
          <a:xfrm flipH="1" flipV="1">
            <a:off x="2028893" y="3330248"/>
            <a:ext cx="369788" cy="296822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 flipH="1" flipV="1">
            <a:off x="1588532" y="3438268"/>
            <a:ext cx="20294" cy="369160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>
          <a:xfrm>
            <a:off x="693969" y="2086006"/>
            <a:ext cx="840179" cy="742527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>
            <a:off x="5097595" y="2982421"/>
            <a:ext cx="144490" cy="262287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sp>
        <p:nvSpPr>
          <p:cNvPr id="51" name="Rectangle 50"/>
          <p:cNvSpPr/>
          <p:nvPr/>
        </p:nvSpPr>
        <p:spPr>
          <a:xfrm>
            <a:off x="587015" y="4316903"/>
            <a:ext cx="5292961" cy="1200329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Collimators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length halved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Max. power reduced from 260 kW to 80 kW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lang="en-US" kern="0" dirty="0" smtClean="0">
                <a:solidFill>
                  <a:prstClr val="black"/>
                </a:solidFill>
                <a:latin typeface="Calibri" panose="020F0502020204030204"/>
              </a:rPr>
              <a:t>50 to 100 kW considered OK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62376" y="1727598"/>
            <a:ext cx="4450248" cy="4365698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635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7285120" y="2070324"/>
            <a:ext cx="4312799" cy="1874283"/>
            <a:chOff x="6015136" y="1214618"/>
            <a:chExt cx="4312799" cy="18742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1648" y="1214618"/>
              <a:ext cx="3196287" cy="1874283"/>
            </a:xfrm>
            <a:prstGeom prst="rect">
              <a:avLst/>
            </a:prstGeom>
          </p:spPr>
        </p:pic>
        <p:sp>
          <p:nvSpPr>
            <p:cNvPr id="60" name="CustomShape 12"/>
            <p:cNvSpPr/>
            <p:nvPr/>
          </p:nvSpPr>
          <p:spPr>
            <a:xfrm>
              <a:off x="6678134" y="1240348"/>
              <a:ext cx="1300280" cy="3784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108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rPr>
                <a:t>Old design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15136" y="1742379"/>
              <a:ext cx="1569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m</a:t>
              </a:r>
              <a:r>
                <a:rPr kumimoji="0" lang="en-US" sz="1400" b="0" i="0" u="none" strike="noStrike" kern="0" cap="none" spc="-1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ax power density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1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800 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Wcm</a:t>
              </a:r>
              <a:r>
                <a:rPr kumimoji="0" lang="en-GB" sz="14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-3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7330248" y="3195218"/>
            <a:ext cx="1071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total power </a:t>
            </a:r>
          </a:p>
          <a:p>
            <a:pPr>
              <a:defRPr/>
            </a:pPr>
            <a:r>
              <a:rPr lang="en-US" sz="14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225 kW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370198" y="5136854"/>
            <a:ext cx="1031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total power</a:t>
            </a:r>
          </a:p>
          <a:p>
            <a:pPr>
              <a:defRPr/>
            </a:pPr>
            <a:r>
              <a:rPr lang="en-US" sz="14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92 kW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7330248" y="3989152"/>
            <a:ext cx="4267671" cy="1895162"/>
            <a:chOff x="-810605" y="3944456"/>
            <a:chExt cx="5283784" cy="2336690"/>
          </a:xfrm>
        </p:grpSpPr>
        <p:grpSp>
          <p:nvGrpSpPr>
            <p:cNvPr id="65" name="Group 64"/>
            <p:cNvGrpSpPr/>
            <p:nvPr/>
          </p:nvGrpSpPr>
          <p:grpSpPr>
            <a:xfrm>
              <a:off x="-187065" y="3944456"/>
              <a:ext cx="4660244" cy="2336690"/>
              <a:chOff x="6505648" y="3888551"/>
              <a:chExt cx="4660244" cy="2336690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8586" y="3888551"/>
                <a:ext cx="3957306" cy="2336690"/>
              </a:xfrm>
              <a:prstGeom prst="rect">
                <a:avLst/>
              </a:prstGeom>
            </p:spPr>
          </p:pic>
          <p:sp>
            <p:nvSpPr>
              <p:cNvPr id="68" name="CustomShape 12"/>
              <p:cNvSpPr/>
              <p:nvPr/>
            </p:nvSpPr>
            <p:spPr>
              <a:xfrm>
                <a:off x="6505648" y="3930866"/>
                <a:ext cx="1751313" cy="3670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lIns="90000" tIns="45000" rIns="90000" bIns="45000"/>
              <a:lstStyle/>
              <a:p>
                <a:pPr marL="108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alibri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0" cap="none" spc="-1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Calibri"/>
                    <a:ea typeface="+mn-ea"/>
                    <a:cs typeface="+mn-cs"/>
                  </a:rPr>
                  <a:t>ew design</a:t>
                </a:r>
                <a:endParaRPr kumimoji="0" lang="en-US" sz="1800" b="0" i="0" u="none" strike="noStrike" kern="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-810605" y="4613066"/>
              <a:ext cx="1569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m</a:t>
              </a:r>
              <a:r>
                <a:rPr kumimoji="0" lang="en-US" sz="1400" b="0" i="0" u="none" strike="noStrike" kern="0" cap="none" spc="-1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ax power density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1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115 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Wcm</a:t>
              </a:r>
              <a:r>
                <a:rPr kumimoji="0" lang="en-GB" sz="14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-3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7833876" y="1746530"/>
            <a:ext cx="252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b="1" baseline="30000" dirty="0" smtClean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 Secondary Collimator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84653" y="1619508"/>
            <a:ext cx="5511768" cy="369332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defTabSz="609585"/>
            <a:r>
              <a:rPr lang="en-US" dirty="0">
                <a:solidFill>
                  <a:prstClr val="black"/>
                </a:solidFill>
                <a:latin typeface="Calibri"/>
              </a:rPr>
              <a:t>FLUKA simulations highlighted four critical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points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1704" y="5683370"/>
            <a:ext cx="6548473" cy="42056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Arc protection </a:t>
            </a:r>
            <a:r>
              <a:rPr kumimoji="0" lang="en-US" sz="2133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Protection</a:t>
            </a:r>
            <a:r>
              <a:rPr kumimoji="0" lang="en-US" sz="2133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design offers sufficient margin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31266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299804"/>
            <a:ext cx="4762462" cy="286887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Worldwide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8488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8963" y="1122710"/>
            <a:ext cx="7802744" cy="11233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H" sz="2200" b="1" dirty="0" smtClean="0">
                <a:solidFill>
                  <a:srgbClr val="000000"/>
                </a:solidFill>
              </a:rPr>
              <a:t>Main </a:t>
            </a:r>
            <a:r>
              <a:rPr lang="fr-CH" sz="2200" b="1" dirty="0" err="1" smtClean="0">
                <a:solidFill>
                  <a:srgbClr val="000000"/>
                </a:solidFill>
              </a:rPr>
              <a:t>development</a:t>
            </a:r>
            <a:r>
              <a:rPr lang="fr-CH" sz="2200" b="1" dirty="0" smtClean="0">
                <a:solidFill>
                  <a:srgbClr val="000000"/>
                </a:solidFill>
              </a:rPr>
              <a:t> goal </a:t>
            </a:r>
            <a:r>
              <a:rPr lang="fr-CH" sz="2200" b="1" dirty="0" err="1" smtClean="0">
                <a:solidFill>
                  <a:srgbClr val="000000"/>
                </a:solidFill>
              </a:rPr>
              <a:t>is</a:t>
            </a:r>
            <a:r>
              <a:rPr lang="fr-CH" sz="2200" b="1" dirty="0" smtClean="0">
                <a:solidFill>
                  <a:srgbClr val="000000"/>
                </a:solidFill>
              </a:rPr>
              <a:t> </a:t>
            </a:r>
            <a:r>
              <a:rPr lang="fr-CH" sz="2200" b="1" dirty="0" err="1" smtClean="0">
                <a:solidFill>
                  <a:srgbClr val="000000"/>
                </a:solidFill>
              </a:rPr>
              <a:t>wire</a:t>
            </a:r>
            <a:r>
              <a:rPr lang="fr-CH" sz="2200" b="1" dirty="0" smtClean="0">
                <a:solidFill>
                  <a:srgbClr val="000000"/>
                </a:solidFill>
              </a:rPr>
              <a:t> performance </a:t>
            </a:r>
            <a:r>
              <a:rPr lang="fr-CH" sz="2200" b="1" dirty="0" err="1" smtClean="0">
                <a:solidFill>
                  <a:srgbClr val="000000"/>
                </a:solidFill>
              </a:rPr>
              <a:t>increase</a:t>
            </a:r>
            <a:r>
              <a:rPr lang="fr-CH" sz="2200" b="1" dirty="0" smtClean="0">
                <a:solidFill>
                  <a:srgbClr val="000000"/>
                </a:solidFill>
              </a:rPr>
              <a:t>:</a:t>
            </a:r>
            <a:endParaRPr lang="fr-CH" sz="2200" b="1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000" b="1" dirty="0" err="1" smtClean="0">
                <a:solidFill>
                  <a:srgbClr val="000000"/>
                </a:solidFill>
              </a:rPr>
              <a:t>J</a:t>
            </a:r>
            <a:r>
              <a:rPr lang="fr-CH" sz="2000" b="1" baseline="-25000" dirty="0" err="1" smtClean="0">
                <a:solidFill>
                  <a:srgbClr val="000000"/>
                </a:solidFill>
              </a:rPr>
              <a:t>c</a:t>
            </a:r>
            <a:r>
              <a:rPr lang="fr-CH" sz="2000" b="1" dirty="0" smtClean="0">
                <a:solidFill>
                  <a:srgbClr val="000000"/>
                </a:solidFill>
              </a:rPr>
              <a:t> (</a:t>
            </a:r>
            <a:r>
              <a:rPr lang="fr-CH" sz="2000" b="1" dirty="0">
                <a:solidFill>
                  <a:srgbClr val="000000"/>
                </a:solidFill>
              </a:rPr>
              <a:t>16T, 4.2K) &gt; 1500 A/mm</a:t>
            </a:r>
            <a:r>
              <a:rPr lang="fr-CH" sz="2000" b="1" baseline="30000" dirty="0">
                <a:solidFill>
                  <a:srgbClr val="000000"/>
                </a:solidFill>
              </a:rPr>
              <a:t>2 </a:t>
            </a:r>
            <a:r>
              <a:rPr lang="fr-CH" sz="2000" b="1" dirty="0" smtClean="0">
                <a:solidFill>
                  <a:srgbClr val="000000"/>
                </a:solidFill>
              </a:rPr>
              <a:t> </a:t>
            </a:r>
            <a:r>
              <a:rPr lang="fr-CH" sz="20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CH" sz="2000" b="1" dirty="0" smtClean="0">
                <a:solidFill>
                  <a:srgbClr val="000000"/>
                </a:solidFill>
              </a:rPr>
              <a:t>50</a:t>
            </a:r>
            <a:r>
              <a:rPr lang="fr-CH" sz="2000" b="1" dirty="0">
                <a:solidFill>
                  <a:srgbClr val="000000"/>
                </a:solidFill>
              </a:rPr>
              <a:t>% </a:t>
            </a:r>
            <a:r>
              <a:rPr lang="fr-CH" sz="2000" b="1" dirty="0" err="1">
                <a:solidFill>
                  <a:srgbClr val="000000"/>
                </a:solidFill>
              </a:rPr>
              <a:t>increase</a:t>
            </a:r>
            <a:r>
              <a:rPr lang="fr-CH" sz="2000" b="1" dirty="0">
                <a:solidFill>
                  <a:srgbClr val="000000"/>
                </a:solidFill>
              </a:rPr>
              <a:t> </a:t>
            </a:r>
            <a:r>
              <a:rPr lang="fr-CH" sz="2000" b="1" dirty="0" err="1">
                <a:solidFill>
                  <a:srgbClr val="000000"/>
                </a:solidFill>
              </a:rPr>
              <a:t>wrt</a:t>
            </a:r>
            <a:r>
              <a:rPr lang="fr-CH" sz="2000" b="1" dirty="0">
                <a:solidFill>
                  <a:srgbClr val="000000"/>
                </a:solidFill>
              </a:rPr>
              <a:t> HL-LHC </a:t>
            </a:r>
            <a:r>
              <a:rPr lang="fr-CH" sz="2000" b="1" dirty="0" err="1">
                <a:solidFill>
                  <a:srgbClr val="000000"/>
                </a:solidFill>
              </a:rPr>
              <a:t>wire</a:t>
            </a:r>
            <a:r>
              <a:rPr lang="fr-CH" sz="2000" b="1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Reduction of coil &amp; magnet cross-section </a:t>
            </a:r>
            <a:endParaRPr lang="fr-CH" sz="2000" b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2922" y="1105817"/>
            <a:ext cx="1524235" cy="125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35029" y="989217"/>
            <a:ext cx="99738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3150 mm</a:t>
            </a:r>
            <a:r>
              <a:rPr lang="en-GB" sz="1400" baseline="30000" dirty="0" smtClean="0"/>
              <a:t>2</a:t>
            </a:r>
          </a:p>
          <a:p>
            <a:pPr algn="ctr"/>
            <a:endParaRPr lang="en-GB" sz="14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9455864" y="1426963"/>
            <a:ext cx="12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~1.7 times less SC</a:t>
            </a:r>
            <a:endParaRPr lang="en-GB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617620" y="1935250"/>
            <a:ext cx="726852" cy="526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54871" y="2113692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~10% margin</a:t>
            </a:r>
          </a:p>
          <a:p>
            <a:pPr algn="ctr"/>
            <a:r>
              <a:rPr lang="en-GB" sz="1400" dirty="0" smtClean="0"/>
              <a:t>HL-LHC</a:t>
            </a:r>
            <a:endParaRPr lang="en-GB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1116249"/>
            <a:ext cx="1524235" cy="1253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64001" y="2069730"/>
            <a:ext cx="11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~10% margin</a:t>
            </a:r>
          </a:p>
          <a:p>
            <a:pPr algn="ctr"/>
            <a:r>
              <a:rPr lang="en-GB" sz="1400" b="1" dirty="0"/>
              <a:t>FCC </a:t>
            </a:r>
            <a:r>
              <a:rPr lang="en-GB" sz="1400" b="1" dirty="0" smtClean="0"/>
              <a:t>ultimate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400256" y="971741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5400 mm</a:t>
            </a:r>
            <a:r>
              <a:rPr lang="en-GB" sz="1400" baseline="30000" dirty="0" smtClean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711" y="2276872"/>
            <a:ext cx="579827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GB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2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</a:t>
            </a:r>
            <a:r>
              <a:rPr lang="en-GB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development</a:t>
            </a:r>
            <a:r>
              <a:rPr lang="en-GB" sz="20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Nb</a:t>
            </a:r>
            <a:r>
              <a:rPr lang="en-GB" sz="2000" b="1" baseline="-25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wires from several new industrial FCC partners already achieve HL-LHC performance</a:t>
            </a:r>
            <a:endParaRPr lang="en-GB" sz="20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16080" y="2688590"/>
            <a:ext cx="49685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Conductor activities for FCC  started in 2017: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Bochvar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Institute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(production at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TVEL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Russia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Jastec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Furukawa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Korea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Columbus,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Geneva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Switzerland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 University of Vienna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Austria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Freiberg,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addition,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agreements under preparation: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Bruker,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Luvata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Pori,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Finland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22" y="173892"/>
            <a:ext cx="132584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14965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</p:bld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31993</TotalTime>
  <Words>1913</Words>
  <Application>Microsoft Office PowerPoint</Application>
  <PresentationFormat>Grand écran</PresentationFormat>
  <Paragraphs>446</Paragraphs>
  <Slides>26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26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Geneva</vt:lpstr>
      <vt:lpstr>Helvetica</vt:lpstr>
      <vt:lpstr>Symbol</vt:lpstr>
      <vt:lpstr>Times New Roman</vt:lpstr>
      <vt:lpstr>Wingdings</vt:lpstr>
      <vt:lpstr>FC5643-CERN3027 - Scale of contributions</vt:lpstr>
      <vt:lpstr>1_FC5643-CERN3027 - Scale of contributions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ALEKSAN Roy</cp:lastModifiedBy>
  <cp:revision>1419</cp:revision>
  <cp:lastPrinted>2018-04-06T08:24:16Z</cp:lastPrinted>
  <dcterms:created xsi:type="dcterms:W3CDTF">2012-06-07T06:34:51Z</dcterms:created>
  <dcterms:modified xsi:type="dcterms:W3CDTF">2018-06-25T12:00:24Z</dcterms:modified>
</cp:coreProperties>
</file>