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99" r:id="rId2"/>
    <p:sldId id="404" r:id="rId3"/>
    <p:sldId id="344" r:id="rId4"/>
    <p:sldId id="316" r:id="rId5"/>
    <p:sldId id="390" r:id="rId6"/>
    <p:sldId id="382" r:id="rId7"/>
    <p:sldId id="400" r:id="rId8"/>
    <p:sldId id="384" r:id="rId9"/>
    <p:sldId id="386" r:id="rId10"/>
    <p:sldId id="388" r:id="rId11"/>
    <p:sldId id="389" r:id="rId12"/>
    <p:sldId id="398" r:id="rId13"/>
    <p:sldId id="367" r:id="rId14"/>
    <p:sldId id="403" r:id="rId15"/>
    <p:sldId id="334" r:id="rId16"/>
    <p:sldId id="405" r:id="rId17"/>
  </p:sldIdLst>
  <p:sldSz cx="9144000" cy="5143500" type="screen16x9"/>
  <p:notesSz cx="6888163" cy="10018713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8" userDrawn="1">
          <p15:clr>
            <a:srgbClr val="A4A3A4"/>
          </p15:clr>
        </p15:guide>
        <p15:guide id="2" pos="3991" userDrawn="1">
          <p15:clr>
            <a:srgbClr val="A4A3A4"/>
          </p15:clr>
        </p15:guide>
        <p15:guide id="3" pos="1927" userDrawn="1">
          <p15:clr>
            <a:srgbClr val="A4A3A4"/>
          </p15:clr>
        </p15:guide>
        <p15:guide id="4" orient="horz" pos="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y Pennings" initials="RP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AA1E"/>
    <a:srgbClr val="485156"/>
    <a:srgbClr val="0099C2"/>
    <a:srgbClr val="7D0046"/>
    <a:srgbClr val="8AB805"/>
    <a:srgbClr val="9BBE05"/>
    <a:srgbClr val="F4F2AE"/>
    <a:srgbClr val="9CBC26"/>
    <a:srgbClr val="82B80F"/>
    <a:srgbClr val="8AB8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 autoAdjust="0"/>
    <p:restoredTop sz="97261"/>
  </p:normalViewPr>
  <p:slideViewPr>
    <p:cSldViewPr snapToGrid="0" snapToObjects="1">
      <p:cViewPr varScale="1">
        <p:scale>
          <a:sx n="93" d="100"/>
          <a:sy n="93" d="100"/>
        </p:scale>
        <p:origin x="200" y="608"/>
      </p:cViewPr>
      <p:guideLst>
        <p:guide orient="horz" pos="2958"/>
        <p:guide pos="3991"/>
        <p:guide pos="1927"/>
        <p:guide orient="horz" pos="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6" d="100"/>
          <a:sy n="146" d="100"/>
        </p:scale>
        <p:origin x="46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909190392252902E-2"/>
          <c:y val="0.119882454551932"/>
          <c:w val="0.368251571183493"/>
          <c:h val="0.760235090896135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F0E89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9504-634D-9D05-2833C564238A}"/>
              </c:ext>
            </c:extLst>
          </c:dPt>
          <c:dPt>
            <c:idx val="1"/>
            <c:bubble3D val="0"/>
            <c:spPr>
              <a:solidFill>
                <a:srgbClr val="93CDD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9504-634D-9D05-2833C564238A}"/>
              </c:ext>
            </c:extLst>
          </c:dPt>
          <c:dPt>
            <c:idx val="2"/>
            <c:bubble3D val="0"/>
            <c:spPr>
              <a:solidFill>
                <a:srgbClr val="A6A6A6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9504-634D-9D05-2833C564238A}"/>
              </c:ext>
            </c:extLst>
          </c:dPt>
          <c:dPt>
            <c:idx val="3"/>
            <c:bubble3D val="0"/>
            <c:spPr>
              <a:solidFill>
                <a:srgbClr val="FEB924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7-9504-634D-9D05-2833C564238A}"/>
              </c:ext>
            </c:extLst>
          </c:dPt>
          <c:dPt>
            <c:idx val="4"/>
            <c:bubble3D val="0"/>
            <c:spPr>
              <a:solidFill>
                <a:srgbClr val="D43A26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9-9504-634D-9D05-2833C564238A}"/>
              </c:ext>
            </c:extLst>
          </c:dPt>
          <c:dPt>
            <c:idx val="5"/>
            <c:bubble3D val="0"/>
            <c:spPr>
              <a:solidFill>
                <a:srgbClr val="8AB800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B-9504-634D-9D05-2833C564238A}"/>
              </c:ext>
            </c:extLst>
          </c:dPt>
          <c:dPt>
            <c:idx val="6"/>
            <c:bubble3D val="0"/>
            <c:spPr>
              <a:solidFill>
                <a:srgbClr val="0091D6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D-9504-634D-9D05-2833C564238A}"/>
              </c:ext>
            </c:extLst>
          </c:dPt>
          <c:dPt>
            <c:idx val="7"/>
            <c:bubble3D val="0"/>
            <c:spPr>
              <a:solidFill>
                <a:srgbClr val="CEA2D0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F-9504-634D-9D05-2833C564238A}"/>
              </c:ext>
            </c:extLst>
          </c:dPt>
          <c:dLbls>
            <c:dLbl>
              <c:idx val="4"/>
              <c:layout>
                <c:manualLayout>
                  <c:x val="6.7866763573383601E-2"/>
                  <c:y val="8.869948544594100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244189462940904E-2"/>
                      <c:h val="0.106572694676686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504-634D-9D05-2833C564238A}"/>
                </c:ext>
              </c:extLst>
            </c:dLbl>
            <c:dLbl>
              <c:idx val="5"/>
              <c:layout>
                <c:manualLayout>
                  <c:x val="2.4298946912644798E-2"/>
                  <c:y val="4.024220239499740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504-634D-9D05-2833C564238A}"/>
                </c:ext>
              </c:extLst>
            </c:dLbl>
            <c:dLbl>
              <c:idx val="6"/>
              <c:layout>
                <c:manualLayout>
                  <c:x val="3.08290163452766E-2"/>
                  <c:y val="3.55685755835732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504-634D-9D05-2833C564238A}"/>
                </c:ext>
              </c:extLst>
            </c:dLbl>
            <c:dLbl>
              <c:idx val="7"/>
              <c:layout>
                <c:manualLayout>
                  <c:x val="9.58757944546677E-3"/>
                  <c:y val="8.892143895893300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504-634D-9D05-2833C56423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 b="1" i="0">
                    <a:latin typeface="+mj-lt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Physics</c:v>
                </c:pt>
                <c:pt idx="1">
                  <c:v>Materials</c:v>
                </c:pt>
                <c:pt idx="2">
                  <c:v>Chemistry</c:v>
                </c:pt>
                <c:pt idx="3">
                  <c:v>Soft condensed matter</c:v>
                </c:pt>
                <c:pt idx="4">
                  <c:v>Life science</c:v>
                </c:pt>
                <c:pt idx="5">
                  <c:v>Engineering</c:v>
                </c:pt>
                <c:pt idx="6">
                  <c:v>Earth and geo sciences, heritage conservation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38</c:v>
                </c:pt>
                <c:pt idx="1">
                  <c:v>19</c:v>
                </c:pt>
                <c:pt idx="2">
                  <c:v>15</c:v>
                </c:pt>
                <c:pt idx="3">
                  <c:v>9</c:v>
                </c:pt>
                <c:pt idx="4">
                  <c:v>8</c:v>
                </c:pt>
                <c:pt idx="5">
                  <c:v>3</c:v>
                </c:pt>
                <c:pt idx="6">
                  <c:v>7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504-634D-9D05-2833C564238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effectLst/>
      </c:spPr>
    </c:plotArea>
    <c:legend>
      <c:legendPos val="r"/>
      <c:layout>
        <c:manualLayout>
          <c:xMode val="edge"/>
          <c:yMode val="edge"/>
          <c:x val="0.41950159985779001"/>
          <c:y val="3.9975140863698501E-2"/>
          <c:w val="0.32374185168592401"/>
          <c:h val="0.96002495086959105"/>
        </c:manualLayout>
      </c:layout>
      <c:overlay val="0"/>
      <c:txPr>
        <a:bodyPr/>
        <a:lstStyle/>
        <a:p>
          <a:pPr>
            <a:defRPr sz="600">
              <a:latin typeface="+mj-lt"/>
            </a:defRPr>
          </a:pPr>
          <a:endParaRPr lang="sv-SE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D46664-8FC8-0A47-A652-CD334A154406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C21E24-18DD-E542-A5A1-5EE71426CFAA}">
      <dgm:prSet phldrT="[Text]" custT="1"/>
      <dgm:spPr>
        <a:solidFill>
          <a:srgbClr val="8AB805"/>
        </a:solidFill>
      </dgm:spPr>
      <dgm:t>
        <a:bodyPr/>
        <a:lstStyle/>
        <a:p>
          <a:r>
            <a:rPr lang="en-US" sz="1400" b="1" dirty="0"/>
            <a:t>BrightnESS</a:t>
          </a:r>
        </a:p>
      </dgm:t>
    </dgm:pt>
    <dgm:pt modelId="{9470E317-4F53-234B-9E13-F9B65438628E}" type="parTrans" cxnId="{17D93408-CE00-994A-87D7-DAE530C27E4E}">
      <dgm:prSet/>
      <dgm:spPr/>
      <dgm:t>
        <a:bodyPr/>
        <a:lstStyle/>
        <a:p>
          <a:endParaRPr lang="en-US"/>
        </a:p>
      </dgm:t>
    </dgm:pt>
    <dgm:pt modelId="{2150B91A-DCE0-1F40-98AE-59DAFA6DE80B}" type="sibTrans" cxnId="{17D93408-CE00-994A-87D7-DAE530C27E4E}">
      <dgm:prSet/>
      <dgm:spPr/>
      <dgm:t>
        <a:bodyPr/>
        <a:lstStyle/>
        <a:p>
          <a:endParaRPr lang="en-US"/>
        </a:p>
      </dgm:t>
    </dgm:pt>
    <dgm:pt modelId="{A94ACCA9-6C5D-0B43-9BDC-C6C8B5A11466}">
      <dgm:prSet phldrT="[Text]" custT="1"/>
      <dgm:spPr>
        <a:solidFill>
          <a:srgbClr val="8AB805"/>
        </a:solidFill>
      </dgm:spPr>
      <dgm:t>
        <a:bodyPr/>
        <a:lstStyle/>
        <a:p>
          <a:endParaRPr lang="en-US" sz="1300" dirty="0"/>
        </a:p>
        <a:p>
          <a:br>
            <a:rPr lang="en-US" sz="1300" dirty="0"/>
          </a:br>
          <a:r>
            <a:rPr lang="en-US" sz="1300" dirty="0"/>
            <a:t>WP 1: </a:t>
          </a:r>
          <a:br>
            <a:rPr lang="en-US" sz="1300" dirty="0"/>
          </a:br>
          <a:r>
            <a:rPr lang="en-US" sz="1300" dirty="0"/>
            <a:t>Project Management</a:t>
          </a:r>
        </a:p>
        <a:p>
          <a:endParaRPr lang="en-US" sz="1300" dirty="0"/>
        </a:p>
        <a:p>
          <a:endParaRPr lang="en-US" sz="1300" dirty="0"/>
        </a:p>
        <a:p>
          <a:endParaRPr lang="en-US" sz="1300" dirty="0"/>
        </a:p>
        <a:p>
          <a:endParaRPr lang="en-US" sz="1300" dirty="0"/>
        </a:p>
      </dgm:t>
    </dgm:pt>
    <dgm:pt modelId="{BA9C24D6-979F-7545-9E90-568F7B07F31F}" type="parTrans" cxnId="{893B864A-8D35-3240-B63F-BC500DB82A6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485156"/>
          </a:solidFill>
        </a:ln>
      </dgm:spPr>
      <dgm:t>
        <a:bodyPr/>
        <a:lstStyle/>
        <a:p>
          <a:endParaRPr lang="en-US" baseline="0">
            <a:ln>
              <a:solidFill>
                <a:sysClr val="windowText" lastClr="000000"/>
              </a:solidFill>
            </a:ln>
            <a:latin typeface="+mj-lt"/>
          </a:endParaRPr>
        </a:p>
      </dgm:t>
    </dgm:pt>
    <dgm:pt modelId="{7F2CF140-6F07-6C41-B5EA-4A48F4ED3E4F}" type="sibTrans" cxnId="{893B864A-8D35-3240-B63F-BC500DB82A68}">
      <dgm:prSet/>
      <dgm:spPr/>
      <dgm:t>
        <a:bodyPr/>
        <a:lstStyle/>
        <a:p>
          <a:endParaRPr lang="en-US"/>
        </a:p>
      </dgm:t>
    </dgm:pt>
    <dgm:pt modelId="{6B0A2AD0-8A85-0642-BE65-EBF70107BA08}">
      <dgm:prSet phldrT="[Text]" custT="1"/>
      <dgm:spPr>
        <a:solidFill>
          <a:srgbClr val="8AB805"/>
        </a:solidFill>
      </dgm:spPr>
      <dgm:t>
        <a:bodyPr/>
        <a:lstStyle/>
        <a:p>
          <a:r>
            <a:rPr lang="en-US" sz="1300" dirty="0"/>
            <a:t>WP 2: </a:t>
          </a:r>
          <a:br>
            <a:rPr lang="en-US" sz="1300" dirty="0"/>
          </a:br>
          <a:r>
            <a:rPr lang="en-US" sz="1300" dirty="0"/>
            <a:t>Strengthening In-Kind Contribution and Coordination</a:t>
          </a:r>
          <a:br>
            <a:rPr lang="en-US" sz="1300" dirty="0"/>
          </a:br>
          <a:r>
            <a:rPr lang="en-US" sz="1300" dirty="0"/>
            <a:t> </a:t>
          </a:r>
        </a:p>
      </dgm:t>
    </dgm:pt>
    <dgm:pt modelId="{49FC707B-E72F-2A47-B8CA-B52E4508D184}" type="parTrans" cxnId="{64BFA12B-56E7-E54B-A752-CDCEBE4DB56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485156"/>
          </a:solidFill>
        </a:ln>
      </dgm:spPr>
      <dgm:t>
        <a:bodyPr/>
        <a:lstStyle/>
        <a:p>
          <a:endParaRPr lang="en-US"/>
        </a:p>
      </dgm:t>
    </dgm:pt>
    <dgm:pt modelId="{D95C4B95-7AC6-4444-8387-263E6BAD04C2}" type="sibTrans" cxnId="{64BFA12B-56E7-E54B-A752-CDCEBE4DB565}">
      <dgm:prSet/>
      <dgm:spPr/>
      <dgm:t>
        <a:bodyPr/>
        <a:lstStyle/>
        <a:p>
          <a:endParaRPr lang="en-US"/>
        </a:p>
      </dgm:t>
    </dgm:pt>
    <dgm:pt modelId="{7509A188-CC15-B141-B7FC-BACB64DCBC6C}">
      <dgm:prSet phldrT="[Text]" custT="1"/>
      <dgm:spPr>
        <a:solidFill>
          <a:srgbClr val="8AB805"/>
        </a:solidFill>
      </dgm:spPr>
      <dgm:t>
        <a:bodyPr/>
        <a:lstStyle/>
        <a:p>
          <a:r>
            <a:rPr lang="en-US" sz="1300" dirty="0"/>
            <a:t>WP 3: </a:t>
          </a:r>
          <a:br>
            <a:rPr lang="en-US" sz="1300" dirty="0"/>
          </a:br>
          <a:r>
            <a:rPr lang="en-US" sz="1300" dirty="0"/>
            <a:t>Organisational Innovation</a:t>
          </a:r>
          <a:br>
            <a:rPr lang="en-US" sz="1300" dirty="0"/>
          </a:br>
          <a:br>
            <a:rPr lang="en-US" sz="1300" dirty="0"/>
          </a:br>
          <a:br>
            <a:rPr lang="en-US" sz="1300" dirty="0"/>
          </a:br>
          <a:endParaRPr lang="en-US" sz="1300" dirty="0"/>
        </a:p>
      </dgm:t>
    </dgm:pt>
    <dgm:pt modelId="{4897150B-F446-F544-8471-287374764903}" type="parTrans" cxnId="{7BDDBF00-D7B2-F74E-9150-7AA259E3558D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485156"/>
          </a:solidFill>
        </a:ln>
      </dgm:spPr>
      <dgm:t>
        <a:bodyPr/>
        <a:lstStyle/>
        <a:p>
          <a:endParaRPr lang="en-US"/>
        </a:p>
      </dgm:t>
    </dgm:pt>
    <dgm:pt modelId="{3A5A65EE-3ECD-0A4F-8295-B60FBC08A4E3}" type="sibTrans" cxnId="{7BDDBF00-D7B2-F74E-9150-7AA259E3558D}">
      <dgm:prSet/>
      <dgm:spPr/>
      <dgm:t>
        <a:bodyPr/>
        <a:lstStyle/>
        <a:p>
          <a:endParaRPr lang="en-US"/>
        </a:p>
      </dgm:t>
    </dgm:pt>
    <dgm:pt modelId="{B23DA788-7AAA-164B-B784-3CC71E4E5623}">
      <dgm:prSet phldrT="[Text]" custT="1"/>
      <dgm:spPr>
        <a:solidFill>
          <a:srgbClr val="8AB805"/>
        </a:solidFill>
      </dgm:spPr>
      <dgm:t>
        <a:bodyPr/>
        <a:lstStyle/>
        <a:p>
          <a:r>
            <a:rPr lang="en-US" sz="1300" dirty="0"/>
            <a:t>WP 6: Collaboration, Communication and Dissemination</a:t>
          </a:r>
          <a:br>
            <a:rPr lang="en-US" sz="1300" dirty="0"/>
          </a:br>
          <a:endParaRPr lang="en-US" sz="1300" dirty="0"/>
        </a:p>
      </dgm:t>
    </dgm:pt>
    <dgm:pt modelId="{18769708-B2E8-C146-A160-6043CFAAC4CB}" type="parTrans" cxnId="{91AEEC41-5885-A14E-89D2-CC74505B911B}">
      <dgm:prSet/>
      <dgm:spPr>
        <a:ln w="12700" cmpd="sng">
          <a:solidFill>
            <a:srgbClr val="485156"/>
          </a:solidFill>
        </a:ln>
      </dgm:spPr>
      <dgm:t>
        <a:bodyPr/>
        <a:lstStyle/>
        <a:p>
          <a:endParaRPr lang="en-US"/>
        </a:p>
      </dgm:t>
    </dgm:pt>
    <dgm:pt modelId="{C5FB5B31-CB95-A74C-8752-A202CBD5A800}" type="sibTrans" cxnId="{91AEEC41-5885-A14E-89D2-CC74505B911B}">
      <dgm:prSet/>
      <dgm:spPr/>
      <dgm:t>
        <a:bodyPr/>
        <a:lstStyle/>
        <a:p>
          <a:endParaRPr lang="en-US"/>
        </a:p>
      </dgm:t>
    </dgm:pt>
    <dgm:pt modelId="{A01D86D3-0CB8-E540-9B14-A19EF8D03CDA}">
      <dgm:prSet phldrT="[Text]" custT="1"/>
      <dgm:spPr>
        <a:solidFill>
          <a:srgbClr val="8AB805"/>
        </a:solidFill>
      </dgm:spPr>
      <dgm:t>
        <a:bodyPr/>
        <a:lstStyle/>
        <a:p>
          <a:r>
            <a:rPr lang="en-US" sz="1300"/>
            <a:t>WP </a:t>
          </a:r>
          <a:r>
            <a:rPr lang="en-US" sz="1300" dirty="0"/>
            <a:t>4</a:t>
          </a:r>
          <a:r>
            <a:rPr lang="en-US" sz="1300"/>
            <a:t>: Innovation </a:t>
          </a:r>
          <a:r>
            <a:rPr lang="en-US" sz="1300" dirty="0"/>
            <a:t>of Key Neutronic Technologies: Detectors and Moderators  </a:t>
          </a:r>
        </a:p>
      </dgm:t>
    </dgm:pt>
    <dgm:pt modelId="{2BDCE572-51D2-7D44-A132-3824BFE8B2DF}" type="parTrans" cxnId="{82DF5619-F37D-4E44-A961-BF68213D71B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n-US"/>
        </a:p>
      </dgm:t>
    </dgm:pt>
    <dgm:pt modelId="{DB31E99B-36A0-A146-BDB3-8049C70BC669}" type="sibTrans" cxnId="{82DF5619-F37D-4E44-A961-BF68213D71B9}">
      <dgm:prSet/>
      <dgm:spPr/>
      <dgm:t>
        <a:bodyPr/>
        <a:lstStyle/>
        <a:p>
          <a:endParaRPr lang="en-US"/>
        </a:p>
      </dgm:t>
    </dgm:pt>
    <dgm:pt modelId="{EB4A0F35-EA63-D846-9664-D7FCC24D8589}">
      <dgm:prSet phldrT="[Text]" custT="1"/>
      <dgm:spPr>
        <a:solidFill>
          <a:srgbClr val="8AB805"/>
        </a:solidFill>
      </dgm:spPr>
      <dgm:t>
        <a:bodyPr/>
        <a:lstStyle/>
        <a:p>
          <a:br>
            <a:rPr lang="en-US" sz="1300" dirty="0"/>
          </a:br>
          <a:r>
            <a:rPr lang="en-US" sz="1300" dirty="0"/>
            <a:t>WP 5: </a:t>
          </a:r>
          <a:br>
            <a:rPr lang="en-US" sz="1300" dirty="0"/>
          </a:br>
          <a:r>
            <a:rPr lang="en-US" sz="1300" dirty="0"/>
            <a:t>Real-Time Management of ESS Data</a:t>
          </a:r>
          <a:br>
            <a:rPr lang="en-US" sz="1300" dirty="0"/>
          </a:br>
          <a:br>
            <a:rPr lang="en-US" sz="1300" dirty="0"/>
          </a:br>
          <a:br>
            <a:rPr lang="en-US" sz="1300" dirty="0"/>
          </a:br>
          <a:r>
            <a:rPr lang="en-US" sz="1300" dirty="0"/>
            <a:t> </a:t>
          </a:r>
        </a:p>
      </dgm:t>
    </dgm:pt>
    <dgm:pt modelId="{AAD1E8EF-F978-9446-A75D-147D2D89E13C}" type="parTrans" cxnId="{0DADB1DF-7B59-DD46-9048-831F6373AD32}">
      <dgm:prSet/>
      <dgm:spPr>
        <a:ln w="12700">
          <a:solidFill>
            <a:srgbClr val="485156"/>
          </a:solidFill>
        </a:ln>
      </dgm:spPr>
      <dgm:t>
        <a:bodyPr/>
        <a:lstStyle/>
        <a:p>
          <a:endParaRPr lang="en-US"/>
        </a:p>
      </dgm:t>
    </dgm:pt>
    <dgm:pt modelId="{2190742C-C412-D344-BBB4-7FEC4FEEB00F}" type="sibTrans" cxnId="{0DADB1DF-7B59-DD46-9048-831F6373AD32}">
      <dgm:prSet/>
      <dgm:spPr/>
      <dgm:t>
        <a:bodyPr/>
        <a:lstStyle/>
        <a:p>
          <a:endParaRPr lang="en-US"/>
        </a:p>
      </dgm:t>
    </dgm:pt>
    <dgm:pt modelId="{5D77C127-6078-0E42-929A-2F460EC599BA}" type="pres">
      <dgm:prSet presAssocID="{42D46664-8FC8-0A47-A652-CD334A1544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B40C84A-4688-774B-A608-85D74F87BA74}" type="pres">
      <dgm:prSet presAssocID="{AEC21E24-18DD-E542-A5A1-5EE71426CFAA}" presName="hierRoot1" presStyleCnt="0">
        <dgm:presLayoutVars>
          <dgm:hierBranch/>
        </dgm:presLayoutVars>
      </dgm:prSet>
      <dgm:spPr/>
    </dgm:pt>
    <dgm:pt modelId="{002F0660-0337-144D-A9F3-F6D8C2260086}" type="pres">
      <dgm:prSet presAssocID="{AEC21E24-18DD-E542-A5A1-5EE71426CFAA}" presName="rootComposite1" presStyleCnt="0"/>
      <dgm:spPr/>
    </dgm:pt>
    <dgm:pt modelId="{FFCFF190-17E2-E44C-ABBA-A91EAB3FEC43}" type="pres">
      <dgm:prSet presAssocID="{AEC21E24-18DD-E542-A5A1-5EE71426CFAA}" presName="rootText1" presStyleLbl="node0" presStyleIdx="0" presStyleCnt="1">
        <dgm:presLayoutVars>
          <dgm:chPref val="3"/>
        </dgm:presLayoutVars>
      </dgm:prSet>
      <dgm:spPr/>
    </dgm:pt>
    <dgm:pt modelId="{255863B7-7E70-4A44-ADFB-1388825CD82A}" type="pres">
      <dgm:prSet presAssocID="{AEC21E24-18DD-E542-A5A1-5EE71426CFAA}" presName="rootConnector1" presStyleLbl="node1" presStyleIdx="0" presStyleCnt="0"/>
      <dgm:spPr/>
    </dgm:pt>
    <dgm:pt modelId="{A12FCF88-38D1-5F49-83E7-6948B3540FE5}" type="pres">
      <dgm:prSet presAssocID="{AEC21E24-18DD-E542-A5A1-5EE71426CFAA}" presName="hierChild2" presStyleCnt="0"/>
      <dgm:spPr/>
    </dgm:pt>
    <dgm:pt modelId="{9B72C0CB-67A0-D748-B54F-F2F7854BDEC0}" type="pres">
      <dgm:prSet presAssocID="{BA9C24D6-979F-7545-9E90-568F7B07F31F}" presName="Name35" presStyleLbl="parChTrans1D2" presStyleIdx="0" presStyleCnt="6"/>
      <dgm:spPr/>
    </dgm:pt>
    <dgm:pt modelId="{0209F185-85E2-3B4D-81E5-617A4DAF4542}" type="pres">
      <dgm:prSet presAssocID="{A94ACCA9-6C5D-0B43-9BDC-C6C8B5A11466}" presName="hierRoot2" presStyleCnt="0">
        <dgm:presLayoutVars>
          <dgm:hierBranch val="init"/>
        </dgm:presLayoutVars>
      </dgm:prSet>
      <dgm:spPr/>
    </dgm:pt>
    <dgm:pt modelId="{4E852A14-385E-EB49-8B1D-581079F7B7B1}" type="pres">
      <dgm:prSet presAssocID="{A94ACCA9-6C5D-0B43-9BDC-C6C8B5A11466}" presName="rootComposite" presStyleCnt="0"/>
      <dgm:spPr/>
    </dgm:pt>
    <dgm:pt modelId="{2FEE9616-0596-4345-A77F-ED4E3505D92C}" type="pres">
      <dgm:prSet presAssocID="{A94ACCA9-6C5D-0B43-9BDC-C6C8B5A11466}" presName="rootText" presStyleLbl="node2" presStyleIdx="0" presStyleCnt="6" custScaleY="211507" custLinFactNeighborX="-176" custLinFactNeighborY="1306">
        <dgm:presLayoutVars>
          <dgm:chPref val="3"/>
        </dgm:presLayoutVars>
      </dgm:prSet>
      <dgm:spPr/>
    </dgm:pt>
    <dgm:pt modelId="{5C087D13-7566-BD49-A5BE-ABA3EE260E1F}" type="pres">
      <dgm:prSet presAssocID="{A94ACCA9-6C5D-0B43-9BDC-C6C8B5A11466}" presName="rootConnector" presStyleLbl="node2" presStyleIdx="0" presStyleCnt="6"/>
      <dgm:spPr/>
    </dgm:pt>
    <dgm:pt modelId="{3A2F11DA-E951-644E-A3DD-2ACA980A017A}" type="pres">
      <dgm:prSet presAssocID="{A94ACCA9-6C5D-0B43-9BDC-C6C8B5A11466}" presName="hierChild4" presStyleCnt="0"/>
      <dgm:spPr/>
    </dgm:pt>
    <dgm:pt modelId="{B673259F-F4A8-034A-B3AD-374EDE96FE49}" type="pres">
      <dgm:prSet presAssocID="{A94ACCA9-6C5D-0B43-9BDC-C6C8B5A11466}" presName="hierChild5" presStyleCnt="0"/>
      <dgm:spPr/>
    </dgm:pt>
    <dgm:pt modelId="{AFFABDF6-741A-4749-9F83-5D3EDD13D031}" type="pres">
      <dgm:prSet presAssocID="{49FC707B-E72F-2A47-B8CA-B52E4508D184}" presName="Name35" presStyleLbl="parChTrans1D2" presStyleIdx="1" presStyleCnt="6"/>
      <dgm:spPr/>
    </dgm:pt>
    <dgm:pt modelId="{360D780A-1958-3B43-BDBD-6C747D73EAE3}" type="pres">
      <dgm:prSet presAssocID="{6B0A2AD0-8A85-0642-BE65-EBF70107BA08}" presName="hierRoot2" presStyleCnt="0">
        <dgm:presLayoutVars>
          <dgm:hierBranch val="init"/>
        </dgm:presLayoutVars>
      </dgm:prSet>
      <dgm:spPr/>
    </dgm:pt>
    <dgm:pt modelId="{9D4E565D-2E29-B44C-BA16-154EF3C30482}" type="pres">
      <dgm:prSet presAssocID="{6B0A2AD0-8A85-0642-BE65-EBF70107BA08}" presName="rootComposite" presStyleCnt="0"/>
      <dgm:spPr/>
    </dgm:pt>
    <dgm:pt modelId="{BC9D684F-022E-9C43-B61F-14E93E8F2055}" type="pres">
      <dgm:prSet presAssocID="{6B0A2AD0-8A85-0642-BE65-EBF70107BA08}" presName="rootText" presStyleLbl="node2" presStyleIdx="1" presStyleCnt="6" custScaleY="211507" custLinFactNeighborY="1984">
        <dgm:presLayoutVars>
          <dgm:chPref val="3"/>
        </dgm:presLayoutVars>
      </dgm:prSet>
      <dgm:spPr/>
    </dgm:pt>
    <dgm:pt modelId="{B4E32170-808D-664F-8A9E-7DB33F90A6A6}" type="pres">
      <dgm:prSet presAssocID="{6B0A2AD0-8A85-0642-BE65-EBF70107BA08}" presName="rootConnector" presStyleLbl="node2" presStyleIdx="1" presStyleCnt="6"/>
      <dgm:spPr/>
    </dgm:pt>
    <dgm:pt modelId="{6097227B-D4A5-7448-8DEC-094944CA084A}" type="pres">
      <dgm:prSet presAssocID="{6B0A2AD0-8A85-0642-BE65-EBF70107BA08}" presName="hierChild4" presStyleCnt="0"/>
      <dgm:spPr/>
    </dgm:pt>
    <dgm:pt modelId="{C12E4D93-B33E-864E-89B8-E22494312404}" type="pres">
      <dgm:prSet presAssocID="{6B0A2AD0-8A85-0642-BE65-EBF70107BA08}" presName="hierChild5" presStyleCnt="0"/>
      <dgm:spPr/>
    </dgm:pt>
    <dgm:pt modelId="{5D201995-E8F5-0A4A-98D8-C627D7819B39}" type="pres">
      <dgm:prSet presAssocID="{4897150B-F446-F544-8471-287374764903}" presName="Name35" presStyleLbl="parChTrans1D2" presStyleIdx="2" presStyleCnt="6"/>
      <dgm:spPr/>
    </dgm:pt>
    <dgm:pt modelId="{6E822610-CCBC-4E45-ACFC-E53F5FAFD0D0}" type="pres">
      <dgm:prSet presAssocID="{7509A188-CC15-B141-B7FC-BACB64DCBC6C}" presName="hierRoot2" presStyleCnt="0">
        <dgm:presLayoutVars>
          <dgm:hierBranch val="init"/>
        </dgm:presLayoutVars>
      </dgm:prSet>
      <dgm:spPr/>
    </dgm:pt>
    <dgm:pt modelId="{DDD07DC0-218C-FB44-975B-2EDEA06A543B}" type="pres">
      <dgm:prSet presAssocID="{7509A188-CC15-B141-B7FC-BACB64DCBC6C}" presName="rootComposite" presStyleCnt="0"/>
      <dgm:spPr/>
    </dgm:pt>
    <dgm:pt modelId="{BE19DD37-BE32-4D42-AB46-A779E88247C2}" type="pres">
      <dgm:prSet presAssocID="{7509A188-CC15-B141-B7FC-BACB64DCBC6C}" presName="rootText" presStyleLbl="node2" presStyleIdx="2" presStyleCnt="6" custScaleY="211506" custLinFactNeighborX="992" custLinFactNeighborY="992">
        <dgm:presLayoutVars>
          <dgm:chPref val="3"/>
        </dgm:presLayoutVars>
      </dgm:prSet>
      <dgm:spPr/>
    </dgm:pt>
    <dgm:pt modelId="{2D2466C9-8C22-E744-B2E3-D98FAEAC6FB1}" type="pres">
      <dgm:prSet presAssocID="{7509A188-CC15-B141-B7FC-BACB64DCBC6C}" presName="rootConnector" presStyleLbl="node2" presStyleIdx="2" presStyleCnt="6"/>
      <dgm:spPr/>
    </dgm:pt>
    <dgm:pt modelId="{97D5D418-6C07-7E41-8C31-BC673B3AFCE3}" type="pres">
      <dgm:prSet presAssocID="{7509A188-CC15-B141-B7FC-BACB64DCBC6C}" presName="hierChild4" presStyleCnt="0"/>
      <dgm:spPr/>
    </dgm:pt>
    <dgm:pt modelId="{AEFA5CEF-5BA7-9C40-B5CF-3EA08D11C2F3}" type="pres">
      <dgm:prSet presAssocID="{7509A188-CC15-B141-B7FC-BACB64DCBC6C}" presName="hierChild5" presStyleCnt="0"/>
      <dgm:spPr/>
    </dgm:pt>
    <dgm:pt modelId="{B57689B6-8F0A-1E46-BB9A-7744AB8FCF55}" type="pres">
      <dgm:prSet presAssocID="{2BDCE572-51D2-7D44-A132-3824BFE8B2DF}" presName="Name35" presStyleLbl="parChTrans1D2" presStyleIdx="3" presStyleCnt="6"/>
      <dgm:spPr/>
    </dgm:pt>
    <dgm:pt modelId="{2FCFAD32-05F8-3C4F-892B-C07C6717A884}" type="pres">
      <dgm:prSet presAssocID="{A01D86D3-0CB8-E540-9B14-A19EF8D03CDA}" presName="hierRoot2" presStyleCnt="0">
        <dgm:presLayoutVars>
          <dgm:hierBranch val="init"/>
        </dgm:presLayoutVars>
      </dgm:prSet>
      <dgm:spPr/>
    </dgm:pt>
    <dgm:pt modelId="{B3C1A68C-7263-A944-B97B-326D59EEDF85}" type="pres">
      <dgm:prSet presAssocID="{A01D86D3-0CB8-E540-9B14-A19EF8D03CDA}" presName="rootComposite" presStyleCnt="0"/>
      <dgm:spPr/>
    </dgm:pt>
    <dgm:pt modelId="{69DF9B46-C221-6447-9051-BECC51074A51}" type="pres">
      <dgm:prSet presAssocID="{A01D86D3-0CB8-E540-9B14-A19EF8D03CDA}" presName="rootText" presStyleLbl="node2" presStyleIdx="3" presStyleCnt="6" custScaleY="211506">
        <dgm:presLayoutVars>
          <dgm:chPref val="3"/>
        </dgm:presLayoutVars>
      </dgm:prSet>
      <dgm:spPr/>
    </dgm:pt>
    <dgm:pt modelId="{4BDF280D-2A8E-AA4A-BFDC-B4F7E7955655}" type="pres">
      <dgm:prSet presAssocID="{A01D86D3-0CB8-E540-9B14-A19EF8D03CDA}" presName="rootConnector" presStyleLbl="node2" presStyleIdx="3" presStyleCnt="6"/>
      <dgm:spPr/>
    </dgm:pt>
    <dgm:pt modelId="{5CC16028-F8D1-C342-B757-ED5CAF51E237}" type="pres">
      <dgm:prSet presAssocID="{A01D86D3-0CB8-E540-9B14-A19EF8D03CDA}" presName="hierChild4" presStyleCnt="0"/>
      <dgm:spPr/>
    </dgm:pt>
    <dgm:pt modelId="{F4A7854D-DC29-4847-A497-48FA28754824}" type="pres">
      <dgm:prSet presAssocID="{A01D86D3-0CB8-E540-9B14-A19EF8D03CDA}" presName="hierChild5" presStyleCnt="0"/>
      <dgm:spPr/>
    </dgm:pt>
    <dgm:pt modelId="{03F42F88-84BB-B442-97C7-35CBE62AFCBF}" type="pres">
      <dgm:prSet presAssocID="{AAD1E8EF-F978-9446-A75D-147D2D89E13C}" presName="Name35" presStyleLbl="parChTrans1D2" presStyleIdx="4" presStyleCnt="6"/>
      <dgm:spPr/>
    </dgm:pt>
    <dgm:pt modelId="{02C54647-670E-4A4B-B11F-A57E3E7EF4F2}" type="pres">
      <dgm:prSet presAssocID="{EB4A0F35-EA63-D846-9664-D7FCC24D8589}" presName="hierRoot2" presStyleCnt="0">
        <dgm:presLayoutVars>
          <dgm:hierBranch val="init"/>
        </dgm:presLayoutVars>
      </dgm:prSet>
      <dgm:spPr/>
    </dgm:pt>
    <dgm:pt modelId="{290689E3-D675-E34F-BE6A-1E22E5C247C4}" type="pres">
      <dgm:prSet presAssocID="{EB4A0F35-EA63-D846-9664-D7FCC24D8589}" presName="rootComposite" presStyleCnt="0"/>
      <dgm:spPr/>
    </dgm:pt>
    <dgm:pt modelId="{16ACE139-6EBC-CD43-8FED-17EEB8053F34}" type="pres">
      <dgm:prSet presAssocID="{EB4A0F35-EA63-D846-9664-D7FCC24D8589}" presName="rootText" presStyleLbl="node2" presStyleIdx="4" presStyleCnt="6" custScaleY="213634" custLinFactNeighborX="-33" custLinFactNeighborY="0">
        <dgm:presLayoutVars>
          <dgm:chPref val="3"/>
        </dgm:presLayoutVars>
      </dgm:prSet>
      <dgm:spPr/>
    </dgm:pt>
    <dgm:pt modelId="{528F2197-BB8A-2943-A304-CD6594E1F81F}" type="pres">
      <dgm:prSet presAssocID="{EB4A0F35-EA63-D846-9664-D7FCC24D8589}" presName="rootConnector" presStyleLbl="node2" presStyleIdx="4" presStyleCnt="6"/>
      <dgm:spPr/>
    </dgm:pt>
    <dgm:pt modelId="{F32C023B-4DEC-464B-A13C-16535A34E247}" type="pres">
      <dgm:prSet presAssocID="{EB4A0F35-EA63-D846-9664-D7FCC24D8589}" presName="hierChild4" presStyleCnt="0"/>
      <dgm:spPr/>
    </dgm:pt>
    <dgm:pt modelId="{83A124CD-B3AA-9844-A46B-ECD5D9D220D5}" type="pres">
      <dgm:prSet presAssocID="{EB4A0F35-EA63-D846-9664-D7FCC24D8589}" presName="hierChild5" presStyleCnt="0"/>
      <dgm:spPr/>
    </dgm:pt>
    <dgm:pt modelId="{D751AD70-2B68-4F46-BADA-B8BE69C7BEE0}" type="pres">
      <dgm:prSet presAssocID="{18769708-B2E8-C146-A160-6043CFAAC4CB}" presName="Name35" presStyleLbl="parChTrans1D2" presStyleIdx="5" presStyleCnt="6"/>
      <dgm:spPr/>
    </dgm:pt>
    <dgm:pt modelId="{0A8009F5-347B-3D4C-BCFC-1C59FBB66D95}" type="pres">
      <dgm:prSet presAssocID="{B23DA788-7AAA-164B-B784-3CC71E4E5623}" presName="hierRoot2" presStyleCnt="0">
        <dgm:presLayoutVars>
          <dgm:hierBranch val="init"/>
        </dgm:presLayoutVars>
      </dgm:prSet>
      <dgm:spPr/>
    </dgm:pt>
    <dgm:pt modelId="{C65242B2-1430-A645-908F-A9FAC4ED099A}" type="pres">
      <dgm:prSet presAssocID="{B23DA788-7AAA-164B-B784-3CC71E4E5623}" presName="rootComposite" presStyleCnt="0"/>
      <dgm:spPr/>
    </dgm:pt>
    <dgm:pt modelId="{74718A41-DFA3-1641-978C-26B75AEBD678}" type="pres">
      <dgm:prSet presAssocID="{B23DA788-7AAA-164B-B784-3CC71E4E5623}" presName="rootText" presStyleLbl="node2" presStyleIdx="5" presStyleCnt="6" custScaleY="211650" custLinFactNeighborX="992" custLinFactNeighborY="992">
        <dgm:presLayoutVars>
          <dgm:chPref val="3"/>
        </dgm:presLayoutVars>
      </dgm:prSet>
      <dgm:spPr/>
    </dgm:pt>
    <dgm:pt modelId="{30DA9742-E10E-8B45-B73D-704EE773C63C}" type="pres">
      <dgm:prSet presAssocID="{B23DA788-7AAA-164B-B784-3CC71E4E5623}" presName="rootConnector" presStyleLbl="node2" presStyleIdx="5" presStyleCnt="6"/>
      <dgm:spPr/>
    </dgm:pt>
    <dgm:pt modelId="{25E74CB8-A73F-9647-90BA-F86CF431ACE8}" type="pres">
      <dgm:prSet presAssocID="{B23DA788-7AAA-164B-B784-3CC71E4E5623}" presName="hierChild4" presStyleCnt="0"/>
      <dgm:spPr/>
    </dgm:pt>
    <dgm:pt modelId="{61C028AC-0A15-AB46-BB3B-78C18AD0E3DA}" type="pres">
      <dgm:prSet presAssocID="{B23DA788-7AAA-164B-B784-3CC71E4E5623}" presName="hierChild5" presStyleCnt="0"/>
      <dgm:spPr/>
    </dgm:pt>
    <dgm:pt modelId="{EBC322D8-6CBD-EC4B-AFD7-C1F0958FD415}" type="pres">
      <dgm:prSet presAssocID="{AEC21E24-18DD-E542-A5A1-5EE71426CFAA}" presName="hierChild3" presStyleCnt="0"/>
      <dgm:spPr/>
    </dgm:pt>
  </dgm:ptLst>
  <dgm:cxnLst>
    <dgm:cxn modelId="{7BDDBF00-D7B2-F74E-9150-7AA259E3558D}" srcId="{AEC21E24-18DD-E542-A5A1-5EE71426CFAA}" destId="{7509A188-CC15-B141-B7FC-BACB64DCBC6C}" srcOrd="2" destOrd="0" parTransId="{4897150B-F446-F544-8471-287374764903}" sibTransId="{3A5A65EE-3ECD-0A4F-8295-B60FBC08A4E3}"/>
    <dgm:cxn modelId="{17D93408-CE00-994A-87D7-DAE530C27E4E}" srcId="{42D46664-8FC8-0A47-A652-CD334A154406}" destId="{AEC21E24-18DD-E542-A5A1-5EE71426CFAA}" srcOrd="0" destOrd="0" parTransId="{9470E317-4F53-234B-9E13-F9B65438628E}" sibTransId="{2150B91A-DCE0-1F40-98AE-59DAFA6DE80B}"/>
    <dgm:cxn modelId="{0BE44E08-5EC2-004A-B9B4-C989A71AE360}" type="presOf" srcId="{B23DA788-7AAA-164B-B784-3CC71E4E5623}" destId="{74718A41-DFA3-1641-978C-26B75AEBD678}" srcOrd="0" destOrd="0" presId="urn:microsoft.com/office/officeart/2005/8/layout/orgChart1"/>
    <dgm:cxn modelId="{F8633310-077A-3E46-A744-7A223427661C}" type="presOf" srcId="{BA9C24D6-979F-7545-9E90-568F7B07F31F}" destId="{9B72C0CB-67A0-D748-B54F-F2F7854BDEC0}" srcOrd="0" destOrd="0" presId="urn:microsoft.com/office/officeart/2005/8/layout/orgChart1"/>
    <dgm:cxn modelId="{82DF5619-F37D-4E44-A961-BF68213D71B9}" srcId="{AEC21E24-18DD-E542-A5A1-5EE71426CFAA}" destId="{A01D86D3-0CB8-E540-9B14-A19EF8D03CDA}" srcOrd="3" destOrd="0" parTransId="{2BDCE572-51D2-7D44-A132-3824BFE8B2DF}" sibTransId="{DB31E99B-36A0-A146-BDB3-8049C70BC669}"/>
    <dgm:cxn modelId="{92E28B26-F7D6-1E4B-97DF-AE3447FC8BC2}" type="presOf" srcId="{AAD1E8EF-F978-9446-A75D-147D2D89E13C}" destId="{03F42F88-84BB-B442-97C7-35CBE62AFCBF}" srcOrd="0" destOrd="0" presId="urn:microsoft.com/office/officeart/2005/8/layout/orgChart1"/>
    <dgm:cxn modelId="{64BFA12B-56E7-E54B-A752-CDCEBE4DB565}" srcId="{AEC21E24-18DD-E542-A5A1-5EE71426CFAA}" destId="{6B0A2AD0-8A85-0642-BE65-EBF70107BA08}" srcOrd="1" destOrd="0" parTransId="{49FC707B-E72F-2A47-B8CA-B52E4508D184}" sibTransId="{D95C4B95-7AC6-4444-8387-263E6BAD04C2}"/>
    <dgm:cxn modelId="{91AEEC41-5885-A14E-89D2-CC74505B911B}" srcId="{AEC21E24-18DD-E542-A5A1-5EE71426CFAA}" destId="{B23DA788-7AAA-164B-B784-3CC71E4E5623}" srcOrd="5" destOrd="0" parTransId="{18769708-B2E8-C146-A160-6043CFAAC4CB}" sibTransId="{C5FB5B31-CB95-A74C-8752-A202CBD5A800}"/>
    <dgm:cxn modelId="{E801B647-B9F3-3C44-9182-40749D7ED5B0}" type="presOf" srcId="{A94ACCA9-6C5D-0B43-9BDC-C6C8B5A11466}" destId="{2FEE9616-0596-4345-A77F-ED4E3505D92C}" srcOrd="0" destOrd="0" presId="urn:microsoft.com/office/officeart/2005/8/layout/orgChart1"/>
    <dgm:cxn modelId="{893B864A-8D35-3240-B63F-BC500DB82A68}" srcId="{AEC21E24-18DD-E542-A5A1-5EE71426CFAA}" destId="{A94ACCA9-6C5D-0B43-9BDC-C6C8B5A11466}" srcOrd="0" destOrd="0" parTransId="{BA9C24D6-979F-7545-9E90-568F7B07F31F}" sibTransId="{7F2CF140-6F07-6C41-B5EA-4A48F4ED3E4F}"/>
    <dgm:cxn modelId="{017E6C56-B9DE-5841-8B98-FC5CD4E4CF95}" type="presOf" srcId="{2BDCE572-51D2-7D44-A132-3824BFE8B2DF}" destId="{B57689B6-8F0A-1E46-BB9A-7744AB8FCF55}" srcOrd="0" destOrd="0" presId="urn:microsoft.com/office/officeart/2005/8/layout/orgChart1"/>
    <dgm:cxn modelId="{CF8AC263-95BA-5248-8613-AD2756ECD289}" type="presOf" srcId="{AEC21E24-18DD-E542-A5A1-5EE71426CFAA}" destId="{FFCFF190-17E2-E44C-ABBA-A91EAB3FEC43}" srcOrd="0" destOrd="0" presId="urn:microsoft.com/office/officeart/2005/8/layout/orgChart1"/>
    <dgm:cxn modelId="{B3311968-2707-4849-8AB2-37F9A7513DEC}" type="presOf" srcId="{7509A188-CC15-B141-B7FC-BACB64DCBC6C}" destId="{BE19DD37-BE32-4D42-AB46-A779E88247C2}" srcOrd="0" destOrd="0" presId="urn:microsoft.com/office/officeart/2005/8/layout/orgChart1"/>
    <dgm:cxn modelId="{77482E88-0C14-6642-B4B9-B2B8A7F73CE1}" type="presOf" srcId="{EB4A0F35-EA63-D846-9664-D7FCC24D8589}" destId="{528F2197-BB8A-2943-A304-CD6594E1F81F}" srcOrd="1" destOrd="0" presId="urn:microsoft.com/office/officeart/2005/8/layout/orgChart1"/>
    <dgm:cxn modelId="{0C592C91-F202-0C47-B697-563DBF2CFD3F}" type="presOf" srcId="{B23DA788-7AAA-164B-B784-3CC71E4E5623}" destId="{30DA9742-E10E-8B45-B73D-704EE773C63C}" srcOrd="1" destOrd="0" presId="urn:microsoft.com/office/officeart/2005/8/layout/orgChart1"/>
    <dgm:cxn modelId="{314EAF95-3EF0-8949-A166-F53B1258E255}" type="presOf" srcId="{A94ACCA9-6C5D-0B43-9BDC-C6C8B5A11466}" destId="{5C087D13-7566-BD49-A5BE-ABA3EE260E1F}" srcOrd="1" destOrd="0" presId="urn:microsoft.com/office/officeart/2005/8/layout/orgChart1"/>
    <dgm:cxn modelId="{8027119D-E7E1-CF48-B9AB-A6D854605D4B}" type="presOf" srcId="{49FC707B-E72F-2A47-B8CA-B52E4508D184}" destId="{AFFABDF6-741A-4749-9F83-5D3EDD13D031}" srcOrd="0" destOrd="0" presId="urn:microsoft.com/office/officeart/2005/8/layout/orgChart1"/>
    <dgm:cxn modelId="{C28FD2A1-7EC7-4240-ACE5-C5DAC33AA46B}" type="presOf" srcId="{AEC21E24-18DD-E542-A5A1-5EE71426CFAA}" destId="{255863B7-7E70-4A44-ADFB-1388825CD82A}" srcOrd="1" destOrd="0" presId="urn:microsoft.com/office/officeart/2005/8/layout/orgChart1"/>
    <dgm:cxn modelId="{757DBEA6-E4FC-3545-9E06-C9EBB8211B20}" type="presOf" srcId="{4897150B-F446-F544-8471-287374764903}" destId="{5D201995-E8F5-0A4A-98D8-C627D7819B39}" srcOrd="0" destOrd="0" presId="urn:microsoft.com/office/officeart/2005/8/layout/orgChart1"/>
    <dgm:cxn modelId="{32F821A7-44B1-9D49-8AE2-EE6E5AF9F3A7}" type="presOf" srcId="{A01D86D3-0CB8-E540-9B14-A19EF8D03CDA}" destId="{69DF9B46-C221-6447-9051-BECC51074A51}" srcOrd="0" destOrd="0" presId="urn:microsoft.com/office/officeart/2005/8/layout/orgChart1"/>
    <dgm:cxn modelId="{B6ED0BB0-EB3E-444E-BAD2-51C6C8F503C6}" type="presOf" srcId="{42D46664-8FC8-0A47-A652-CD334A154406}" destId="{5D77C127-6078-0E42-929A-2F460EC599BA}" srcOrd="0" destOrd="0" presId="urn:microsoft.com/office/officeart/2005/8/layout/orgChart1"/>
    <dgm:cxn modelId="{70E03BBE-5F78-9E46-B7AB-C0F7A3128D6A}" type="presOf" srcId="{6B0A2AD0-8A85-0642-BE65-EBF70107BA08}" destId="{BC9D684F-022E-9C43-B61F-14E93E8F2055}" srcOrd="0" destOrd="0" presId="urn:microsoft.com/office/officeart/2005/8/layout/orgChart1"/>
    <dgm:cxn modelId="{80691DCD-2B32-D348-8C40-651EA92082FF}" type="presOf" srcId="{6B0A2AD0-8A85-0642-BE65-EBF70107BA08}" destId="{B4E32170-808D-664F-8A9E-7DB33F90A6A6}" srcOrd="1" destOrd="0" presId="urn:microsoft.com/office/officeart/2005/8/layout/orgChart1"/>
    <dgm:cxn modelId="{C1318BD3-A8DC-C346-A082-3660E5B7FD2B}" type="presOf" srcId="{EB4A0F35-EA63-D846-9664-D7FCC24D8589}" destId="{16ACE139-6EBC-CD43-8FED-17EEB8053F34}" srcOrd="0" destOrd="0" presId="urn:microsoft.com/office/officeart/2005/8/layout/orgChart1"/>
    <dgm:cxn modelId="{58DC12DA-84C0-EB40-82F2-B58CE15B6899}" type="presOf" srcId="{7509A188-CC15-B141-B7FC-BACB64DCBC6C}" destId="{2D2466C9-8C22-E744-B2E3-D98FAEAC6FB1}" srcOrd="1" destOrd="0" presId="urn:microsoft.com/office/officeart/2005/8/layout/orgChart1"/>
    <dgm:cxn modelId="{0DADB1DF-7B59-DD46-9048-831F6373AD32}" srcId="{AEC21E24-18DD-E542-A5A1-5EE71426CFAA}" destId="{EB4A0F35-EA63-D846-9664-D7FCC24D8589}" srcOrd="4" destOrd="0" parTransId="{AAD1E8EF-F978-9446-A75D-147D2D89E13C}" sibTransId="{2190742C-C412-D344-BBB4-7FEC4FEEB00F}"/>
    <dgm:cxn modelId="{C6E534E0-5070-9942-BCB8-08FB91854F38}" type="presOf" srcId="{A01D86D3-0CB8-E540-9B14-A19EF8D03CDA}" destId="{4BDF280D-2A8E-AA4A-BFDC-B4F7E7955655}" srcOrd="1" destOrd="0" presId="urn:microsoft.com/office/officeart/2005/8/layout/orgChart1"/>
    <dgm:cxn modelId="{8AF53EF3-DA5B-334B-B757-5F2C58ECD2BD}" type="presOf" srcId="{18769708-B2E8-C146-A160-6043CFAAC4CB}" destId="{D751AD70-2B68-4F46-BADA-B8BE69C7BEE0}" srcOrd="0" destOrd="0" presId="urn:microsoft.com/office/officeart/2005/8/layout/orgChart1"/>
    <dgm:cxn modelId="{DB4FA95D-2043-2445-A17C-968DAE6C1426}" type="presParOf" srcId="{5D77C127-6078-0E42-929A-2F460EC599BA}" destId="{AB40C84A-4688-774B-A608-85D74F87BA74}" srcOrd="0" destOrd="0" presId="urn:microsoft.com/office/officeart/2005/8/layout/orgChart1"/>
    <dgm:cxn modelId="{79E17ADE-1422-6044-BDFA-DB3850A18D3D}" type="presParOf" srcId="{AB40C84A-4688-774B-A608-85D74F87BA74}" destId="{002F0660-0337-144D-A9F3-F6D8C2260086}" srcOrd="0" destOrd="0" presId="urn:microsoft.com/office/officeart/2005/8/layout/orgChart1"/>
    <dgm:cxn modelId="{FA28B554-ED0B-A541-BBFB-1D6E36875CBE}" type="presParOf" srcId="{002F0660-0337-144D-A9F3-F6D8C2260086}" destId="{FFCFF190-17E2-E44C-ABBA-A91EAB3FEC43}" srcOrd="0" destOrd="0" presId="urn:microsoft.com/office/officeart/2005/8/layout/orgChart1"/>
    <dgm:cxn modelId="{7A0B16C1-7825-4045-A12A-CD243C5F6CFF}" type="presParOf" srcId="{002F0660-0337-144D-A9F3-F6D8C2260086}" destId="{255863B7-7E70-4A44-ADFB-1388825CD82A}" srcOrd="1" destOrd="0" presId="urn:microsoft.com/office/officeart/2005/8/layout/orgChart1"/>
    <dgm:cxn modelId="{D20E79EF-E7ED-6C4C-987E-253E776E07C9}" type="presParOf" srcId="{AB40C84A-4688-774B-A608-85D74F87BA74}" destId="{A12FCF88-38D1-5F49-83E7-6948B3540FE5}" srcOrd="1" destOrd="0" presId="urn:microsoft.com/office/officeart/2005/8/layout/orgChart1"/>
    <dgm:cxn modelId="{DF50476E-E470-524A-845F-BB71CCACEA9B}" type="presParOf" srcId="{A12FCF88-38D1-5F49-83E7-6948B3540FE5}" destId="{9B72C0CB-67A0-D748-B54F-F2F7854BDEC0}" srcOrd="0" destOrd="0" presId="urn:microsoft.com/office/officeart/2005/8/layout/orgChart1"/>
    <dgm:cxn modelId="{99812CE5-5890-ED40-B11D-441C7363EFAD}" type="presParOf" srcId="{A12FCF88-38D1-5F49-83E7-6948B3540FE5}" destId="{0209F185-85E2-3B4D-81E5-617A4DAF4542}" srcOrd="1" destOrd="0" presId="urn:microsoft.com/office/officeart/2005/8/layout/orgChart1"/>
    <dgm:cxn modelId="{424E4C5D-DCA6-AB46-A7EE-4020E471EADC}" type="presParOf" srcId="{0209F185-85E2-3B4D-81E5-617A4DAF4542}" destId="{4E852A14-385E-EB49-8B1D-581079F7B7B1}" srcOrd="0" destOrd="0" presId="urn:microsoft.com/office/officeart/2005/8/layout/orgChart1"/>
    <dgm:cxn modelId="{6A4258EA-C83A-CB48-B16D-7A3F3DAB4924}" type="presParOf" srcId="{4E852A14-385E-EB49-8B1D-581079F7B7B1}" destId="{2FEE9616-0596-4345-A77F-ED4E3505D92C}" srcOrd="0" destOrd="0" presId="urn:microsoft.com/office/officeart/2005/8/layout/orgChart1"/>
    <dgm:cxn modelId="{7A0A6EDD-5C6A-C347-9592-A21DB88B4F1C}" type="presParOf" srcId="{4E852A14-385E-EB49-8B1D-581079F7B7B1}" destId="{5C087D13-7566-BD49-A5BE-ABA3EE260E1F}" srcOrd="1" destOrd="0" presId="urn:microsoft.com/office/officeart/2005/8/layout/orgChart1"/>
    <dgm:cxn modelId="{EA7A65F9-845A-F24C-805D-AAB7ECDA0C53}" type="presParOf" srcId="{0209F185-85E2-3B4D-81E5-617A4DAF4542}" destId="{3A2F11DA-E951-644E-A3DD-2ACA980A017A}" srcOrd="1" destOrd="0" presId="urn:microsoft.com/office/officeart/2005/8/layout/orgChart1"/>
    <dgm:cxn modelId="{A661ED5F-00BB-DA4E-AAE9-84EA862D97B1}" type="presParOf" srcId="{0209F185-85E2-3B4D-81E5-617A4DAF4542}" destId="{B673259F-F4A8-034A-B3AD-374EDE96FE49}" srcOrd="2" destOrd="0" presId="urn:microsoft.com/office/officeart/2005/8/layout/orgChart1"/>
    <dgm:cxn modelId="{FE7F8BBB-CC3F-1542-975B-E0B53C73267A}" type="presParOf" srcId="{A12FCF88-38D1-5F49-83E7-6948B3540FE5}" destId="{AFFABDF6-741A-4749-9F83-5D3EDD13D031}" srcOrd="2" destOrd="0" presId="urn:microsoft.com/office/officeart/2005/8/layout/orgChart1"/>
    <dgm:cxn modelId="{8213A992-4028-7440-B986-323A14199CAA}" type="presParOf" srcId="{A12FCF88-38D1-5F49-83E7-6948B3540FE5}" destId="{360D780A-1958-3B43-BDBD-6C747D73EAE3}" srcOrd="3" destOrd="0" presId="urn:microsoft.com/office/officeart/2005/8/layout/orgChart1"/>
    <dgm:cxn modelId="{69B4987E-C483-B042-8482-A3D02CAF29CE}" type="presParOf" srcId="{360D780A-1958-3B43-BDBD-6C747D73EAE3}" destId="{9D4E565D-2E29-B44C-BA16-154EF3C30482}" srcOrd="0" destOrd="0" presId="urn:microsoft.com/office/officeart/2005/8/layout/orgChart1"/>
    <dgm:cxn modelId="{5F8F4F80-2FCA-144F-B4E0-CA6B5FA2D7A2}" type="presParOf" srcId="{9D4E565D-2E29-B44C-BA16-154EF3C30482}" destId="{BC9D684F-022E-9C43-B61F-14E93E8F2055}" srcOrd="0" destOrd="0" presId="urn:microsoft.com/office/officeart/2005/8/layout/orgChart1"/>
    <dgm:cxn modelId="{C1F5FD36-1FEF-F949-BC37-91B82675473D}" type="presParOf" srcId="{9D4E565D-2E29-B44C-BA16-154EF3C30482}" destId="{B4E32170-808D-664F-8A9E-7DB33F90A6A6}" srcOrd="1" destOrd="0" presId="urn:microsoft.com/office/officeart/2005/8/layout/orgChart1"/>
    <dgm:cxn modelId="{F2E027FD-66CE-DA4C-B49F-5E077F60BB1D}" type="presParOf" srcId="{360D780A-1958-3B43-BDBD-6C747D73EAE3}" destId="{6097227B-D4A5-7448-8DEC-094944CA084A}" srcOrd="1" destOrd="0" presId="urn:microsoft.com/office/officeart/2005/8/layout/orgChart1"/>
    <dgm:cxn modelId="{30206595-1878-984F-8566-FF72D2F9E937}" type="presParOf" srcId="{360D780A-1958-3B43-BDBD-6C747D73EAE3}" destId="{C12E4D93-B33E-864E-89B8-E22494312404}" srcOrd="2" destOrd="0" presId="urn:microsoft.com/office/officeart/2005/8/layout/orgChart1"/>
    <dgm:cxn modelId="{848ECA9B-5138-5A43-A4A0-89C63FDC2A00}" type="presParOf" srcId="{A12FCF88-38D1-5F49-83E7-6948B3540FE5}" destId="{5D201995-E8F5-0A4A-98D8-C627D7819B39}" srcOrd="4" destOrd="0" presId="urn:microsoft.com/office/officeart/2005/8/layout/orgChart1"/>
    <dgm:cxn modelId="{A16779E5-497A-4848-8C7E-03E899B210C4}" type="presParOf" srcId="{A12FCF88-38D1-5F49-83E7-6948B3540FE5}" destId="{6E822610-CCBC-4E45-ACFC-E53F5FAFD0D0}" srcOrd="5" destOrd="0" presId="urn:microsoft.com/office/officeart/2005/8/layout/orgChart1"/>
    <dgm:cxn modelId="{1D4F3E0E-FF04-164D-AF87-9D8C94088962}" type="presParOf" srcId="{6E822610-CCBC-4E45-ACFC-E53F5FAFD0D0}" destId="{DDD07DC0-218C-FB44-975B-2EDEA06A543B}" srcOrd="0" destOrd="0" presId="urn:microsoft.com/office/officeart/2005/8/layout/orgChart1"/>
    <dgm:cxn modelId="{B4E4D20E-432D-D945-8585-039CE7A082A0}" type="presParOf" srcId="{DDD07DC0-218C-FB44-975B-2EDEA06A543B}" destId="{BE19DD37-BE32-4D42-AB46-A779E88247C2}" srcOrd="0" destOrd="0" presId="urn:microsoft.com/office/officeart/2005/8/layout/orgChart1"/>
    <dgm:cxn modelId="{ECE9FF3D-18F8-7E46-B316-3F11D5D0792A}" type="presParOf" srcId="{DDD07DC0-218C-FB44-975B-2EDEA06A543B}" destId="{2D2466C9-8C22-E744-B2E3-D98FAEAC6FB1}" srcOrd="1" destOrd="0" presId="urn:microsoft.com/office/officeart/2005/8/layout/orgChart1"/>
    <dgm:cxn modelId="{14A29CC6-44F2-8142-9BCD-695C14592CB6}" type="presParOf" srcId="{6E822610-CCBC-4E45-ACFC-E53F5FAFD0D0}" destId="{97D5D418-6C07-7E41-8C31-BC673B3AFCE3}" srcOrd="1" destOrd="0" presId="urn:microsoft.com/office/officeart/2005/8/layout/orgChart1"/>
    <dgm:cxn modelId="{EACE8B2D-F7F2-2846-B86F-81F26A1DC1AB}" type="presParOf" srcId="{6E822610-CCBC-4E45-ACFC-E53F5FAFD0D0}" destId="{AEFA5CEF-5BA7-9C40-B5CF-3EA08D11C2F3}" srcOrd="2" destOrd="0" presId="urn:microsoft.com/office/officeart/2005/8/layout/orgChart1"/>
    <dgm:cxn modelId="{C277508F-BC91-E049-9D56-4091CA65CF7A}" type="presParOf" srcId="{A12FCF88-38D1-5F49-83E7-6948B3540FE5}" destId="{B57689B6-8F0A-1E46-BB9A-7744AB8FCF55}" srcOrd="6" destOrd="0" presId="urn:microsoft.com/office/officeart/2005/8/layout/orgChart1"/>
    <dgm:cxn modelId="{542764B7-375F-444F-B5DF-A798F440CD01}" type="presParOf" srcId="{A12FCF88-38D1-5F49-83E7-6948B3540FE5}" destId="{2FCFAD32-05F8-3C4F-892B-C07C6717A884}" srcOrd="7" destOrd="0" presId="urn:microsoft.com/office/officeart/2005/8/layout/orgChart1"/>
    <dgm:cxn modelId="{AE1A937C-5E9E-6C42-8F3E-E7F9720308CF}" type="presParOf" srcId="{2FCFAD32-05F8-3C4F-892B-C07C6717A884}" destId="{B3C1A68C-7263-A944-B97B-326D59EEDF85}" srcOrd="0" destOrd="0" presId="urn:microsoft.com/office/officeart/2005/8/layout/orgChart1"/>
    <dgm:cxn modelId="{0DFDCE2D-EE39-4E44-ACEA-D7183CB78AED}" type="presParOf" srcId="{B3C1A68C-7263-A944-B97B-326D59EEDF85}" destId="{69DF9B46-C221-6447-9051-BECC51074A51}" srcOrd="0" destOrd="0" presId="urn:microsoft.com/office/officeart/2005/8/layout/orgChart1"/>
    <dgm:cxn modelId="{8B542470-6551-484A-996E-62CBD77EA8AF}" type="presParOf" srcId="{B3C1A68C-7263-A944-B97B-326D59EEDF85}" destId="{4BDF280D-2A8E-AA4A-BFDC-B4F7E7955655}" srcOrd="1" destOrd="0" presId="urn:microsoft.com/office/officeart/2005/8/layout/orgChart1"/>
    <dgm:cxn modelId="{9C95DC5C-34D1-E842-8E38-3D4873AF72E4}" type="presParOf" srcId="{2FCFAD32-05F8-3C4F-892B-C07C6717A884}" destId="{5CC16028-F8D1-C342-B757-ED5CAF51E237}" srcOrd="1" destOrd="0" presId="urn:microsoft.com/office/officeart/2005/8/layout/orgChart1"/>
    <dgm:cxn modelId="{ECEF55F3-DF22-664E-B241-117B27619CA2}" type="presParOf" srcId="{2FCFAD32-05F8-3C4F-892B-C07C6717A884}" destId="{F4A7854D-DC29-4847-A497-48FA28754824}" srcOrd="2" destOrd="0" presId="urn:microsoft.com/office/officeart/2005/8/layout/orgChart1"/>
    <dgm:cxn modelId="{E7D0392A-CC8B-3741-B186-EFDC6D22B2C6}" type="presParOf" srcId="{A12FCF88-38D1-5F49-83E7-6948B3540FE5}" destId="{03F42F88-84BB-B442-97C7-35CBE62AFCBF}" srcOrd="8" destOrd="0" presId="urn:microsoft.com/office/officeart/2005/8/layout/orgChart1"/>
    <dgm:cxn modelId="{753F942C-3CA5-1E44-9CA2-8D7633585892}" type="presParOf" srcId="{A12FCF88-38D1-5F49-83E7-6948B3540FE5}" destId="{02C54647-670E-4A4B-B11F-A57E3E7EF4F2}" srcOrd="9" destOrd="0" presId="urn:microsoft.com/office/officeart/2005/8/layout/orgChart1"/>
    <dgm:cxn modelId="{C3D27371-AF42-9840-BBB2-4C462A35A980}" type="presParOf" srcId="{02C54647-670E-4A4B-B11F-A57E3E7EF4F2}" destId="{290689E3-D675-E34F-BE6A-1E22E5C247C4}" srcOrd="0" destOrd="0" presId="urn:microsoft.com/office/officeart/2005/8/layout/orgChart1"/>
    <dgm:cxn modelId="{92FFDB78-B14A-6040-869B-9FA04BCD9E7C}" type="presParOf" srcId="{290689E3-D675-E34F-BE6A-1E22E5C247C4}" destId="{16ACE139-6EBC-CD43-8FED-17EEB8053F34}" srcOrd="0" destOrd="0" presId="urn:microsoft.com/office/officeart/2005/8/layout/orgChart1"/>
    <dgm:cxn modelId="{346F1CA7-CC90-DF40-82A0-97F1ECC7CCE2}" type="presParOf" srcId="{290689E3-D675-E34F-BE6A-1E22E5C247C4}" destId="{528F2197-BB8A-2943-A304-CD6594E1F81F}" srcOrd="1" destOrd="0" presId="urn:microsoft.com/office/officeart/2005/8/layout/orgChart1"/>
    <dgm:cxn modelId="{7272B540-52C2-1946-8EDB-BD2A16F24380}" type="presParOf" srcId="{02C54647-670E-4A4B-B11F-A57E3E7EF4F2}" destId="{F32C023B-4DEC-464B-A13C-16535A34E247}" srcOrd="1" destOrd="0" presId="urn:microsoft.com/office/officeart/2005/8/layout/orgChart1"/>
    <dgm:cxn modelId="{1C681102-F204-F444-AE3A-2B1CEDD74E53}" type="presParOf" srcId="{02C54647-670E-4A4B-B11F-A57E3E7EF4F2}" destId="{83A124CD-B3AA-9844-A46B-ECD5D9D220D5}" srcOrd="2" destOrd="0" presId="urn:microsoft.com/office/officeart/2005/8/layout/orgChart1"/>
    <dgm:cxn modelId="{2F14F00A-5439-E34D-B0E8-81824A5EAD14}" type="presParOf" srcId="{A12FCF88-38D1-5F49-83E7-6948B3540FE5}" destId="{D751AD70-2B68-4F46-BADA-B8BE69C7BEE0}" srcOrd="10" destOrd="0" presId="urn:microsoft.com/office/officeart/2005/8/layout/orgChart1"/>
    <dgm:cxn modelId="{FE288CEC-5C88-D847-BEC1-54CED6C93814}" type="presParOf" srcId="{A12FCF88-38D1-5F49-83E7-6948B3540FE5}" destId="{0A8009F5-347B-3D4C-BCFC-1C59FBB66D95}" srcOrd="11" destOrd="0" presId="urn:microsoft.com/office/officeart/2005/8/layout/orgChart1"/>
    <dgm:cxn modelId="{11E702B1-2775-5641-825B-5E24690CC324}" type="presParOf" srcId="{0A8009F5-347B-3D4C-BCFC-1C59FBB66D95}" destId="{C65242B2-1430-A645-908F-A9FAC4ED099A}" srcOrd="0" destOrd="0" presId="urn:microsoft.com/office/officeart/2005/8/layout/orgChart1"/>
    <dgm:cxn modelId="{B62F451A-641F-234E-9AFB-F38CAD039082}" type="presParOf" srcId="{C65242B2-1430-A645-908F-A9FAC4ED099A}" destId="{74718A41-DFA3-1641-978C-26B75AEBD678}" srcOrd="0" destOrd="0" presId="urn:microsoft.com/office/officeart/2005/8/layout/orgChart1"/>
    <dgm:cxn modelId="{DEF1BB20-AEEA-2048-BBB9-F294F43D5C77}" type="presParOf" srcId="{C65242B2-1430-A645-908F-A9FAC4ED099A}" destId="{30DA9742-E10E-8B45-B73D-704EE773C63C}" srcOrd="1" destOrd="0" presId="urn:microsoft.com/office/officeart/2005/8/layout/orgChart1"/>
    <dgm:cxn modelId="{ADF282C8-DC69-564F-B684-4353C10770C3}" type="presParOf" srcId="{0A8009F5-347B-3D4C-BCFC-1C59FBB66D95}" destId="{25E74CB8-A73F-9647-90BA-F86CF431ACE8}" srcOrd="1" destOrd="0" presId="urn:microsoft.com/office/officeart/2005/8/layout/orgChart1"/>
    <dgm:cxn modelId="{A47419F5-A4C5-8A4B-8D9E-D4F2FFABCB56}" type="presParOf" srcId="{0A8009F5-347B-3D4C-BCFC-1C59FBB66D95}" destId="{61C028AC-0A15-AB46-BB3B-78C18AD0E3DA}" srcOrd="2" destOrd="0" presId="urn:microsoft.com/office/officeart/2005/8/layout/orgChart1"/>
    <dgm:cxn modelId="{5A13DE0C-BAA5-0242-B346-3DE5D12AE8B0}" type="presParOf" srcId="{AB40C84A-4688-774B-A608-85D74F87BA74}" destId="{EBC322D8-6CBD-EC4B-AFD7-C1F0958FD41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C3FA89-944B-4F42-93D9-8BF3DE0DE2E7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</dgm:pt>
    <dgm:pt modelId="{C8CBA7A4-002C-4B4E-9905-F67B7B8B4689}">
      <dgm:prSet phldrT="[Text]" custT="1"/>
      <dgm:spPr>
        <a:solidFill>
          <a:srgbClr val="82AA1E"/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FACILITATED</a:t>
          </a:r>
        </a:p>
        <a:p>
          <a:r>
            <a:rPr lang="en-US" sz="1100" dirty="0">
              <a:solidFill>
                <a:schemeClr val="bg1"/>
              </a:solidFill>
            </a:rPr>
            <a:t>transition of ESS from its initial phase to ERIC</a:t>
          </a:r>
        </a:p>
      </dgm:t>
    </dgm:pt>
    <dgm:pt modelId="{DCBD2D8F-EA35-DE40-9338-23A66B370DBD}" type="parTrans" cxnId="{080D79B8-B39D-4E47-9841-4CAF04CE3254}">
      <dgm:prSet/>
      <dgm:spPr/>
      <dgm:t>
        <a:bodyPr/>
        <a:lstStyle/>
        <a:p>
          <a:endParaRPr lang="en-US"/>
        </a:p>
      </dgm:t>
    </dgm:pt>
    <dgm:pt modelId="{DB21C6DD-F5F0-1749-ABFC-7BFD61A132C5}" type="sibTrans" cxnId="{080D79B8-B39D-4E47-9841-4CAF04CE3254}">
      <dgm:prSet/>
      <dgm:spPr/>
      <dgm:t>
        <a:bodyPr/>
        <a:lstStyle/>
        <a:p>
          <a:endParaRPr lang="en-US"/>
        </a:p>
      </dgm:t>
    </dgm:pt>
    <dgm:pt modelId="{49E62819-821A-B14E-883A-1EC2233D889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SUPPORTED</a:t>
          </a:r>
        </a:p>
        <a:p>
          <a:r>
            <a:rPr lang="en-US" sz="1100" dirty="0">
              <a:solidFill>
                <a:schemeClr val="bg1"/>
              </a:solidFill>
            </a:rPr>
            <a:t>development, testing and optimization of state-of-the-art technology in neutron detectors</a:t>
          </a:r>
        </a:p>
      </dgm:t>
    </dgm:pt>
    <dgm:pt modelId="{A3FCEE7C-42CD-FC4B-8854-D11CEA86C1D5}" type="parTrans" cxnId="{A6E098E3-E17D-8446-B7F5-B77146B15C1D}">
      <dgm:prSet/>
      <dgm:spPr/>
      <dgm:t>
        <a:bodyPr/>
        <a:lstStyle/>
        <a:p>
          <a:endParaRPr lang="en-US"/>
        </a:p>
      </dgm:t>
    </dgm:pt>
    <dgm:pt modelId="{D1A49497-59F2-C04C-8470-48C3543DE096}" type="sibTrans" cxnId="{A6E098E3-E17D-8446-B7F5-B77146B15C1D}">
      <dgm:prSet/>
      <dgm:spPr/>
      <dgm:t>
        <a:bodyPr/>
        <a:lstStyle/>
        <a:p>
          <a:endParaRPr lang="en-US"/>
        </a:p>
      </dgm:t>
    </dgm:pt>
    <dgm:pt modelId="{E8302E37-7739-C74E-A2FD-7B5182E4B255}">
      <dgm:prSet phldrT="[Text]" custT="1"/>
      <dgm:spPr>
        <a:solidFill>
          <a:srgbClr val="82AA1E"/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DEVELOPED</a:t>
          </a:r>
        </a:p>
        <a:p>
          <a:r>
            <a:rPr lang="en-US" sz="1100" dirty="0">
              <a:solidFill>
                <a:schemeClr val="bg1"/>
              </a:solidFill>
            </a:rPr>
            <a:t>real-time management of  data taken on ESS instruments</a:t>
          </a:r>
        </a:p>
      </dgm:t>
    </dgm:pt>
    <dgm:pt modelId="{D1F73A70-71F4-6B4A-97E9-A087DB957012}" type="parTrans" cxnId="{57D499C9-3467-A04A-A2E3-34169D94C91F}">
      <dgm:prSet/>
      <dgm:spPr/>
      <dgm:t>
        <a:bodyPr/>
        <a:lstStyle/>
        <a:p>
          <a:endParaRPr lang="en-US"/>
        </a:p>
      </dgm:t>
    </dgm:pt>
    <dgm:pt modelId="{2FD0CF2A-25C1-5F48-9C34-08CFBB4D8EB8}" type="sibTrans" cxnId="{57D499C9-3467-A04A-A2E3-34169D94C91F}">
      <dgm:prSet/>
      <dgm:spPr/>
      <dgm:t>
        <a:bodyPr/>
        <a:lstStyle/>
        <a:p>
          <a:endParaRPr lang="en-US"/>
        </a:p>
      </dgm:t>
    </dgm:pt>
    <dgm:pt modelId="{DA88C15C-A387-964C-9344-CFB3C4734029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100" dirty="0">
              <a:solidFill>
                <a:schemeClr val="bg1"/>
              </a:solidFill>
            </a:rPr>
            <a:t>IKC management process </a:t>
          </a:r>
        </a:p>
      </dgm:t>
    </dgm:pt>
    <dgm:pt modelId="{01B06B5B-0B87-FA42-A351-DCE588DB1D24}" type="parTrans" cxnId="{C1F552F0-E368-9D4D-A8FD-5A3D79E081FE}">
      <dgm:prSet/>
      <dgm:spPr/>
      <dgm:t>
        <a:bodyPr/>
        <a:lstStyle/>
        <a:p>
          <a:endParaRPr lang="en-US"/>
        </a:p>
      </dgm:t>
    </dgm:pt>
    <dgm:pt modelId="{7A97427A-91AE-7A4E-8D27-2A303337A2F5}" type="sibTrans" cxnId="{C1F552F0-E368-9D4D-A8FD-5A3D79E081FE}">
      <dgm:prSet/>
      <dgm:spPr/>
      <dgm:t>
        <a:bodyPr/>
        <a:lstStyle/>
        <a:p>
          <a:endParaRPr lang="en-US"/>
        </a:p>
      </dgm:t>
    </dgm:pt>
    <dgm:pt modelId="{E1DE04CD-2691-A34B-87C4-860F91C0921E}">
      <dgm:prSet phldrT="[Text]" custT="1"/>
      <dgm:spPr>
        <a:solidFill>
          <a:srgbClr val="82AA1E"/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ENGAGED</a:t>
          </a:r>
        </a:p>
        <a:p>
          <a:r>
            <a:rPr lang="en-US" sz="1100" dirty="0">
              <a:solidFill>
                <a:schemeClr val="bg1"/>
              </a:solidFill>
            </a:rPr>
            <a:t>existing and potential stakeholders</a:t>
          </a:r>
        </a:p>
        <a:p>
          <a:endParaRPr lang="en-US" sz="1100" dirty="0">
            <a:solidFill>
              <a:schemeClr val="bg1"/>
            </a:solidFill>
          </a:endParaRPr>
        </a:p>
      </dgm:t>
    </dgm:pt>
    <dgm:pt modelId="{8CC03B83-B2BD-9642-9B3A-A360A1B615E5}" type="parTrans" cxnId="{A14E6511-90C6-A94A-80F6-CF39CE6183F2}">
      <dgm:prSet/>
      <dgm:spPr/>
      <dgm:t>
        <a:bodyPr/>
        <a:lstStyle/>
        <a:p>
          <a:endParaRPr lang="en-US"/>
        </a:p>
      </dgm:t>
    </dgm:pt>
    <dgm:pt modelId="{88715E9D-A81E-F345-88C6-D14C65D77F36}" type="sibTrans" cxnId="{A14E6511-90C6-A94A-80F6-CF39CE6183F2}">
      <dgm:prSet/>
      <dgm:spPr/>
      <dgm:t>
        <a:bodyPr/>
        <a:lstStyle/>
        <a:p>
          <a:endParaRPr lang="en-US"/>
        </a:p>
      </dgm:t>
    </dgm:pt>
    <dgm:pt modelId="{EE06947A-CE78-6743-B4EB-44BDCB9B765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FOSTERED </a:t>
          </a:r>
          <a:r>
            <a:rPr lang="en-US" sz="1100" b="0" dirty="0">
              <a:solidFill>
                <a:schemeClr val="bg1"/>
              </a:solidFill>
            </a:rPr>
            <a:t>collaborative spirit through active knowledge-sharing  </a:t>
          </a:r>
        </a:p>
      </dgm:t>
    </dgm:pt>
    <dgm:pt modelId="{A6D9C3C0-B6C7-9B4E-BDF1-822E86324C37}" type="parTrans" cxnId="{F703B57B-30B7-0846-BE1A-A656CD0422DD}">
      <dgm:prSet/>
      <dgm:spPr/>
      <dgm:t>
        <a:bodyPr/>
        <a:lstStyle/>
        <a:p>
          <a:endParaRPr lang="en-US"/>
        </a:p>
      </dgm:t>
    </dgm:pt>
    <dgm:pt modelId="{264902D0-1591-AF47-85DB-EDCAF99A92DD}" type="sibTrans" cxnId="{F703B57B-30B7-0846-BE1A-A656CD0422DD}">
      <dgm:prSet/>
      <dgm:spPr/>
      <dgm:t>
        <a:bodyPr/>
        <a:lstStyle/>
        <a:p>
          <a:endParaRPr lang="en-US"/>
        </a:p>
      </dgm:t>
    </dgm:pt>
    <dgm:pt modelId="{38B161B2-63E6-5545-B1DA-DE0ECD60BA11}" type="pres">
      <dgm:prSet presAssocID="{D0C3FA89-944B-4F42-93D9-8BF3DE0DE2E7}" presName="Name0" presStyleCnt="0">
        <dgm:presLayoutVars>
          <dgm:dir/>
          <dgm:resizeHandles val="exact"/>
        </dgm:presLayoutVars>
      </dgm:prSet>
      <dgm:spPr/>
    </dgm:pt>
    <dgm:pt modelId="{07680BF0-0189-5E43-9184-57E3CAD6E14A}" type="pres">
      <dgm:prSet presAssocID="{C8CBA7A4-002C-4B4E-9905-F67B7B8B4689}" presName="Name5" presStyleLbl="vennNode1" presStyleIdx="0" presStyleCnt="6">
        <dgm:presLayoutVars>
          <dgm:bulletEnabled val="1"/>
        </dgm:presLayoutVars>
      </dgm:prSet>
      <dgm:spPr/>
    </dgm:pt>
    <dgm:pt modelId="{4C2489C2-D214-9948-94D9-6C984E3CD881}" type="pres">
      <dgm:prSet presAssocID="{DB21C6DD-F5F0-1749-ABFC-7BFD61A132C5}" presName="space" presStyleCnt="0"/>
      <dgm:spPr/>
    </dgm:pt>
    <dgm:pt modelId="{265B08F5-45E9-A743-A932-777CE35D8DFB}" type="pres">
      <dgm:prSet presAssocID="{49E62819-821A-B14E-883A-1EC2233D889C}" presName="Name5" presStyleLbl="vennNode1" presStyleIdx="1" presStyleCnt="6">
        <dgm:presLayoutVars>
          <dgm:bulletEnabled val="1"/>
        </dgm:presLayoutVars>
      </dgm:prSet>
      <dgm:spPr/>
    </dgm:pt>
    <dgm:pt modelId="{B932FDF3-EF1F-CD4F-BDD9-ED072E97A507}" type="pres">
      <dgm:prSet presAssocID="{D1A49497-59F2-C04C-8470-48C3543DE096}" presName="space" presStyleCnt="0"/>
      <dgm:spPr/>
    </dgm:pt>
    <dgm:pt modelId="{BDE0F2F1-4C7F-4441-BF7D-708B30729B26}" type="pres">
      <dgm:prSet presAssocID="{E8302E37-7739-C74E-A2FD-7B5182E4B255}" presName="Name5" presStyleLbl="vennNode1" presStyleIdx="2" presStyleCnt="6">
        <dgm:presLayoutVars>
          <dgm:bulletEnabled val="1"/>
        </dgm:presLayoutVars>
      </dgm:prSet>
      <dgm:spPr/>
    </dgm:pt>
    <dgm:pt modelId="{F332A627-AAC5-4E4B-8D73-B8B61F606949}" type="pres">
      <dgm:prSet presAssocID="{2FD0CF2A-25C1-5F48-9C34-08CFBB4D8EB8}" presName="space" presStyleCnt="0"/>
      <dgm:spPr/>
    </dgm:pt>
    <dgm:pt modelId="{345ACD52-D11E-FA4A-A71A-6C841348A83E}" type="pres">
      <dgm:prSet presAssocID="{DA88C15C-A387-964C-9344-CFB3C4734029}" presName="Name5" presStyleLbl="vennNode1" presStyleIdx="3" presStyleCnt="6" custLinFactNeighborX="15776">
        <dgm:presLayoutVars>
          <dgm:bulletEnabled val="1"/>
        </dgm:presLayoutVars>
      </dgm:prSet>
      <dgm:spPr/>
    </dgm:pt>
    <dgm:pt modelId="{4ADFF3A1-0F52-CD43-8E85-5AA7F81801E1}" type="pres">
      <dgm:prSet presAssocID="{7A97427A-91AE-7A4E-8D27-2A303337A2F5}" presName="space" presStyleCnt="0"/>
      <dgm:spPr/>
    </dgm:pt>
    <dgm:pt modelId="{F336F9F3-D09D-B04F-9BC5-F1AD982D2800}" type="pres">
      <dgm:prSet presAssocID="{E1DE04CD-2691-A34B-87C4-860F91C0921E}" presName="Name5" presStyleLbl="vennNode1" presStyleIdx="4" presStyleCnt="6" custLinFactNeighborX="4499" custLinFactNeighborY="1183">
        <dgm:presLayoutVars>
          <dgm:bulletEnabled val="1"/>
        </dgm:presLayoutVars>
      </dgm:prSet>
      <dgm:spPr/>
    </dgm:pt>
    <dgm:pt modelId="{D3BA80C6-3B0A-7948-940C-3BD86CF4017C}" type="pres">
      <dgm:prSet presAssocID="{88715E9D-A81E-F345-88C6-D14C65D77F36}" presName="space" presStyleCnt="0"/>
      <dgm:spPr/>
    </dgm:pt>
    <dgm:pt modelId="{02B83F90-B206-6446-9926-2AFAC22FA689}" type="pres">
      <dgm:prSet presAssocID="{EE06947A-CE78-6743-B4EB-44BDCB9B7657}" presName="Name5" presStyleLbl="vennNode1" presStyleIdx="5" presStyleCnt="6" custLinFactNeighborY="-1183">
        <dgm:presLayoutVars>
          <dgm:bulletEnabled val="1"/>
        </dgm:presLayoutVars>
      </dgm:prSet>
      <dgm:spPr/>
    </dgm:pt>
  </dgm:ptLst>
  <dgm:cxnLst>
    <dgm:cxn modelId="{A14E6511-90C6-A94A-80F6-CF39CE6183F2}" srcId="{D0C3FA89-944B-4F42-93D9-8BF3DE0DE2E7}" destId="{E1DE04CD-2691-A34B-87C4-860F91C0921E}" srcOrd="4" destOrd="0" parTransId="{8CC03B83-B2BD-9642-9B3A-A360A1B615E5}" sibTransId="{88715E9D-A81E-F345-88C6-D14C65D77F36}"/>
    <dgm:cxn modelId="{070D3D2A-56EF-624F-90FB-1997B6E272C5}" type="presOf" srcId="{C8CBA7A4-002C-4B4E-9905-F67B7B8B4689}" destId="{07680BF0-0189-5E43-9184-57E3CAD6E14A}" srcOrd="0" destOrd="0" presId="urn:microsoft.com/office/officeart/2005/8/layout/venn3"/>
    <dgm:cxn modelId="{D1995933-51F9-184F-A41F-2B0A36AF8BCD}" type="presOf" srcId="{EE06947A-CE78-6743-B4EB-44BDCB9B7657}" destId="{02B83F90-B206-6446-9926-2AFAC22FA689}" srcOrd="0" destOrd="0" presId="urn:microsoft.com/office/officeart/2005/8/layout/venn3"/>
    <dgm:cxn modelId="{7DAF1D3F-8E21-A04C-999E-AE88B552F029}" type="presOf" srcId="{DA88C15C-A387-964C-9344-CFB3C4734029}" destId="{345ACD52-D11E-FA4A-A71A-6C841348A83E}" srcOrd="0" destOrd="0" presId="urn:microsoft.com/office/officeart/2005/8/layout/venn3"/>
    <dgm:cxn modelId="{F703B57B-30B7-0846-BE1A-A656CD0422DD}" srcId="{D0C3FA89-944B-4F42-93D9-8BF3DE0DE2E7}" destId="{EE06947A-CE78-6743-B4EB-44BDCB9B7657}" srcOrd="5" destOrd="0" parTransId="{A6D9C3C0-B6C7-9B4E-BDF1-822E86324C37}" sibTransId="{264902D0-1591-AF47-85DB-EDCAF99A92DD}"/>
    <dgm:cxn modelId="{A1E3E787-8CA3-4444-9C70-8FC892B42BAD}" type="presOf" srcId="{E8302E37-7739-C74E-A2FD-7B5182E4B255}" destId="{BDE0F2F1-4C7F-4441-BF7D-708B30729B26}" srcOrd="0" destOrd="0" presId="urn:microsoft.com/office/officeart/2005/8/layout/venn3"/>
    <dgm:cxn modelId="{B39F7388-0A50-5E4F-BA35-CC9E9A27CCC8}" type="presOf" srcId="{E1DE04CD-2691-A34B-87C4-860F91C0921E}" destId="{F336F9F3-D09D-B04F-9BC5-F1AD982D2800}" srcOrd="0" destOrd="0" presId="urn:microsoft.com/office/officeart/2005/8/layout/venn3"/>
    <dgm:cxn modelId="{080D79B8-B39D-4E47-9841-4CAF04CE3254}" srcId="{D0C3FA89-944B-4F42-93D9-8BF3DE0DE2E7}" destId="{C8CBA7A4-002C-4B4E-9905-F67B7B8B4689}" srcOrd="0" destOrd="0" parTransId="{DCBD2D8F-EA35-DE40-9338-23A66B370DBD}" sibTransId="{DB21C6DD-F5F0-1749-ABFC-7BFD61A132C5}"/>
    <dgm:cxn modelId="{57D499C9-3467-A04A-A2E3-34169D94C91F}" srcId="{D0C3FA89-944B-4F42-93D9-8BF3DE0DE2E7}" destId="{E8302E37-7739-C74E-A2FD-7B5182E4B255}" srcOrd="2" destOrd="0" parTransId="{D1F73A70-71F4-6B4A-97E9-A087DB957012}" sibTransId="{2FD0CF2A-25C1-5F48-9C34-08CFBB4D8EB8}"/>
    <dgm:cxn modelId="{F50443DA-AA20-A743-85CE-E26469BFCB08}" type="presOf" srcId="{49E62819-821A-B14E-883A-1EC2233D889C}" destId="{265B08F5-45E9-A743-A932-777CE35D8DFB}" srcOrd="0" destOrd="0" presId="urn:microsoft.com/office/officeart/2005/8/layout/venn3"/>
    <dgm:cxn modelId="{A6E098E3-E17D-8446-B7F5-B77146B15C1D}" srcId="{D0C3FA89-944B-4F42-93D9-8BF3DE0DE2E7}" destId="{49E62819-821A-B14E-883A-1EC2233D889C}" srcOrd="1" destOrd="0" parTransId="{A3FCEE7C-42CD-FC4B-8854-D11CEA86C1D5}" sibTransId="{D1A49497-59F2-C04C-8470-48C3543DE096}"/>
    <dgm:cxn modelId="{BE8E9AEF-6553-8942-865D-F51489E1F18D}" type="presOf" srcId="{D0C3FA89-944B-4F42-93D9-8BF3DE0DE2E7}" destId="{38B161B2-63E6-5545-B1DA-DE0ECD60BA11}" srcOrd="0" destOrd="0" presId="urn:microsoft.com/office/officeart/2005/8/layout/venn3"/>
    <dgm:cxn modelId="{C1F552F0-E368-9D4D-A8FD-5A3D79E081FE}" srcId="{D0C3FA89-944B-4F42-93D9-8BF3DE0DE2E7}" destId="{DA88C15C-A387-964C-9344-CFB3C4734029}" srcOrd="3" destOrd="0" parTransId="{01B06B5B-0B87-FA42-A351-DCE588DB1D24}" sibTransId="{7A97427A-91AE-7A4E-8D27-2A303337A2F5}"/>
    <dgm:cxn modelId="{1C26D23E-8E75-914D-AEF2-FF23698D5CA0}" type="presParOf" srcId="{38B161B2-63E6-5545-B1DA-DE0ECD60BA11}" destId="{07680BF0-0189-5E43-9184-57E3CAD6E14A}" srcOrd="0" destOrd="0" presId="urn:microsoft.com/office/officeart/2005/8/layout/venn3"/>
    <dgm:cxn modelId="{9E947B26-7BC0-8544-A2DA-57B1A910DD02}" type="presParOf" srcId="{38B161B2-63E6-5545-B1DA-DE0ECD60BA11}" destId="{4C2489C2-D214-9948-94D9-6C984E3CD881}" srcOrd="1" destOrd="0" presId="urn:microsoft.com/office/officeart/2005/8/layout/venn3"/>
    <dgm:cxn modelId="{655C15C8-25D3-E949-AD79-B5ABF86D2B11}" type="presParOf" srcId="{38B161B2-63E6-5545-B1DA-DE0ECD60BA11}" destId="{265B08F5-45E9-A743-A932-777CE35D8DFB}" srcOrd="2" destOrd="0" presId="urn:microsoft.com/office/officeart/2005/8/layout/venn3"/>
    <dgm:cxn modelId="{2A6C4BDF-686F-2443-A3B8-187DA6A64624}" type="presParOf" srcId="{38B161B2-63E6-5545-B1DA-DE0ECD60BA11}" destId="{B932FDF3-EF1F-CD4F-BDD9-ED072E97A507}" srcOrd="3" destOrd="0" presId="urn:microsoft.com/office/officeart/2005/8/layout/venn3"/>
    <dgm:cxn modelId="{94D2DD8A-57D8-884F-9973-673DB5D0ADB8}" type="presParOf" srcId="{38B161B2-63E6-5545-B1DA-DE0ECD60BA11}" destId="{BDE0F2F1-4C7F-4441-BF7D-708B30729B26}" srcOrd="4" destOrd="0" presId="urn:microsoft.com/office/officeart/2005/8/layout/venn3"/>
    <dgm:cxn modelId="{F23B2CC1-800E-8242-AED6-E08DE260997B}" type="presParOf" srcId="{38B161B2-63E6-5545-B1DA-DE0ECD60BA11}" destId="{F332A627-AAC5-4E4B-8D73-B8B61F606949}" srcOrd="5" destOrd="0" presId="urn:microsoft.com/office/officeart/2005/8/layout/venn3"/>
    <dgm:cxn modelId="{C7867AFA-AC82-AA4D-9648-DE1399974092}" type="presParOf" srcId="{38B161B2-63E6-5545-B1DA-DE0ECD60BA11}" destId="{345ACD52-D11E-FA4A-A71A-6C841348A83E}" srcOrd="6" destOrd="0" presId="urn:microsoft.com/office/officeart/2005/8/layout/venn3"/>
    <dgm:cxn modelId="{4F17A431-18CC-DF49-9BE7-92549101E752}" type="presParOf" srcId="{38B161B2-63E6-5545-B1DA-DE0ECD60BA11}" destId="{4ADFF3A1-0F52-CD43-8E85-5AA7F81801E1}" srcOrd="7" destOrd="0" presId="urn:microsoft.com/office/officeart/2005/8/layout/venn3"/>
    <dgm:cxn modelId="{A011654F-55EA-2C45-B34D-8D7D3F7805DF}" type="presParOf" srcId="{38B161B2-63E6-5545-B1DA-DE0ECD60BA11}" destId="{F336F9F3-D09D-B04F-9BC5-F1AD982D2800}" srcOrd="8" destOrd="0" presId="urn:microsoft.com/office/officeart/2005/8/layout/venn3"/>
    <dgm:cxn modelId="{5BC3854B-1AC3-A04B-B6CD-E5EEBADA5E66}" type="presParOf" srcId="{38B161B2-63E6-5545-B1DA-DE0ECD60BA11}" destId="{D3BA80C6-3B0A-7948-940C-3BD86CF4017C}" srcOrd="9" destOrd="0" presId="urn:microsoft.com/office/officeart/2005/8/layout/venn3"/>
    <dgm:cxn modelId="{331C4072-A2A1-8A41-8808-47BC356C9B4A}" type="presParOf" srcId="{38B161B2-63E6-5545-B1DA-DE0ECD60BA11}" destId="{02B83F90-B206-6446-9926-2AFAC22FA689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0917E8-F6FA-DC46-9490-D4F605701604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A2ADF5-4D86-834E-ABDF-465AD7F0EAC0}">
      <dgm:prSet phldrT="[Text]"/>
      <dgm:spPr>
        <a:solidFill>
          <a:srgbClr val="82AA1E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Panel 1:</a:t>
          </a:r>
        </a:p>
        <a:p>
          <a:r>
            <a:rPr lang="en-US" b="1" dirty="0">
              <a:solidFill>
                <a:schemeClr val="bg1"/>
              </a:solidFill>
            </a:rPr>
            <a:t>The European Neutron Landscape</a:t>
          </a:r>
        </a:p>
      </dgm:t>
    </dgm:pt>
    <dgm:pt modelId="{6F1BF6F9-816C-5543-9B73-211A16AA288C}" type="parTrans" cxnId="{895C02C7-846D-D843-AAA2-7719C7EDBDD1}">
      <dgm:prSet/>
      <dgm:spPr/>
      <dgm:t>
        <a:bodyPr/>
        <a:lstStyle/>
        <a:p>
          <a:endParaRPr lang="en-US"/>
        </a:p>
      </dgm:t>
    </dgm:pt>
    <dgm:pt modelId="{DCFF2C2E-CDAE-6A42-9C60-37B52D968A72}" type="sibTrans" cxnId="{895C02C7-846D-D843-AAA2-7719C7EDBDD1}">
      <dgm:prSet/>
      <dgm:spPr/>
      <dgm:t>
        <a:bodyPr/>
        <a:lstStyle/>
        <a:p>
          <a:endParaRPr lang="en-US"/>
        </a:p>
      </dgm:t>
    </dgm:pt>
    <dgm:pt modelId="{A783C594-928C-ED4D-8A14-7119E0949A42}">
      <dgm:prSet phldrT="[Text]"/>
      <dgm:spPr>
        <a:solidFill>
          <a:srgbClr val="485156"/>
        </a:solidFill>
      </dgm:spPr>
      <dgm:t>
        <a:bodyPr/>
        <a:lstStyle/>
        <a:p>
          <a:r>
            <a:rPr lang="en-US" b="1" dirty="0"/>
            <a:t>Panel 2:</a:t>
          </a:r>
        </a:p>
        <a:p>
          <a:r>
            <a:rPr lang="en-US" b="1" dirty="0"/>
            <a:t>Technical Innovation</a:t>
          </a:r>
        </a:p>
      </dgm:t>
    </dgm:pt>
    <dgm:pt modelId="{8394C1BC-8E46-E74D-BBDA-C89BF4838705}" type="parTrans" cxnId="{006665A0-6621-744C-B2E4-61DBAE58A099}">
      <dgm:prSet/>
      <dgm:spPr/>
      <dgm:t>
        <a:bodyPr/>
        <a:lstStyle/>
        <a:p>
          <a:endParaRPr lang="en-US"/>
        </a:p>
      </dgm:t>
    </dgm:pt>
    <dgm:pt modelId="{E9274258-F123-9241-81A5-CFFAE504E5B7}" type="sibTrans" cxnId="{006665A0-6621-744C-B2E4-61DBAE58A099}">
      <dgm:prSet/>
      <dgm:spPr/>
      <dgm:t>
        <a:bodyPr/>
        <a:lstStyle/>
        <a:p>
          <a:endParaRPr lang="en-US"/>
        </a:p>
      </dgm:t>
    </dgm:pt>
    <dgm:pt modelId="{CA78446E-0AAB-3644-9FC7-60DCA2494810}">
      <dgm:prSet phldrT="[Text]"/>
      <dgm:spPr>
        <a:solidFill>
          <a:srgbClr val="0099C2"/>
        </a:solidFill>
      </dgm:spPr>
      <dgm:t>
        <a:bodyPr/>
        <a:lstStyle/>
        <a:p>
          <a:r>
            <a:rPr lang="en-US" b="1" dirty="0"/>
            <a:t>Panel 3:</a:t>
          </a:r>
        </a:p>
        <a:p>
          <a:r>
            <a:rPr lang="en-US" b="1" dirty="0"/>
            <a:t>IKC and the ERIC Framework</a:t>
          </a:r>
        </a:p>
      </dgm:t>
    </dgm:pt>
    <dgm:pt modelId="{120337E2-8532-D548-8E0A-FC7E4C022F96}" type="parTrans" cxnId="{9EDA0281-6B44-804E-8EDA-FB506F687076}">
      <dgm:prSet/>
      <dgm:spPr/>
      <dgm:t>
        <a:bodyPr/>
        <a:lstStyle/>
        <a:p>
          <a:endParaRPr lang="en-US"/>
        </a:p>
      </dgm:t>
    </dgm:pt>
    <dgm:pt modelId="{52B344CE-3938-A844-A83F-F48285EE6F61}" type="sibTrans" cxnId="{9EDA0281-6B44-804E-8EDA-FB506F687076}">
      <dgm:prSet/>
      <dgm:spPr/>
      <dgm:t>
        <a:bodyPr/>
        <a:lstStyle/>
        <a:p>
          <a:endParaRPr lang="en-US"/>
        </a:p>
      </dgm:t>
    </dgm:pt>
    <dgm:pt modelId="{69EB202C-F1A3-314C-A956-FE5818A03424}" type="pres">
      <dgm:prSet presAssocID="{D50917E8-F6FA-DC46-9490-D4F605701604}" presName="diagram" presStyleCnt="0">
        <dgm:presLayoutVars>
          <dgm:dir/>
          <dgm:resizeHandles val="exact"/>
        </dgm:presLayoutVars>
      </dgm:prSet>
      <dgm:spPr/>
    </dgm:pt>
    <dgm:pt modelId="{7129D77E-27C9-3940-86B2-545347E4F6EC}" type="pres">
      <dgm:prSet presAssocID="{11A2ADF5-4D86-834E-ABDF-465AD7F0EAC0}" presName="node" presStyleLbl="node1" presStyleIdx="0" presStyleCnt="3">
        <dgm:presLayoutVars>
          <dgm:bulletEnabled val="1"/>
        </dgm:presLayoutVars>
      </dgm:prSet>
      <dgm:spPr/>
    </dgm:pt>
    <dgm:pt modelId="{9471E264-9A3E-9B42-B9A8-E4A4B14245AF}" type="pres">
      <dgm:prSet presAssocID="{DCFF2C2E-CDAE-6A42-9C60-37B52D968A72}" presName="sibTrans" presStyleCnt="0"/>
      <dgm:spPr/>
    </dgm:pt>
    <dgm:pt modelId="{B9CBAB13-1BC8-5045-B9A3-84A3D0292B4F}" type="pres">
      <dgm:prSet presAssocID="{A783C594-928C-ED4D-8A14-7119E0949A42}" presName="node" presStyleLbl="node1" presStyleIdx="1" presStyleCnt="3">
        <dgm:presLayoutVars>
          <dgm:bulletEnabled val="1"/>
        </dgm:presLayoutVars>
      </dgm:prSet>
      <dgm:spPr/>
    </dgm:pt>
    <dgm:pt modelId="{61041CFA-D287-AD4C-A010-56DFE970A73A}" type="pres">
      <dgm:prSet presAssocID="{E9274258-F123-9241-81A5-CFFAE504E5B7}" presName="sibTrans" presStyleCnt="0"/>
      <dgm:spPr/>
    </dgm:pt>
    <dgm:pt modelId="{F8CDA96B-DB47-2A4D-BBCE-FB9BB2283612}" type="pres">
      <dgm:prSet presAssocID="{CA78446E-0AAB-3644-9FC7-60DCA2494810}" presName="node" presStyleLbl="node1" presStyleIdx="2" presStyleCnt="3">
        <dgm:presLayoutVars>
          <dgm:bulletEnabled val="1"/>
        </dgm:presLayoutVars>
      </dgm:prSet>
      <dgm:spPr/>
    </dgm:pt>
  </dgm:ptLst>
  <dgm:cxnLst>
    <dgm:cxn modelId="{D7F2BC3B-F51D-124B-90C1-CFA98952DD91}" type="presOf" srcId="{CA78446E-0AAB-3644-9FC7-60DCA2494810}" destId="{F8CDA96B-DB47-2A4D-BBCE-FB9BB2283612}" srcOrd="0" destOrd="0" presId="urn:microsoft.com/office/officeart/2005/8/layout/default"/>
    <dgm:cxn modelId="{5EF4CB4A-9555-2849-B828-AA1DACEE8B58}" type="presOf" srcId="{D50917E8-F6FA-DC46-9490-D4F605701604}" destId="{69EB202C-F1A3-314C-A956-FE5818A03424}" srcOrd="0" destOrd="0" presId="urn:microsoft.com/office/officeart/2005/8/layout/default"/>
    <dgm:cxn modelId="{9EDA0281-6B44-804E-8EDA-FB506F687076}" srcId="{D50917E8-F6FA-DC46-9490-D4F605701604}" destId="{CA78446E-0AAB-3644-9FC7-60DCA2494810}" srcOrd="2" destOrd="0" parTransId="{120337E2-8532-D548-8E0A-FC7E4C022F96}" sibTransId="{52B344CE-3938-A844-A83F-F48285EE6F61}"/>
    <dgm:cxn modelId="{006665A0-6621-744C-B2E4-61DBAE58A099}" srcId="{D50917E8-F6FA-DC46-9490-D4F605701604}" destId="{A783C594-928C-ED4D-8A14-7119E0949A42}" srcOrd="1" destOrd="0" parTransId="{8394C1BC-8E46-E74D-BBDA-C89BF4838705}" sibTransId="{E9274258-F123-9241-81A5-CFFAE504E5B7}"/>
    <dgm:cxn modelId="{895C02C7-846D-D843-AAA2-7719C7EDBDD1}" srcId="{D50917E8-F6FA-DC46-9490-D4F605701604}" destId="{11A2ADF5-4D86-834E-ABDF-465AD7F0EAC0}" srcOrd="0" destOrd="0" parTransId="{6F1BF6F9-816C-5543-9B73-211A16AA288C}" sibTransId="{DCFF2C2E-CDAE-6A42-9C60-37B52D968A72}"/>
    <dgm:cxn modelId="{FE18B2F8-E358-D14E-8D5A-7AE60DBB88B6}" type="presOf" srcId="{A783C594-928C-ED4D-8A14-7119E0949A42}" destId="{B9CBAB13-1BC8-5045-B9A3-84A3D0292B4F}" srcOrd="0" destOrd="0" presId="urn:microsoft.com/office/officeart/2005/8/layout/default"/>
    <dgm:cxn modelId="{4EA77CFB-D839-4F4C-B0C0-877B054720FE}" type="presOf" srcId="{11A2ADF5-4D86-834E-ABDF-465AD7F0EAC0}" destId="{7129D77E-27C9-3940-86B2-545347E4F6EC}" srcOrd="0" destOrd="0" presId="urn:microsoft.com/office/officeart/2005/8/layout/default"/>
    <dgm:cxn modelId="{0D6F1A00-B294-3449-ADB3-D336C8A865C6}" type="presParOf" srcId="{69EB202C-F1A3-314C-A956-FE5818A03424}" destId="{7129D77E-27C9-3940-86B2-545347E4F6EC}" srcOrd="0" destOrd="0" presId="urn:microsoft.com/office/officeart/2005/8/layout/default"/>
    <dgm:cxn modelId="{B96B1963-A41F-B047-9C17-41D66F76ACB8}" type="presParOf" srcId="{69EB202C-F1A3-314C-A956-FE5818A03424}" destId="{9471E264-9A3E-9B42-B9A8-E4A4B14245AF}" srcOrd="1" destOrd="0" presId="urn:microsoft.com/office/officeart/2005/8/layout/default"/>
    <dgm:cxn modelId="{7F46C7FF-8A17-5B4F-825F-64AFDCE48D40}" type="presParOf" srcId="{69EB202C-F1A3-314C-A956-FE5818A03424}" destId="{B9CBAB13-1BC8-5045-B9A3-84A3D0292B4F}" srcOrd="2" destOrd="0" presId="urn:microsoft.com/office/officeart/2005/8/layout/default"/>
    <dgm:cxn modelId="{EDB78CFC-C5F2-3245-972F-FA12C9BB02D1}" type="presParOf" srcId="{69EB202C-F1A3-314C-A956-FE5818A03424}" destId="{61041CFA-D287-AD4C-A010-56DFE970A73A}" srcOrd="3" destOrd="0" presId="urn:microsoft.com/office/officeart/2005/8/layout/default"/>
    <dgm:cxn modelId="{02BA4720-0261-C247-BFB0-AFF415E54DB3}" type="presParOf" srcId="{69EB202C-F1A3-314C-A956-FE5818A03424}" destId="{F8CDA96B-DB47-2A4D-BBCE-FB9BB228361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1AD70-2B68-4F46-BADA-B8BE69C7BEE0}">
      <dsp:nvSpPr>
        <dsp:cNvPr id="0" name=""/>
        <dsp:cNvSpPr/>
      </dsp:nvSpPr>
      <dsp:spPr>
        <a:xfrm>
          <a:off x="4114799" y="950244"/>
          <a:ext cx="3531510" cy="250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277"/>
              </a:lnTo>
              <a:lnTo>
                <a:pt x="3531510" y="128277"/>
              </a:lnTo>
              <a:lnTo>
                <a:pt x="3531510" y="250768"/>
              </a:lnTo>
            </a:path>
          </a:pathLst>
        </a:custGeom>
        <a:noFill/>
        <a:ln w="12700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42F88-84BB-B442-97C7-35CBE62AFCBF}">
      <dsp:nvSpPr>
        <dsp:cNvPr id="0" name=""/>
        <dsp:cNvSpPr/>
      </dsp:nvSpPr>
      <dsp:spPr>
        <a:xfrm>
          <a:off x="4114799" y="950244"/>
          <a:ext cx="2116957" cy="244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490"/>
              </a:lnTo>
              <a:lnTo>
                <a:pt x="2116957" y="122490"/>
              </a:lnTo>
              <a:lnTo>
                <a:pt x="2116957" y="244981"/>
              </a:lnTo>
            </a:path>
          </a:pathLst>
        </a:custGeom>
        <a:noFill/>
        <a:ln w="12700" cap="flat" cmpd="sng" algn="ctr">
          <a:solidFill>
            <a:srgbClr val="485156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689B6-8F0A-1E46-BB9A-7744AB8FCF55}">
      <dsp:nvSpPr>
        <dsp:cNvPr id="0" name=""/>
        <dsp:cNvSpPr/>
      </dsp:nvSpPr>
      <dsp:spPr>
        <a:xfrm>
          <a:off x="4114799" y="950244"/>
          <a:ext cx="705780" cy="244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490"/>
              </a:lnTo>
              <a:lnTo>
                <a:pt x="705780" y="122490"/>
              </a:lnTo>
              <a:lnTo>
                <a:pt x="705780" y="24498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5D201995-E8F5-0A4A-98D8-C627D7819B39}">
      <dsp:nvSpPr>
        <dsp:cNvPr id="0" name=""/>
        <dsp:cNvSpPr/>
      </dsp:nvSpPr>
      <dsp:spPr>
        <a:xfrm>
          <a:off x="3420591" y="950244"/>
          <a:ext cx="694208" cy="250768"/>
        </a:xfrm>
        <a:custGeom>
          <a:avLst/>
          <a:gdLst/>
          <a:ahLst/>
          <a:cxnLst/>
          <a:rect l="0" t="0" r="0" b="0"/>
          <a:pathLst>
            <a:path>
              <a:moveTo>
                <a:pt x="694208" y="0"/>
              </a:moveTo>
              <a:lnTo>
                <a:pt x="694208" y="128277"/>
              </a:lnTo>
              <a:lnTo>
                <a:pt x="0" y="128277"/>
              </a:lnTo>
              <a:lnTo>
                <a:pt x="0" y="250768"/>
              </a:lnTo>
            </a:path>
          </a:pathLst>
        </a:custGeom>
        <a:noFill/>
        <a:ln w="25400" cap="flat" cmpd="sng" algn="ctr">
          <a:solidFill>
            <a:srgbClr val="48515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AFFABDF6-741A-4749-9F83-5D3EDD13D031}">
      <dsp:nvSpPr>
        <dsp:cNvPr id="0" name=""/>
        <dsp:cNvSpPr/>
      </dsp:nvSpPr>
      <dsp:spPr>
        <a:xfrm>
          <a:off x="1997457" y="950244"/>
          <a:ext cx="2117342" cy="256554"/>
        </a:xfrm>
        <a:custGeom>
          <a:avLst/>
          <a:gdLst/>
          <a:ahLst/>
          <a:cxnLst/>
          <a:rect l="0" t="0" r="0" b="0"/>
          <a:pathLst>
            <a:path>
              <a:moveTo>
                <a:pt x="2117342" y="0"/>
              </a:moveTo>
              <a:lnTo>
                <a:pt x="2117342" y="134063"/>
              </a:lnTo>
              <a:lnTo>
                <a:pt x="0" y="134063"/>
              </a:lnTo>
              <a:lnTo>
                <a:pt x="0" y="256554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B72C0CB-67A0-D748-B54F-F2F7854BDEC0}">
      <dsp:nvSpPr>
        <dsp:cNvPr id="0" name=""/>
        <dsp:cNvSpPr/>
      </dsp:nvSpPr>
      <dsp:spPr>
        <a:xfrm>
          <a:off x="583842" y="950244"/>
          <a:ext cx="3530957" cy="252599"/>
        </a:xfrm>
        <a:custGeom>
          <a:avLst/>
          <a:gdLst/>
          <a:ahLst/>
          <a:cxnLst/>
          <a:rect l="0" t="0" r="0" b="0"/>
          <a:pathLst>
            <a:path>
              <a:moveTo>
                <a:pt x="3530957" y="0"/>
              </a:moveTo>
              <a:lnTo>
                <a:pt x="3530957" y="130108"/>
              </a:lnTo>
              <a:lnTo>
                <a:pt x="0" y="130108"/>
              </a:lnTo>
              <a:lnTo>
                <a:pt x="0" y="252599"/>
              </a:lnTo>
            </a:path>
          </a:pathLst>
        </a:custGeom>
        <a:noFill/>
        <a:ln w="9525" cap="flat" cmpd="sng" algn="ctr">
          <a:solidFill>
            <a:srgbClr val="485156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FFCFF190-17E2-E44C-ABBA-A91EAB3FEC43}">
      <dsp:nvSpPr>
        <dsp:cNvPr id="0" name=""/>
        <dsp:cNvSpPr/>
      </dsp:nvSpPr>
      <dsp:spPr>
        <a:xfrm>
          <a:off x="3531510" y="366954"/>
          <a:ext cx="1166579" cy="583289"/>
        </a:xfrm>
        <a:prstGeom prst="rect">
          <a:avLst/>
        </a:prstGeom>
        <a:solidFill>
          <a:srgbClr val="8AB80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BrightnESS</a:t>
          </a:r>
        </a:p>
      </dsp:txBody>
      <dsp:txXfrm>
        <a:off x="3531510" y="366954"/>
        <a:ext cx="1166579" cy="583289"/>
      </dsp:txXfrm>
    </dsp:sp>
    <dsp:sp modelId="{2FEE9616-0596-4345-A77F-ED4E3505D92C}">
      <dsp:nvSpPr>
        <dsp:cNvPr id="0" name=""/>
        <dsp:cNvSpPr/>
      </dsp:nvSpPr>
      <dsp:spPr>
        <a:xfrm>
          <a:off x="552" y="1202844"/>
          <a:ext cx="1166579" cy="1233699"/>
        </a:xfrm>
        <a:prstGeom prst="rect">
          <a:avLst/>
        </a:prstGeom>
        <a:solidFill>
          <a:srgbClr val="8AB80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300" kern="1200" dirty="0"/>
          </a:br>
          <a:r>
            <a:rPr lang="en-US" sz="1300" kern="1200" dirty="0"/>
            <a:t>WP 1: </a:t>
          </a:r>
          <a:br>
            <a:rPr lang="en-US" sz="1300" kern="1200" dirty="0"/>
          </a:br>
          <a:r>
            <a:rPr lang="en-US" sz="1300" kern="1200" dirty="0"/>
            <a:t>Project Management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552" y="1202844"/>
        <a:ext cx="1166579" cy="1233699"/>
      </dsp:txXfrm>
    </dsp:sp>
    <dsp:sp modelId="{BC9D684F-022E-9C43-B61F-14E93E8F2055}">
      <dsp:nvSpPr>
        <dsp:cNvPr id="0" name=""/>
        <dsp:cNvSpPr/>
      </dsp:nvSpPr>
      <dsp:spPr>
        <a:xfrm>
          <a:off x="1414167" y="1206799"/>
          <a:ext cx="1166579" cy="1233699"/>
        </a:xfrm>
        <a:prstGeom prst="rect">
          <a:avLst/>
        </a:prstGeom>
        <a:solidFill>
          <a:srgbClr val="8AB80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WP 2: </a:t>
          </a:r>
          <a:br>
            <a:rPr lang="en-US" sz="1300" kern="1200" dirty="0"/>
          </a:br>
          <a:r>
            <a:rPr lang="en-US" sz="1300" kern="1200" dirty="0"/>
            <a:t>Strengthening In-Kind Contribution and Coordination</a:t>
          </a:r>
          <a:br>
            <a:rPr lang="en-US" sz="1300" kern="1200" dirty="0"/>
          </a:br>
          <a:r>
            <a:rPr lang="en-US" sz="1300" kern="1200" dirty="0"/>
            <a:t> </a:t>
          </a:r>
        </a:p>
      </dsp:txBody>
      <dsp:txXfrm>
        <a:off x="1414167" y="1206799"/>
        <a:ext cx="1166579" cy="1233699"/>
      </dsp:txXfrm>
    </dsp:sp>
    <dsp:sp modelId="{BE19DD37-BE32-4D42-AB46-A779E88247C2}">
      <dsp:nvSpPr>
        <dsp:cNvPr id="0" name=""/>
        <dsp:cNvSpPr/>
      </dsp:nvSpPr>
      <dsp:spPr>
        <a:xfrm>
          <a:off x="2837301" y="1201012"/>
          <a:ext cx="1166579" cy="1233693"/>
        </a:xfrm>
        <a:prstGeom prst="rect">
          <a:avLst/>
        </a:prstGeom>
        <a:solidFill>
          <a:srgbClr val="8AB80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WP 3: </a:t>
          </a:r>
          <a:br>
            <a:rPr lang="en-US" sz="1300" kern="1200" dirty="0"/>
          </a:br>
          <a:r>
            <a:rPr lang="en-US" sz="1300" kern="1200" dirty="0"/>
            <a:t>Organisational Innovation</a:t>
          </a:r>
          <a:br>
            <a:rPr lang="en-US" sz="1300" kern="1200" dirty="0"/>
          </a:br>
          <a:br>
            <a:rPr lang="en-US" sz="1300" kern="1200" dirty="0"/>
          </a:br>
          <a:br>
            <a:rPr lang="en-US" sz="1300" kern="1200" dirty="0"/>
          </a:br>
          <a:endParaRPr lang="en-US" sz="1300" kern="1200" dirty="0"/>
        </a:p>
      </dsp:txBody>
      <dsp:txXfrm>
        <a:off x="2837301" y="1201012"/>
        <a:ext cx="1166579" cy="1233693"/>
      </dsp:txXfrm>
    </dsp:sp>
    <dsp:sp modelId="{69DF9B46-C221-6447-9051-BECC51074A51}">
      <dsp:nvSpPr>
        <dsp:cNvPr id="0" name=""/>
        <dsp:cNvSpPr/>
      </dsp:nvSpPr>
      <dsp:spPr>
        <a:xfrm>
          <a:off x="4237290" y="1195226"/>
          <a:ext cx="1166579" cy="1233693"/>
        </a:xfrm>
        <a:prstGeom prst="rect">
          <a:avLst/>
        </a:prstGeom>
        <a:solidFill>
          <a:srgbClr val="8AB80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WP </a:t>
          </a:r>
          <a:r>
            <a:rPr lang="en-US" sz="1300" kern="1200" dirty="0"/>
            <a:t>4</a:t>
          </a:r>
          <a:r>
            <a:rPr lang="en-US" sz="1300" kern="1200"/>
            <a:t>: Innovation </a:t>
          </a:r>
          <a:r>
            <a:rPr lang="en-US" sz="1300" kern="1200" dirty="0"/>
            <a:t>of Key Neutronic Technologies: Detectors and Moderators  </a:t>
          </a:r>
        </a:p>
      </dsp:txBody>
      <dsp:txXfrm>
        <a:off x="4237290" y="1195226"/>
        <a:ext cx="1166579" cy="1233693"/>
      </dsp:txXfrm>
    </dsp:sp>
    <dsp:sp modelId="{16ACE139-6EBC-CD43-8FED-17EEB8053F34}">
      <dsp:nvSpPr>
        <dsp:cNvPr id="0" name=""/>
        <dsp:cNvSpPr/>
      </dsp:nvSpPr>
      <dsp:spPr>
        <a:xfrm>
          <a:off x="5648467" y="1195226"/>
          <a:ext cx="1166579" cy="1246105"/>
        </a:xfrm>
        <a:prstGeom prst="rect">
          <a:avLst/>
        </a:prstGeom>
        <a:solidFill>
          <a:srgbClr val="8AB80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300" kern="1200" dirty="0"/>
          </a:br>
          <a:r>
            <a:rPr lang="en-US" sz="1300" kern="1200" dirty="0"/>
            <a:t>WP 5: </a:t>
          </a:r>
          <a:br>
            <a:rPr lang="en-US" sz="1300" kern="1200" dirty="0"/>
          </a:br>
          <a:r>
            <a:rPr lang="en-US" sz="1300" kern="1200" dirty="0"/>
            <a:t>Real-Time Management of ESS Data</a:t>
          </a:r>
          <a:br>
            <a:rPr lang="en-US" sz="1300" kern="1200" dirty="0"/>
          </a:br>
          <a:br>
            <a:rPr lang="en-US" sz="1300" kern="1200" dirty="0"/>
          </a:br>
          <a:br>
            <a:rPr lang="en-US" sz="1300" kern="1200" dirty="0"/>
          </a:br>
          <a:r>
            <a:rPr lang="en-US" sz="1300" kern="1200" dirty="0"/>
            <a:t> </a:t>
          </a:r>
        </a:p>
      </dsp:txBody>
      <dsp:txXfrm>
        <a:off x="5648467" y="1195226"/>
        <a:ext cx="1166579" cy="1246105"/>
      </dsp:txXfrm>
    </dsp:sp>
    <dsp:sp modelId="{74718A41-DFA3-1641-978C-26B75AEBD678}">
      <dsp:nvSpPr>
        <dsp:cNvPr id="0" name=""/>
        <dsp:cNvSpPr/>
      </dsp:nvSpPr>
      <dsp:spPr>
        <a:xfrm>
          <a:off x="7063020" y="1201012"/>
          <a:ext cx="1166579" cy="1234533"/>
        </a:xfrm>
        <a:prstGeom prst="rect">
          <a:avLst/>
        </a:prstGeom>
        <a:solidFill>
          <a:srgbClr val="8AB80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WP 6: Collaboration, Communication and Dissemination</a:t>
          </a:r>
          <a:br>
            <a:rPr lang="en-US" sz="1300" kern="1200" dirty="0"/>
          </a:br>
          <a:endParaRPr lang="en-US" sz="1300" kern="1200" dirty="0"/>
        </a:p>
      </dsp:txBody>
      <dsp:txXfrm>
        <a:off x="7063020" y="1201012"/>
        <a:ext cx="1166579" cy="12345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80BF0-0189-5E43-9184-57E3CAD6E14A}">
      <dsp:nvSpPr>
        <dsp:cNvPr id="0" name=""/>
        <dsp:cNvSpPr/>
      </dsp:nvSpPr>
      <dsp:spPr>
        <a:xfrm>
          <a:off x="1080" y="676467"/>
          <a:ext cx="1769838" cy="1769838"/>
        </a:xfrm>
        <a:prstGeom prst="ellipse">
          <a:avLst/>
        </a:prstGeom>
        <a:solidFill>
          <a:srgbClr val="82AA1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400" tIns="17780" rIns="9740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FACILITATED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transition of ESS from its initial phase to ERIC</a:t>
          </a:r>
        </a:p>
      </dsp:txBody>
      <dsp:txXfrm>
        <a:off x="260267" y="935654"/>
        <a:ext cx="1251464" cy="1251464"/>
      </dsp:txXfrm>
    </dsp:sp>
    <dsp:sp modelId="{265B08F5-45E9-A743-A932-777CE35D8DFB}">
      <dsp:nvSpPr>
        <dsp:cNvPr id="0" name=""/>
        <dsp:cNvSpPr/>
      </dsp:nvSpPr>
      <dsp:spPr>
        <a:xfrm>
          <a:off x="1416951" y="676467"/>
          <a:ext cx="1769838" cy="1769838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400" tIns="17780" rIns="9740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SUPPORTED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development, testing and optimization of state-of-the-art technology in neutron detectors</a:t>
          </a:r>
        </a:p>
      </dsp:txBody>
      <dsp:txXfrm>
        <a:off x="1676138" y="935654"/>
        <a:ext cx="1251464" cy="1251464"/>
      </dsp:txXfrm>
    </dsp:sp>
    <dsp:sp modelId="{BDE0F2F1-4C7F-4441-BF7D-708B30729B26}">
      <dsp:nvSpPr>
        <dsp:cNvPr id="0" name=""/>
        <dsp:cNvSpPr/>
      </dsp:nvSpPr>
      <dsp:spPr>
        <a:xfrm>
          <a:off x="2832822" y="676467"/>
          <a:ext cx="1769838" cy="1769838"/>
        </a:xfrm>
        <a:prstGeom prst="ellipse">
          <a:avLst/>
        </a:prstGeom>
        <a:solidFill>
          <a:srgbClr val="82AA1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400" tIns="17780" rIns="9740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DEVELOPED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real-time management of  data taken on ESS instruments</a:t>
          </a:r>
        </a:p>
      </dsp:txBody>
      <dsp:txXfrm>
        <a:off x="3092009" y="935654"/>
        <a:ext cx="1251464" cy="1251464"/>
      </dsp:txXfrm>
    </dsp:sp>
    <dsp:sp modelId="{345ACD52-D11E-FA4A-A71A-6C841348A83E}">
      <dsp:nvSpPr>
        <dsp:cNvPr id="0" name=""/>
        <dsp:cNvSpPr/>
      </dsp:nvSpPr>
      <dsp:spPr>
        <a:xfrm>
          <a:off x="4304535" y="676467"/>
          <a:ext cx="1769838" cy="1769838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400" tIns="13970" rIns="9740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IKC management process </a:t>
          </a:r>
        </a:p>
      </dsp:txBody>
      <dsp:txXfrm>
        <a:off x="4563722" y="935654"/>
        <a:ext cx="1251464" cy="1251464"/>
      </dsp:txXfrm>
    </dsp:sp>
    <dsp:sp modelId="{F336F9F3-D09D-B04F-9BC5-F1AD982D2800}">
      <dsp:nvSpPr>
        <dsp:cNvPr id="0" name=""/>
        <dsp:cNvSpPr/>
      </dsp:nvSpPr>
      <dsp:spPr>
        <a:xfrm>
          <a:off x="5680489" y="697404"/>
          <a:ext cx="1769838" cy="1769838"/>
        </a:xfrm>
        <a:prstGeom prst="ellipse">
          <a:avLst/>
        </a:prstGeom>
        <a:solidFill>
          <a:srgbClr val="82AA1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400" tIns="17780" rIns="9740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ENGAGED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existing and potential stakeholders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schemeClr val="bg1"/>
            </a:solidFill>
          </a:endParaRPr>
        </a:p>
      </dsp:txBody>
      <dsp:txXfrm>
        <a:off x="5939676" y="956591"/>
        <a:ext cx="1251464" cy="1251464"/>
      </dsp:txXfrm>
    </dsp:sp>
    <dsp:sp modelId="{02B83F90-B206-6446-9926-2AFAC22FA689}">
      <dsp:nvSpPr>
        <dsp:cNvPr id="0" name=""/>
        <dsp:cNvSpPr/>
      </dsp:nvSpPr>
      <dsp:spPr>
        <a:xfrm>
          <a:off x="7080435" y="655530"/>
          <a:ext cx="1769838" cy="1769838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400" tIns="17780" rIns="9740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FOSTERED </a:t>
          </a:r>
          <a:r>
            <a:rPr lang="en-US" sz="1100" b="0" kern="1200" dirty="0">
              <a:solidFill>
                <a:schemeClr val="bg1"/>
              </a:solidFill>
            </a:rPr>
            <a:t>collaborative spirit through active knowledge-sharing  </a:t>
          </a:r>
        </a:p>
      </dsp:txBody>
      <dsp:txXfrm>
        <a:off x="7339622" y="914717"/>
        <a:ext cx="1251464" cy="12514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9D77E-27C9-3940-86B2-545347E4F6EC}">
      <dsp:nvSpPr>
        <dsp:cNvPr id="0" name=""/>
        <dsp:cNvSpPr/>
      </dsp:nvSpPr>
      <dsp:spPr>
        <a:xfrm>
          <a:off x="0" y="493414"/>
          <a:ext cx="2156790" cy="1294074"/>
        </a:xfrm>
        <a:prstGeom prst="rect">
          <a:avLst/>
        </a:prstGeom>
        <a:solidFill>
          <a:srgbClr val="82AA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Panel 1: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The European Neutron Landscape</a:t>
          </a:r>
        </a:p>
      </dsp:txBody>
      <dsp:txXfrm>
        <a:off x="0" y="493414"/>
        <a:ext cx="2156790" cy="1294074"/>
      </dsp:txXfrm>
    </dsp:sp>
    <dsp:sp modelId="{B9CBAB13-1BC8-5045-B9A3-84A3D0292B4F}">
      <dsp:nvSpPr>
        <dsp:cNvPr id="0" name=""/>
        <dsp:cNvSpPr/>
      </dsp:nvSpPr>
      <dsp:spPr>
        <a:xfrm>
          <a:off x="2372470" y="493414"/>
          <a:ext cx="2156790" cy="1294074"/>
        </a:xfrm>
        <a:prstGeom prst="rect">
          <a:avLst/>
        </a:prstGeom>
        <a:solidFill>
          <a:srgbClr val="48515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Panel 2: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Technical Innovation</a:t>
          </a:r>
        </a:p>
      </dsp:txBody>
      <dsp:txXfrm>
        <a:off x="2372470" y="493414"/>
        <a:ext cx="2156790" cy="1294074"/>
      </dsp:txXfrm>
    </dsp:sp>
    <dsp:sp modelId="{F8CDA96B-DB47-2A4D-BBCE-FB9BB2283612}">
      <dsp:nvSpPr>
        <dsp:cNvPr id="0" name=""/>
        <dsp:cNvSpPr/>
      </dsp:nvSpPr>
      <dsp:spPr>
        <a:xfrm>
          <a:off x="4744940" y="493414"/>
          <a:ext cx="2156790" cy="1294074"/>
        </a:xfrm>
        <a:prstGeom prst="rect">
          <a:avLst/>
        </a:prstGeom>
        <a:solidFill>
          <a:srgbClr val="0099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Panel 3: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IKC and the ERIC Framework</a:t>
          </a:r>
        </a:p>
      </dsp:txBody>
      <dsp:txXfrm>
        <a:off x="4744940" y="493414"/>
        <a:ext cx="2156790" cy="1294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972F373C-62F2-E542-A31B-D414FBBD2CE2}" type="datetimeFigureOut">
              <a:rPr lang="da-DK" smtClean="0"/>
              <a:t>21/06/2018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901699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CAD329FE-1567-AC46-B510-35DD9DCF628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53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C9895BDF-3F42-4B44-9926-2C470335BF83}" type="datetimeFigureOut">
              <a:rPr lang="da-DK" smtClean="0"/>
              <a:t>21/06/2018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901699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F0760E1A-7BE3-3D46-9629-02100BF9516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9667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left: Commissioner Moedas and</a:t>
            </a:r>
            <a:r>
              <a:rPr lang="en-US" baseline="0" dirty="0"/>
              <a:t> SE Minister for Higher Education and Research </a:t>
            </a:r>
            <a:r>
              <a:rPr lang="en-US" baseline="0" dirty="0" err="1"/>
              <a:t>Hellmark</a:t>
            </a:r>
            <a:r>
              <a:rPr lang="en-US" baseline="0" dirty="0"/>
              <a:t> </a:t>
            </a:r>
            <a:r>
              <a:rPr lang="en-US" baseline="0" dirty="0" err="1"/>
              <a:t>Knutsson</a:t>
            </a:r>
            <a:endParaRPr lang="en-US" baseline="0" dirty="0"/>
          </a:p>
          <a:p>
            <a:r>
              <a:rPr lang="en-US" baseline="0" dirty="0"/>
              <a:t>Top middle: DK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 of Science, Technology, Information and Higher Education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Søren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DK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Parliamentarians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right: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MidTerm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Review</a:t>
            </a:r>
          </a:p>
          <a:p>
            <a:r>
              <a:rPr lang="en-US" dirty="0"/>
              <a:t>Middle left: Canadian Ambassador Heather Grant</a:t>
            </a:r>
          </a:p>
          <a:p>
            <a:r>
              <a:rPr lang="en-US" dirty="0"/>
              <a:t>Middle middle: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Carl XVI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Gustaf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Sweden and the Governor General of Canada, David Johnston</a:t>
            </a:r>
            <a:endParaRPr lang="en-US" dirty="0"/>
          </a:p>
          <a:p>
            <a:r>
              <a:rPr lang="en-US" dirty="0"/>
              <a:t>Bottom left:</a:t>
            </a:r>
            <a:r>
              <a:rPr lang="en-US" baseline="0" dirty="0"/>
              <a:t> ESFRI Committee</a:t>
            </a:r>
          </a:p>
          <a:p>
            <a:r>
              <a:rPr lang="en-US" baseline="0" dirty="0"/>
              <a:t>Bottom middle: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 Director-General for Research and Innovation, Robert-Jan Smits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 right: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Japanese Minister of Education, Culture, Sports, Science and Technology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Yoshimasa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Hayashi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Swedish State Secretary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839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9591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1840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330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92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332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/>
              <a:t>XRM+ has become the central nervous system for managing In-Kind, handling over 230 contracts, with 40+ institutes around Europe.</a:t>
            </a:r>
          </a:p>
          <a:p>
            <a:pPr>
              <a:buFont typeface="Wingdings" charset="2"/>
              <a:buChar char="ü"/>
            </a:pPr>
            <a:r>
              <a:rPr lang="en-US" dirty="0"/>
              <a:t>Tailor made to fit our needs, with bespoke reporting, managing call-offs, country sheets, Council and IKRC documentation and contacts</a:t>
            </a:r>
          </a:p>
          <a:p>
            <a:pPr>
              <a:buFont typeface="Wingdings" charset="2"/>
              <a:buChar char="ü"/>
            </a:pPr>
            <a:r>
              <a:rPr lang="en-US" dirty="0"/>
              <a:t>Fundamental tool for In-Kind accounting</a:t>
            </a:r>
          </a:p>
          <a:p>
            <a:pPr>
              <a:buFont typeface="Wingdings" charset="2"/>
              <a:buChar char="ü"/>
            </a:pPr>
            <a:r>
              <a:rPr lang="en-US" dirty="0"/>
              <a:t>Great productive relationship with </a:t>
            </a:r>
            <a:r>
              <a:rPr lang="en-US" dirty="0" err="1"/>
              <a:t>Elettra</a:t>
            </a:r>
            <a:r>
              <a:rPr lang="en-US" dirty="0"/>
              <a:t>, delivering a truly impressive software package</a:t>
            </a:r>
          </a:p>
          <a:p>
            <a:pPr>
              <a:buFont typeface="Wingdings" charset="2"/>
              <a:buChar char="ü"/>
            </a:pPr>
            <a:endParaRPr lang="en-US" dirty="0"/>
          </a:p>
          <a:p>
            <a:pPr>
              <a:buFont typeface="Wingdings" charset="2"/>
              <a:buChar char="ü"/>
            </a:pPr>
            <a:endParaRPr lang="en-US" dirty="0"/>
          </a:p>
          <a:p>
            <a:pPr>
              <a:buFont typeface="Wingdings" charset="2"/>
              <a:buChar char="ü"/>
            </a:pPr>
            <a:endParaRPr lang="en-US" dirty="0"/>
          </a:p>
          <a:p>
            <a:pPr>
              <a:buFont typeface="Wingdings" charset="2"/>
              <a:buChar char="ü"/>
            </a:pPr>
            <a:r>
              <a:rPr lang="en-US" dirty="0"/>
              <a:t>An informal forum for all levels of In-Kind discussions with the majority of partners and countries represented.</a:t>
            </a:r>
          </a:p>
          <a:p>
            <a:pPr>
              <a:buFont typeface="Wingdings" charset="2"/>
              <a:buChar char="ü"/>
            </a:pPr>
            <a:r>
              <a:rPr lang="en-US" dirty="0"/>
              <a:t>Wide range of experiences and knowledge aiding constructive communication</a:t>
            </a:r>
          </a:p>
          <a:p>
            <a:pPr>
              <a:buFont typeface="Wingdings" charset="2"/>
              <a:buChar char="ü"/>
            </a:pPr>
            <a:r>
              <a:rPr lang="en-US" dirty="0"/>
              <a:t>Reducing In-Kind and hence ESS risk by sharing information and collecting feedback</a:t>
            </a:r>
          </a:p>
          <a:p>
            <a:pPr>
              <a:buFont typeface="Wingdings" charset="2"/>
              <a:buChar char="ü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109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6556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3970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43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r>
              <a:rPr lang="da-DK" dirty="0"/>
              <a:t> and </a:t>
            </a:r>
            <a:r>
              <a:rPr lang="da-DK" dirty="0" err="1"/>
              <a:t>second</a:t>
            </a:r>
            <a:r>
              <a:rPr lang="da-DK" dirty="0"/>
              <a:t> line of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subtitlte</a:t>
            </a:r>
            <a:endParaRPr lang="da-DK" dirty="0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045" y="4706572"/>
            <a:ext cx="354383" cy="24098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32558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6300" y="861616"/>
            <a:ext cx="7767742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1006300" y="1697039"/>
            <a:ext cx="7767742" cy="2808685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02349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82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/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!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356570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contact</a:t>
            </a:r>
            <a:r>
              <a:rPr lang="da-DK" dirty="0"/>
              <a:t> information</a:t>
            </a:r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 dirty="0"/>
              <a:t>Drag </a:t>
            </a:r>
            <a:r>
              <a:rPr lang="da-DK" dirty="0" err="1"/>
              <a:t>picture</a:t>
            </a:r>
            <a:r>
              <a:rPr lang="da-DK" dirty="0"/>
              <a:t> or </a:t>
            </a:r>
            <a:r>
              <a:rPr lang="da-DK" dirty="0" err="1"/>
              <a:t>click</a:t>
            </a:r>
            <a:r>
              <a:rPr lang="da-DK" dirty="0"/>
              <a:t> on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7232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F3B6B5-03D8-0F4F-9631-476F8CD402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0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189" y="239648"/>
            <a:ext cx="1358147" cy="5481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103233B-D569-4A6E-878F-CDE152514C47}" type="datetime1">
              <a:rPr lang="en-GB" noProof="0" smtClean="0"/>
              <a:t>21/06/2018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1527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1"/>
            <a:ext cx="8689975" cy="688181"/>
          </a:xfrm>
        </p:spPr>
        <p:txBody>
          <a:bodyPr anchor="b"/>
          <a:lstStyle>
            <a:lvl1pPr>
              <a:defRPr sz="240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2" y="4900761"/>
            <a:ext cx="8731737" cy="158662"/>
          </a:xfrm>
        </p:spPr>
        <p:txBody>
          <a:bodyPr anchor="b"/>
          <a:lstStyle>
            <a:lvl1pPr marL="0" indent="0" algn="r">
              <a:buNone/>
              <a:defRPr sz="825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Footer test placeholder</a:t>
            </a:r>
          </a:p>
        </p:txBody>
      </p:sp>
    </p:spTree>
    <p:extLst>
      <p:ext uri="{BB962C8B-B14F-4D97-AF65-F5344CB8AC3E}">
        <p14:creationId xmlns:p14="http://schemas.microsoft.com/office/powerpoint/2010/main" val="130708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06300" y="8616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06300" y="1697039"/>
            <a:ext cx="8229600" cy="2808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pic>
        <p:nvPicPr>
          <p:cNvPr id="14" name="Billede 13" descr="bl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17" y="187873"/>
            <a:ext cx="1146048" cy="25603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02349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9AA33FAF-8198-44B7-981E-EB0F951A324A}"/>
              </a:ext>
            </a:extLst>
          </p:cNvPr>
          <p:cNvSpPr txBox="1"/>
          <p:nvPr/>
        </p:nvSpPr>
        <p:spPr>
          <a:xfrm>
            <a:off x="319278" y="4895471"/>
            <a:ext cx="43420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 is funded by the European Union Framework Programme for 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  <p:pic>
        <p:nvPicPr>
          <p:cNvPr id="15" name="Billede 10" descr="euFlag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" y="4891941"/>
            <a:ext cx="264706" cy="1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52" y="67373"/>
            <a:ext cx="1097281" cy="59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485156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485156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485156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485156"/>
          </a:solidFill>
          <a:latin typeface="+mn-lt"/>
          <a:ea typeface="+mn-ea"/>
          <a:cs typeface="+mn-cs"/>
        </a:defRPr>
      </a:lvl3pPr>
      <a:lvl4pPr marL="1828800" indent="-4572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485156"/>
          </a:solidFill>
          <a:latin typeface="+mn-lt"/>
          <a:ea typeface="+mn-ea"/>
          <a:cs typeface="+mn-cs"/>
        </a:defRPr>
      </a:lvl4pPr>
      <a:lvl5pPr marL="2286000" indent="-4572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48515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8.png"/><Relationship Id="rId7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62.tiff"/><Relationship Id="rId5" Type="http://schemas.openxmlformats.org/officeDocument/2006/relationships/image" Target="../media/image60.jpeg"/><Relationship Id="rId10" Type="http://schemas.openxmlformats.org/officeDocument/2006/relationships/image" Target="../media/image61.tiff"/><Relationship Id="rId4" Type="http://schemas.openxmlformats.org/officeDocument/2006/relationships/image" Target="../media/image59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2.png"/><Relationship Id="rId18" Type="http://schemas.openxmlformats.org/officeDocument/2006/relationships/image" Target="../media/image52.png"/><Relationship Id="rId3" Type="http://schemas.openxmlformats.org/officeDocument/2006/relationships/image" Target="../media/image63.png"/><Relationship Id="rId21" Type="http://schemas.openxmlformats.org/officeDocument/2006/relationships/image" Target="../media/image72.tiff"/><Relationship Id="rId7" Type="http://schemas.microsoft.com/office/2007/relationships/hdphoto" Target="../media/hdphoto4.wdp"/><Relationship Id="rId12" Type="http://schemas.openxmlformats.org/officeDocument/2006/relationships/image" Target="../media/image70.tiff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tiff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9.tiff"/><Relationship Id="rId5" Type="http://schemas.openxmlformats.org/officeDocument/2006/relationships/image" Target="../media/image64.png"/><Relationship Id="rId15" Type="http://schemas.openxmlformats.org/officeDocument/2006/relationships/image" Target="../media/image71.tiff"/><Relationship Id="rId23" Type="http://schemas.openxmlformats.org/officeDocument/2006/relationships/image" Target="../media/image23.png"/><Relationship Id="rId10" Type="http://schemas.openxmlformats.org/officeDocument/2006/relationships/image" Target="../media/image68.tiff"/><Relationship Id="rId19" Type="http://schemas.openxmlformats.org/officeDocument/2006/relationships/image" Target="../media/image53.png"/><Relationship Id="rId4" Type="http://schemas.openxmlformats.org/officeDocument/2006/relationships/chart" Target="../charts/chart1.xml"/><Relationship Id="rId9" Type="http://schemas.openxmlformats.org/officeDocument/2006/relationships/image" Target="../media/image67.tiff"/><Relationship Id="rId14" Type="http://schemas.openxmlformats.org/officeDocument/2006/relationships/image" Target="../media/image37.png"/><Relationship Id="rId22" Type="http://schemas.openxmlformats.org/officeDocument/2006/relationships/image" Target="../media/image62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g"/><Relationship Id="rId9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83.png"/><Relationship Id="rId4" Type="http://schemas.openxmlformats.org/officeDocument/2006/relationships/diagramData" Target="../diagrams/data2.xml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26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25.png"/><Relationship Id="rId9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36.jp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microsoft.com/office/2007/relationships/hdphoto" Target="../media/hdphoto2.wdp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99F95A-4241-DE4C-956B-207A16B08E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44164"/>
            <a:ext cx="9153704" cy="6097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916680"/>
            <a:ext cx="9144000" cy="1226821"/>
          </a:xfrm>
          <a:solidFill>
            <a:srgbClr val="82AA1E"/>
          </a:solidFill>
        </p:spPr>
        <p:txBody>
          <a:bodyPr anchor="ctr">
            <a:noAutofit/>
          </a:bodyPr>
          <a:lstStyle/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en-US" sz="1600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/>
          <p:cNvSpPr txBox="1">
            <a:spLocks noChangeAspect="1"/>
          </p:cNvSpPr>
          <p:nvPr/>
        </p:nvSpPr>
        <p:spPr>
          <a:xfrm>
            <a:off x="0" y="0"/>
            <a:ext cx="9144000" cy="684000"/>
          </a:xfrm>
          <a:prstGeom prst="rect">
            <a:avLst/>
          </a:prstGeom>
          <a:solidFill>
            <a:srgbClr val="8AB805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Bildobjekt 7" descr="ESS-vit-logg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158" y="99236"/>
            <a:ext cx="896934" cy="47986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32196" y="4943048"/>
            <a:ext cx="4840323" cy="261610"/>
            <a:chOff x="4432196" y="4943048"/>
            <a:chExt cx="4840323" cy="261610"/>
          </a:xfrm>
        </p:grpSpPr>
        <p:sp>
          <p:nvSpPr>
            <p:cNvPr id="12" name="Tekstfelt 11"/>
            <p:cNvSpPr txBox="1"/>
            <p:nvPr/>
          </p:nvSpPr>
          <p:spPr>
            <a:xfrm>
              <a:off x="4432196" y="4943048"/>
              <a:ext cx="48403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55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BrightnESS</a:t>
              </a:r>
              <a:r>
                <a:rPr lang="da-DK" sz="55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is </a:t>
              </a:r>
              <a:r>
                <a:rPr lang="da-DK" sz="55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funded</a:t>
              </a:r>
              <a:r>
                <a:rPr lang="da-DK" sz="55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by the European Union Framework Programme for Research and Innovation Horizon 2020, under grant agreement 676548</a:t>
              </a:r>
            </a:p>
            <a:p>
              <a:endParaRPr lang="da-DK" sz="550" dirty="0">
                <a:solidFill>
                  <a:srgbClr val="485156"/>
                </a:solidFill>
              </a:endParaRPr>
            </a:p>
          </p:txBody>
        </p:sp>
        <p:pic>
          <p:nvPicPr>
            <p:cNvPr id="15" name="Billede 3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9865" y="4967219"/>
              <a:ext cx="240655" cy="137907"/>
            </a:xfrm>
            <a:prstGeom prst="rect">
              <a:avLst/>
            </a:prstGeom>
            <a:extLst>
              <a:ext uri="{FAA26D3D-D897-4be2-8F04-BA451C77F1D7}">
                <ma14:placeholderFlag xmlns="" xmlns:ma14="http://schemas.microsoft.com/office/mac/drawingml/2011/main"/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1" y="195263"/>
            <a:ext cx="1269677" cy="279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F68CD0-869E-9749-9132-4F9C705884E3}"/>
              </a:ext>
            </a:extLst>
          </p:cNvPr>
          <p:cNvSpPr txBox="1"/>
          <p:nvPr/>
        </p:nvSpPr>
        <p:spPr>
          <a:xfrm>
            <a:off x="202427" y="3988741"/>
            <a:ext cx="6649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How </a:t>
            </a:r>
            <a:r>
              <a:rPr lang="en-US" b="1" dirty="0" err="1">
                <a:solidFill>
                  <a:schemeClr val="bg1"/>
                </a:solidFill>
              </a:rPr>
              <a:t>BrightnESS</a:t>
            </a:r>
            <a:r>
              <a:rPr lang="en-US" b="1" dirty="0">
                <a:solidFill>
                  <a:schemeClr val="bg1"/>
                </a:solidFill>
              </a:rPr>
              <a:t> Helped Deliver the European Spallation Source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John </a:t>
            </a:r>
            <a:r>
              <a:rPr lang="en-US" i="1" dirty="0" err="1">
                <a:solidFill>
                  <a:schemeClr val="bg1"/>
                </a:solidFill>
              </a:rPr>
              <a:t>Womersley</a:t>
            </a:r>
            <a:r>
              <a:rPr lang="en-US" i="1" dirty="0">
                <a:solidFill>
                  <a:schemeClr val="bg1"/>
                </a:solidFill>
              </a:rPr>
              <a:t>, Director General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Brussels, 22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B6B5-03D8-0F4F-9631-476F8CD402C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380000" y="71739"/>
            <a:ext cx="6621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85156"/>
                </a:solidFill>
              </a:rPr>
              <a:t>Innovation of Key </a:t>
            </a:r>
            <a:r>
              <a:rPr lang="en-US" sz="2400" b="1" dirty="0" err="1">
                <a:solidFill>
                  <a:srgbClr val="485156"/>
                </a:solidFill>
              </a:rPr>
              <a:t>Neutronic</a:t>
            </a:r>
            <a:r>
              <a:rPr lang="en-US" sz="2400" b="1" dirty="0">
                <a:solidFill>
                  <a:srgbClr val="485156"/>
                </a:solidFill>
              </a:rPr>
              <a:t> Technologies: </a:t>
            </a:r>
          </a:p>
          <a:p>
            <a:pPr algn="ctr"/>
            <a:r>
              <a:rPr lang="en-US" sz="2400" b="1" dirty="0">
                <a:solidFill>
                  <a:srgbClr val="485156"/>
                </a:solidFill>
              </a:rPr>
              <a:t>Detectors and Moderators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41" y="1038521"/>
            <a:ext cx="2793872" cy="1276416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3383889" y="2741116"/>
            <a:ext cx="1847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100" i="1" dirty="0">
              <a:ea typeface="Calibri" charset="0"/>
              <a:cs typeface="Times New Roman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402671" y="4383847"/>
            <a:ext cx="13429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rgbClr val="000000"/>
                </a:solidFill>
                <a:ea typeface="Calibri" charset="0"/>
                <a:cs typeface="Times New Roman" charset="0"/>
              </a:rPr>
              <a:t>Multi-Blade Design</a:t>
            </a:r>
            <a:endParaRPr lang="en-US" sz="1100" i="1" dirty="0">
              <a:ea typeface="Calibri" charset="0"/>
              <a:cs typeface="Times New Roman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21" t="7553" r="6190" b="6215"/>
          <a:stretch/>
        </p:blipFill>
        <p:spPr>
          <a:xfrm>
            <a:off x="3321934" y="3049177"/>
            <a:ext cx="1111170" cy="137160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912750" y="2788018"/>
            <a:ext cx="13997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000000"/>
                </a:solidFill>
                <a:ea typeface="Calibri" charset="0"/>
                <a:cs typeface="Times New Roman" charset="0"/>
              </a:rPr>
              <a:t>Multi-Grid Design and results</a:t>
            </a:r>
            <a:endParaRPr lang="en-US" sz="1100" i="1" dirty="0">
              <a:ea typeface="Calibri" charset="0"/>
              <a:cs typeface="Times New Roman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509" y="950913"/>
            <a:ext cx="944072" cy="187158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323" y="1895388"/>
            <a:ext cx="1567950" cy="91147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444679" y="4403305"/>
            <a:ext cx="157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800" i="1" dirty="0"/>
              <a:t>ESS </a:t>
            </a:r>
            <a:r>
              <a:rPr lang="hu-HU" altLang="hu-HU" sz="800" i="1" dirty="0" err="1"/>
              <a:t>moderator</a:t>
            </a:r>
            <a:r>
              <a:rPr lang="hu-HU" altLang="hu-HU" sz="800" i="1" dirty="0"/>
              <a:t> Test </a:t>
            </a:r>
            <a:r>
              <a:rPr lang="hu-HU" altLang="hu-HU" sz="800" i="1" dirty="0" err="1"/>
              <a:t>Beamline</a:t>
            </a:r>
            <a:r>
              <a:rPr lang="hu-HU" altLang="hu-HU" sz="800" i="1" dirty="0"/>
              <a:t> </a:t>
            </a:r>
            <a:r>
              <a:rPr lang="hu-HU" altLang="hu-HU" sz="800" i="1" dirty="0" err="1"/>
              <a:t>layout</a:t>
            </a:r>
            <a:endParaRPr lang="en-US" sz="800" i="1" dirty="0">
              <a:solidFill>
                <a:srgbClr val="485156"/>
              </a:solidFill>
            </a:endParaRPr>
          </a:p>
        </p:txBody>
      </p:sp>
      <p:pic>
        <p:nvPicPr>
          <p:cNvPr id="67" name="Picture 5" descr="C:\nso17admin\szemelyi\FJ\osz17\lund\MR304-0000-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5947" r="4027" b="3838"/>
          <a:stretch/>
        </p:blipFill>
        <p:spPr bwMode="auto">
          <a:xfrm>
            <a:off x="4462040" y="3049176"/>
            <a:ext cx="1408716" cy="136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 descr="/Users/alexandraschmidli/Desktop/team_at_sns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6515" y="950913"/>
            <a:ext cx="1504488" cy="911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814" y="3830101"/>
            <a:ext cx="800912" cy="37938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623" y="3893662"/>
            <a:ext cx="419932" cy="22258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992" y="4228137"/>
            <a:ext cx="256043" cy="30174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322" y="3907363"/>
            <a:ext cx="304442" cy="22716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342" y="4207329"/>
            <a:ext cx="282167" cy="296867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6511896" y="4488592"/>
            <a:ext cx="1983705" cy="414465"/>
            <a:chOff x="4313679" y="4194802"/>
            <a:chExt cx="2147425" cy="414465"/>
          </a:xfrm>
        </p:grpSpPr>
        <p:sp>
          <p:nvSpPr>
            <p:cNvPr id="76" name="TextBox 75"/>
            <p:cNvSpPr txBox="1"/>
            <p:nvPr/>
          </p:nvSpPr>
          <p:spPr>
            <a:xfrm>
              <a:off x="4583474" y="4261038"/>
              <a:ext cx="18776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92D050"/>
                  </a:solidFill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en-US" sz="1000" b="1" dirty="0">
                  <a:latin typeface="Trebuchet MS" charset="0"/>
                  <a:ea typeface="Trebuchet MS" charset="0"/>
                  <a:cs typeface="Trebuchet MS" charset="0"/>
                </a:rPr>
                <a:t>6 041 050</a:t>
              </a:r>
              <a:r>
                <a:rPr lang="en-US" sz="1000" b="1" strike="sngStrike" dirty="0">
                  <a:latin typeface="Trebuchet MS" charset="0"/>
                  <a:ea typeface="Trebuchet MS" charset="0"/>
                  <a:cs typeface="Trebuchet MS" charset="0"/>
                </a:rPr>
                <a:t>€</a:t>
              </a: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3679" y="4194802"/>
              <a:ext cx="414465" cy="414465"/>
            </a:xfrm>
            <a:prstGeom prst="rect">
              <a:avLst/>
            </a:prstGeom>
          </p:spPr>
        </p:pic>
      </p:grpSp>
      <p:pic>
        <p:nvPicPr>
          <p:cNvPr id="73" name="image13.png" descr="image13.pn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192" y="3917051"/>
            <a:ext cx="434283" cy="239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14.png" descr="image14.pn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959" y="4242555"/>
            <a:ext cx="403735" cy="226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10.png" descr="image10.pn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724" y="3930344"/>
            <a:ext cx="241349" cy="2326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" name="Group 41"/>
          <p:cNvGrpSpPr/>
          <p:nvPr/>
        </p:nvGrpSpPr>
        <p:grpSpPr>
          <a:xfrm>
            <a:off x="215193" y="2368633"/>
            <a:ext cx="2843920" cy="2373226"/>
            <a:chOff x="5578407" y="1545466"/>
            <a:chExt cx="2843920" cy="1655381"/>
          </a:xfrm>
        </p:grpSpPr>
        <p:sp>
          <p:nvSpPr>
            <p:cNvPr id="51" name="Rectangle 50"/>
            <p:cNvSpPr/>
            <p:nvPr/>
          </p:nvSpPr>
          <p:spPr>
            <a:xfrm>
              <a:off x="5686632" y="1876608"/>
              <a:ext cx="2619023" cy="13242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GB" sz="1200" dirty="0">
                  <a:solidFill>
                    <a:srgbClr val="485156"/>
                  </a:solidFill>
                </a:rPr>
                <a:t>Going beyond the state-of-the-art in </a:t>
              </a:r>
              <a:r>
                <a:rPr lang="en-GB" sz="1200" dirty="0" err="1">
                  <a:solidFill>
                    <a:srgbClr val="485156"/>
                  </a:solidFill>
                </a:rPr>
                <a:t>neutronic</a:t>
              </a:r>
              <a:r>
                <a:rPr lang="en-GB" sz="1200" dirty="0">
                  <a:solidFill>
                    <a:srgbClr val="485156"/>
                  </a:solidFill>
                </a:rPr>
                <a:t> technologies 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GB" sz="1200" dirty="0">
                  <a:solidFill>
                    <a:srgbClr val="485156"/>
                  </a:solidFill>
                </a:rPr>
                <a:t>Technological evolution of neutron detectors to competitively replace 3He-based detectors (in terms of resolution, intensity and size/cost)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GB" sz="1200" dirty="0">
                  <a:solidFill>
                    <a:srgbClr val="485156"/>
                  </a:solidFill>
                </a:rPr>
                <a:t>Prototype the implementation of a new design concept for cold neutron moderators</a:t>
              </a:r>
              <a:endParaRPr lang="en-US" sz="1200" dirty="0">
                <a:solidFill>
                  <a:srgbClr val="485156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578407" y="1545466"/>
              <a:ext cx="2843920" cy="334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485156"/>
                  </a:solidFill>
                </a:rPr>
                <a:t>Innovation of Key </a:t>
              </a:r>
              <a:r>
                <a:rPr lang="en-US" sz="1400" b="1" dirty="0" err="1">
                  <a:solidFill>
                    <a:srgbClr val="485156"/>
                  </a:solidFill>
                </a:rPr>
                <a:t>Neutronic</a:t>
              </a:r>
              <a:r>
                <a:rPr lang="en-US" sz="1400" b="1" dirty="0">
                  <a:solidFill>
                    <a:srgbClr val="485156"/>
                  </a:solidFill>
                </a:rPr>
                <a:t> Technologies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242207" y="886499"/>
            <a:ext cx="2843920" cy="2658008"/>
            <a:chOff x="5578407" y="1545466"/>
            <a:chExt cx="2843920" cy="1455536"/>
          </a:xfrm>
        </p:grpSpPr>
        <p:sp>
          <p:nvSpPr>
            <p:cNvPr id="56" name="Rectangle 55"/>
            <p:cNvSpPr/>
            <p:nvPr/>
          </p:nvSpPr>
          <p:spPr>
            <a:xfrm>
              <a:off x="5683784" y="1824597"/>
              <a:ext cx="2547104" cy="11764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GB" sz="1200" dirty="0">
                  <a:solidFill>
                    <a:srgbClr val="485156"/>
                  </a:solidFill>
                </a:rPr>
                <a:t>Elimination of most technical risk from detectors and moderators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GB" sz="1200" dirty="0">
                  <a:solidFill>
                    <a:srgbClr val="485156"/>
                  </a:solidFill>
                </a:rPr>
                <a:t>By enhancing moderator and detector capability, maximise early science impact of ESS 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GB" sz="1200" dirty="0">
                  <a:solidFill>
                    <a:srgbClr val="485156"/>
                  </a:solidFill>
                </a:rPr>
                <a:t>Impact on 9 current and future ESS Instruments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GB" sz="1200" dirty="0">
                  <a:solidFill>
                    <a:srgbClr val="485156"/>
                  </a:solidFill>
                </a:rPr>
                <a:t>Ensuring development sequence for niche technologies to implemented as cutting edge instrumentation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78407" y="1545466"/>
              <a:ext cx="2843920" cy="262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485156"/>
                  </a:solidFill>
                </a:rPr>
                <a:t>Deployment and </a:t>
              </a:r>
              <a:r>
                <a:rPr lang="en-US" sz="1400" b="1" dirty="0" err="1">
                  <a:solidFill>
                    <a:srgbClr val="485156"/>
                  </a:solidFill>
                </a:rPr>
                <a:t>Realisation</a:t>
              </a:r>
              <a:r>
                <a:rPr lang="en-US" sz="1400" b="1" dirty="0">
                  <a:solidFill>
                    <a:srgbClr val="485156"/>
                  </a:solidFill>
                </a:rPr>
                <a:t> of Technologies for 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51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8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B6B5-03D8-0F4F-9631-476F8CD402C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967" y="735013"/>
            <a:ext cx="2644034" cy="1882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158" y="2618262"/>
            <a:ext cx="2677703" cy="19065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62637" y="81579"/>
            <a:ext cx="666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85156"/>
                </a:solidFill>
              </a:rPr>
              <a:t>Real Time Management of ESS Data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4914" y="4534945"/>
            <a:ext cx="19568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485156"/>
                </a:solidFill>
              </a:rPr>
              <a:t>Results of chopper tests at HZG</a:t>
            </a:r>
          </a:p>
        </p:txBody>
      </p:sp>
      <p:pic>
        <p:nvPicPr>
          <p:cNvPr id="23" name="Picture 22" descr="/Users/alexandraschmidli/Downloads/20171003-290-88-RE_Internal Use_External View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2" b="24634"/>
          <a:stretch/>
        </p:blipFill>
        <p:spPr bwMode="auto">
          <a:xfrm>
            <a:off x="393562" y="2517493"/>
            <a:ext cx="2540620" cy="200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/Users/alexandraschmidli/Downloads/dscf369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28" b="31773"/>
          <a:stretch/>
        </p:blipFill>
        <p:spPr bwMode="auto">
          <a:xfrm>
            <a:off x="6246812" y="3046188"/>
            <a:ext cx="2549592" cy="1006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243700" y="4493214"/>
            <a:ext cx="19568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485156"/>
                </a:solidFill>
              </a:rPr>
              <a:t>DMSC Staff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33916" y="4032257"/>
            <a:ext cx="19568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rgbClr val="485156"/>
                </a:solidFill>
              </a:rPr>
              <a:t>DMSC Staff</a:t>
            </a:r>
            <a:endParaRPr lang="en-US" sz="800" i="1" dirty="0">
              <a:solidFill>
                <a:srgbClr val="485156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132408" y="4664035"/>
            <a:ext cx="2147426" cy="414465"/>
            <a:chOff x="4443497" y="4194802"/>
            <a:chExt cx="2147426" cy="414465"/>
          </a:xfrm>
        </p:grpSpPr>
        <p:sp>
          <p:nvSpPr>
            <p:cNvPr id="28" name="TextBox 27"/>
            <p:cNvSpPr txBox="1"/>
            <p:nvPr/>
          </p:nvSpPr>
          <p:spPr>
            <a:xfrm>
              <a:off x="4713292" y="4261038"/>
              <a:ext cx="18776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92D050"/>
                  </a:solidFill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en-US" sz="1000" b="1" dirty="0">
                  <a:latin typeface="Trebuchet MS" charset="0"/>
                  <a:ea typeface="Trebuchet MS" charset="0"/>
                  <a:cs typeface="Trebuchet MS" charset="0"/>
                </a:rPr>
                <a:t>2 792 437€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3497" y="4194802"/>
              <a:ext cx="414465" cy="41446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55705" y="672941"/>
            <a:ext cx="2843920" cy="1769317"/>
            <a:chOff x="5578407" y="1545466"/>
            <a:chExt cx="2843920" cy="1475376"/>
          </a:xfrm>
        </p:grpSpPr>
        <p:sp>
          <p:nvSpPr>
            <p:cNvPr id="31" name="Rectangle 30"/>
            <p:cNvSpPr/>
            <p:nvPr/>
          </p:nvSpPr>
          <p:spPr>
            <a:xfrm>
              <a:off x="5715569" y="1774716"/>
              <a:ext cx="2547104" cy="12461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GB" sz="1200" dirty="0">
                  <a:solidFill>
                    <a:srgbClr val="485156"/>
                  </a:solidFill>
                </a:rPr>
                <a:t>Creating innovative software infrastructure to make the experimental data available as a live stream to which data reduction, and analysis, software can subscribe to process and visualize the data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578407" y="1545466"/>
              <a:ext cx="2843920" cy="238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Innovative Software Infrastructure</a:t>
              </a:r>
              <a:endParaRPr lang="en-US" sz="1400" b="1" dirty="0">
                <a:solidFill>
                  <a:srgbClr val="485156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249300" y="683496"/>
            <a:ext cx="3047688" cy="2312100"/>
            <a:chOff x="5580895" y="1552320"/>
            <a:chExt cx="3047688" cy="1216176"/>
          </a:xfrm>
        </p:grpSpPr>
        <p:sp>
          <p:nvSpPr>
            <p:cNvPr id="34" name="Rectangle 33"/>
            <p:cNvSpPr/>
            <p:nvPr/>
          </p:nvSpPr>
          <p:spPr>
            <a:xfrm>
              <a:off x="5580895" y="1678512"/>
              <a:ext cx="2547104" cy="10899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GB" sz="1200" dirty="0">
                  <a:solidFill>
                    <a:srgbClr val="485156"/>
                  </a:solidFill>
                </a:rPr>
                <a:t>Risk mitigation through early integration and verification of the feasibility. 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GB" sz="1200" dirty="0">
                  <a:solidFill>
                    <a:srgbClr val="485156"/>
                  </a:solidFill>
                </a:rPr>
                <a:t>Coordination with European neutron facilities. 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GB" sz="1200" dirty="0">
                  <a:solidFill>
                    <a:srgbClr val="485156"/>
                  </a:solidFill>
                </a:rPr>
                <a:t>Jointly developed neutron data acquisition platform with partners (PSI, ISIS): more developers to maintain the software stack long term, into operations and beyond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784663" y="1552320"/>
              <a:ext cx="2843920" cy="150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Integration &amp; Verification </a:t>
              </a:r>
              <a:endParaRPr lang="en-US" sz="1400" b="1" dirty="0">
                <a:solidFill>
                  <a:srgbClr val="485156"/>
                </a:solidFill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818" y="4262953"/>
            <a:ext cx="800912" cy="379385"/>
          </a:xfrm>
          <a:prstGeom prst="rect">
            <a:avLst/>
          </a:prstGeom>
        </p:spPr>
      </p:pic>
      <p:pic>
        <p:nvPicPr>
          <p:cNvPr id="37" name="image13.png" descr="image13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785" y="4344492"/>
            <a:ext cx="434283" cy="239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03" y="4327339"/>
            <a:ext cx="353232" cy="3232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7651" y="4305642"/>
            <a:ext cx="529863" cy="2709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115" y="4348887"/>
            <a:ext cx="350211" cy="4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844">
            <a:off x="3271856" y="770021"/>
            <a:ext cx="1228056" cy="1688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8454" y="81022"/>
            <a:ext cx="656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85156"/>
                </a:solidFill>
              </a:rPr>
              <a:t>Collaboration, Communication &amp; Dissemination</a:t>
            </a:r>
          </a:p>
        </p:txBody>
      </p:sp>
      <p:sp>
        <p:nvSpPr>
          <p:cNvPr id="10" name="Rounded Rectangle 4"/>
          <p:cNvSpPr/>
          <p:nvPr/>
        </p:nvSpPr>
        <p:spPr>
          <a:xfrm>
            <a:off x="7425891" y="3562633"/>
            <a:ext cx="3436218" cy="2277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9294" y="4375598"/>
            <a:ext cx="27584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rgbClr val="485156"/>
                </a:solidFill>
                <a:ea typeface="Helvetica" charset="0"/>
                <a:cs typeface="Helvetica" charset="0"/>
              </a:rPr>
              <a:t>Central European Training School on Neutron Techniques (CETS) at BNC, Hungary</a:t>
            </a:r>
            <a:endParaRPr lang="en-US" sz="800" i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6" name="Slide Number Placeholder 7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2F3B6B5-03D8-0F4F-9631-476F8CD402CE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12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63618" y="1012785"/>
            <a:ext cx="3589209" cy="1638864"/>
            <a:chOff x="2756495" y="631065"/>
            <a:chExt cx="4297828" cy="1962424"/>
          </a:xfrm>
        </p:grpSpPr>
        <p:sp>
          <p:nvSpPr>
            <p:cNvPr id="45" name="Rectangle 44"/>
            <p:cNvSpPr/>
            <p:nvPr/>
          </p:nvSpPr>
          <p:spPr>
            <a:xfrm>
              <a:off x="2756495" y="2378045"/>
              <a:ext cx="286168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i="1" dirty="0"/>
                <a:t>Europe: Science fields expressed as percentage of experiments </a:t>
              </a:r>
              <a:endParaRPr lang="en-US" sz="800" i="1" dirty="0">
                <a:solidFill>
                  <a:srgbClr val="000000"/>
                </a:solidFill>
                <a:latin typeface="Calibri" charset="0"/>
              </a:endParaRPr>
            </a:p>
          </p:txBody>
        </p:sp>
        <p:graphicFrame>
          <p:nvGraphicFramePr>
            <p:cNvPr id="51" name="Chart 50"/>
            <p:cNvGraphicFramePr/>
            <p:nvPr>
              <p:extLst>
                <p:ext uri="{D42A27DB-BD31-4B8C-83A1-F6EECF244321}">
                  <p14:modId xmlns:p14="http://schemas.microsoft.com/office/powerpoint/2010/main" val="303085122"/>
                </p:ext>
              </p:extLst>
            </p:nvPr>
          </p:nvGraphicFramePr>
          <p:xfrm>
            <a:off x="3820973" y="631065"/>
            <a:ext cx="3233350" cy="16839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61" name="Slide Number Placeholder 7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2F3B6B5-03D8-0F4F-9631-476F8CD402CE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12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146262" y="4761690"/>
            <a:ext cx="2147426" cy="335940"/>
            <a:chOff x="5522785" y="4517011"/>
            <a:chExt cx="2147426" cy="414465"/>
          </a:xfrm>
        </p:grpSpPr>
        <p:sp>
          <p:nvSpPr>
            <p:cNvPr id="63" name="TextBox 62"/>
            <p:cNvSpPr txBox="1"/>
            <p:nvPr/>
          </p:nvSpPr>
          <p:spPr>
            <a:xfrm>
              <a:off x="5792580" y="4583247"/>
              <a:ext cx="18776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Trebuchet MS" charset="0"/>
                  <a:ea typeface="Trebuchet MS" charset="0"/>
                  <a:cs typeface="Trebuchet MS" charset="0"/>
                </a:rPr>
                <a:t>2 929 231€</a:t>
              </a: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2785" y="4517011"/>
              <a:ext cx="414465" cy="41446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15" t="21277" r="11744" b="8394"/>
          <a:stretch/>
        </p:blipFill>
        <p:spPr>
          <a:xfrm>
            <a:off x="366865" y="2808129"/>
            <a:ext cx="2534588" cy="155733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673"/>
          <a:stretch/>
        </p:blipFill>
        <p:spPr>
          <a:xfrm>
            <a:off x="6336344" y="2551842"/>
            <a:ext cx="2559046" cy="11285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55705" y="672941"/>
            <a:ext cx="2843920" cy="2052175"/>
            <a:chOff x="5578407" y="1545466"/>
            <a:chExt cx="2843920" cy="1711242"/>
          </a:xfrm>
        </p:grpSpPr>
        <p:sp>
          <p:nvSpPr>
            <p:cNvPr id="25" name="Rectangle 24"/>
            <p:cNvSpPr/>
            <p:nvPr/>
          </p:nvSpPr>
          <p:spPr>
            <a:xfrm>
              <a:off x="5686632" y="1779542"/>
              <a:ext cx="2547104" cy="14771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Target group analyses of future academic and industrial users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Awareness raising across Europe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Training of future users by supporting organisation of neutrons schools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Hosting of </a:t>
              </a:r>
              <a:r>
                <a:rPr lang="en-US" sz="1200">
                  <a:solidFill>
                    <a:srgbClr val="485156"/>
                  </a:solidFill>
                </a:rPr>
                <a:t>16,570 visitors </a:t>
              </a:r>
              <a:r>
                <a:rPr lang="en-US" sz="1200" dirty="0">
                  <a:solidFill>
                    <a:srgbClr val="485156"/>
                  </a:solidFill>
                </a:rPr>
                <a:t>at ESS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Organisation and support of industry events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578407" y="1545466"/>
              <a:ext cx="2843920" cy="238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Collaboration and Outreach</a:t>
              </a:r>
              <a:endParaRPr lang="en-US" sz="1400" b="1" dirty="0">
                <a:solidFill>
                  <a:srgbClr val="485156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36796" y="2700821"/>
            <a:ext cx="2843920" cy="1589923"/>
            <a:chOff x="5578407" y="1545466"/>
            <a:chExt cx="2843920" cy="1227331"/>
          </a:xfrm>
        </p:grpSpPr>
        <p:sp>
          <p:nvSpPr>
            <p:cNvPr id="32" name="Rectangle 31"/>
            <p:cNvSpPr/>
            <p:nvPr/>
          </p:nvSpPr>
          <p:spPr>
            <a:xfrm>
              <a:off x="5686632" y="1779543"/>
              <a:ext cx="2547104" cy="9932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UK joins as Founding Member, </a:t>
              </a:r>
              <a:br>
                <a:rPr lang="en-US" sz="1200" dirty="0">
                  <a:solidFill>
                    <a:srgbClr val="485156"/>
                  </a:solidFill>
                </a:rPr>
              </a:br>
              <a:r>
                <a:rPr lang="en-US" sz="1200" dirty="0">
                  <a:solidFill>
                    <a:srgbClr val="485156"/>
                  </a:solidFill>
                </a:rPr>
                <a:t>June 2016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Spain joins as Founding Member, April 2018 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Establishing links on a global level/GSO Case Study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578407" y="1545466"/>
              <a:ext cx="2843920" cy="238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Enlargement of Membership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29418" y="668706"/>
            <a:ext cx="2843920" cy="1807899"/>
            <a:chOff x="5578407" y="1545466"/>
            <a:chExt cx="2843920" cy="1507548"/>
          </a:xfrm>
        </p:grpSpPr>
        <p:sp>
          <p:nvSpPr>
            <p:cNvPr id="35" name="Rectangle 34"/>
            <p:cNvSpPr/>
            <p:nvPr/>
          </p:nvSpPr>
          <p:spPr>
            <a:xfrm>
              <a:off x="5686632" y="1779543"/>
              <a:ext cx="2547104" cy="12734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Dissemination of project results such as detector publications etc.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Content creation for ESS + partners website and Twitter through @</a:t>
              </a:r>
              <a:r>
                <a:rPr lang="en-US" sz="1200" dirty="0" err="1">
                  <a:solidFill>
                    <a:srgbClr val="485156"/>
                  </a:solidFill>
                </a:rPr>
                <a:t>brightnESSeu</a:t>
              </a:r>
              <a:endParaRPr lang="en-US" sz="1200" dirty="0">
                <a:solidFill>
                  <a:srgbClr val="485156"/>
                </a:solidFill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Cross-promotion of other EU projects such as SINE2020, NNSP, </a:t>
              </a:r>
              <a:r>
                <a:rPr lang="en-US" sz="1200" dirty="0" err="1">
                  <a:solidFill>
                    <a:srgbClr val="485156"/>
                  </a:solidFill>
                </a:rPr>
                <a:t>BalticTram</a:t>
              </a:r>
              <a:r>
                <a:rPr lang="en-US" sz="1200" dirty="0">
                  <a:solidFill>
                    <a:srgbClr val="485156"/>
                  </a:solidFill>
                </a:rPr>
                <a:t>, RACIRI etc.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578407" y="1545466"/>
              <a:ext cx="2843920" cy="238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Communication &amp; Dissemination</a:t>
              </a:r>
              <a:endParaRPr lang="en-US" sz="1400" b="1" dirty="0">
                <a:solidFill>
                  <a:srgbClr val="485156"/>
                </a:solidFill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4382">
            <a:off x="5509259" y="3477930"/>
            <a:ext cx="695864" cy="46306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94">
            <a:off x="5402200" y="4121226"/>
            <a:ext cx="682729" cy="454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10879" r="11483"/>
          <a:stretch/>
        </p:blipFill>
        <p:spPr>
          <a:xfrm rot="21152307">
            <a:off x="4553172" y="4244467"/>
            <a:ext cx="723417" cy="4658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53471">
            <a:off x="5533411" y="2848669"/>
            <a:ext cx="701614" cy="44713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7121082" y="3630678"/>
            <a:ext cx="27584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 err="1">
                <a:solidFill>
                  <a:srgbClr val="485156"/>
                </a:solidFill>
                <a:ea typeface="Helvetica" charset="0"/>
                <a:cs typeface="Helvetica" charset="0"/>
              </a:rPr>
              <a:t>BrightnESS</a:t>
            </a:r>
            <a:r>
              <a:rPr lang="en-US" sz="800" i="1" dirty="0">
                <a:solidFill>
                  <a:srgbClr val="485156"/>
                </a:solidFill>
                <a:ea typeface="Helvetica" charset="0"/>
                <a:cs typeface="Helvetica" charset="0"/>
              </a:rPr>
              <a:t> website</a:t>
            </a:r>
            <a:endParaRPr lang="en-US" sz="800" i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222" y="3859705"/>
            <a:ext cx="2542788" cy="54133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898" y="3841241"/>
            <a:ext cx="305219" cy="27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20233" y="4391482"/>
            <a:ext cx="501855" cy="21328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03884" y="4325130"/>
            <a:ext cx="466006" cy="2382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770" y="4576585"/>
            <a:ext cx="256043" cy="30174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745" y="4091326"/>
            <a:ext cx="304442" cy="22716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800" y="4349931"/>
            <a:ext cx="282167" cy="296867"/>
          </a:xfrm>
          <a:prstGeom prst="rect">
            <a:avLst/>
          </a:prstGeom>
        </p:spPr>
      </p:pic>
      <p:pic>
        <p:nvPicPr>
          <p:cNvPr id="49" name="image14.png" descr="image14.png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991" y="4408224"/>
            <a:ext cx="403735" cy="226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49381" y="4570575"/>
            <a:ext cx="233579" cy="2505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86811" y="4541902"/>
            <a:ext cx="350211" cy="442277"/>
          </a:xfrm>
          <a:prstGeom prst="rect">
            <a:avLst/>
          </a:prstGeom>
        </p:spPr>
      </p:pic>
      <p:pic>
        <p:nvPicPr>
          <p:cNvPr id="53" name="image10.png" descr="image10.pn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239" y="4352083"/>
            <a:ext cx="244307" cy="2133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785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3175" y="-61706"/>
            <a:ext cx="6557058" cy="708369"/>
          </a:xfrm>
        </p:spPr>
        <p:txBody>
          <a:bodyPr>
            <a:noAutofit/>
          </a:bodyPr>
          <a:lstStyle/>
          <a:p>
            <a:pPr algn="ctr"/>
            <a:r>
              <a:rPr lang="da-DK" sz="2400" b="1" dirty="0"/>
              <a:t>Visits to ESS - Highlights (</a:t>
            </a:r>
            <a:r>
              <a:rPr lang="da-DK" sz="2400" b="1" dirty="0" err="1"/>
              <a:t>Sep</a:t>
            </a:r>
            <a:r>
              <a:rPr lang="da-DK" sz="2400" b="1" dirty="0"/>
              <a:t> 2015 – May 2018)</a:t>
            </a:r>
            <a:endParaRPr lang="en-US" sz="1600" b="1" dirty="0"/>
          </a:p>
        </p:txBody>
      </p:sp>
      <p:sp>
        <p:nvSpPr>
          <p:cNvPr id="18" name="Rectangle 17"/>
          <p:cNvSpPr/>
          <p:nvPr/>
        </p:nvSpPr>
        <p:spPr>
          <a:xfrm>
            <a:off x="6919404" y="4091400"/>
            <a:ext cx="2314417" cy="14494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3648">
            <a:off x="321132" y="859283"/>
            <a:ext cx="2313711" cy="1543761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679">
            <a:off x="5937319" y="989855"/>
            <a:ext cx="2917367" cy="1932282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066" y="682204"/>
            <a:ext cx="3587432" cy="1877797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975">
            <a:off x="5705516" y="2706744"/>
            <a:ext cx="2763280" cy="1842003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6">
            <a:off x="3545253" y="3420182"/>
            <a:ext cx="2293068" cy="1531177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3309">
            <a:off x="681566" y="2263065"/>
            <a:ext cx="2708036" cy="152382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944" y="1724925"/>
            <a:ext cx="2897673" cy="1931185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Oval 38"/>
          <p:cNvSpPr>
            <a:spLocks/>
          </p:cNvSpPr>
          <p:nvPr/>
        </p:nvSpPr>
        <p:spPr>
          <a:xfrm>
            <a:off x="2185416" y="1413128"/>
            <a:ext cx="1828800" cy="1828800"/>
          </a:xfrm>
          <a:prstGeom prst="ellipse">
            <a:avLst/>
          </a:prstGeom>
          <a:solidFill>
            <a:srgbClr val="82AA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algn="ctr"/>
            <a:r>
              <a:rPr lang="en-US" sz="2800" b="1" dirty="0">
                <a:latin typeface="+mj-lt"/>
                <a:ea typeface="Helvetica" charset="0"/>
                <a:cs typeface="Helvetica" charset="0"/>
              </a:rPr>
              <a:t>16,570</a:t>
            </a:r>
          </a:p>
          <a:p>
            <a:pPr marL="6350" algn="ctr"/>
            <a:r>
              <a:rPr lang="en-US" dirty="0">
                <a:latin typeface="+mj-lt"/>
                <a:ea typeface="Helvetica" charset="0"/>
                <a:cs typeface="Helvetica" charset="0"/>
              </a:rPr>
              <a:t>Visitors</a:t>
            </a:r>
          </a:p>
        </p:txBody>
      </p:sp>
      <p:sp>
        <p:nvSpPr>
          <p:cNvPr id="34" name="Oval 33"/>
          <p:cNvSpPr>
            <a:spLocks/>
          </p:cNvSpPr>
          <p:nvPr/>
        </p:nvSpPr>
        <p:spPr>
          <a:xfrm>
            <a:off x="4806284" y="1412062"/>
            <a:ext cx="1828800" cy="1828800"/>
          </a:xfrm>
          <a:prstGeom prst="ellipse">
            <a:avLst/>
          </a:prstGeom>
          <a:solidFill>
            <a:srgbClr val="82AA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algn="ctr"/>
            <a:r>
              <a:rPr lang="en-US" sz="2800" b="1" dirty="0">
                <a:latin typeface="+mj-lt"/>
                <a:ea typeface="Helvetica" charset="0"/>
                <a:cs typeface="Helvetica" charset="0"/>
              </a:rPr>
              <a:t>1,659</a:t>
            </a:r>
          </a:p>
          <a:p>
            <a:pPr marL="6350" algn="ctr"/>
            <a:r>
              <a:rPr lang="en-US" dirty="0">
                <a:latin typeface="+mj-lt"/>
                <a:ea typeface="Helvetica" charset="0"/>
                <a:cs typeface="Helvetica" charset="0"/>
              </a:rPr>
              <a:t>Groups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2F3B6B5-03D8-0F4F-9631-476F8CD402CE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13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413" y="3312300"/>
            <a:ext cx="2717173" cy="1558427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299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BB5EC468-CDC4-D640-86A7-76A62312E69C}"/>
              </a:ext>
            </a:extLst>
          </p:cNvPr>
          <p:cNvGrpSpPr/>
          <p:nvPr/>
        </p:nvGrpSpPr>
        <p:grpSpPr>
          <a:xfrm>
            <a:off x="3515483" y="1583139"/>
            <a:ext cx="3491344" cy="2603897"/>
            <a:chOff x="1907604" y="1995487"/>
            <a:chExt cx="4655122" cy="3471863"/>
          </a:xfrm>
        </p:grpSpPr>
        <p:sp>
          <p:nvSpPr>
            <p:cNvPr id="71" name="Freeform 13">
              <a:extLst>
                <a:ext uri="{FF2B5EF4-FFF2-40B4-BE49-F238E27FC236}">
                  <a16:creationId xmlns:a16="http://schemas.microsoft.com/office/drawing/2014/main" id="{944B4095-D407-7A4F-9388-E8656FC07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438" y="1995487"/>
              <a:ext cx="2725738" cy="1762125"/>
            </a:xfrm>
            <a:custGeom>
              <a:avLst/>
              <a:gdLst/>
              <a:ahLst/>
              <a:cxnLst>
                <a:cxn ang="0">
                  <a:pos x="22" y="1110"/>
                </a:cxn>
                <a:cxn ang="0">
                  <a:pos x="0" y="1077"/>
                </a:cxn>
                <a:cxn ang="0">
                  <a:pos x="1696" y="0"/>
                </a:cxn>
                <a:cxn ang="0">
                  <a:pos x="1717" y="33"/>
                </a:cxn>
                <a:cxn ang="0">
                  <a:pos x="22" y="1110"/>
                </a:cxn>
              </a:cxnLst>
              <a:rect l="0" t="0" r="r" b="b"/>
              <a:pathLst>
                <a:path w="1717" h="1110">
                  <a:moveTo>
                    <a:pt x="22" y="1110"/>
                  </a:moveTo>
                  <a:lnTo>
                    <a:pt x="0" y="1077"/>
                  </a:lnTo>
                  <a:lnTo>
                    <a:pt x="1696" y="0"/>
                  </a:lnTo>
                  <a:lnTo>
                    <a:pt x="1717" y="33"/>
                  </a:lnTo>
                  <a:lnTo>
                    <a:pt x="22" y="1110"/>
                  </a:lnTo>
                  <a:close/>
                </a:path>
              </a:pathLst>
            </a:custGeom>
            <a:solidFill>
              <a:srgbClr val="777777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61593" tIns="30796" rIns="61593" bIns="30796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10776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3CFA0E92-7C1A-9741-AFEA-3BCF2CAFA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438" y="3705225"/>
              <a:ext cx="2725738" cy="1762125"/>
            </a:xfrm>
            <a:custGeom>
              <a:avLst/>
              <a:gdLst/>
              <a:ahLst/>
              <a:cxnLst>
                <a:cxn ang="0">
                  <a:pos x="1696" y="1110"/>
                </a:cxn>
                <a:cxn ang="0">
                  <a:pos x="0" y="33"/>
                </a:cxn>
                <a:cxn ang="0">
                  <a:pos x="22" y="0"/>
                </a:cxn>
                <a:cxn ang="0">
                  <a:pos x="1717" y="1079"/>
                </a:cxn>
                <a:cxn ang="0">
                  <a:pos x="1696" y="1110"/>
                </a:cxn>
              </a:cxnLst>
              <a:rect l="0" t="0" r="r" b="b"/>
              <a:pathLst>
                <a:path w="1717" h="1110">
                  <a:moveTo>
                    <a:pt x="1696" y="1110"/>
                  </a:moveTo>
                  <a:lnTo>
                    <a:pt x="0" y="33"/>
                  </a:lnTo>
                  <a:lnTo>
                    <a:pt x="22" y="0"/>
                  </a:lnTo>
                  <a:lnTo>
                    <a:pt x="1717" y="1079"/>
                  </a:lnTo>
                  <a:lnTo>
                    <a:pt x="1696" y="1110"/>
                  </a:lnTo>
                  <a:close/>
                </a:path>
              </a:pathLst>
            </a:custGeom>
            <a:solidFill>
              <a:srgbClr val="777777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61593" tIns="30796" rIns="61593" bIns="30796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10776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1D66BB48-B2F8-5F45-BE4B-9590D08FA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3702050"/>
              <a:ext cx="3435350" cy="1046163"/>
            </a:xfrm>
            <a:custGeom>
              <a:avLst/>
              <a:gdLst/>
              <a:ahLst/>
              <a:cxnLst>
                <a:cxn ang="0">
                  <a:pos x="2152" y="659"/>
                </a:cxn>
                <a:cxn ang="0">
                  <a:pos x="0" y="37"/>
                </a:cxn>
                <a:cxn ang="0">
                  <a:pos x="9" y="0"/>
                </a:cxn>
                <a:cxn ang="0">
                  <a:pos x="2164" y="623"/>
                </a:cxn>
                <a:cxn ang="0">
                  <a:pos x="2152" y="659"/>
                </a:cxn>
              </a:cxnLst>
              <a:rect l="0" t="0" r="r" b="b"/>
              <a:pathLst>
                <a:path w="2164" h="659">
                  <a:moveTo>
                    <a:pt x="2152" y="659"/>
                  </a:moveTo>
                  <a:lnTo>
                    <a:pt x="0" y="37"/>
                  </a:lnTo>
                  <a:lnTo>
                    <a:pt x="9" y="0"/>
                  </a:lnTo>
                  <a:lnTo>
                    <a:pt x="2164" y="623"/>
                  </a:lnTo>
                  <a:lnTo>
                    <a:pt x="2152" y="659"/>
                  </a:lnTo>
                  <a:close/>
                </a:path>
              </a:pathLst>
            </a:custGeom>
            <a:solidFill>
              <a:srgbClr val="777777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61593" tIns="30796" rIns="61593" bIns="30796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10776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/>
            </a:p>
          </p:txBody>
        </p:sp>
        <p:sp>
          <p:nvSpPr>
            <p:cNvPr id="74" name="Rectangle 11">
              <a:extLst>
                <a:ext uri="{FF2B5EF4-FFF2-40B4-BE49-F238E27FC236}">
                  <a16:creationId xmlns:a16="http://schemas.microsoft.com/office/drawing/2014/main" id="{2A89A96F-8C4D-6542-B8FC-FFAA1BF4A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313" y="3702050"/>
              <a:ext cx="3681413" cy="58738"/>
            </a:xfrm>
            <a:prstGeom prst="rect">
              <a:avLst/>
            </a:prstGeom>
            <a:solidFill>
              <a:srgbClr val="777777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61593" tIns="30796" rIns="61593" bIns="30796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10776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/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22EB0BE2-071C-BD44-9AC1-F1F55DFE0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2714625"/>
              <a:ext cx="3435350" cy="1046163"/>
            </a:xfrm>
            <a:custGeom>
              <a:avLst/>
              <a:gdLst/>
              <a:ahLst/>
              <a:cxnLst>
                <a:cxn ang="0">
                  <a:pos x="9" y="659"/>
                </a:cxn>
                <a:cxn ang="0">
                  <a:pos x="0" y="622"/>
                </a:cxn>
                <a:cxn ang="0">
                  <a:pos x="2152" y="0"/>
                </a:cxn>
                <a:cxn ang="0">
                  <a:pos x="2164" y="36"/>
                </a:cxn>
                <a:cxn ang="0">
                  <a:pos x="9" y="659"/>
                </a:cxn>
              </a:cxnLst>
              <a:rect l="0" t="0" r="r" b="b"/>
              <a:pathLst>
                <a:path w="2164" h="659">
                  <a:moveTo>
                    <a:pt x="9" y="659"/>
                  </a:moveTo>
                  <a:lnTo>
                    <a:pt x="0" y="622"/>
                  </a:lnTo>
                  <a:lnTo>
                    <a:pt x="2152" y="0"/>
                  </a:lnTo>
                  <a:lnTo>
                    <a:pt x="2164" y="36"/>
                  </a:lnTo>
                  <a:lnTo>
                    <a:pt x="9" y="659"/>
                  </a:lnTo>
                  <a:close/>
                </a:path>
              </a:pathLst>
            </a:custGeom>
            <a:solidFill>
              <a:srgbClr val="777777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61593" tIns="30796" rIns="61593" bIns="30796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10776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/>
            </a:p>
          </p:txBody>
        </p:sp>
        <p:sp>
          <p:nvSpPr>
            <p:cNvPr id="76" name="Oval 10">
              <a:extLst>
                <a:ext uri="{FF2B5EF4-FFF2-40B4-BE49-F238E27FC236}">
                  <a16:creationId xmlns:a16="http://schemas.microsoft.com/office/drawing/2014/main" id="{A45D3D21-816E-8A40-B578-D8F65FE40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604" y="2381250"/>
              <a:ext cx="2703512" cy="2703514"/>
            </a:xfrm>
            <a:prstGeom prst="ellipse">
              <a:avLst/>
            </a:prstGeom>
            <a:solidFill>
              <a:srgbClr val="96969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61593" tIns="30796" rIns="61593" bIns="30796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10776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350" dirty="0"/>
            </a:p>
          </p:txBody>
        </p:sp>
      </p:grpSp>
      <p:sp>
        <p:nvSpPr>
          <p:cNvPr id="4100" name="AutoShape 4"/>
          <p:cNvSpPr>
            <a:spLocks noChangeAspect="1" noChangeArrowheads="1" noTextEdit="1"/>
          </p:cNvSpPr>
          <p:nvPr/>
        </p:nvSpPr>
        <p:spPr bwMode="auto">
          <a:xfrm>
            <a:off x="1138238" y="-8335"/>
            <a:ext cx="6867525" cy="516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63570" y="1307002"/>
            <a:ext cx="2692955" cy="3079706"/>
            <a:chOff x="363570" y="1307002"/>
            <a:chExt cx="2364663" cy="3079706"/>
          </a:xfrm>
        </p:grpSpPr>
        <p:sp>
          <p:nvSpPr>
            <p:cNvPr id="8" name="Rectangle 7"/>
            <p:cNvSpPr/>
            <p:nvPr/>
          </p:nvSpPr>
          <p:spPr>
            <a:xfrm>
              <a:off x="363570" y="1307002"/>
              <a:ext cx="2204978" cy="30797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7441" y="1331913"/>
              <a:ext cx="2300792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Wingdings" charset="2"/>
                <a:buChar char="ü"/>
              </a:pPr>
              <a:r>
                <a:rPr lang="en-US" sz="1400" dirty="0">
                  <a:solidFill>
                    <a:srgbClr val="485156"/>
                  </a:solidFill>
                  <a:ea typeface="Helvetica" charset="0"/>
                  <a:cs typeface="Helvetica" charset="0"/>
                </a:rPr>
                <a:t>Up to 550 MEUR in IKC contracted or pending</a:t>
              </a:r>
            </a:p>
            <a:p>
              <a:pPr marL="171450" indent="-171450">
                <a:buFont typeface="Wingdings" charset="2"/>
                <a:buChar char="ü"/>
              </a:pPr>
              <a:r>
                <a:rPr lang="en-US" sz="1400" dirty="0">
                  <a:solidFill>
                    <a:srgbClr val="485156"/>
                  </a:solidFill>
                  <a:ea typeface="Helvetica" charset="0"/>
                  <a:cs typeface="Helvetica" charset="0"/>
                </a:rPr>
                <a:t>Alternative detector technology in place</a:t>
              </a:r>
            </a:p>
            <a:p>
              <a:pPr marL="171450" indent="-171450">
                <a:buFont typeface="Wingdings" charset="2"/>
                <a:buChar char="ü"/>
              </a:pPr>
              <a:r>
                <a:rPr lang="en-US" sz="1400" dirty="0">
                  <a:solidFill>
                    <a:srgbClr val="485156"/>
                  </a:solidFill>
                  <a:ea typeface="Helvetica" charset="0"/>
                  <a:cs typeface="Helvetica" charset="0"/>
                </a:rPr>
                <a:t>Moderator concept tested</a:t>
              </a:r>
            </a:p>
            <a:p>
              <a:pPr marL="171450" indent="-171450">
                <a:buFont typeface="Wingdings" charset="2"/>
                <a:buChar char="ü"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Innovative software infrastructure</a:t>
              </a:r>
              <a:endParaRPr lang="en-US" sz="1400" dirty="0">
                <a:solidFill>
                  <a:srgbClr val="485156"/>
                </a:solidFill>
                <a:ea typeface="Helvetica" charset="0"/>
                <a:cs typeface="Helvetica" charset="0"/>
              </a:endParaRPr>
            </a:p>
            <a:p>
              <a:pPr marL="171450" indent="-171450">
                <a:buFont typeface="Wingdings" charset="2"/>
                <a:buChar char="ü"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Innovative </a:t>
              </a:r>
              <a:r>
                <a:rPr lang="en-US" sz="1400" dirty="0">
                  <a:solidFill>
                    <a:srgbClr val="485156"/>
                  </a:solidFill>
                  <a:ea typeface="Helvetica" charset="0"/>
                  <a:cs typeface="Helvetica" charset="0"/>
                </a:rPr>
                <a:t>Framework established</a:t>
              </a:r>
            </a:p>
            <a:p>
              <a:pPr marL="171450" indent="-171450">
                <a:buFont typeface="Wingdings" charset="2"/>
                <a:buChar char="ü"/>
              </a:pPr>
              <a:r>
                <a:rPr lang="en-US" sz="1400" dirty="0">
                  <a:solidFill>
                    <a:srgbClr val="485156"/>
                  </a:solidFill>
                  <a:ea typeface="Helvetica" charset="0"/>
                  <a:cs typeface="Helvetica" charset="0"/>
                </a:rPr>
                <a:t>New Members Policy in Place </a:t>
              </a:r>
            </a:p>
            <a:p>
              <a:pPr marL="171450" indent="-171450">
                <a:buFont typeface="Wingdings" charset="2"/>
                <a:buChar char="ü"/>
              </a:pPr>
              <a:r>
                <a:rPr lang="en-US" sz="1400" dirty="0">
                  <a:solidFill>
                    <a:srgbClr val="485156"/>
                  </a:solidFill>
                  <a:ea typeface="Helvetica" charset="0"/>
                  <a:cs typeface="Helvetica" charset="0"/>
                </a:rPr>
                <a:t>Future users from academia and industry </a:t>
              </a:r>
              <a:r>
                <a:rPr lang="en-US" sz="1400" dirty="0" err="1">
                  <a:solidFill>
                    <a:srgbClr val="485156"/>
                  </a:solidFill>
                  <a:ea typeface="Helvetica" charset="0"/>
                  <a:cs typeface="Helvetica" charset="0"/>
                </a:rPr>
                <a:t>analysed</a:t>
              </a:r>
              <a:endParaRPr lang="en-US" sz="1400" dirty="0">
                <a:solidFill>
                  <a:srgbClr val="485156"/>
                </a:solidFill>
                <a:ea typeface="Helvetica" charset="0"/>
                <a:cs typeface="Helvetica" charset="0"/>
              </a:endParaRPr>
            </a:p>
          </p:txBody>
        </p:sp>
      </p:grpSp>
      <p:sp>
        <p:nvSpPr>
          <p:cNvPr id="119" name="Chevron 118"/>
          <p:cNvSpPr/>
          <p:nvPr/>
        </p:nvSpPr>
        <p:spPr>
          <a:xfrm>
            <a:off x="2830854" y="2157881"/>
            <a:ext cx="826936" cy="1417058"/>
          </a:xfrm>
          <a:prstGeom prst="chevron">
            <a:avLst/>
          </a:prstGeom>
          <a:solidFill>
            <a:srgbClr val="82AA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919" y="964799"/>
            <a:ext cx="1214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2AA1E"/>
                </a:solidFill>
              </a:rPr>
              <a:t>BrightnESS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368425" y="77526"/>
            <a:ext cx="6583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85156"/>
                </a:solidFill>
              </a:rPr>
              <a:t>From Risk Mitigation to Long-Term Sustainability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87961A7-A986-3543-827A-55833481E6B7}"/>
              </a:ext>
            </a:extLst>
          </p:cNvPr>
          <p:cNvGrpSpPr/>
          <p:nvPr/>
        </p:nvGrpSpPr>
        <p:grpSpPr>
          <a:xfrm>
            <a:off x="5921442" y="1024773"/>
            <a:ext cx="2817812" cy="3458507"/>
            <a:chOff x="4958894" y="687741"/>
            <a:chExt cx="2910586" cy="3687084"/>
          </a:xfrm>
        </p:grpSpPr>
        <p:sp>
          <p:nvSpPr>
            <p:cNvPr id="52" name="Oval 19">
              <a:extLst>
                <a:ext uri="{FF2B5EF4-FFF2-40B4-BE49-F238E27FC236}">
                  <a16:creationId xmlns:a16="http://schemas.microsoft.com/office/drawing/2014/main" id="{17C28385-647A-D943-9DB2-5C35E3922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369" y="3674737"/>
              <a:ext cx="700088" cy="700088"/>
            </a:xfrm>
            <a:prstGeom prst="ellipse">
              <a:avLst/>
            </a:prstGeom>
            <a:solidFill>
              <a:srgbClr val="4B4B4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vert="horz" wrap="square" lIns="61593" tIns="30796" rIns="61593" bIns="30796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10776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680DAD2-025C-0B4B-B1A4-529CA3704F83}"/>
                </a:ext>
              </a:extLst>
            </p:cNvPr>
            <p:cNvGrpSpPr/>
            <p:nvPr/>
          </p:nvGrpSpPr>
          <p:grpSpPr>
            <a:xfrm>
              <a:off x="4958894" y="687741"/>
              <a:ext cx="2910586" cy="3543328"/>
              <a:chOff x="4929956" y="734038"/>
              <a:chExt cx="2910586" cy="3543328"/>
            </a:xfrm>
          </p:grpSpPr>
          <p:sp>
            <p:nvSpPr>
              <p:cNvPr id="56" name="Oval 15">
                <a:extLst>
                  <a:ext uri="{FF2B5EF4-FFF2-40B4-BE49-F238E27FC236}">
                    <a16:creationId xmlns:a16="http://schemas.microsoft.com/office/drawing/2014/main" id="{85323120-B77C-5A4E-8674-F2510F607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9956" y="997644"/>
                <a:ext cx="700088" cy="700087"/>
              </a:xfrm>
              <a:prstGeom prst="ellipse">
                <a:avLst/>
              </a:prstGeom>
              <a:solidFill>
                <a:srgbClr val="0094D7"/>
              </a:solidFill>
              <a:ln w="9525" cap="flat" cmpd="sng" algn="ctr">
                <a:solidFill>
                  <a:srgbClr val="0094D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25400" dir="5400000" algn="t" rotWithShape="0">
                  <a:srgbClr val="000000">
                    <a:alpha val="26667"/>
                  </a:srgbClr>
                </a:outerShdw>
              </a:effectLst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77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57" name="Oval 16">
                <a:extLst>
                  <a:ext uri="{FF2B5EF4-FFF2-40B4-BE49-F238E27FC236}">
                    <a16:creationId xmlns:a16="http://schemas.microsoft.com/office/drawing/2014/main" id="{F8C9916D-B35E-924F-83F7-99E6E026E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3928" y="1609584"/>
                <a:ext cx="700088" cy="700089"/>
              </a:xfrm>
              <a:prstGeom prst="ellipse">
                <a:avLst/>
              </a:prstGeom>
              <a:solidFill>
                <a:srgbClr val="466E00"/>
              </a:solidFill>
              <a:ln w="9525" cap="flat" cmpd="sng" algn="ctr">
                <a:solidFill>
                  <a:srgbClr val="466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25400" dir="5400000" algn="t" rotWithShape="0">
                  <a:prstClr val="black">
                    <a:alpha val="27000"/>
                  </a:prstClr>
                </a:outerShdw>
              </a:effectLst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77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525252"/>
                  </a:solidFill>
                  <a:latin typeface="Arial" charset="0"/>
                </a:endParaRPr>
              </a:p>
            </p:txBody>
          </p:sp>
          <p:sp>
            <p:nvSpPr>
              <p:cNvPr id="58" name="Oval 17">
                <a:extLst>
                  <a:ext uri="{FF2B5EF4-FFF2-40B4-BE49-F238E27FC236}">
                    <a16:creationId xmlns:a16="http://schemas.microsoft.com/office/drawing/2014/main" id="{EF02C35E-A77F-B849-AD35-2F162B404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8692" y="2370148"/>
                <a:ext cx="701279" cy="700087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25400" dir="5400000" algn="t" rotWithShape="0">
                  <a:prstClr val="black">
                    <a:alpha val="27000"/>
                  </a:prstClr>
                </a:outerShdw>
              </a:effectLst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77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525252"/>
                  </a:solidFill>
                  <a:latin typeface="Arial" charset="0"/>
                </a:endParaRPr>
              </a:p>
            </p:txBody>
          </p:sp>
          <p:sp>
            <p:nvSpPr>
              <p:cNvPr id="59" name="Oval 18">
                <a:extLst>
                  <a:ext uri="{FF2B5EF4-FFF2-40B4-BE49-F238E27FC236}">
                    <a16:creationId xmlns:a16="http://schemas.microsoft.com/office/drawing/2014/main" id="{F61908A0-4B53-0941-BB99-0794649B3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1909" y="3110510"/>
                <a:ext cx="700088" cy="700089"/>
              </a:xfrm>
              <a:prstGeom prst="ellipse">
                <a:avLst/>
              </a:prstGeom>
              <a:solidFill>
                <a:srgbClr val="004155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25400" dir="5400000" algn="t" rotWithShape="0">
                  <a:prstClr val="black">
                    <a:alpha val="27000"/>
                  </a:prstClr>
                </a:outerShdw>
              </a:effectLst>
            </p:spPr>
            <p:txBody>
              <a:bodyPr vert="horz" wrap="square" lIns="61593" tIns="30796" rIns="61593" bIns="30796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10776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525252"/>
                  </a:solidFill>
                  <a:latin typeface="Arial" charset="0"/>
                </a:endParaRP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DB58C7BD-3E78-1B40-B087-BD7CC2CD7C96}"/>
                  </a:ext>
                </a:extLst>
              </p:cNvPr>
              <p:cNvCxnSpPr/>
              <p:nvPr/>
            </p:nvCxnSpPr>
            <p:spPr bwMode="auto">
              <a:xfrm flipH="1">
                <a:off x="5533110" y="1265853"/>
                <a:ext cx="2307432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oval"/>
              </a:ln>
              <a:effectLst>
                <a:outerShdw blurRad="12700" dist="12700" dir="5400000" algn="t" rotWithShape="0">
                  <a:schemeClr val="tx1">
                    <a:alpha val="50000"/>
                  </a:schemeClr>
                </a:outerShdw>
              </a:effectLst>
            </p:spPr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07EC0F9-0E3F-6741-9A95-25D6F8FFACD2}"/>
                  </a:ext>
                </a:extLst>
              </p:cNvPr>
              <p:cNvSpPr txBox="1"/>
              <p:nvPr/>
            </p:nvSpPr>
            <p:spPr>
              <a:xfrm>
                <a:off x="5705202" y="734038"/>
                <a:ext cx="2124350" cy="492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>
                <a:defPPr>
                  <a:defRPr lang="en-US"/>
                </a:defPPr>
                <a:lvl1pPr algn="r">
                  <a:lnSpc>
                    <a:spcPts val="1700"/>
                  </a:lnSpc>
                  <a:defRPr sz="16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HelveticaNeueLT Std 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500" dirty="0">
                    <a:solidFill>
                      <a:srgbClr val="525252"/>
                    </a:solidFill>
                    <a:cs typeface="Arial" pitchFamily="34" charset="0"/>
                  </a:rPr>
                  <a:t>Shaping the  European Neutron Strategy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BBFC9A1-8527-AF4A-BD9F-0516FA51D905}"/>
                  </a:ext>
                </a:extLst>
              </p:cNvPr>
              <p:cNvCxnSpPr/>
              <p:nvPr/>
            </p:nvCxnSpPr>
            <p:spPr bwMode="auto">
              <a:xfrm flipH="1" flipV="1">
                <a:off x="6082124" y="2006122"/>
                <a:ext cx="1743078" cy="536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oval"/>
              </a:ln>
              <a:effectLst>
                <a:outerShdw blurRad="12700" dist="12700" dir="5400000" algn="t" rotWithShape="0">
                  <a:schemeClr val="tx1">
                    <a:alpha val="50000"/>
                  </a:schemeClr>
                </a:outerShdw>
              </a:effectLst>
            </p:spPr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20B05A71-72B3-8348-9856-D714C24A7357}"/>
                  </a:ext>
                </a:extLst>
              </p:cNvPr>
              <p:cNvCxnSpPr/>
              <p:nvPr/>
            </p:nvCxnSpPr>
            <p:spPr bwMode="auto">
              <a:xfrm flipH="1">
                <a:off x="6268915" y="2799757"/>
                <a:ext cx="1571627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oval"/>
              </a:ln>
              <a:effectLst>
                <a:outerShdw blurRad="12700" dist="12700" dir="5400000" algn="t" rotWithShape="0">
                  <a:schemeClr val="tx1">
                    <a:alpha val="50000"/>
                  </a:schemeClr>
                </a:outerShdw>
              </a:effectLst>
            </p:spPr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F0F414C-E63F-4D43-AA8E-94E823B65135}"/>
                  </a:ext>
                </a:extLst>
              </p:cNvPr>
              <p:cNvSpPr txBox="1"/>
              <p:nvPr/>
            </p:nvSpPr>
            <p:spPr>
              <a:xfrm>
                <a:off x="6481345" y="2270386"/>
                <a:ext cx="1349619" cy="492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>
                <a:defPPr>
                  <a:defRPr lang="en-US"/>
                </a:defPPr>
                <a:lvl1pPr algn="r">
                  <a:lnSpc>
                    <a:spcPts val="1700"/>
                  </a:lnSpc>
                  <a:defRPr sz="16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HelveticaNeueLT Std 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500" dirty="0">
                    <a:solidFill>
                      <a:srgbClr val="525252"/>
                    </a:solidFill>
                    <a:cs typeface="Arial" pitchFamily="34" charset="0"/>
                  </a:rPr>
                  <a:t>Boosting Innovation </a:t>
                </a: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AB659B7A-468D-484C-B01F-962D9517DF70}"/>
                  </a:ext>
                </a:extLst>
              </p:cNvPr>
              <p:cNvCxnSpPr/>
              <p:nvPr/>
            </p:nvCxnSpPr>
            <p:spPr bwMode="auto">
              <a:xfrm flipH="1">
                <a:off x="6080744" y="3618231"/>
                <a:ext cx="1750220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oval"/>
              </a:ln>
              <a:effectLst>
                <a:outerShdw blurRad="12700" dist="12700" dir="5400000" algn="t" rotWithShape="0">
                  <a:schemeClr val="tx1">
                    <a:alpha val="50000"/>
                  </a:schemeClr>
                </a:outerShdw>
              </a:effectLst>
            </p:spPr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E816AD5-BF59-F645-85EB-DDAAF6D4E55C}"/>
                  </a:ext>
                </a:extLst>
              </p:cNvPr>
              <p:cNvSpPr txBox="1"/>
              <p:nvPr/>
            </p:nvSpPr>
            <p:spPr>
              <a:xfrm>
                <a:off x="6246671" y="3080861"/>
                <a:ext cx="1582880" cy="492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>
                <a:defPPr>
                  <a:defRPr lang="en-US"/>
                </a:defPPr>
                <a:lvl1pPr algn="r">
                  <a:lnSpc>
                    <a:spcPts val="1700"/>
                  </a:lnSpc>
                  <a:defRPr sz="16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HelveticaNeueLT Std 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500" dirty="0">
                    <a:solidFill>
                      <a:srgbClr val="525252"/>
                    </a:solidFill>
                    <a:cs typeface="Arial" pitchFamily="34" charset="0"/>
                  </a:rPr>
                  <a:t>Reinforcing ESS as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500" dirty="0">
                    <a:solidFill>
                      <a:srgbClr val="525252"/>
                    </a:solidFill>
                    <a:cs typeface="Arial" pitchFamily="34" charset="0"/>
                  </a:rPr>
                  <a:t>Global RI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0F3BBB2-D553-4E4F-9E4D-CFE264F364ED}"/>
                  </a:ext>
                </a:extLst>
              </p:cNvPr>
              <p:cNvSpPr txBox="1"/>
              <p:nvPr/>
            </p:nvSpPr>
            <p:spPr>
              <a:xfrm>
                <a:off x="5605147" y="3785189"/>
                <a:ext cx="2225553" cy="492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>
                <a:defPPr>
                  <a:defRPr lang="en-US"/>
                </a:defPPr>
                <a:lvl1pPr algn="r">
                  <a:lnSpc>
                    <a:spcPts val="1700"/>
                  </a:lnSpc>
                  <a:defRPr sz="16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HelveticaNeueLT Std Lt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500" dirty="0">
                    <a:solidFill>
                      <a:srgbClr val="525252"/>
                    </a:solidFill>
                    <a:cs typeface="Arial" pitchFamily="34" charset="0"/>
                  </a:rPr>
                  <a:t>Delivering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500" dirty="0">
                    <a:solidFill>
                      <a:srgbClr val="525252"/>
                    </a:solidFill>
                    <a:cs typeface="Arial" pitchFamily="34" charset="0"/>
                  </a:rPr>
                  <a:t>Socio-Economic Impact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3FEC255-7B02-2C4A-9290-EAF96D44E3AB}"/>
                  </a:ext>
                </a:extLst>
              </p:cNvPr>
              <p:cNvSpPr txBox="1"/>
              <p:nvPr/>
            </p:nvSpPr>
            <p:spPr>
              <a:xfrm>
                <a:off x="6036571" y="1468752"/>
                <a:ext cx="1735379" cy="492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>
                <a:defPPr>
                  <a:defRPr lang="en-US"/>
                </a:defPPr>
                <a:lvl1pPr algn="r">
                  <a:lnSpc>
                    <a:spcPts val="1700"/>
                  </a:lnSpc>
                  <a:defRPr sz="16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HelveticaNeueLT Std Lt"/>
                  </a:defRPr>
                </a:lvl1pPr>
              </a:lstStyle>
              <a:p>
                <a:pPr defTabSz="685783">
                  <a:lnSpc>
                    <a:spcPct val="100000"/>
                  </a:lnSpc>
                </a:pPr>
                <a:r>
                  <a:rPr lang="en-US" sz="1500" dirty="0">
                    <a:solidFill>
                      <a:srgbClr val="525252"/>
                    </a:solidFill>
                    <a:cs typeface="Arial" pitchFamily="34" charset="0"/>
                  </a:rPr>
                  <a:t>Evolving the </a:t>
                </a:r>
                <a:br>
                  <a:rPr lang="en-US" sz="1500" dirty="0">
                    <a:solidFill>
                      <a:srgbClr val="525252"/>
                    </a:solidFill>
                    <a:cs typeface="Arial" pitchFamily="34" charset="0"/>
                  </a:rPr>
                </a:br>
                <a:r>
                  <a:rPr lang="en-US" sz="1500" dirty="0">
                    <a:solidFill>
                      <a:srgbClr val="525252"/>
                    </a:solidFill>
                    <a:cs typeface="Arial" pitchFamily="34" charset="0"/>
                  </a:rPr>
                  <a:t>IKC Model</a:t>
                </a:r>
              </a:p>
            </p:txBody>
          </p:sp>
        </p:grpSp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0802789-EBB1-D443-B388-39A0C8DA0432}"/>
              </a:ext>
            </a:extLst>
          </p:cNvPr>
          <p:cNvCxnSpPr>
            <a:cxnSpLocks/>
          </p:cNvCxnSpPr>
          <p:nvPr/>
        </p:nvCxnSpPr>
        <p:spPr bwMode="auto">
          <a:xfrm flipH="1">
            <a:off x="6348504" y="4384946"/>
            <a:ext cx="237964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B9B9B"/>
            </a:solidFill>
            <a:prstDash val="solid"/>
            <a:round/>
            <a:headEnd type="none" w="med" len="med"/>
            <a:tailEnd type="oval"/>
          </a:ln>
          <a:effectLst>
            <a:outerShdw blurRad="12700" dist="12700" dir="5400000" algn="t" rotWithShape="0">
              <a:schemeClr val="tx1">
                <a:alpha val="50000"/>
              </a:schemeClr>
            </a:outerShdw>
          </a:effectLst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8B97B469-C2A3-5448-A0C5-55F8DBE25A38}"/>
              </a:ext>
            </a:extLst>
          </p:cNvPr>
          <p:cNvSpPr txBox="1"/>
          <p:nvPr/>
        </p:nvSpPr>
        <p:spPr>
          <a:xfrm>
            <a:off x="3668523" y="2381338"/>
            <a:ext cx="1700087" cy="1046440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700" dirty="0">
                <a:solidFill>
                  <a:schemeClr val="bg1"/>
                </a:solidFill>
                <a:latin typeface="+mn-lt"/>
              </a:rPr>
              <a:t>Ensuring long-term sustainability of neutron scattering in Europe</a:t>
            </a:r>
          </a:p>
        </p:txBody>
      </p:sp>
    </p:spTree>
    <p:extLst>
      <p:ext uri="{BB962C8B-B14F-4D97-AF65-F5344CB8AC3E}">
        <p14:creationId xmlns:p14="http://schemas.microsoft.com/office/powerpoint/2010/main" val="16133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9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4EF931-24A3-944D-8454-8737625B43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706" y="807394"/>
            <a:ext cx="1622237" cy="1081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307" y="911304"/>
            <a:ext cx="6366487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Thanks to the support of the European Commission, the </a:t>
            </a:r>
            <a:r>
              <a:rPr lang="en-US" b="1" dirty="0" err="1"/>
              <a:t>BrightnESS</a:t>
            </a:r>
            <a:r>
              <a:rPr lang="en-US" b="1" dirty="0"/>
              <a:t> Project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16109820"/>
              </p:ext>
            </p:extLst>
          </p:nvPr>
        </p:nvGraphicFramePr>
        <p:xfrm>
          <a:off x="139947" y="1496291"/>
          <a:ext cx="8851355" cy="3122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69836" y="4391338"/>
            <a:ext cx="1891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brightness.esss.se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</a:p>
        </p:txBody>
      </p:sp>
      <p:pic>
        <p:nvPicPr>
          <p:cNvPr id="7" name="Picture 6" descr="www-site-internet-icon-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24" y="4330332"/>
            <a:ext cx="399012" cy="399012"/>
          </a:xfrm>
          <a:prstGeom prst="rect">
            <a:avLst/>
          </a:prstGeom>
        </p:spPr>
      </p:pic>
      <p:pic>
        <p:nvPicPr>
          <p:cNvPr id="8" name="Picture 7" descr="twitter_circle_gray-51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57" y="4604644"/>
            <a:ext cx="399012" cy="399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04369" y="4641441"/>
            <a:ext cx="1266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@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brightnESSeu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611D1-D590-2349-B46E-27F3A0767CFA}"/>
              </a:ext>
            </a:extLst>
          </p:cNvPr>
          <p:cNvSpPr txBox="1"/>
          <p:nvPr/>
        </p:nvSpPr>
        <p:spPr>
          <a:xfrm>
            <a:off x="4600710" y="2544682"/>
            <a:ext cx="1932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STRENGTHENED</a:t>
            </a:r>
          </a:p>
        </p:txBody>
      </p:sp>
    </p:spTree>
    <p:extLst>
      <p:ext uri="{BB962C8B-B14F-4D97-AF65-F5344CB8AC3E}">
        <p14:creationId xmlns:p14="http://schemas.microsoft.com/office/powerpoint/2010/main" val="100086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680BF0-0189-5E43-9184-57E3CAD6E1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5B08F5-45E9-A743-A932-777CE35D8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E0F2F1-4C7F-4441-BF7D-708B30729B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5ACD52-D11E-FA4A-A71A-6C841348A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36F9F3-D09D-B04F-9BC5-F1AD982D28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B83F90-B206-6446-9926-2AFAC22FA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358CB3-0680-0549-B47D-76A618239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855149"/>
              </p:ext>
            </p:extLst>
          </p:nvPr>
        </p:nvGraphicFramePr>
        <p:xfrm>
          <a:off x="1749287" y="401744"/>
          <a:ext cx="6901731" cy="2280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1BC1FA2-F4D1-2849-B391-CCE87EEAE447}"/>
              </a:ext>
            </a:extLst>
          </p:cNvPr>
          <p:cNvSpPr txBox="1"/>
          <p:nvPr/>
        </p:nvSpPr>
        <p:spPr>
          <a:xfrm>
            <a:off x="182880" y="2437693"/>
            <a:ext cx="1041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85156"/>
                </a:solidFill>
              </a:rPr>
              <a:t>KEYNOTE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60A909-5CDC-984E-94D5-0DC3C138105C}"/>
              </a:ext>
            </a:extLst>
          </p:cNvPr>
          <p:cNvSpPr txBox="1"/>
          <p:nvPr/>
        </p:nvSpPr>
        <p:spPr>
          <a:xfrm>
            <a:off x="174928" y="3068444"/>
            <a:ext cx="1415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85156"/>
                </a:solidFill>
              </a:rPr>
              <a:t>MODERATOR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CCA54B-81D8-CE48-92F5-2EF43EC5A97D}"/>
              </a:ext>
            </a:extLst>
          </p:cNvPr>
          <p:cNvSpPr txBox="1"/>
          <p:nvPr/>
        </p:nvSpPr>
        <p:spPr>
          <a:xfrm>
            <a:off x="166977" y="3504008"/>
            <a:ext cx="1415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85156"/>
                </a:solidFill>
              </a:rPr>
              <a:t>PANELLISTS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89BD3C-144B-8C4E-A9A1-870395B08937}"/>
              </a:ext>
            </a:extLst>
          </p:cNvPr>
          <p:cNvSpPr txBox="1"/>
          <p:nvPr/>
        </p:nvSpPr>
        <p:spPr>
          <a:xfrm>
            <a:off x="1749287" y="2446549"/>
            <a:ext cx="21945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82AA1E"/>
                </a:solidFill>
              </a:rPr>
              <a:t>Caterina Petrillo</a:t>
            </a:r>
          </a:p>
          <a:p>
            <a:endParaRPr lang="en-GB" sz="1400" b="1" dirty="0">
              <a:solidFill>
                <a:srgbClr val="82AA1E"/>
              </a:solidFill>
            </a:endParaRPr>
          </a:p>
          <a:p>
            <a:endParaRPr lang="en-GB" sz="1400" b="1" dirty="0">
              <a:solidFill>
                <a:srgbClr val="82AA1E"/>
              </a:solidFill>
            </a:endParaRPr>
          </a:p>
          <a:p>
            <a:r>
              <a:rPr lang="en-GB" sz="1400" b="1" dirty="0">
                <a:solidFill>
                  <a:srgbClr val="82AA1E"/>
                </a:solidFill>
              </a:rPr>
              <a:t>John </a:t>
            </a:r>
            <a:r>
              <a:rPr lang="en-GB" sz="1400" b="1" dirty="0" err="1">
                <a:solidFill>
                  <a:srgbClr val="82AA1E"/>
                </a:solidFill>
              </a:rPr>
              <a:t>Womersley</a:t>
            </a:r>
            <a:endParaRPr lang="en-GB" sz="1400" b="1" dirty="0">
              <a:solidFill>
                <a:srgbClr val="82AA1E"/>
              </a:solidFill>
            </a:endParaRPr>
          </a:p>
          <a:p>
            <a:endParaRPr lang="en-GB" sz="1400" b="1" dirty="0">
              <a:solidFill>
                <a:srgbClr val="82AA1E"/>
              </a:solidFill>
            </a:endParaRPr>
          </a:p>
          <a:p>
            <a:r>
              <a:rPr lang="sv-SE" sz="1400" b="1" dirty="0">
                <a:solidFill>
                  <a:srgbClr val="82AA1E"/>
                </a:solidFill>
              </a:rPr>
              <a:t>Jean-David </a:t>
            </a:r>
            <a:r>
              <a:rPr lang="sv-SE" sz="1400" b="1" dirty="0" err="1">
                <a:solidFill>
                  <a:srgbClr val="82AA1E"/>
                </a:solidFill>
              </a:rPr>
              <a:t>Malo</a:t>
            </a:r>
            <a:r>
              <a:rPr lang="sv-SE" sz="1400" b="1" dirty="0">
                <a:solidFill>
                  <a:srgbClr val="82AA1E"/>
                </a:solidFill>
              </a:rPr>
              <a:t> </a:t>
            </a:r>
          </a:p>
          <a:p>
            <a:r>
              <a:rPr lang="sv-SE" sz="1400" b="1" dirty="0">
                <a:solidFill>
                  <a:srgbClr val="82AA1E"/>
                </a:solidFill>
              </a:rPr>
              <a:t>Caterina </a:t>
            </a:r>
            <a:r>
              <a:rPr lang="sv-SE" sz="1400" b="1" dirty="0" err="1">
                <a:solidFill>
                  <a:srgbClr val="82AA1E"/>
                </a:solidFill>
              </a:rPr>
              <a:t>Petrillo</a:t>
            </a:r>
            <a:endParaRPr lang="sv-SE" sz="1400" b="1" dirty="0">
              <a:solidFill>
                <a:srgbClr val="82AA1E"/>
              </a:solidFill>
            </a:endParaRPr>
          </a:p>
          <a:p>
            <a:r>
              <a:rPr lang="sv-SE" sz="1400" b="1" dirty="0">
                <a:solidFill>
                  <a:srgbClr val="82AA1E"/>
                </a:solidFill>
              </a:rPr>
              <a:t>Christiane Alba-</a:t>
            </a:r>
            <a:r>
              <a:rPr lang="sv-SE" sz="1400" b="1" dirty="0" err="1">
                <a:solidFill>
                  <a:srgbClr val="82AA1E"/>
                </a:solidFill>
              </a:rPr>
              <a:t>Simionesco</a:t>
            </a:r>
            <a:endParaRPr lang="sv-SE" sz="1400" b="1" dirty="0">
              <a:solidFill>
                <a:srgbClr val="82AA1E"/>
              </a:solidFill>
            </a:endParaRPr>
          </a:p>
          <a:p>
            <a:r>
              <a:rPr lang="sv-SE" sz="1400" b="1" dirty="0">
                <a:solidFill>
                  <a:srgbClr val="82AA1E"/>
                </a:solidFill>
              </a:rPr>
              <a:t>Helmut </a:t>
            </a:r>
            <a:r>
              <a:rPr lang="sv-SE" sz="1400" b="1" dirty="0" err="1">
                <a:solidFill>
                  <a:srgbClr val="82AA1E"/>
                </a:solidFill>
              </a:rPr>
              <a:t>Schober</a:t>
            </a:r>
            <a:endParaRPr lang="sv-SE" sz="1400" b="1" dirty="0">
              <a:solidFill>
                <a:srgbClr val="82AA1E"/>
              </a:solidFill>
            </a:endParaRPr>
          </a:p>
          <a:p>
            <a:r>
              <a:rPr lang="sv-SE" sz="1400" b="1" dirty="0">
                <a:solidFill>
                  <a:srgbClr val="82AA1E"/>
                </a:solidFill>
              </a:rPr>
              <a:t>Andreas </a:t>
            </a:r>
            <a:r>
              <a:rPr lang="sv-SE" sz="1400" b="1" dirty="0" err="1">
                <a:solidFill>
                  <a:srgbClr val="82AA1E"/>
                </a:solidFill>
              </a:rPr>
              <a:t>Wischnewski</a:t>
            </a:r>
            <a:r>
              <a:rPr lang="sv-SE" sz="1400" b="1" dirty="0">
                <a:solidFill>
                  <a:srgbClr val="82AA1E"/>
                </a:solidFill>
              </a:rPr>
              <a:t> </a:t>
            </a:r>
            <a:endParaRPr lang="en-US" sz="1400" b="1" dirty="0">
              <a:solidFill>
                <a:srgbClr val="82AA1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619C5-8DFD-5A4B-9F6A-108F339106C0}"/>
              </a:ext>
            </a:extLst>
          </p:cNvPr>
          <p:cNvSpPr txBox="1"/>
          <p:nvPr/>
        </p:nvSpPr>
        <p:spPr>
          <a:xfrm>
            <a:off x="6472365" y="2437692"/>
            <a:ext cx="21945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99C2"/>
                </a:solidFill>
              </a:rPr>
              <a:t>Allen Weeks</a:t>
            </a:r>
          </a:p>
          <a:p>
            <a:endParaRPr lang="en-GB" sz="1400" b="1" dirty="0">
              <a:solidFill>
                <a:srgbClr val="0099C2"/>
              </a:solidFill>
            </a:endParaRPr>
          </a:p>
          <a:p>
            <a:endParaRPr lang="en-GB" sz="1400" b="1" dirty="0">
              <a:solidFill>
                <a:srgbClr val="0099C2"/>
              </a:solidFill>
            </a:endParaRPr>
          </a:p>
          <a:p>
            <a:r>
              <a:rPr lang="en-GB" sz="1400" b="1" dirty="0">
                <a:solidFill>
                  <a:srgbClr val="0099C2"/>
                </a:solidFill>
              </a:rPr>
              <a:t>Lars </a:t>
            </a:r>
            <a:r>
              <a:rPr lang="en-GB" sz="1400" b="1" dirty="0" err="1">
                <a:solidFill>
                  <a:srgbClr val="0099C2"/>
                </a:solidFill>
              </a:rPr>
              <a:t>Börjesson</a:t>
            </a:r>
            <a:endParaRPr lang="en-GB" sz="1400" b="1" dirty="0">
              <a:solidFill>
                <a:srgbClr val="0099C2"/>
              </a:solidFill>
            </a:endParaRPr>
          </a:p>
          <a:p>
            <a:endParaRPr lang="en-GB" sz="1400" b="1" dirty="0">
              <a:solidFill>
                <a:srgbClr val="0099C2"/>
              </a:solidFill>
            </a:endParaRPr>
          </a:p>
          <a:p>
            <a:r>
              <a:rPr lang="en-GB" sz="1400" b="1" dirty="0">
                <a:solidFill>
                  <a:srgbClr val="0099C2"/>
                </a:solidFill>
              </a:rPr>
              <a:t>Jean-David </a:t>
            </a:r>
            <a:r>
              <a:rPr lang="en-GB" sz="1400" b="1" dirty="0" err="1">
                <a:solidFill>
                  <a:srgbClr val="0099C2"/>
                </a:solidFill>
              </a:rPr>
              <a:t>Malo</a:t>
            </a:r>
            <a:endParaRPr lang="en-GB" sz="1400" b="1" dirty="0">
              <a:solidFill>
                <a:srgbClr val="0099C2"/>
              </a:solidFill>
            </a:endParaRPr>
          </a:p>
          <a:p>
            <a:r>
              <a:rPr lang="en-GB" sz="1400" b="1" dirty="0">
                <a:solidFill>
                  <a:srgbClr val="0099C2"/>
                </a:solidFill>
              </a:rPr>
              <a:t>Paolo </a:t>
            </a:r>
            <a:r>
              <a:rPr lang="en-GB" sz="1400" b="1" dirty="0" err="1">
                <a:solidFill>
                  <a:srgbClr val="0099C2"/>
                </a:solidFill>
              </a:rPr>
              <a:t>Centore</a:t>
            </a:r>
            <a:endParaRPr lang="en-GB" sz="1400" b="1" dirty="0">
              <a:solidFill>
                <a:srgbClr val="0099C2"/>
              </a:solidFill>
            </a:endParaRPr>
          </a:p>
          <a:p>
            <a:r>
              <a:rPr lang="en-GB" sz="1400" b="1" dirty="0" err="1">
                <a:solidFill>
                  <a:srgbClr val="0099C2"/>
                </a:solidFill>
              </a:rPr>
              <a:t>László</a:t>
            </a:r>
            <a:r>
              <a:rPr lang="en-GB" sz="1400" b="1" dirty="0">
                <a:solidFill>
                  <a:srgbClr val="0099C2"/>
                </a:solidFill>
              </a:rPr>
              <a:t> </a:t>
            </a:r>
            <a:r>
              <a:rPr lang="en-GB" sz="1400" b="1" dirty="0" err="1">
                <a:solidFill>
                  <a:srgbClr val="0099C2"/>
                </a:solidFill>
              </a:rPr>
              <a:t>Rosta</a:t>
            </a:r>
            <a:r>
              <a:rPr lang="en-GB" sz="1400" b="1" dirty="0">
                <a:solidFill>
                  <a:srgbClr val="0099C2"/>
                </a:solidFill>
              </a:rPr>
              <a:t> </a:t>
            </a:r>
          </a:p>
          <a:p>
            <a:r>
              <a:rPr lang="en-GB" sz="1400" b="1" dirty="0">
                <a:solidFill>
                  <a:srgbClr val="0099C2"/>
                </a:solidFill>
              </a:rPr>
              <a:t>Petr </a:t>
            </a:r>
            <a:r>
              <a:rPr lang="en-GB" sz="1400" b="1" dirty="0" err="1">
                <a:solidFill>
                  <a:srgbClr val="0099C2"/>
                </a:solidFill>
              </a:rPr>
              <a:t>Lukáš</a:t>
            </a:r>
            <a:endParaRPr lang="en-GB" sz="1400" b="1" dirty="0">
              <a:solidFill>
                <a:srgbClr val="0099C2"/>
              </a:solidFill>
            </a:endParaRPr>
          </a:p>
          <a:p>
            <a:r>
              <a:rPr lang="en-GB" sz="1400" b="1" dirty="0">
                <a:solidFill>
                  <a:srgbClr val="0099C2"/>
                </a:solidFill>
              </a:rPr>
              <a:t>Allen Weeks</a:t>
            </a:r>
            <a:endParaRPr lang="en-US" sz="1400" b="1" dirty="0">
              <a:solidFill>
                <a:srgbClr val="0099C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0188FF-8056-0746-B688-702FEEA46BE8}"/>
              </a:ext>
            </a:extLst>
          </p:cNvPr>
          <p:cNvSpPr txBox="1"/>
          <p:nvPr/>
        </p:nvSpPr>
        <p:spPr>
          <a:xfrm>
            <a:off x="4110826" y="2437693"/>
            <a:ext cx="21945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85156"/>
                </a:solidFill>
              </a:rPr>
              <a:t>Richard Hall-Wilton </a:t>
            </a:r>
          </a:p>
          <a:p>
            <a:r>
              <a:rPr lang="en-GB" sz="1400" b="1" dirty="0">
                <a:solidFill>
                  <a:srgbClr val="485156"/>
                </a:solidFill>
              </a:rPr>
              <a:t>Tobias Richter</a:t>
            </a:r>
          </a:p>
          <a:p>
            <a:endParaRPr lang="en-GB" sz="1400" b="1" dirty="0">
              <a:solidFill>
                <a:srgbClr val="485156"/>
              </a:solidFill>
            </a:endParaRPr>
          </a:p>
          <a:p>
            <a:r>
              <a:rPr lang="en-GB" sz="1400" b="1" dirty="0">
                <a:solidFill>
                  <a:srgbClr val="485156"/>
                </a:solidFill>
              </a:rPr>
              <a:t>Andreas Schreyer</a:t>
            </a:r>
          </a:p>
          <a:p>
            <a:endParaRPr lang="en-GB" sz="1400" b="1" dirty="0">
              <a:solidFill>
                <a:srgbClr val="485156"/>
              </a:solidFill>
            </a:endParaRPr>
          </a:p>
          <a:p>
            <a:r>
              <a:rPr lang="en-GB" sz="1400" b="1" dirty="0">
                <a:solidFill>
                  <a:srgbClr val="485156"/>
                </a:solidFill>
              </a:rPr>
              <a:t>Tom Griffin</a:t>
            </a:r>
          </a:p>
          <a:p>
            <a:r>
              <a:rPr lang="en-GB" sz="1400" b="1" dirty="0">
                <a:solidFill>
                  <a:srgbClr val="485156"/>
                </a:solidFill>
              </a:rPr>
              <a:t>Karl </a:t>
            </a:r>
            <a:r>
              <a:rPr lang="en-GB" sz="1400" b="1" dirty="0" err="1">
                <a:solidFill>
                  <a:srgbClr val="485156"/>
                </a:solidFill>
              </a:rPr>
              <a:t>Zeitelhack</a:t>
            </a:r>
            <a:endParaRPr lang="en-GB" sz="1400" b="1" dirty="0">
              <a:solidFill>
                <a:srgbClr val="485156"/>
              </a:solidFill>
            </a:endParaRPr>
          </a:p>
          <a:p>
            <a:r>
              <a:rPr lang="en-GB" sz="1400" b="1" dirty="0">
                <a:solidFill>
                  <a:srgbClr val="485156"/>
                </a:solidFill>
              </a:rPr>
              <a:t>Giovanna </a:t>
            </a:r>
            <a:r>
              <a:rPr lang="en-GB" sz="1400" b="1" dirty="0" err="1">
                <a:solidFill>
                  <a:srgbClr val="485156"/>
                </a:solidFill>
              </a:rPr>
              <a:t>Davatz</a:t>
            </a:r>
            <a:endParaRPr lang="en-GB" sz="1400" b="1" dirty="0">
              <a:solidFill>
                <a:srgbClr val="485156"/>
              </a:solidFill>
            </a:endParaRPr>
          </a:p>
          <a:p>
            <a:r>
              <a:rPr lang="en-GB" sz="1400" b="1" dirty="0">
                <a:solidFill>
                  <a:srgbClr val="485156"/>
                </a:solidFill>
              </a:rPr>
              <a:t>Richard Hall-Wilton</a:t>
            </a:r>
          </a:p>
          <a:p>
            <a:r>
              <a:rPr lang="en-GB" sz="1400" b="1" dirty="0">
                <a:solidFill>
                  <a:srgbClr val="485156"/>
                </a:solidFill>
              </a:rPr>
              <a:t>Tobias Richter</a:t>
            </a:r>
            <a:endParaRPr lang="en-US" sz="1400" b="1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15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D4AC-5F75-B647-A462-D578EEAAD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067" y="-125274"/>
            <a:ext cx="7767742" cy="857250"/>
          </a:xfrm>
        </p:spPr>
        <p:txBody>
          <a:bodyPr>
            <a:normAutofit/>
          </a:bodyPr>
          <a:lstStyle/>
          <a:p>
            <a:r>
              <a:rPr lang="en-US" sz="2400" b="1" dirty="0"/>
              <a:t>The Importance of Research Infrastructures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0F4F0-16B2-CA41-8C79-D94070807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201" y="884770"/>
            <a:ext cx="2478421" cy="7904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00" dirty="0"/>
              <a:t>State-of-the-art RIs are </a:t>
            </a:r>
            <a:r>
              <a:rPr lang="en-US" sz="1300" b="1" dirty="0">
                <a:solidFill>
                  <a:srgbClr val="82AA1E"/>
                </a:solidFill>
              </a:rPr>
              <a:t>complex </a:t>
            </a:r>
            <a:r>
              <a:rPr lang="en-US" sz="1300" dirty="0"/>
              <a:t>and need to be built through </a:t>
            </a:r>
            <a:r>
              <a:rPr lang="en-US" sz="1300" b="1" dirty="0">
                <a:solidFill>
                  <a:srgbClr val="82AA1E"/>
                </a:solidFill>
              </a:rPr>
              <a:t>international collaboration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97872-6108-D34B-BE0C-A1861CF1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18" y="1833468"/>
            <a:ext cx="1574104" cy="1538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13A1C-8DA8-C141-B1D1-62802DC47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641" y="1919543"/>
            <a:ext cx="1139566" cy="1368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7EB23F-9CF4-4F47-85FB-CD84105C244C}"/>
              </a:ext>
            </a:extLst>
          </p:cNvPr>
          <p:cNvSpPr txBox="1"/>
          <p:nvPr/>
        </p:nvSpPr>
        <p:spPr>
          <a:xfrm>
            <a:off x="225582" y="3397916"/>
            <a:ext cx="3135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82AA1E"/>
                </a:solidFill>
              </a:rPr>
              <a:t>BrightnESS</a:t>
            </a:r>
            <a:r>
              <a:rPr lang="en-US" sz="1000" b="1" dirty="0">
                <a:solidFill>
                  <a:srgbClr val="82AA1E"/>
                </a:solidFill>
              </a:rPr>
              <a:t> survey: </a:t>
            </a:r>
            <a:r>
              <a:rPr lang="en-US" sz="1000" dirty="0">
                <a:solidFill>
                  <a:srgbClr val="485156"/>
                </a:solidFill>
              </a:rPr>
              <a:t>Horizon2020 topics and challenges expressed as % of research at neutron sources in Europe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6222E-CC19-634A-B4A9-658F594C4ACD}"/>
              </a:ext>
            </a:extLst>
          </p:cNvPr>
          <p:cNvSpPr txBox="1"/>
          <p:nvPr/>
        </p:nvSpPr>
        <p:spPr>
          <a:xfrm>
            <a:off x="163021" y="893925"/>
            <a:ext cx="29368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485156"/>
                </a:solidFill>
              </a:rPr>
              <a:t>RIs are used to </a:t>
            </a:r>
            <a:r>
              <a:rPr lang="en-US" sz="1300" b="1" dirty="0">
                <a:solidFill>
                  <a:srgbClr val="82AA1E"/>
                </a:solidFill>
              </a:rPr>
              <a:t>address grand societal challenges</a:t>
            </a:r>
            <a:r>
              <a:rPr lang="en-US" sz="1300" dirty="0">
                <a:solidFill>
                  <a:srgbClr val="485156"/>
                </a:solidFill>
              </a:rPr>
              <a:t> and </a:t>
            </a:r>
            <a:r>
              <a:rPr lang="en-US" sz="1300" b="1" dirty="0">
                <a:solidFill>
                  <a:srgbClr val="82AA1E"/>
                </a:solidFill>
              </a:rPr>
              <a:t>develop new solutions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0DE0A7-54AB-934E-B504-073D0ACC0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1769" y="1623157"/>
            <a:ext cx="1595774" cy="10651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5DBACF-870B-3349-AE47-C9BBFE81B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-1541"/>
          <a:stretch/>
        </p:blipFill>
        <p:spPr>
          <a:xfrm>
            <a:off x="6727794" y="2744346"/>
            <a:ext cx="1565814" cy="10599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1ED0EEE-B4CA-B84B-9EFD-5701763F3C15}"/>
              </a:ext>
            </a:extLst>
          </p:cNvPr>
          <p:cNvSpPr txBox="1"/>
          <p:nvPr/>
        </p:nvSpPr>
        <p:spPr>
          <a:xfrm>
            <a:off x="6434990" y="884770"/>
            <a:ext cx="22077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485156"/>
                </a:solidFill>
              </a:rPr>
              <a:t>Building RIs through </a:t>
            </a:r>
            <a:r>
              <a:rPr lang="en-US" sz="1300" b="1" dirty="0">
                <a:solidFill>
                  <a:srgbClr val="82AA1E"/>
                </a:solidFill>
              </a:rPr>
              <a:t>IKC</a:t>
            </a:r>
            <a:r>
              <a:rPr lang="en-US" sz="1300" dirty="0">
                <a:solidFill>
                  <a:srgbClr val="485156"/>
                </a:solidFill>
              </a:rPr>
              <a:t> from international partners brings both </a:t>
            </a:r>
            <a:r>
              <a:rPr lang="en-US" sz="1300" b="1" dirty="0">
                <a:solidFill>
                  <a:srgbClr val="82AA1E"/>
                </a:solidFill>
              </a:rPr>
              <a:t>benefits and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744E-1379-5248-B843-F44A551EBDB3}"/>
              </a:ext>
            </a:extLst>
          </p:cNvPr>
          <p:cNvSpPr txBox="1"/>
          <p:nvPr/>
        </p:nvSpPr>
        <p:spPr>
          <a:xfrm>
            <a:off x="247778" y="4151091"/>
            <a:ext cx="82924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82AA1E"/>
                </a:solidFill>
              </a:rPr>
              <a:t>When science moves forward, </a:t>
            </a:r>
            <a:r>
              <a:rPr lang="en-US" sz="1100" dirty="0">
                <a:solidFill>
                  <a:srgbClr val="485156"/>
                </a:solidFill>
              </a:rPr>
              <a:t>it is often due to </a:t>
            </a:r>
            <a:r>
              <a:rPr lang="en-US" sz="1100" b="1" dirty="0">
                <a:solidFill>
                  <a:srgbClr val="82AA1E"/>
                </a:solidFill>
              </a:rPr>
              <a:t>breakthrough improvements in the tools </a:t>
            </a:r>
            <a:r>
              <a:rPr lang="en-US" sz="1100" dirty="0">
                <a:solidFill>
                  <a:srgbClr val="485156"/>
                </a:solidFill>
              </a:rPr>
              <a:t>available for scientific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82AA1E"/>
                </a:solidFill>
              </a:rPr>
              <a:t>Unique capabilities of ESS </a:t>
            </a:r>
            <a:r>
              <a:rPr lang="en-US" sz="1100" dirty="0">
                <a:solidFill>
                  <a:srgbClr val="485156"/>
                </a:solidFill>
              </a:rPr>
              <a:t>will both greatly </a:t>
            </a:r>
            <a:r>
              <a:rPr lang="en-US" sz="1100" b="1" dirty="0">
                <a:solidFill>
                  <a:srgbClr val="82AA1E"/>
                </a:solidFill>
              </a:rPr>
              <a:t>exceed and complement </a:t>
            </a:r>
            <a:r>
              <a:rPr lang="en-US" sz="1100" dirty="0">
                <a:solidFill>
                  <a:srgbClr val="485156"/>
                </a:solidFill>
              </a:rPr>
              <a:t>those of today's leading neutron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82AA1E"/>
                </a:solidFill>
              </a:rPr>
              <a:t>ESS is one of the biggest research infrastructure projects </a:t>
            </a:r>
            <a:r>
              <a:rPr lang="en-US" sz="1100" dirty="0">
                <a:solidFill>
                  <a:srgbClr val="485156"/>
                </a:solidFill>
              </a:rPr>
              <a:t>being built in Europe today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68EAC-C377-ED4D-8ABA-A3AB7D61348C}"/>
              </a:ext>
            </a:extLst>
          </p:cNvPr>
          <p:cNvCxnSpPr/>
          <p:nvPr/>
        </p:nvCxnSpPr>
        <p:spPr>
          <a:xfrm>
            <a:off x="233818" y="4046194"/>
            <a:ext cx="8302909" cy="0"/>
          </a:xfrm>
          <a:prstGeom prst="line">
            <a:avLst/>
          </a:prstGeom>
          <a:ln w="12700">
            <a:solidFill>
              <a:srgbClr val="82AA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DB932B1-D4D8-8F4D-8B18-A683BA367C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193" r="6212" b="13517"/>
          <a:stretch/>
        </p:blipFill>
        <p:spPr>
          <a:xfrm>
            <a:off x="6660000" y="1617895"/>
            <a:ext cx="1633608" cy="1075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EDA7B9-D9DE-3345-83E3-3EECE549A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1769" y="2746228"/>
            <a:ext cx="1608958" cy="10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79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grpSp>
        <p:nvGrpSpPr>
          <p:cNvPr id="8" name="Group 7"/>
          <p:cNvGrpSpPr/>
          <p:nvPr/>
        </p:nvGrpSpPr>
        <p:grpSpPr>
          <a:xfrm>
            <a:off x="379886" y="795165"/>
            <a:ext cx="7873361" cy="4235213"/>
            <a:chOff x="223586" y="1692263"/>
            <a:chExt cx="9478385" cy="486695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8533607" y="2371728"/>
              <a:ext cx="0" cy="3698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6" idx="2"/>
            </p:cNvCxnSpPr>
            <p:nvPr/>
          </p:nvCxnSpPr>
          <p:spPr bwMode="auto">
            <a:xfrm>
              <a:off x="4006705" y="3824130"/>
              <a:ext cx="240645" cy="56843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>
              <a:off x="2149740" y="4813303"/>
              <a:ext cx="0" cy="1920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3"/>
            <p:cNvSpPr txBox="1">
              <a:spLocks noChangeArrowheads="1"/>
            </p:cNvSpPr>
            <p:nvPr/>
          </p:nvSpPr>
          <p:spPr bwMode="auto">
            <a:xfrm>
              <a:off x="3050730" y="3159745"/>
              <a:ext cx="1911952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2014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Construction Starts on Green Field Site</a:t>
              </a:r>
            </a:p>
          </p:txBody>
        </p:sp>
        <p:sp>
          <p:nvSpPr>
            <p:cNvPr id="13" name="TextBox 36"/>
            <p:cNvSpPr txBox="1">
              <a:spLocks noChangeArrowheads="1"/>
            </p:cNvSpPr>
            <p:nvPr/>
          </p:nvSpPr>
          <p:spPr bwMode="auto">
            <a:xfrm>
              <a:off x="949813" y="4137809"/>
              <a:ext cx="169433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2009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Decision to Site ESS in Lund</a:t>
              </a:r>
            </a:p>
          </p:txBody>
        </p:sp>
        <p:grpSp>
          <p:nvGrpSpPr>
            <p:cNvPr id="14" name="Group 84"/>
            <p:cNvGrpSpPr>
              <a:grpSpLocks/>
            </p:cNvGrpSpPr>
            <p:nvPr/>
          </p:nvGrpSpPr>
          <p:grpSpPr bwMode="auto">
            <a:xfrm>
              <a:off x="552207" y="2438402"/>
              <a:ext cx="8904941" cy="3290899"/>
              <a:chOff x="509589" y="2248787"/>
              <a:chExt cx="8219561" cy="3425738"/>
            </a:xfrm>
          </p:grpSpPr>
          <p:grpSp>
            <p:nvGrpSpPr>
              <p:cNvPr id="24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al 54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25" name="Straight Arrow Connector 24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51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48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30" name="Straight Connector 29"/>
              <p:cNvCxnSpPr>
                <a:endCxn id="44" idx="6"/>
              </p:cNvCxnSpPr>
              <p:nvPr/>
            </p:nvCxnSpPr>
            <p:spPr>
              <a:xfrm flipH="1">
                <a:off x="4035440" y="3646741"/>
                <a:ext cx="1200292" cy="746351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 bwMode="auto">
              <a:xfrm>
                <a:off x="3765578" y="4257582"/>
                <a:ext cx="269862" cy="271019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+mj-lt"/>
                  <a:cs typeface="Calibri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3452547" y="4432109"/>
                <a:ext cx="313032" cy="173207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45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42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Oval 39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</p:grpSp>
        <p:sp>
          <p:nvSpPr>
            <p:cNvPr id="15" name="TextBox 32"/>
            <p:cNvSpPr txBox="1">
              <a:spLocks noChangeArrowheads="1"/>
            </p:cNvSpPr>
            <p:nvPr/>
          </p:nvSpPr>
          <p:spPr bwMode="auto">
            <a:xfrm>
              <a:off x="7994712" y="1692263"/>
              <a:ext cx="170725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2025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ESS Construction Phase Complete</a:t>
              </a: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883973" y="5729291"/>
              <a:ext cx="0" cy="15875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35"/>
            <p:cNvSpPr txBox="1">
              <a:spLocks noChangeArrowheads="1"/>
            </p:cNvSpPr>
            <p:nvPr/>
          </p:nvSpPr>
          <p:spPr bwMode="auto">
            <a:xfrm>
              <a:off x="223586" y="5894829"/>
              <a:ext cx="225887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2003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European Design of ESS Completed</a:t>
              </a: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3436144" y="4827616"/>
              <a:ext cx="0" cy="312737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4"/>
            <p:cNvSpPr txBox="1">
              <a:spLocks noChangeArrowheads="1"/>
            </p:cNvSpPr>
            <p:nvPr/>
          </p:nvSpPr>
          <p:spPr bwMode="auto">
            <a:xfrm>
              <a:off x="2801268" y="5143260"/>
              <a:ext cx="2034833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2012</a:t>
              </a:r>
            </a:p>
            <a:p>
              <a:pPr defTabSz="949496"/>
              <a:r>
                <a:rPr lang="en-US" sz="1108" b="1" dirty="0">
                  <a:solidFill>
                    <a:prstClr val="black"/>
                  </a:solidFill>
                  <a:latin typeface="+mj-lt"/>
                  <a:cs typeface="Calibri"/>
                </a:rPr>
                <a:t>ESS Design Update Phase Complete</a:t>
              </a: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5981435" y="3929066"/>
              <a:ext cx="0" cy="74771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5461360" y="4677402"/>
              <a:ext cx="1892126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2019</a:t>
              </a:r>
            </a:p>
            <a:p>
              <a:pPr defTabSz="949496"/>
              <a:r>
                <a:rPr lang="en-US" sz="1108" b="1" dirty="0">
                  <a:latin typeface="+mj-lt"/>
                  <a:cs typeface="Calibri"/>
                </a:rPr>
                <a:t>Start of Initial Operations Phase</a:t>
              </a: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7260962" y="3463928"/>
              <a:ext cx="0" cy="257175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6927507" y="3720713"/>
              <a:ext cx="1837271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2023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ESS Starts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User Program</a:t>
              </a:r>
            </a:p>
          </p:txBody>
        </p:sp>
      </p:grpSp>
      <p:pic>
        <p:nvPicPr>
          <p:cNvPr id="59" name="Bildobjekt 5" descr="ESS-vit-logg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091" y="23236"/>
            <a:ext cx="1015572" cy="54333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A258A75-DCDB-1C41-A8ED-296C149F4F0A}"/>
              </a:ext>
            </a:extLst>
          </p:cNvPr>
          <p:cNvGrpSpPr/>
          <p:nvPr/>
        </p:nvGrpSpPr>
        <p:grpSpPr>
          <a:xfrm>
            <a:off x="4572000" y="4806148"/>
            <a:ext cx="5058135" cy="276851"/>
            <a:chOff x="4647236" y="4901878"/>
            <a:chExt cx="5058135" cy="276851"/>
          </a:xfrm>
        </p:grpSpPr>
        <p:sp>
          <p:nvSpPr>
            <p:cNvPr id="57" name="Tekstfelt 11">
              <a:extLst>
                <a:ext uri="{FF2B5EF4-FFF2-40B4-BE49-F238E27FC236}">
                  <a16:creationId xmlns:a16="http://schemas.microsoft.com/office/drawing/2014/main" id="{0275F53F-B807-E64F-9DBD-1803D9520E68}"/>
                </a:ext>
              </a:extLst>
            </p:cNvPr>
            <p:cNvSpPr txBox="1"/>
            <p:nvPr/>
          </p:nvSpPr>
          <p:spPr>
            <a:xfrm>
              <a:off x="4865048" y="4917119"/>
              <a:ext cx="48403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55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BrightnESS</a:t>
              </a:r>
              <a:r>
                <a:rPr lang="da-DK" sz="55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is </a:t>
              </a:r>
              <a:r>
                <a:rPr lang="da-DK" sz="55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funded</a:t>
              </a:r>
              <a:r>
                <a:rPr lang="da-DK" sz="55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by the European Union Framework Programme for Research and Innovation Horizon 2020, under grant agreement 676548</a:t>
              </a:r>
            </a:p>
            <a:p>
              <a:endParaRPr lang="da-DK" sz="550" dirty="0">
                <a:solidFill>
                  <a:srgbClr val="485156"/>
                </a:solidFill>
              </a:endParaRPr>
            </a:p>
          </p:txBody>
        </p:sp>
        <p:pic>
          <p:nvPicPr>
            <p:cNvPr id="58" name="Billede 3">
              <a:extLst>
                <a:ext uri="{FF2B5EF4-FFF2-40B4-BE49-F238E27FC236}">
                  <a16:creationId xmlns:a16="http://schemas.microsoft.com/office/drawing/2014/main" id="{183FD34B-C157-7A41-92E8-1463F2B0531A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236" y="4901878"/>
              <a:ext cx="293048" cy="197409"/>
            </a:xfrm>
            <a:prstGeom prst="rect">
              <a:avLst/>
            </a:prstGeom>
            <a:extLst>
              <a:ext uri="{FAA26D3D-D897-4be2-8F04-BA451C77F1D7}">
                <ma14:placeholderFlag xmlns="" xmlns:ma14="http://schemas.microsoft.com/office/mac/drawingml/2011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2429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267494"/>
            <a:ext cx="867934" cy="467023"/>
          </a:xfrm>
          <a:prstGeom prst="rect">
            <a:avLst/>
          </a:prstGeom>
        </p:spPr>
      </p:pic>
      <p:sp>
        <p:nvSpPr>
          <p:cNvPr id="54" name="Titel 1"/>
          <p:cNvSpPr>
            <a:spLocks noGrp="1"/>
          </p:cNvSpPr>
          <p:nvPr>
            <p:ph type="title"/>
          </p:nvPr>
        </p:nvSpPr>
        <p:spPr>
          <a:xfrm>
            <a:off x="0" y="117054"/>
            <a:ext cx="9094303" cy="617463"/>
          </a:xfrm>
        </p:spPr>
        <p:txBody>
          <a:bodyPr>
            <a:normAutofit/>
          </a:bodyPr>
          <a:lstStyle/>
          <a:p>
            <a:pPr algn="ctr"/>
            <a:r>
              <a:rPr lang="da-DK" sz="2400" b="1" dirty="0"/>
              <a:t>Approach to INFRADEV-3 </a:t>
            </a:r>
            <a:r>
              <a:rPr lang="da-DK" sz="2400" b="1" dirty="0" err="1"/>
              <a:t>call</a:t>
            </a:r>
            <a:endParaRPr lang="da-DK" sz="2400" b="1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-95660"/>
            <a:ext cx="9168831" cy="5460010"/>
          </a:xfrm>
        </p:spPr>
      </p:pic>
      <p:sp>
        <p:nvSpPr>
          <p:cNvPr id="2" name="Rectangle 1"/>
          <p:cNvSpPr/>
          <p:nvPr/>
        </p:nvSpPr>
        <p:spPr>
          <a:xfrm>
            <a:off x="0" y="3403166"/>
            <a:ext cx="9168832" cy="17851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“The Council adopted conclusions in support of the implementation of the roadmap for the European Strategy Forum on Research Infrastructures (ESFRI) …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chemeClr val="bg1"/>
                </a:solidFill>
              </a:rPr>
              <a:t>ESFRI has identified three projects that are strategically relevant for Europe and are ready for development:</a:t>
            </a:r>
            <a:endParaRPr lang="en-US" i="1" dirty="0">
              <a:solidFill>
                <a:schemeClr val="bg1"/>
              </a:solidFill>
            </a:endParaRPr>
          </a:p>
          <a:p>
            <a:pPr lvl="0"/>
            <a:r>
              <a:rPr lang="en-GB" i="1" dirty="0">
                <a:solidFill>
                  <a:schemeClr val="bg1"/>
                </a:solidFill>
              </a:rPr>
              <a:t>the European Plate Observing System (EPOS),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chemeClr val="bg1"/>
                </a:solidFill>
              </a:rPr>
              <a:t>the European Life-Science Infrastructure for Biological Information (ELIXIR), and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chemeClr val="bg1"/>
                </a:solidFill>
              </a:rPr>
              <a:t>the </a:t>
            </a:r>
            <a:r>
              <a:rPr lang="en-GB" sz="2000" b="1" i="1" dirty="0">
                <a:solidFill>
                  <a:schemeClr val="bg1"/>
                </a:solidFill>
              </a:rPr>
              <a:t>European Spallation Source</a:t>
            </a:r>
            <a:r>
              <a:rPr lang="en-GB" sz="2000" i="1" dirty="0">
                <a:solidFill>
                  <a:schemeClr val="bg1"/>
                </a:solidFill>
              </a:rPr>
              <a:t>.</a:t>
            </a:r>
            <a:r>
              <a:rPr lang="en-GB" i="1" dirty="0">
                <a:solidFill>
                  <a:schemeClr val="bg1"/>
                </a:solidFill>
              </a:rPr>
              <a:t>”</a:t>
            </a:r>
          </a:p>
          <a:p>
            <a:pPr lvl="0" algn="r"/>
            <a:r>
              <a:rPr lang="en-US" dirty="0">
                <a:solidFill>
                  <a:schemeClr val="bg1"/>
                </a:solidFill>
              </a:rPr>
              <a:t>- Competitiveness Council, 27.05.2014</a:t>
            </a:r>
          </a:p>
        </p:txBody>
      </p:sp>
      <p:sp>
        <p:nvSpPr>
          <p:cNvPr id="4" name="Rectangle 3"/>
          <p:cNvSpPr/>
          <p:nvPr/>
        </p:nvSpPr>
        <p:spPr>
          <a:xfrm>
            <a:off x="4584415" y="-64487"/>
            <a:ext cx="4572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ESS selected as one of three </a:t>
            </a:r>
            <a:r>
              <a:rPr lang="en-US" dirty="0" err="1">
                <a:solidFill>
                  <a:schemeClr val="bg1"/>
                </a:solidFill>
              </a:rPr>
              <a:t>prioritised</a:t>
            </a:r>
            <a:r>
              <a:rPr lang="en-US" dirty="0">
                <a:solidFill>
                  <a:schemeClr val="bg1"/>
                </a:solidFill>
              </a:rPr>
              <a:t> research infrastructure projects in Europe.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6905C8-C133-E84A-8210-A374CE273192}"/>
              </a:ext>
            </a:extLst>
          </p:cNvPr>
          <p:cNvGrpSpPr/>
          <p:nvPr/>
        </p:nvGrpSpPr>
        <p:grpSpPr>
          <a:xfrm>
            <a:off x="107700" y="5005074"/>
            <a:ext cx="5058135" cy="276851"/>
            <a:chOff x="4647236" y="4901878"/>
            <a:chExt cx="5058135" cy="276851"/>
          </a:xfrm>
        </p:grpSpPr>
        <p:sp>
          <p:nvSpPr>
            <p:cNvPr id="8" name="Tekstfelt 11">
              <a:extLst>
                <a:ext uri="{FF2B5EF4-FFF2-40B4-BE49-F238E27FC236}">
                  <a16:creationId xmlns:a16="http://schemas.microsoft.com/office/drawing/2014/main" id="{422A8E24-9025-FF42-BE64-E6F61478DE10}"/>
                </a:ext>
              </a:extLst>
            </p:cNvPr>
            <p:cNvSpPr txBox="1"/>
            <p:nvPr/>
          </p:nvSpPr>
          <p:spPr>
            <a:xfrm>
              <a:off x="4865048" y="4917119"/>
              <a:ext cx="48403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55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BrightnESS</a:t>
              </a:r>
              <a:r>
                <a:rPr lang="da-DK" sz="55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is </a:t>
              </a:r>
              <a:r>
                <a:rPr lang="da-DK" sz="55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funded</a:t>
              </a:r>
              <a:r>
                <a:rPr lang="da-DK" sz="55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by the European Union Framework Programme for Research and Innovation Horizon 2020, under grant agreement 676548</a:t>
              </a:r>
            </a:p>
            <a:p>
              <a:endParaRPr lang="da-DK" sz="550" dirty="0">
                <a:solidFill>
                  <a:srgbClr val="485156"/>
                </a:solidFill>
              </a:endParaRPr>
            </a:p>
          </p:txBody>
        </p:sp>
        <p:pic>
          <p:nvPicPr>
            <p:cNvPr id="9" name="Billede 3">
              <a:extLst>
                <a:ext uri="{FF2B5EF4-FFF2-40B4-BE49-F238E27FC236}">
                  <a16:creationId xmlns:a16="http://schemas.microsoft.com/office/drawing/2014/main" id="{3D98C9EA-CDE5-B34D-9D7A-83B3B8117AC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236" y="4901878"/>
              <a:ext cx="293048" cy="197409"/>
            </a:xfrm>
            <a:prstGeom prst="rect">
              <a:avLst/>
            </a:prstGeom>
            <a:extLst>
              <a:ext uri="{FAA26D3D-D897-4be2-8F04-BA451C77F1D7}">
                <ma14:placeholderFlag xmlns="" xmlns:ma14="http://schemas.microsoft.com/office/mac/drawingml/2011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347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t="17037" r="-115" b="5379"/>
          <a:stretch/>
        </p:blipFill>
        <p:spPr>
          <a:xfrm>
            <a:off x="-156909" y="-1"/>
            <a:ext cx="9409122" cy="51435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algn="r"/>
            <a:fld id="{551115BC-487E-4422-894C-CB7CD3E79223}" type="slidenum">
              <a:rPr lang="en-GB" sz="1200" noProof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5</a:t>
            </a:fld>
            <a:endParaRPr lang="en-GB" sz="12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Bildobjekt 7" descr="ESS-vit-logg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158" y="99236"/>
            <a:ext cx="896934" cy="4798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1" y="195263"/>
            <a:ext cx="1269677" cy="27932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7700" y="4866649"/>
            <a:ext cx="5058135" cy="276851"/>
            <a:chOff x="4647236" y="4901878"/>
            <a:chExt cx="5058135" cy="276851"/>
          </a:xfrm>
        </p:grpSpPr>
        <p:sp>
          <p:nvSpPr>
            <p:cNvPr id="16" name="Tekstfelt 11"/>
            <p:cNvSpPr txBox="1"/>
            <p:nvPr/>
          </p:nvSpPr>
          <p:spPr>
            <a:xfrm>
              <a:off x="4865048" y="4917119"/>
              <a:ext cx="48403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55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BrightnESS</a:t>
              </a:r>
              <a:r>
                <a:rPr lang="da-DK" sz="55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is </a:t>
              </a:r>
              <a:r>
                <a:rPr lang="da-DK" sz="55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funded</a:t>
              </a:r>
              <a:r>
                <a:rPr lang="da-DK" sz="55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by the European Union Framework Programme for Research and Innovation Horizon 2020, under grant agreement 676548</a:t>
              </a:r>
            </a:p>
            <a:p>
              <a:endParaRPr lang="da-DK" sz="550" dirty="0">
                <a:solidFill>
                  <a:srgbClr val="485156"/>
                </a:solidFill>
              </a:endParaRPr>
            </a:p>
          </p:txBody>
        </p:sp>
        <p:pic>
          <p:nvPicPr>
            <p:cNvPr id="17" name="Billede 3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236" y="4901878"/>
              <a:ext cx="293048" cy="197409"/>
            </a:xfrm>
            <a:prstGeom prst="rect">
              <a:avLst/>
            </a:prstGeom>
            <a:extLst>
              <a:ext uri="{FAA26D3D-D897-4be2-8F04-BA451C77F1D7}">
                <ma14:placeholderFlag xmlns="" xmlns:ma14="http://schemas.microsoft.com/office/mac/drawingml/2011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2388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6599" y="1260676"/>
            <a:ext cx="2316403" cy="584775"/>
          </a:xfrm>
          <a:prstGeom prst="rect">
            <a:avLst/>
          </a:prstGeom>
          <a:noFill/>
          <a:ln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85156"/>
                </a:solidFill>
              </a:rPr>
              <a:t>Consortium</a:t>
            </a:r>
            <a:r>
              <a:rPr lang="en-US" sz="1600" dirty="0">
                <a:solidFill>
                  <a:srgbClr val="485156"/>
                </a:solidFill>
              </a:rPr>
              <a:t>: 18 partners, </a:t>
            </a:r>
          </a:p>
          <a:p>
            <a:r>
              <a:rPr lang="en-US" sz="1600" dirty="0">
                <a:solidFill>
                  <a:srgbClr val="485156"/>
                </a:solidFill>
              </a:rPr>
              <a:t>11 countries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2179" y="3046876"/>
            <a:ext cx="15327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85156"/>
                </a:solidFill>
              </a:rPr>
              <a:t>Budget</a:t>
            </a:r>
            <a:r>
              <a:rPr lang="en-US" sz="1600" dirty="0">
                <a:solidFill>
                  <a:srgbClr val="485156"/>
                </a:solidFill>
              </a:rPr>
              <a:t>: €19.9M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179" y="2153776"/>
            <a:ext cx="210987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85156"/>
                </a:solidFill>
              </a:rPr>
              <a:t>Duration</a:t>
            </a:r>
            <a:r>
              <a:rPr lang="en-US" sz="1600" dirty="0">
                <a:solidFill>
                  <a:srgbClr val="485156"/>
                </a:solidFill>
              </a:rPr>
              <a:t>: 36 months </a:t>
            </a:r>
          </a:p>
          <a:p>
            <a:r>
              <a:rPr lang="en-US" sz="1600" dirty="0">
                <a:solidFill>
                  <a:srgbClr val="485156"/>
                </a:solidFill>
              </a:rPr>
              <a:t>(Sep 2015 </a:t>
            </a:r>
            <a:r>
              <a:rPr lang="mr-IN" sz="1600" dirty="0">
                <a:solidFill>
                  <a:srgbClr val="485156"/>
                </a:solidFill>
              </a:rPr>
              <a:t>–</a:t>
            </a:r>
            <a:r>
              <a:rPr lang="en-US" sz="1600" dirty="0">
                <a:solidFill>
                  <a:srgbClr val="485156"/>
                </a:solidFill>
              </a:rPr>
              <a:t> Aug 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B6B5-03D8-0F4F-9631-476F8CD402CE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834560" y="613082"/>
            <a:ext cx="5570833" cy="4261760"/>
            <a:chOff x="2834560" y="607671"/>
            <a:chExt cx="5570833" cy="4261760"/>
          </a:xfrm>
        </p:grpSpPr>
        <p:pic>
          <p:nvPicPr>
            <p:cNvPr id="5" name="Picture 4" descr="Screen Shot 2017-01-23 at 09.33.34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4560" y="607671"/>
              <a:ext cx="5570833" cy="426176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196166" y="2645808"/>
              <a:ext cx="730438" cy="6438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age10.png" descr="image10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1926" y="2750052"/>
              <a:ext cx="398918" cy="384485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11323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B6B5-03D8-0F4F-9631-476F8CD402C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98" y="3282323"/>
            <a:ext cx="2007766" cy="6304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98" y="4134997"/>
            <a:ext cx="2007766" cy="5662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578" y="3282323"/>
            <a:ext cx="2037567" cy="6304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117" y="4037198"/>
            <a:ext cx="1952028" cy="6640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348" y="3282323"/>
            <a:ext cx="1856196" cy="675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348" y="4038823"/>
            <a:ext cx="1960526" cy="91788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123825"/>
            <a:ext cx="9048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485156"/>
                </a:solidFill>
              </a:rPr>
              <a:t>BrightnESS in Short</a:t>
            </a:r>
          </a:p>
        </p:txBody>
      </p:sp>
      <p:graphicFrame>
        <p:nvGraphicFramePr>
          <p:cNvPr id="14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372561" y="411827"/>
          <a:ext cx="8229600" cy="2808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956398" y="1487347"/>
            <a:ext cx="1427987" cy="5787"/>
          </a:xfrm>
          <a:prstGeom prst="line">
            <a:avLst/>
          </a:prstGeom>
          <a:ln>
            <a:solidFill>
              <a:srgbClr val="4851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384385" y="1487347"/>
            <a:ext cx="0" cy="127321"/>
          </a:xfrm>
          <a:prstGeom prst="line">
            <a:avLst/>
          </a:prstGeom>
          <a:ln w="19050">
            <a:solidFill>
              <a:srgbClr val="4851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969459" y="1487347"/>
            <a:ext cx="0" cy="127322"/>
          </a:xfrm>
          <a:prstGeom prst="line">
            <a:avLst/>
          </a:prstGeom>
          <a:ln>
            <a:solidFill>
              <a:srgbClr val="4851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384385" y="1487347"/>
            <a:ext cx="1441048" cy="0"/>
          </a:xfrm>
          <a:prstGeom prst="line">
            <a:avLst/>
          </a:prstGeom>
          <a:ln>
            <a:solidFill>
              <a:srgbClr val="4851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87361" y="1487347"/>
            <a:ext cx="3528107" cy="0"/>
          </a:xfrm>
          <a:prstGeom prst="line">
            <a:avLst/>
          </a:prstGeom>
          <a:ln>
            <a:solidFill>
              <a:srgbClr val="4851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79671" y="1487347"/>
            <a:ext cx="0" cy="127321"/>
          </a:xfrm>
          <a:prstGeom prst="line">
            <a:avLst/>
          </a:prstGeom>
          <a:ln>
            <a:solidFill>
              <a:srgbClr val="4851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594676" y="1487347"/>
            <a:ext cx="2894" cy="127321"/>
          </a:xfrm>
          <a:prstGeom prst="line">
            <a:avLst/>
          </a:prstGeom>
          <a:ln>
            <a:solidFill>
              <a:srgbClr val="4851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015468" y="1487347"/>
            <a:ext cx="0" cy="127321"/>
          </a:xfrm>
          <a:prstGeom prst="line">
            <a:avLst/>
          </a:prstGeom>
          <a:ln>
            <a:solidFill>
              <a:srgbClr val="4851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0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B6B5-03D8-0F4F-9631-476F8CD402C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51210" y="1868460"/>
            <a:ext cx="2485170" cy="18841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150" kern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7926" y="69582"/>
            <a:ext cx="661860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485156"/>
                </a:solidFill>
              </a:rPr>
              <a:t>Strengthening In-Kind Contribution and Coordination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0163" y="735013"/>
            <a:ext cx="2843920" cy="2035019"/>
            <a:chOff x="5578407" y="1432436"/>
            <a:chExt cx="2843920" cy="1627546"/>
          </a:xfrm>
        </p:grpSpPr>
        <p:sp>
          <p:nvSpPr>
            <p:cNvPr id="13" name="Rectangle 12"/>
            <p:cNvSpPr/>
            <p:nvPr/>
          </p:nvSpPr>
          <p:spPr>
            <a:xfrm>
              <a:off x="5671095" y="1828756"/>
              <a:ext cx="2547104" cy="12312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188 IKC contracts with 40+ institutes 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Total value: 550MEUR </a:t>
              </a:r>
              <a:br>
                <a:rPr lang="en-US" sz="1200" dirty="0">
                  <a:solidFill>
                    <a:srgbClr val="485156"/>
                  </a:solidFill>
                </a:rPr>
              </a:br>
              <a:r>
                <a:rPr lang="en-US" sz="1200" dirty="0">
                  <a:solidFill>
                    <a:srgbClr val="485156"/>
                  </a:solidFill>
                </a:rPr>
                <a:t>(333 MEUR signed)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Field Coordinators track activities and highlight risks 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Strong networks IKC partners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78407" y="1432436"/>
              <a:ext cx="2843920" cy="334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Securing In-Kind Contracts through Field Coordinators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55086" y="4504712"/>
            <a:ext cx="17876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err="1">
                <a:solidFill>
                  <a:srgbClr val="000000"/>
                </a:solidFill>
                <a:latin typeface="Calibri" charset="0"/>
              </a:rPr>
              <a:t>BrightnESS</a:t>
            </a:r>
            <a:r>
              <a:rPr lang="en-US" sz="800" i="1" dirty="0">
                <a:solidFill>
                  <a:srgbClr val="000000"/>
                </a:solidFill>
                <a:latin typeface="Calibri" charset="0"/>
              </a:rPr>
              <a:t> WP2 IKC Field Coordinators</a:t>
            </a:r>
            <a:endParaRPr lang="en-US" sz="800" i="1" dirty="0"/>
          </a:p>
        </p:txBody>
      </p:sp>
      <p:sp>
        <p:nvSpPr>
          <p:cNvPr id="33" name="Rectangle 32"/>
          <p:cNvSpPr/>
          <p:nvPr/>
        </p:nvSpPr>
        <p:spPr>
          <a:xfrm>
            <a:off x="3812031" y="2287002"/>
            <a:ext cx="13997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000000"/>
                </a:solidFill>
                <a:latin typeface="Calibri" charset="0"/>
              </a:rPr>
              <a:t>Ion Source, IKC by INFN, Italy </a:t>
            </a:r>
            <a:endParaRPr lang="en-US" sz="800" i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79" t="21008" r="6579" b="13888"/>
          <a:stretch/>
        </p:blipFill>
        <p:spPr>
          <a:xfrm>
            <a:off x="272851" y="2903750"/>
            <a:ext cx="2555614" cy="16009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420" b="2389"/>
          <a:stretch/>
        </p:blipFill>
        <p:spPr>
          <a:xfrm>
            <a:off x="3257780" y="735013"/>
            <a:ext cx="2552400" cy="158573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535" y="4108179"/>
            <a:ext cx="2542788" cy="54133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104" y="4540945"/>
            <a:ext cx="414465" cy="41446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666316" y="4688537"/>
            <a:ext cx="7938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Trebuchet MS" charset="0"/>
                <a:ea typeface="Trebuchet MS" charset="0"/>
                <a:cs typeface="Trebuchet MS" charset="0"/>
              </a:rPr>
              <a:t>4 349 587€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59113" y="2413507"/>
            <a:ext cx="2974881" cy="1300636"/>
            <a:chOff x="3402614" y="2885637"/>
            <a:chExt cx="2974881" cy="1347214"/>
          </a:xfrm>
        </p:grpSpPr>
        <p:sp>
          <p:nvSpPr>
            <p:cNvPr id="51" name="Rectangle 50"/>
            <p:cNvSpPr/>
            <p:nvPr/>
          </p:nvSpPr>
          <p:spPr>
            <a:xfrm>
              <a:off x="3402614" y="3168775"/>
              <a:ext cx="2974881" cy="10640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XRM+  is the IKC data management system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Fundamental tool for IKC accounting, reporting, documentation and contacts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98545" y="2885637"/>
              <a:ext cx="2843920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IKC Information System (XRM+)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35326" y="3621381"/>
            <a:ext cx="1549562" cy="1384924"/>
            <a:chOff x="0" y="0"/>
            <a:chExt cx="2099945" cy="1854062"/>
          </a:xfrm>
        </p:grpSpPr>
        <p:pic>
          <p:nvPicPr>
            <p:cNvPr id="39" name="Picture 38" descr="/Users/alexandraschmidli/Desktop/Screen Shot 2018-01-10 at 15.55.38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39849">
              <a:off x="548640" y="286247"/>
              <a:ext cx="1551305" cy="1567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39" descr="/Users/alexandraschmidli/Desktop/Screen Shot 2018-01-10 at 15.55.22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99565" cy="1732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" name="Group 52"/>
          <p:cNvGrpSpPr/>
          <p:nvPr/>
        </p:nvGrpSpPr>
        <p:grpSpPr>
          <a:xfrm>
            <a:off x="6220525" y="671015"/>
            <a:ext cx="2843920" cy="1339122"/>
            <a:chOff x="3498545" y="2885637"/>
            <a:chExt cx="2843920" cy="1339122"/>
          </a:xfrm>
        </p:grpSpPr>
        <p:sp>
          <p:nvSpPr>
            <p:cNvPr id="54" name="Rectangle 53"/>
            <p:cNvSpPr/>
            <p:nvPr/>
          </p:nvSpPr>
          <p:spPr>
            <a:xfrm>
              <a:off x="3595195" y="3160684"/>
              <a:ext cx="2547104" cy="1064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Best Practice Workshops to share knowledge and recommendations on engineering, testing, component assembly and installation etc.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498545" y="2885637"/>
              <a:ext cx="2843920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IKC Best Practice Exchange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10014" r="12885" b="9873"/>
          <a:stretch/>
        </p:blipFill>
        <p:spPr>
          <a:xfrm>
            <a:off x="6319778" y="2089229"/>
            <a:ext cx="2556000" cy="1692905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6238857" y="3787852"/>
            <a:ext cx="2638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solidFill>
                  <a:srgbClr val="000000"/>
                </a:solidFill>
                <a:latin typeface="Calibri" charset="0"/>
              </a:rPr>
              <a:t>Wave Guide Support Structure from STFC, UK and  Installations by IFJ PAN, Poland</a:t>
            </a:r>
            <a:endParaRPr lang="en-US" sz="800" i="1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58" y="4116982"/>
            <a:ext cx="305219" cy="2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/>
      <p:bldP spid="43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B6B5-03D8-0F4F-9631-476F8CD402C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ounded Rectangle 4"/>
          <p:cNvSpPr/>
          <p:nvPr/>
        </p:nvSpPr>
        <p:spPr>
          <a:xfrm>
            <a:off x="451210" y="1868460"/>
            <a:ext cx="2485170" cy="18841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150" kern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6336" y="77526"/>
            <a:ext cx="664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Organisational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1288" y="4355130"/>
            <a:ext cx="27569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ü"/>
            </a:pPr>
            <a:endParaRPr lang="en-US" sz="1000" dirty="0">
              <a:solidFill>
                <a:srgbClr val="7D0046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86386" y="1946677"/>
            <a:ext cx="2765411" cy="3216887"/>
            <a:chOff x="6153086" y="1984777"/>
            <a:chExt cx="2765411" cy="3216887"/>
          </a:xfrm>
        </p:grpSpPr>
        <p:sp>
          <p:nvSpPr>
            <p:cNvPr id="16" name="Rectangle 15"/>
            <p:cNvSpPr/>
            <p:nvPr/>
          </p:nvSpPr>
          <p:spPr>
            <a:xfrm>
              <a:off x="8733766" y="1984777"/>
              <a:ext cx="184731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dirty="0">
                <a:solidFill>
                  <a:srgbClr val="485156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53086" y="4955443"/>
              <a:ext cx="262246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1" indent="-171450" defTabSz="488950">
                <a:spcBef>
                  <a:spcPct val="0"/>
                </a:spcBef>
                <a:spcAft>
                  <a:spcPct val="15000"/>
                </a:spcAft>
                <a:buFont typeface="Wingdings" charset="2"/>
                <a:buChar char="ü"/>
              </a:pPr>
              <a:endParaRPr lang="en-US" sz="1000" dirty="0">
                <a:solidFill>
                  <a:srgbClr val="485156"/>
                </a:solidFill>
              </a:endParaRPr>
            </a:p>
          </p:txBody>
        </p:sp>
      </p:grpSp>
      <p:pic>
        <p:nvPicPr>
          <p:cNvPr id="26" name="Picture 2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40"/>
          <a:stretch/>
        </p:blipFill>
        <p:spPr>
          <a:xfrm>
            <a:off x="317728" y="2358507"/>
            <a:ext cx="2547006" cy="180171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44994" y="2451750"/>
            <a:ext cx="26132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000000"/>
                </a:solidFill>
                <a:ea typeface="Calibri" charset="0"/>
                <a:cs typeface="Times New Roman" charset="0"/>
              </a:rPr>
              <a:t>Components and Crate for ESS </a:t>
            </a:r>
            <a:r>
              <a:rPr lang="en-US" sz="800" i="1">
                <a:solidFill>
                  <a:srgbClr val="000000"/>
                </a:solidFill>
                <a:ea typeface="Calibri" charset="0"/>
                <a:cs typeface="Times New Roman" charset="0"/>
              </a:rPr>
              <a:t>MTCA.4 solution (PPI Case)</a:t>
            </a:r>
            <a:r>
              <a:rPr lang="en-US" sz="1100" i="1" dirty="0">
                <a:solidFill>
                  <a:srgbClr val="000000"/>
                </a:solidFill>
                <a:ea typeface="Calibri" charset="0"/>
                <a:cs typeface="Times New Roman" charset="0"/>
              </a:rPr>
              <a:t> </a:t>
            </a:r>
            <a:endParaRPr lang="en-US" sz="1100" i="1" dirty="0">
              <a:ea typeface="Calibri" charset="0"/>
              <a:cs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13056" y="3842380"/>
            <a:ext cx="26308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000000"/>
                </a:solidFill>
                <a:ea typeface="Calibri" charset="0"/>
                <a:cs typeface="Times New Roman" charset="0"/>
              </a:rPr>
              <a:t>Innovation workshop during Tech Transfer meeting at DTU</a:t>
            </a:r>
            <a:endParaRPr lang="en-US" sz="1100" i="1" dirty="0">
              <a:ea typeface="Calibri" charset="0"/>
              <a:cs typeface="Times New Roman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10135" y="4158126"/>
            <a:ext cx="10486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rgbClr val="000000"/>
                </a:solidFill>
                <a:latin typeface="Calibri" charset="0"/>
              </a:rPr>
              <a:t>ERIC Plate Ceremony</a:t>
            </a:r>
            <a:endParaRPr lang="en-US" sz="800" i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6501058" y="4189363"/>
            <a:ext cx="2304200" cy="680508"/>
            <a:chOff x="6304387" y="4268328"/>
            <a:chExt cx="2487250" cy="769806"/>
          </a:xfrm>
        </p:grpSpPr>
        <p:pic>
          <p:nvPicPr>
            <p:cNvPr id="33" name="Content Placeholder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"/>
            <a:stretch/>
          </p:blipFill>
          <p:spPr>
            <a:xfrm>
              <a:off x="6304387" y="4268328"/>
              <a:ext cx="2487250" cy="450220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6304387" y="4623669"/>
              <a:ext cx="2147426" cy="414465"/>
              <a:chOff x="4443497" y="4194802"/>
              <a:chExt cx="2147426" cy="414465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4713292" y="4261038"/>
                <a:ext cx="187763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latin typeface="Trebuchet MS" charset="0"/>
                    <a:ea typeface="Trebuchet MS" charset="0"/>
                    <a:cs typeface="Trebuchet MS" charset="0"/>
                  </a:rPr>
                  <a:t>1 298 780€</a:t>
                </a: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3497" y="4194802"/>
                <a:ext cx="414465" cy="414465"/>
              </a:xfrm>
              <a:prstGeom prst="rect">
                <a:avLst/>
              </a:prstGeom>
            </p:spPr>
          </p:pic>
        </p:grp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16" b="6444"/>
          <a:stretch/>
        </p:blipFill>
        <p:spPr>
          <a:xfrm>
            <a:off x="6345467" y="2245489"/>
            <a:ext cx="2549677" cy="15973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15193" y="667156"/>
            <a:ext cx="2843920" cy="1522250"/>
            <a:chOff x="5578407" y="1432436"/>
            <a:chExt cx="2843920" cy="1061805"/>
          </a:xfrm>
        </p:grpSpPr>
        <p:sp>
          <p:nvSpPr>
            <p:cNvPr id="41" name="Rectangle 40"/>
            <p:cNvSpPr/>
            <p:nvPr/>
          </p:nvSpPr>
          <p:spPr>
            <a:xfrm>
              <a:off x="5686633" y="1630364"/>
              <a:ext cx="2547104" cy="8638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Identified pertaining challenges and solutions in the areas of: Procurement, VAT &amp; Accounting in In-Kind, and International Staffing 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Role model for the other ERICs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578407" y="1432436"/>
              <a:ext cx="2843920" cy="199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Completion of ERIC Implementation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168666" y="2760930"/>
            <a:ext cx="2843920" cy="1411745"/>
            <a:chOff x="5578407" y="1284897"/>
            <a:chExt cx="2843920" cy="984725"/>
          </a:xfrm>
        </p:grpSpPr>
        <p:sp>
          <p:nvSpPr>
            <p:cNvPr id="44" name="Rectangle 43"/>
            <p:cNvSpPr/>
            <p:nvPr/>
          </p:nvSpPr>
          <p:spPr>
            <a:xfrm>
              <a:off x="5686633" y="1645262"/>
              <a:ext cx="2547104" cy="6243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Capacity for early engagement with industry through PCP &amp; PPI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Promoting the development of new standards by industry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578407" y="1284897"/>
              <a:ext cx="2843920" cy="522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485156"/>
                  </a:solidFill>
                </a:rPr>
                <a:t>Capacity Building of Public Procurement of Innovation</a:t>
              </a:r>
            </a:p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47" name="Picture 46" descr="C:\Users\luisortega\Desktop\IFC1410_FMC_2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854"/>
          <a:stretch/>
        </p:blipFill>
        <p:spPr bwMode="auto">
          <a:xfrm>
            <a:off x="3246698" y="950913"/>
            <a:ext cx="2545393" cy="1547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6226312" y="673626"/>
            <a:ext cx="2843920" cy="1485051"/>
            <a:chOff x="5578407" y="1333339"/>
            <a:chExt cx="2843920" cy="799238"/>
          </a:xfrm>
        </p:grpSpPr>
        <p:sp>
          <p:nvSpPr>
            <p:cNvPr id="50" name="Rectangle 49"/>
            <p:cNvSpPr/>
            <p:nvPr/>
          </p:nvSpPr>
          <p:spPr>
            <a:xfrm>
              <a:off x="5686633" y="1579854"/>
              <a:ext cx="2547104" cy="5527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Set up a Technology Transfer Office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en-US" sz="1200" dirty="0">
                  <a:solidFill>
                    <a:srgbClr val="485156"/>
                  </a:solidFill>
                </a:rPr>
                <a:t>Knowledge transfer and establishing an innovation framework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578407" y="1333339"/>
              <a:ext cx="2843920" cy="258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485156"/>
                  </a:solidFill>
                </a:rPr>
                <a:t>Capacity Building in Technology Transfer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28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BrightnESS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11270</TotalTime>
  <Words>1373</Words>
  <Application>Microsoft Macintosh PowerPoint</Application>
  <PresentationFormat>On-screen Show (16:9)</PresentationFormat>
  <Paragraphs>244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Arial</vt:lpstr>
      <vt:lpstr>Calibri</vt:lpstr>
      <vt:lpstr>Helvetica</vt:lpstr>
      <vt:lpstr>Mangal</vt:lpstr>
      <vt:lpstr>Times New Roman</vt:lpstr>
      <vt:lpstr>Trebuchet MS</vt:lpstr>
      <vt:lpstr>Wingdings</vt:lpstr>
      <vt:lpstr>BrightnESS White Theme</vt:lpstr>
      <vt:lpstr> </vt:lpstr>
      <vt:lpstr>The Importance of Research Infrastructures</vt:lpstr>
      <vt:lpstr>PowerPoint Presentation</vt:lpstr>
      <vt:lpstr>Approach to INFRADEV-3 call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Visits to ESS - Highlights (Sep 2015 – May 2018)</vt:lpstr>
      <vt:lpstr>PowerPoint Presentation</vt:lpstr>
      <vt:lpstr>Thanks to the support of the European Commission, the BrightnESS Project</vt:lpstr>
      <vt:lpstr>PowerPoint Presentation</vt:lpstr>
    </vt:vector>
  </TitlesOfParts>
  <Company>Eckardt ApS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Rasmus Eckardt</dc:creator>
  <cp:lastModifiedBy>Microsoft Office User</cp:lastModifiedBy>
  <cp:revision>540</cp:revision>
  <cp:lastPrinted>2018-02-05T15:20:07Z</cp:lastPrinted>
  <dcterms:created xsi:type="dcterms:W3CDTF">2015-11-24T09:32:31Z</dcterms:created>
  <dcterms:modified xsi:type="dcterms:W3CDTF">2018-06-21T12:49:47Z</dcterms:modified>
</cp:coreProperties>
</file>