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87" r:id="rId3"/>
    <p:sldId id="301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6" r:id="rId12"/>
    <p:sldId id="269" r:id="rId13"/>
    <p:sldId id="270" r:id="rId14"/>
    <p:sldId id="284" r:id="rId15"/>
    <p:sldId id="285" r:id="rId16"/>
    <p:sldId id="286" r:id="rId17"/>
    <p:sldId id="302" r:id="rId18"/>
  </p:sldIdLst>
  <p:sldSz cx="9144000" cy="5143500" type="screen16x9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7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156"/>
    <a:srgbClr val="82AA1E"/>
    <a:srgbClr val="82AF19"/>
    <a:srgbClr val="82B819"/>
    <a:srgbClr val="82B80F"/>
    <a:srgbClr val="8AB80F"/>
    <a:srgbClr val="8AB805"/>
    <a:srgbClr val="7D0046"/>
    <a:srgbClr val="9BBE05"/>
    <a:srgbClr val="9CB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7661"/>
  </p:normalViewPr>
  <p:slideViewPr>
    <p:cSldViewPr snapToGrid="0" snapToObjects="1">
      <p:cViewPr varScale="1">
        <p:scale>
          <a:sx n="74" d="100"/>
          <a:sy n="74" d="100"/>
        </p:scale>
        <p:origin x="720" y="168"/>
      </p:cViewPr>
      <p:guideLst>
        <p:guide orient="horz" pos="1620"/>
        <p:guide pos="2880"/>
        <p:guide pos="27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4B3F5-7B27-134C-BCCF-0C0FCE730117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AAE02-82C1-E44A-A06C-FFCAEF977312}">
      <dgm:prSet phldrT="[Text]"/>
      <dgm:spPr>
        <a:solidFill>
          <a:srgbClr val="82AA1E"/>
        </a:solidFill>
      </dgm:spPr>
      <dgm:t>
        <a:bodyPr/>
        <a:lstStyle/>
        <a:p>
          <a:r>
            <a:rPr lang="en-GB" dirty="0"/>
            <a:t>Start ICRI 2016: with the idea to articulate as far as possible SEI and decision making process – SEI not only for stakeholders but really to be accountable for</a:t>
          </a:r>
          <a:endParaRPr lang="en-US" dirty="0"/>
        </a:p>
      </dgm:t>
    </dgm:pt>
    <dgm:pt modelId="{65EE69FC-E9C8-2541-8E65-A2AF457DD979}" type="parTrans" cxnId="{8552C670-FDBA-BF45-8D49-827DD3E76491}">
      <dgm:prSet/>
      <dgm:spPr/>
      <dgm:t>
        <a:bodyPr/>
        <a:lstStyle/>
        <a:p>
          <a:endParaRPr lang="en-US"/>
        </a:p>
      </dgm:t>
    </dgm:pt>
    <dgm:pt modelId="{32E5FBD3-9511-C748-8DC8-B9BAC51552CA}" type="sibTrans" cxnId="{8552C670-FDBA-BF45-8D49-827DD3E76491}">
      <dgm:prSet/>
      <dgm:spPr/>
      <dgm:t>
        <a:bodyPr/>
        <a:lstStyle/>
        <a:p>
          <a:endParaRPr lang="en-US"/>
        </a:p>
      </dgm:t>
    </dgm:pt>
    <dgm:pt modelId="{ED4F4959-334B-054C-8410-2EEA36BD4F0E}">
      <dgm:prSet phldrT="[Text]"/>
      <dgm:spPr>
        <a:solidFill>
          <a:srgbClr val="485156"/>
        </a:solidFill>
      </dgm:spPr>
      <dgm:t>
        <a:bodyPr/>
        <a:lstStyle/>
        <a:p>
          <a:r>
            <a:rPr lang="en-GB" dirty="0"/>
            <a:t>Parallel work at OECD (SEIRI) and ESS during 2017 to design simultaneously the framework and the ability to collect data/availability of data</a:t>
          </a:r>
          <a:endParaRPr lang="en-US" dirty="0"/>
        </a:p>
      </dgm:t>
    </dgm:pt>
    <dgm:pt modelId="{5D6D6499-B098-9A4D-8E34-355362352270}" type="parTrans" cxnId="{B20DA68E-FCD6-B047-8336-B6EEB24FFAF0}">
      <dgm:prSet/>
      <dgm:spPr/>
      <dgm:t>
        <a:bodyPr/>
        <a:lstStyle/>
        <a:p>
          <a:endParaRPr lang="en-US"/>
        </a:p>
      </dgm:t>
    </dgm:pt>
    <dgm:pt modelId="{797B7FA7-8D87-F149-AE67-2BE06B90F07F}" type="sibTrans" cxnId="{B20DA68E-FCD6-B047-8336-B6EEB24FFAF0}">
      <dgm:prSet/>
      <dgm:spPr/>
      <dgm:t>
        <a:bodyPr/>
        <a:lstStyle/>
        <a:p>
          <a:endParaRPr lang="en-US"/>
        </a:p>
      </dgm:t>
    </dgm:pt>
    <dgm:pt modelId="{60C61F2E-E171-D345-847B-7C084842195C}">
      <dgm:prSet phldrT="[Text]"/>
      <dgm:spPr>
        <a:solidFill>
          <a:srgbClr val="82AA1E"/>
        </a:solidFill>
      </dgm:spPr>
      <dgm:t>
        <a:bodyPr/>
        <a:lstStyle/>
        <a:p>
          <a:r>
            <a:rPr lang="en-GB" dirty="0"/>
            <a:t>OECD: framework available by the end of 2018; design of the ESS data collection framework (compatible with OECD) within the Brightness context </a:t>
          </a:r>
          <a:endParaRPr lang="en-US" dirty="0"/>
        </a:p>
      </dgm:t>
    </dgm:pt>
    <dgm:pt modelId="{5E8643CC-8343-0542-8A98-3E648F78D7F7}" type="parTrans" cxnId="{3D6F9553-68FA-7C42-92CF-78F9148CB841}">
      <dgm:prSet/>
      <dgm:spPr/>
      <dgm:t>
        <a:bodyPr/>
        <a:lstStyle/>
        <a:p>
          <a:endParaRPr lang="en-US"/>
        </a:p>
      </dgm:t>
    </dgm:pt>
    <dgm:pt modelId="{A0CD80B8-FBE6-884F-8B83-DD25FDD1B467}" type="sibTrans" cxnId="{3D6F9553-68FA-7C42-92CF-78F9148CB841}">
      <dgm:prSet/>
      <dgm:spPr/>
      <dgm:t>
        <a:bodyPr/>
        <a:lstStyle/>
        <a:p>
          <a:endParaRPr lang="en-US"/>
        </a:p>
      </dgm:t>
    </dgm:pt>
    <dgm:pt modelId="{503591B5-9F26-5145-BDAC-09D845EA5461}" type="pres">
      <dgm:prSet presAssocID="{7584B3F5-7B27-134C-BCCF-0C0FCE730117}" presName="diagram" presStyleCnt="0">
        <dgm:presLayoutVars>
          <dgm:dir/>
          <dgm:resizeHandles val="exact"/>
        </dgm:presLayoutVars>
      </dgm:prSet>
      <dgm:spPr/>
    </dgm:pt>
    <dgm:pt modelId="{A9444CEF-60F8-BB4C-89A2-29F0EAF3B55B}" type="pres">
      <dgm:prSet presAssocID="{8BFAAE02-82C1-E44A-A06C-FFCAEF977312}" presName="node" presStyleLbl="node1" presStyleIdx="0" presStyleCnt="3">
        <dgm:presLayoutVars>
          <dgm:bulletEnabled val="1"/>
        </dgm:presLayoutVars>
      </dgm:prSet>
      <dgm:spPr/>
    </dgm:pt>
    <dgm:pt modelId="{9D84465C-C8E6-214A-AED6-01C35923FC99}" type="pres">
      <dgm:prSet presAssocID="{32E5FBD3-9511-C748-8DC8-B9BAC51552CA}" presName="sibTrans" presStyleCnt="0"/>
      <dgm:spPr/>
    </dgm:pt>
    <dgm:pt modelId="{3DAFAED2-8F7B-6247-A69D-B8EE261350F2}" type="pres">
      <dgm:prSet presAssocID="{ED4F4959-334B-054C-8410-2EEA36BD4F0E}" presName="node" presStyleLbl="node1" presStyleIdx="1" presStyleCnt="3">
        <dgm:presLayoutVars>
          <dgm:bulletEnabled val="1"/>
        </dgm:presLayoutVars>
      </dgm:prSet>
      <dgm:spPr/>
    </dgm:pt>
    <dgm:pt modelId="{C7E17A30-84A4-2D43-B5E7-5547888E2AD9}" type="pres">
      <dgm:prSet presAssocID="{797B7FA7-8D87-F149-AE67-2BE06B90F07F}" presName="sibTrans" presStyleCnt="0"/>
      <dgm:spPr/>
    </dgm:pt>
    <dgm:pt modelId="{C4CA874E-B3D4-B240-8ECB-F24DACC19DCC}" type="pres">
      <dgm:prSet presAssocID="{60C61F2E-E171-D345-847B-7C084842195C}" presName="node" presStyleLbl="node1" presStyleIdx="2" presStyleCnt="3">
        <dgm:presLayoutVars>
          <dgm:bulletEnabled val="1"/>
        </dgm:presLayoutVars>
      </dgm:prSet>
      <dgm:spPr/>
    </dgm:pt>
  </dgm:ptLst>
  <dgm:cxnLst>
    <dgm:cxn modelId="{E0ABD141-3A6E-3742-AB3C-A3E08DAF9957}" type="presOf" srcId="{ED4F4959-334B-054C-8410-2EEA36BD4F0E}" destId="{3DAFAED2-8F7B-6247-A69D-B8EE261350F2}" srcOrd="0" destOrd="0" presId="urn:microsoft.com/office/officeart/2005/8/layout/default"/>
    <dgm:cxn modelId="{3D6F9553-68FA-7C42-92CF-78F9148CB841}" srcId="{7584B3F5-7B27-134C-BCCF-0C0FCE730117}" destId="{60C61F2E-E171-D345-847B-7C084842195C}" srcOrd="2" destOrd="0" parTransId="{5E8643CC-8343-0542-8A98-3E648F78D7F7}" sibTransId="{A0CD80B8-FBE6-884F-8B83-DD25FDD1B467}"/>
    <dgm:cxn modelId="{8552C670-FDBA-BF45-8D49-827DD3E76491}" srcId="{7584B3F5-7B27-134C-BCCF-0C0FCE730117}" destId="{8BFAAE02-82C1-E44A-A06C-FFCAEF977312}" srcOrd="0" destOrd="0" parTransId="{65EE69FC-E9C8-2541-8E65-A2AF457DD979}" sibTransId="{32E5FBD3-9511-C748-8DC8-B9BAC51552CA}"/>
    <dgm:cxn modelId="{626D8887-54E9-2047-8CA2-D04B612A70E2}" type="presOf" srcId="{8BFAAE02-82C1-E44A-A06C-FFCAEF977312}" destId="{A9444CEF-60F8-BB4C-89A2-29F0EAF3B55B}" srcOrd="0" destOrd="0" presId="urn:microsoft.com/office/officeart/2005/8/layout/default"/>
    <dgm:cxn modelId="{B20DA68E-FCD6-B047-8336-B6EEB24FFAF0}" srcId="{7584B3F5-7B27-134C-BCCF-0C0FCE730117}" destId="{ED4F4959-334B-054C-8410-2EEA36BD4F0E}" srcOrd="1" destOrd="0" parTransId="{5D6D6499-B098-9A4D-8E34-355362352270}" sibTransId="{797B7FA7-8D87-F149-AE67-2BE06B90F07F}"/>
    <dgm:cxn modelId="{20FBF29A-6670-0049-9C5C-E1E5B3BB40E5}" type="presOf" srcId="{7584B3F5-7B27-134C-BCCF-0C0FCE730117}" destId="{503591B5-9F26-5145-BDAC-09D845EA5461}" srcOrd="0" destOrd="0" presId="urn:microsoft.com/office/officeart/2005/8/layout/default"/>
    <dgm:cxn modelId="{2B2664FC-1CA3-D44E-866D-D5B9B59619B4}" type="presOf" srcId="{60C61F2E-E171-D345-847B-7C084842195C}" destId="{C4CA874E-B3D4-B240-8ECB-F24DACC19DCC}" srcOrd="0" destOrd="0" presId="urn:microsoft.com/office/officeart/2005/8/layout/default"/>
    <dgm:cxn modelId="{DA2BA5DE-6B34-1E42-AF33-10FEEB0D7128}" type="presParOf" srcId="{503591B5-9F26-5145-BDAC-09D845EA5461}" destId="{A9444CEF-60F8-BB4C-89A2-29F0EAF3B55B}" srcOrd="0" destOrd="0" presId="urn:microsoft.com/office/officeart/2005/8/layout/default"/>
    <dgm:cxn modelId="{13519F1E-E8CE-EB47-9CDA-74B6499F384D}" type="presParOf" srcId="{503591B5-9F26-5145-BDAC-09D845EA5461}" destId="{9D84465C-C8E6-214A-AED6-01C35923FC99}" srcOrd="1" destOrd="0" presId="urn:microsoft.com/office/officeart/2005/8/layout/default"/>
    <dgm:cxn modelId="{503CC553-9E36-B04E-99C4-29902644582A}" type="presParOf" srcId="{503591B5-9F26-5145-BDAC-09D845EA5461}" destId="{3DAFAED2-8F7B-6247-A69D-B8EE261350F2}" srcOrd="2" destOrd="0" presId="urn:microsoft.com/office/officeart/2005/8/layout/default"/>
    <dgm:cxn modelId="{2D431329-30E4-B64F-81CB-EE8DF4239879}" type="presParOf" srcId="{503591B5-9F26-5145-BDAC-09D845EA5461}" destId="{C7E17A30-84A4-2D43-B5E7-5547888E2AD9}" srcOrd="3" destOrd="0" presId="urn:microsoft.com/office/officeart/2005/8/layout/default"/>
    <dgm:cxn modelId="{7E639240-3225-6F41-AA44-86434FB83447}" type="presParOf" srcId="{503591B5-9F26-5145-BDAC-09D845EA5461}" destId="{C4CA874E-B3D4-B240-8ECB-F24DACC19DC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4B3F5-7B27-134C-BCCF-0C0FCE730117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AAE02-82C1-E44A-A06C-FFCAEF977312}">
      <dgm:prSet phldrT="[Text]"/>
      <dgm:spPr>
        <a:solidFill>
          <a:srgbClr val="82AA1E"/>
        </a:solidFill>
      </dgm:spPr>
      <dgm:t>
        <a:bodyPr/>
        <a:lstStyle/>
        <a:p>
          <a:r>
            <a:rPr lang="en-US" dirty="0"/>
            <a:t>Meeting the societal grand challenges with enabling scientific infrastructures</a:t>
          </a:r>
        </a:p>
      </dgm:t>
    </dgm:pt>
    <dgm:pt modelId="{65EE69FC-E9C8-2541-8E65-A2AF457DD979}" type="parTrans" cxnId="{8552C670-FDBA-BF45-8D49-827DD3E76491}">
      <dgm:prSet/>
      <dgm:spPr/>
      <dgm:t>
        <a:bodyPr/>
        <a:lstStyle/>
        <a:p>
          <a:endParaRPr lang="en-US"/>
        </a:p>
      </dgm:t>
    </dgm:pt>
    <dgm:pt modelId="{32E5FBD3-9511-C748-8DC8-B9BAC51552CA}" type="sibTrans" cxnId="{8552C670-FDBA-BF45-8D49-827DD3E76491}">
      <dgm:prSet/>
      <dgm:spPr/>
      <dgm:t>
        <a:bodyPr/>
        <a:lstStyle/>
        <a:p>
          <a:endParaRPr lang="en-US"/>
        </a:p>
      </dgm:t>
    </dgm:pt>
    <dgm:pt modelId="{ED4F4959-334B-054C-8410-2EEA36BD4F0E}">
      <dgm:prSet phldrT="[Text]"/>
      <dgm:spPr>
        <a:solidFill>
          <a:srgbClr val="485156"/>
        </a:solidFill>
      </dgm:spPr>
      <dgm:t>
        <a:bodyPr/>
        <a:lstStyle/>
        <a:p>
          <a:r>
            <a:rPr lang="en-US" dirty="0"/>
            <a:t>Growing role of science in the society</a:t>
          </a:r>
        </a:p>
      </dgm:t>
    </dgm:pt>
    <dgm:pt modelId="{5D6D6499-B098-9A4D-8E34-355362352270}" type="parTrans" cxnId="{B20DA68E-FCD6-B047-8336-B6EEB24FFAF0}">
      <dgm:prSet/>
      <dgm:spPr/>
      <dgm:t>
        <a:bodyPr/>
        <a:lstStyle/>
        <a:p>
          <a:endParaRPr lang="en-US"/>
        </a:p>
      </dgm:t>
    </dgm:pt>
    <dgm:pt modelId="{797B7FA7-8D87-F149-AE67-2BE06B90F07F}" type="sibTrans" cxnId="{B20DA68E-FCD6-B047-8336-B6EEB24FFAF0}">
      <dgm:prSet/>
      <dgm:spPr/>
      <dgm:t>
        <a:bodyPr/>
        <a:lstStyle/>
        <a:p>
          <a:endParaRPr lang="en-US"/>
        </a:p>
      </dgm:t>
    </dgm:pt>
    <dgm:pt modelId="{60C61F2E-E171-D345-847B-7C084842195C}">
      <dgm:prSet phldrT="[Text]"/>
      <dgm:spPr>
        <a:solidFill>
          <a:srgbClr val="485156"/>
        </a:solidFill>
      </dgm:spPr>
      <dgm:t>
        <a:bodyPr/>
        <a:lstStyle/>
        <a:p>
          <a:r>
            <a:rPr lang="en-US" dirty="0"/>
            <a:t>High investment from multiple stakeholders</a:t>
          </a:r>
        </a:p>
      </dgm:t>
    </dgm:pt>
    <dgm:pt modelId="{5E8643CC-8343-0542-8A98-3E648F78D7F7}" type="parTrans" cxnId="{3D6F9553-68FA-7C42-92CF-78F9148CB841}">
      <dgm:prSet/>
      <dgm:spPr/>
      <dgm:t>
        <a:bodyPr/>
        <a:lstStyle/>
        <a:p>
          <a:endParaRPr lang="en-US"/>
        </a:p>
      </dgm:t>
    </dgm:pt>
    <dgm:pt modelId="{A0CD80B8-FBE6-884F-8B83-DD25FDD1B467}" type="sibTrans" cxnId="{3D6F9553-68FA-7C42-92CF-78F9148CB841}">
      <dgm:prSet/>
      <dgm:spPr/>
      <dgm:t>
        <a:bodyPr/>
        <a:lstStyle/>
        <a:p>
          <a:endParaRPr lang="en-US"/>
        </a:p>
      </dgm:t>
    </dgm:pt>
    <dgm:pt modelId="{23A2BA99-7A91-694E-80AB-F21F6E7CBE96}">
      <dgm:prSet phldrT="[Text]"/>
      <dgm:spPr>
        <a:solidFill>
          <a:srgbClr val="82AA1E"/>
        </a:solidFill>
      </dgm:spPr>
      <dgm:t>
        <a:bodyPr/>
        <a:lstStyle/>
        <a:p>
          <a:r>
            <a:rPr lang="en-US" dirty="0"/>
            <a:t>Ex ante to help the management decision process</a:t>
          </a:r>
        </a:p>
      </dgm:t>
    </dgm:pt>
    <dgm:pt modelId="{7FCB19BD-5B6D-404E-B4C0-1696DAC04A42}" type="parTrans" cxnId="{EC080B64-958F-6446-B603-E55E1B43A424}">
      <dgm:prSet/>
      <dgm:spPr/>
      <dgm:t>
        <a:bodyPr/>
        <a:lstStyle/>
        <a:p>
          <a:endParaRPr lang="en-US"/>
        </a:p>
      </dgm:t>
    </dgm:pt>
    <dgm:pt modelId="{7A9D93F4-FE3B-304B-9686-2E88E4C1D7A8}" type="sibTrans" cxnId="{EC080B64-958F-6446-B603-E55E1B43A424}">
      <dgm:prSet/>
      <dgm:spPr/>
      <dgm:t>
        <a:bodyPr/>
        <a:lstStyle/>
        <a:p>
          <a:endParaRPr lang="en-US"/>
        </a:p>
      </dgm:t>
    </dgm:pt>
    <dgm:pt modelId="{503591B5-9F26-5145-BDAC-09D845EA5461}" type="pres">
      <dgm:prSet presAssocID="{7584B3F5-7B27-134C-BCCF-0C0FCE730117}" presName="diagram" presStyleCnt="0">
        <dgm:presLayoutVars>
          <dgm:dir/>
          <dgm:resizeHandles val="exact"/>
        </dgm:presLayoutVars>
      </dgm:prSet>
      <dgm:spPr/>
    </dgm:pt>
    <dgm:pt modelId="{A9444CEF-60F8-BB4C-89A2-29F0EAF3B55B}" type="pres">
      <dgm:prSet presAssocID="{8BFAAE02-82C1-E44A-A06C-FFCAEF977312}" presName="node" presStyleLbl="node1" presStyleIdx="0" presStyleCnt="4">
        <dgm:presLayoutVars>
          <dgm:bulletEnabled val="1"/>
        </dgm:presLayoutVars>
      </dgm:prSet>
      <dgm:spPr/>
    </dgm:pt>
    <dgm:pt modelId="{9D84465C-C8E6-214A-AED6-01C35923FC99}" type="pres">
      <dgm:prSet presAssocID="{32E5FBD3-9511-C748-8DC8-B9BAC51552CA}" presName="sibTrans" presStyleCnt="0"/>
      <dgm:spPr/>
    </dgm:pt>
    <dgm:pt modelId="{3DAFAED2-8F7B-6247-A69D-B8EE261350F2}" type="pres">
      <dgm:prSet presAssocID="{ED4F4959-334B-054C-8410-2EEA36BD4F0E}" presName="node" presStyleLbl="node1" presStyleIdx="1" presStyleCnt="4">
        <dgm:presLayoutVars>
          <dgm:bulletEnabled val="1"/>
        </dgm:presLayoutVars>
      </dgm:prSet>
      <dgm:spPr/>
    </dgm:pt>
    <dgm:pt modelId="{C7E17A30-84A4-2D43-B5E7-5547888E2AD9}" type="pres">
      <dgm:prSet presAssocID="{797B7FA7-8D87-F149-AE67-2BE06B90F07F}" presName="sibTrans" presStyleCnt="0"/>
      <dgm:spPr/>
    </dgm:pt>
    <dgm:pt modelId="{C4CA874E-B3D4-B240-8ECB-F24DACC19DCC}" type="pres">
      <dgm:prSet presAssocID="{60C61F2E-E171-D345-847B-7C084842195C}" presName="node" presStyleLbl="node1" presStyleIdx="2" presStyleCnt="4">
        <dgm:presLayoutVars>
          <dgm:bulletEnabled val="1"/>
        </dgm:presLayoutVars>
      </dgm:prSet>
      <dgm:spPr/>
    </dgm:pt>
    <dgm:pt modelId="{911EAC59-51BB-FF46-86A7-CF90E7B55064}" type="pres">
      <dgm:prSet presAssocID="{A0CD80B8-FBE6-884F-8B83-DD25FDD1B467}" presName="sibTrans" presStyleCnt="0"/>
      <dgm:spPr/>
    </dgm:pt>
    <dgm:pt modelId="{2FE2E1E3-F474-8A4F-BB50-1D5CA64DFBA1}" type="pres">
      <dgm:prSet presAssocID="{23A2BA99-7A91-694E-80AB-F21F6E7CBE96}" presName="node" presStyleLbl="node1" presStyleIdx="3" presStyleCnt="4">
        <dgm:presLayoutVars>
          <dgm:bulletEnabled val="1"/>
        </dgm:presLayoutVars>
      </dgm:prSet>
      <dgm:spPr/>
    </dgm:pt>
  </dgm:ptLst>
  <dgm:cxnLst>
    <dgm:cxn modelId="{6B002223-7C5E-004C-9107-D50037E1CF17}" type="presOf" srcId="{23A2BA99-7A91-694E-80AB-F21F6E7CBE96}" destId="{2FE2E1E3-F474-8A4F-BB50-1D5CA64DFBA1}" srcOrd="0" destOrd="0" presId="urn:microsoft.com/office/officeart/2005/8/layout/default"/>
    <dgm:cxn modelId="{E0ABD141-3A6E-3742-AB3C-A3E08DAF9957}" type="presOf" srcId="{ED4F4959-334B-054C-8410-2EEA36BD4F0E}" destId="{3DAFAED2-8F7B-6247-A69D-B8EE261350F2}" srcOrd="0" destOrd="0" presId="urn:microsoft.com/office/officeart/2005/8/layout/default"/>
    <dgm:cxn modelId="{3D6F9553-68FA-7C42-92CF-78F9148CB841}" srcId="{7584B3F5-7B27-134C-BCCF-0C0FCE730117}" destId="{60C61F2E-E171-D345-847B-7C084842195C}" srcOrd="2" destOrd="0" parTransId="{5E8643CC-8343-0542-8A98-3E648F78D7F7}" sibTransId="{A0CD80B8-FBE6-884F-8B83-DD25FDD1B467}"/>
    <dgm:cxn modelId="{EC080B64-958F-6446-B603-E55E1B43A424}" srcId="{7584B3F5-7B27-134C-BCCF-0C0FCE730117}" destId="{23A2BA99-7A91-694E-80AB-F21F6E7CBE96}" srcOrd="3" destOrd="0" parTransId="{7FCB19BD-5B6D-404E-B4C0-1696DAC04A42}" sibTransId="{7A9D93F4-FE3B-304B-9686-2E88E4C1D7A8}"/>
    <dgm:cxn modelId="{8552C670-FDBA-BF45-8D49-827DD3E76491}" srcId="{7584B3F5-7B27-134C-BCCF-0C0FCE730117}" destId="{8BFAAE02-82C1-E44A-A06C-FFCAEF977312}" srcOrd="0" destOrd="0" parTransId="{65EE69FC-E9C8-2541-8E65-A2AF457DD979}" sibTransId="{32E5FBD3-9511-C748-8DC8-B9BAC51552CA}"/>
    <dgm:cxn modelId="{626D8887-54E9-2047-8CA2-D04B612A70E2}" type="presOf" srcId="{8BFAAE02-82C1-E44A-A06C-FFCAEF977312}" destId="{A9444CEF-60F8-BB4C-89A2-29F0EAF3B55B}" srcOrd="0" destOrd="0" presId="urn:microsoft.com/office/officeart/2005/8/layout/default"/>
    <dgm:cxn modelId="{B20DA68E-FCD6-B047-8336-B6EEB24FFAF0}" srcId="{7584B3F5-7B27-134C-BCCF-0C0FCE730117}" destId="{ED4F4959-334B-054C-8410-2EEA36BD4F0E}" srcOrd="1" destOrd="0" parTransId="{5D6D6499-B098-9A4D-8E34-355362352270}" sibTransId="{797B7FA7-8D87-F149-AE67-2BE06B90F07F}"/>
    <dgm:cxn modelId="{20FBF29A-6670-0049-9C5C-E1E5B3BB40E5}" type="presOf" srcId="{7584B3F5-7B27-134C-BCCF-0C0FCE730117}" destId="{503591B5-9F26-5145-BDAC-09D845EA5461}" srcOrd="0" destOrd="0" presId="urn:microsoft.com/office/officeart/2005/8/layout/default"/>
    <dgm:cxn modelId="{2B2664FC-1CA3-D44E-866D-D5B9B59619B4}" type="presOf" srcId="{60C61F2E-E171-D345-847B-7C084842195C}" destId="{C4CA874E-B3D4-B240-8ECB-F24DACC19DCC}" srcOrd="0" destOrd="0" presId="urn:microsoft.com/office/officeart/2005/8/layout/default"/>
    <dgm:cxn modelId="{DA2BA5DE-6B34-1E42-AF33-10FEEB0D7128}" type="presParOf" srcId="{503591B5-9F26-5145-BDAC-09D845EA5461}" destId="{A9444CEF-60F8-BB4C-89A2-29F0EAF3B55B}" srcOrd="0" destOrd="0" presId="urn:microsoft.com/office/officeart/2005/8/layout/default"/>
    <dgm:cxn modelId="{13519F1E-E8CE-EB47-9CDA-74B6499F384D}" type="presParOf" srcId="{503591B5-9F26-5145-BDAC-09D845EA5461}" destId="{9D84465C-C8E6-214A-AED6-01C35923FC99}" srcOrd="1" destOrd="0" presId="urn:microsoft.com/office/officeart/2005/8/layout/default"/>
    <dgm:cxn modelId="{503CC553-9E36-B04E-99C4-29902644582A}" type="presParOf" srcId="{503591B5-9F26-5145-BDAC-09D845EA5461}" destId="{3DAFAED2-8F7B-6247-A69D-B8EE261350F2}" srcOrd="2" destOrd="0" presId="urn:microsoft.com/office/officeart/2005/8/layout/default"/>
    <dgm:cxn modelId="{2D431329-30E4-B64F-81CB-EE8DF4239879}" type="presParOf" srcId="{503591B5-9F26-5145-BDAC-09D845EA5461}" destId="{C7E17A30-84A4-2D43-B5E7-5547888E2AD9}" srcOrd="3" destOrd="0" presId="urn:microsoft.com/office/officeart/2005/8/layout/default"/>
    <dgm:cxn modelId="{7E639240-3225-6F41-AA44-86434FB83447}" type="presParOf" srcId="{503591B5-9F26-5145-BDAC-09D845EA5461}" destId="{C4CA874E-B3D4-B240-8ECB-F24DACC19DCC}" srcOrd="4" destOrd="0" presId="urn:microsoft.com/office/officeart/2005/8/layout/default"/>
    <dgm:cxn modelId="{C28F6C3C-0751-9145-89CE-A945AC912D55}" type="presParOf" srcId="{503591B5-9F26-5145-BDAC-09D845EA5461}" destId="{911EAC59-51BB-FF46-86A7-CF90E7B55064}" srcOrd="5" destOrd="0" presId="urn:microsoft.com/office/officeart/2005/8/layout/default"/>
    <dgm:cxn modelId="{8E99515C-FD5E-AD4A-AE74-4AE466C5EA0D}" type="presParOf" srcId="{503591B5-9F26-5145-BDAC-09D845EA5461}" destId="{2FE2E1E3-F474-8A4F-BB50-1D5CA64DFBA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0387A4-FD36-6946-9CB6-5D3B5A619A4B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182C78-B0B5-BD4E-A34F-DB69E7CB4799}">
      <dgm:prSet phldrT="[Text]" custT="1"/>
      <dgm:spPr>
        <a:solidFill>
          <a:srgbClr val="82AA1E"/>
        </a:solidFill>
      </dgm:spPr>
      <dgm:t>
        <a:bodyPr/>
        <a:lstStyle/>
        <a:p>
          <a:r>
            <a:rPr lang="en-US" sz="1500" dirty="0"/>
            <a:t>Exploring the “so what” questions</a:t>
          </a:r>
        </a:p>
      </dgm:t>
    </dgm:pt>
    <dgm:pt modelId="{F4BEF7ED-35F6-094E-9FFE-CC50820352A8}" type="parTrans" cxnId="{55732D5F-D284-1F49-99A0-B50B38670C0C}">
      <dgm:prSet/>
      <dgm:spPr/>
      <dgm:t>
        <a:bodyPr/>
        <a:lstStyle/>
        <a:p>
          <a:endParaRPr lang="en-US"/>
        </a:p>
      </dgm:t>
    </dgm:pt>
    <dgm:pt modelId="{48326F98-E56B-6F4D-81A2-0B934BF12101}" type="sibTrans" cxnId="{55732D5F-D284-1F49-99A0-B50B38670C0C}">
      <dgm:prSet/>
      <dgm:spPr/>
      <dgm:t>
        <a:bodyPr/>
        <a:lstStyle/>
        <a:p>
          <a:endParaRPr lang="en-US"/>
        </a:p>
      </dgm:t>
    </dgm:pt>
    <dgm:pt modelId="{4C146363-F08C-9548-8FA3-80EA662AB9A2}">
      <dgm:prSet phldrT="[Text]" custT="1"/>
      <dgm:spPr/>
      <dgm:t>
        <a:bodyPr/>
        <a:lstStyle/>
        <a:p>
          <a:r>
            <a:rPr lang="en-US" sz="1500" dirty="0">
              <a:solidFill>
                <a:srgbClr val="485156"/>
              </a:solidFill>
            </a:rPr>
            <a:t>From results to scientific contribution (science)</a:t>
          </a:r>
        </a:p>
      </dgm:t>
    </dgm:pt>
    <dgm:pt modelId="{1D931CFC-7ADB-4F4D-98F5-8D45AD4E40B2}" type="parTrans" cxnId="{8950AD22-9C7A-BA4B-BEDE-EF815A6852F7}">
      <dgm:prSet/>
      <dgm:spPr/>
      <dgm:t>
        <a:bodyPr/>
        <a:lstStyle/>
        <a:p>
          <a:endParaRPr lang="en-US"/>
        </a:p>
      </dgm:t>
    </dgm:pt>
    <dgm:pt modelId="{D7AC81ED-8F94-C745-8DC6-0C2FF677FF41}" type="sibTrans" cxnId="{8950AD22-9C7A-BA4B-BEDE-EF815A6852F7}">
      <dgm:prSet/>
      <dgm:spPr/>
      <dgm:t>
        <a:bodyPr/>
        <a:lstStyle/>
        <a:p>
          <a:endParaRPr lang="en-US"/>
        </a:p>
      </dgm:t>
    </dgm:pt>
    <dgm:pt modelId="{504B8EE7-6C1C-4049-B293-3ADF2215F319}">
      <dgm:prSet phldrT="[Text]" custT="1"/>
      <dgm:spPr>
        <a:solidFill>
          <a:srgbClr val="82AA1E"/>
        </a:solidFill>
      </dgm:spPr>
      <dgm:t>
        <a:bodyPr/>
        <a:lstStyle/>
        <a:p>
          <a:r>
            <a:rPr lang="en-US" sz="1500" dirty="0"/>
            <a:t>Articulate ex ante the relationship amongst science, economy and the society</a:t>
          </a:r>
        </a:p>
      </dgm:t>
    </dgm:pt>
    <dgm:pt modelId="{62EC38B6-0A35-EA4D-8149-DB16074600E8}" type="parTrans" cxnId="{25212F6F-C3F7-5845-A79A-95C65BBD9335}">
      <dgm:prSet/>
      <dgm:spPr/>
      <dgm:t>
        <a:bodyPr/>
        <a:lstStyle/>
        <a:p>
          <a:endParaRPr lang="en-US"/>
        </a:p>
      </dgm:t>
    </dgm:pt>
    <dgm:pt modelId="{920BE09C-72FE-D849-8440-FEB7051D7439}" type="sibTrans" cxnId="{25212F6F-C3F7-5845-A79A-95C65BBD9335}">
      <dgm:prSet/>
      <dgm:spPr/>
      <dgm:t>
        <a:bodyPr/>
        <a:lstStyle/>
        <a:p>
          <a:endParaRPr lang="en-US"/>
        </a:p>
      </dgm:t>
    </dgm:pt>
    <dgm:pt modelId="{EEC45C54-DC69-0246-8157-DB3D138C720E}">
      <dgm:prSet custT="1"/>
      <dgm:spPr/>
      <dgm:t>
        <a:bodyPr/>
        <a:lstStyle/>
        <a:p>
          <a:r>
            <a:rPr lang="en-US" sz="1500" dirty="0">
              <a:solidFill>
                <a:srgbClr val="485156"/>
              </a:solidFill>
            </a:rPr>
            <a:t>From results to wealth creation (innovation, patent, device etc.)</a:t>
          </a:r>
        </a:p>
      </dgm:t>
    </dgm:pt>
    <dgm:pt modelId="{CB8AB1B4-A57D-6843-ABBD-8F94D87C1A79}" type="parTrans" cxnId="{888FD875-41A9-F442-86C8-6B0A7C20850F}">
      <dgm:prSet/>
      <dgm:spPr/>
      <dgm:t>
        <a:bodyPr/>
        <a:lstStyle/>
        <a:p>
          <a:endParaRPr lang="en-US"/>
        </a:p>
      </dgm:t>
    </dgm:pt>
    <dgm:pt modelId="{1722D547-AB43-A743-90A5-6921E89388A8}" type="sibTrans" cxnId="{888FD875-41A9-F442-86C8-6B0A7C20850F}">
      <dgm:prSet/>
      <dgm:spPr/>
      <dgm:t>
        <a:bodyPr/>
        <a:lstStyle/>
        <a:p>
          <a:endParaRPr lang="en-US"/>
        </a:p>
      </dgm:t>
    </dgm:pt>
    <dgm:pt modelId="{151B021C-EA58-D742-8CDC-08FDAD63A284}">
      <dgm:prSet custT="1"/>
      <dgm:spPr/>
      <dgm:t>
        <a:bodyPr/>
        <a:lstStyle/>
        <a:p>
          <a:r>
            <a:rPr lang="en-US" sz="1500" dirty="0">
              <a:solidFill>
                <a:srgbClr val="485156"/>
              </a:solidFill>
            </a:rPr>
            <a:t>From results to grand challenges (society)</a:t>
          </a:r>
        </a:p>
      </dgm:t>
    </dgm:pt>
    <dgm:pt modelId="{23A436E1-A22B-D646-BC9D-BC322FCB4ECF}" type="parTrans" cxnId="{D173A66F-FF43-F741-AA5A-F25F728286CC}">
      <dgm:prSet/>
      <dgm:spPr/>
      <dgm:t>
        <a:bodyPr/>
        <a:lstStyle/>
        <a:p>
          <a:endParaRPr lang="en-US"/>
        </a:p>
      </dgm:t>
    </dgm:pt>
    <dgm:pt modelId="{515D2A85-6554-124A-A746-FBBE86D39B6C}" type="sibTrans" cxnId="{D173A66F-FF43-F741-AA5A-F25F728286CC}">
      <dgm:prSet/>
      <dgm:spPr/>
      <dgm:t>
        <a:bodyPr/>
        <a:lstStyle/>
        <a:p>
          <a:endParaRPr lang="en-US"/>
        </a:p>
      </dgm:t>
    </dgm:pt>
    <dgm:pt modelId="{DF633CD0-41B8-B24B-9A33-59E47FAB1D14}" type="pres">
      <dgm:prSet presAssocID="{590387A4-FD36-6946-9CB6-5D3B5A619A4B}" presName="linear" presStyleCnt="0">
        <dgm:presLayoutVars>
          <dgm:animLvl val="lvl"/>
          <dgm:resizeHandles val="exact"/>
        </dgm:presLayoutVars>
      </dgm:prSet>
      <dgm:spPr/>
    </dgm:pt>
    <dgm:pt modelId="{A0CD6CBE-CC83-5D46-8DCA-31D2C808B678}" type="pres">
      <dgm:prSet presAssocID="{43182C78-B0B5-BD4E-A34F-DB69E7CB4799}" presName="parentText" presStyleLbl="node1" presStyleIdx="0" presStyleCnt="2" custLinFactNeighborX="-155" custLinFactNeighborY="-58368">
        <dgm:presLayoutVars>
          <dgm:chMax val="0"/>
          <dgm:bulletEnabled val="1"/>
        </dgm:presLayoutVars>
      </dgm:prSet>
      <dgm:spPr/>
    </dgm:pt>
    <dgm:pt modelId="{726103FF-B9AC-6B4E-A5FC-8F9C47802C7E}" type="pres">
      <dgm:prSet presAssocID="{43182C78-B0B5-BD4E-A34F-DB69E7CB4799}" presName="childText" presStyleLbl="revTx" presStyleIdx="0" presStyleCnt="1">
        <dgm:presLayoutVars>
          <dgm:bulletEnabled val="1"/>
        </dgm:presLayoutVars>
      </dgm:prSet>
      <dgm:spPr/>
    </dgm:pt>
    <dgm:pt modelId="{C37C35C1-312E-A942-971F-FBCEB20E82C2}" type="pres">
      <dgm:prSet presAssocID="{504B8EE7-6C1C-4049-B293-3ADF2215F31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950AD22-9C7A-BA4B-BEDE-EF815A6852F7}" srcId="{43182C78-B0B5-BD4E-A34F-DB69E7CB4799}" destId="{4C146363-F08C-9548-8FA3-80EA662AB9A2}" srcOrd="0" destOrd="0" parTransId="{1D931CFC-7ADB-4F4D-98F5-8D45AD4E40B2}" sibTransId="{D7AC81ED-8F94-C745-8DC6-0C2FF677FF41}"/>
    <dgm:cxn modelId="{FEC6A12E-07A1-4A46-AC54-4C3804449CEB}" type="presOf" srcId="{4C146363-F08C-9548-8FA3-80EA662AB9A2}" destId="{726103FF-B9AC-6B4E-A5FC-8F9C47802C7E}" srcOrd="0" destOrd="0" presId="urn:microsoft.com/office/officeart/2005/8/layout/vList2"/>
    <dgm:cxn modelId="{8F61DB59-6C30-B642-BD63-0582F4F77F29}" type="presOf" srcId="{590387A4-FD36-6946-9CB6-5D3B5A619A4B}" destId="{DF633CD0-41B8-B24B-9A33-59E47FAB1D14}" srcOrd="0" destOrd="0" presId="urn:microsoft.com/office/officeart/2005/8/layout/vList2"/>
    <dgm:cxn modelId="{55732D5F-D284-1F49-99A0-B50B38670C0C}" srcId="{590387A4-FD36-6946-9CB6-5D3B5A619A4B}" destId="{43182C78-B0B5-BD4E-A34F-DB69E7CB4799}" srcOrd="0" destOrd="0" parTransId="{F4BEF7ED-35F6-094E-9FFE-CC50820352A8}" sibTransId="{48326F98-E56B-6F4D-81A2-0B934BF12101}"/>
    <dgm:cxn modelId="{25212F6F-C3F7-5845-A79A-95C65BBD9335}" srcId="{590387A4-FD36-6946-9CB6-5D3B5A619A4B}" destId="{504B8EE7-6C1C-4049-B293-3ADF2215F319}" srcOrd="1" destOrd="0" parTransId="{62EC38B6-0A35-EA4D-8149-DB16074600E8}" sibTransId="{920BE09C-72FE-D849-8440-FEB7051D7439}"/>
    <dgm:cxn modelId="{D173A66F-FF43-F741-AA5A-F25F728286CC}" srcId="{43182C78-B0B5-BD4E-A34F-DB69E7CB4799}" destId="{151B021C-EA58-D742-8CDC-08FDAD63A284}" srcOrd="2" destOrd="0" parTransId="{23A436E1-A22B-D646-BC9D-BC322FCB4ECF}" sibTransId="{515D2A85-6554-124A-A746-FBBE86D39B6C}"/>
    <dgm:cxn modelId="{187A3A72-07EB-6744-B149-4CBB0D5DF0AF}" type="presOf" srcId="{504B8EE7-6C1C-4049-B293-3ADF2215F319}" destId="{C37C35C1-312E-A942-971F-FBCEB20E82C2}" srcOrd="0" destOrd="0" presId="urn:microsoft.com/office/officeart/2005/8/layout/vList2"/>
    <dgm:cxn modelId="{888FD875-41A9-F442-86C8-6B0A7C20850F}" srcId="{43182C78-B0B5-BD4E-A34F-DB69E7CB4799}" destId="{EEC45C54-DC69-0246-8157-DB3D138C720E}" srcOrd="1" destOrd="0" parTransId="{CB8AB1B4-A57D-6843-ABBD-8F94D87C1A79}" sibTransId="{1722D547-AB43-A743-90A5-6921E89388A8}"/>
    <dgm:cxn modelId="{EEB72D8E-878D-734F-A2B8-385FB6A91011}" type="presOf" srcId="{43182C78-B0B5-BD4E-A34F-DB69E7CB4799}" destId="{A0CD6CBE-CC83-5D46-8DCA-31D2C808B678}" srcOrd="0" destOrd="0" presId="urn:microsoft.com/office/officeart/2005/8/layout/vList2"/>
    <dgm:cxn modelId="{C18C35B8-1AA6-7F42-ACBC-AA910005A97A}" type="presOf" srcId="{151B021C-EA58-D742-8CDC-08FDAD63A284}" destId="{726103FF-B9AC-6B4E-A5FC-8F9C47802C7E}" srcOrd="0" destOrd="2" presId="urn:microsoft.com/office/officeart/2005/8/layout/vList2"/>
    <dgm:cxn modelId="{98B185EB-E8D1-7E48-9D77-9DAA680D9BDE}" type="presOf" srcId="{EEC45C54-DC69-0246-8157-DB3D138C720E}" destId="{726103FF-B9AC-6B4E-A5FC-8F9C47802C7E}" srcOrd="0" destOrd="1" presId="urn:microsoft.com/office/officeart/2005/8/layout/vList2"/>
    <dgm:cxn modelId="{098ADC76-9498-AE49-BEFD-737E2AF381E4}" type="presParOf" srcId="{DF633CD0-41B8-B24B-9A33-59E47FAB1D14}" destId="{A0CD6CBE-CC83-5D46-8DCA-31D2C808B678}" srcOrd="0" destOrd="0" presId="urn:microsoft.com/office/officeart/2005/8/layout/vList2"/>
    <dgm:cxn modelId="{5D3A1120-0221-D64E-9BEF-ACF93E4EB354}" type="presParOf" srcId="{DF633CD0-41B8-B24B-9A33-59E47FAB1D14}" destId="{726103FF-B9AC-6B4E-A5FC-8F9C47802C7E}" srcOrd="1" destOrd="0" presId="urn:microsoft.com/office/officeart/2005/8/layout/vList2"/>
    <dgm:cxn modelId="{0AEB05A3-A33D-D148-A5DD-250EE6F2B269}" type="presParOf" srcId="{DF633CD0-41B8-B24B-9A33-59E47FAB1D14}" destId="{C37C35C1-312E-A942-971F-FBCEB20E82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84B3F5-7B27-134C-BCCF-0C0FCE730117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AAE02-82C1-E44A-A06C-FFCAEF977312}">
      <dgm:prSet phldrT="[Text]"/>
      <dgm:spPr>
        <a:solidFill>
          <a:srgbClr val="82AA1E"/>
        </a:solidFill>
      </dgm:spPr>
      <dgm:t>
        <a:bodyPr/>
        <a:lstStyle/>
        <a:p>
          <a:r>
            <a:rPr lang="en-US" dirty="0"/>
            <a:t>Long term commitment (longitudinal process)</a:t>
          </a:r>
        </a:p>
      </dgm:t>
    </dgm:pt>
    <dgm:pt modelId="{65EE69FC-E9C8-2541-8E65-A2AF457DD979}" type="parTrans" cxnId="{8552C670-FDBA-BF45-8D49-827DD3E76491}">
      <dgm:prSet/>
      <dgm:spPr/>
      <dgm:t>
        <a:bodyPr/>
        <a:lstStyle/>
        <a:p>
          <a:endParaRPr lang="en-US"/>
        </a:p>
      </dgm:t>
    </dgm:pt>
    <dgm:pt modelId="{32E5FBD3-9511-C748-8DC8-B9BAC51552CA}" type="sibTrans" cxnId="{8552C670-FDBA-BF45-8D49-827DD3E76491}">
      <dgm:prSet/>
      <dgm:spPr/>
      <dgm:t>
        <a:bodyPr/>
        <a:lstStyle/>
        <a:p>
          <a:endParaRPr lang="en-US"/>
        </a:p>
      </dgm:t>
    </dgm:pt>
    <dgm:pt modelId="{ED4F4959-334B-054C-8410-2EEA36BD4F0E}">
      <dgm:prSet phldrT="[Text]"/>
      <dgm:spPr>
        <a:solidFill>
          <a:srgbClr val="485156"/>
        </a:solidFill>
      </dgm:spPr>
      <dgm:t>
        <a:bodyPr/>
        <a:lstStyle/>
        <a:p>
          <a:r>
            <a:rPr lang="en-US"/>
            <a:t>From KPIs to CIIs</a:t>
          </a:r>
          <a:endParaRPr lang="en-US" dirty="0"/>
        </a:p>
      </dgm:t>
    </dgm:pt>
    <dgm:pt modelId="{5D6D6499-B098-9A4D-8E34-355362352270}" type="parTrans" cxnId="{B20DA68E-FCD6-B047-8336-B6EEB24FFAF0}">
      <dgm:prSet/>
      <dgm:spPr/>
      <dgm:t>
        <a:bodyPr/>
        <a:lstStyle/>
        <a:p>
          <a:endParaRPr lang="en-US"/>
        </a:p>
      </dgm:t>
    </dgm:pt>
    <dgm:pt modelId="{797B7FA7-8D87-F149-AE67-2BE06B90F07F}" type="sibTrans" cxnId="{B20DA68E-FCD6-B047-8336-B6EEB24FFAF0}">
      <dgm:prSet/>
      <dgm:spPr/>
      <dgm:t>
        <a:bodyPr/>
        <a:lstStyle/>
        <a:p>
          <a:endParaRPr lang="en-US"/>
        </a:p>
      </dgm:t>
    </dgm:pt>
    <dgm:pt modelId="{98998BE7-4923-5245-A885-25D1B79BB2CC}">
      <dgm:prSet/>
      <dgm:spPr>
        <a:solidFill>
          <a:srgbClr val="485156"/>
        </a:solidFill>
      </dgm:spPr>
      <dgm:t>
        <a:bodyPr/>
        <a:lstStyle/>
        <a:p>
          <a:r>
            <a:rPr lang="en-US" dirty="0"/>
            <a:t>Ex ante: Inform the decision making process and practices</a:t>
          </a:r>
        </a:p>
      </dgm:t>
    </dgm:pt>
    <dgm:pt modelId="{004CC4AE-5593-9F48-B131-216083978271}" type="parTrans" cxnId="{D609C95B-5DBA-EC47-9B1D-6CB6BA4E5978}">
      <dgm:prSet/>
      <dgm:spPr/>
      <dgm:t>
        <a:bodyPr/>
        <a:lstStyle/>
        <a:p>
          <a:endParaRPr lang="en-US"/>
        </a:p>
      </dgm:t>
    </dgm:pt>
    <dgm:pt modelId="{426BDA4A-95D4-FA4F-98CA-42262801FA0C}" type="sibTrans" cxnId="{D609C95B-5DBA-EC47-9B1D-6CB6BA4E5978}">
      <dgm:prSet/>
      <dgm:spPr/>
      <dgm:t>
        <a:bodyPr/>
        <a:lstStyle/>
        <a:p>
          <a:endParaRPr lang="en-US"/>
        </a:p>
      </dgm:t>
    </dgm:pt>
    <dgm:pt modelId="{8B52ED8D-8AE1-4143-86D8-B40135372020}">
      <dgm:prSet/>
      <dgm:spPr>
        <a:solidFill>
          <a:srgbClr val="82AA1E"/>
        </a:solidFill>
      </dgm:spPr>
      <dgm:t>
        <a:bodyPr/>
        <a:lstStyle/>
        <a:p>
          <a:r>
            <a:rPr lang="en-US" dirty="0"/>
            <a:t>Impacting through the ESS activities – different dimensions of impact and different stakeholders</a:t>
          </a:r>
        </a:p>
      </dgm:t>
    </dgm:pt>
    <dgm:pt modelId="{5D5EB0EA-EF04-2C47-B8DB-0EE1AB694FCE}" type="parTrans" cxnId="{BCB2E1A0-6CF0-0A4F-A409-BCBABB15DDFA}">
      <dgm:prSet/>
      <dgm:spPr/>
      <dgm:t>
        <a:bodyPr/>
        <a:lstStyle/>
        <a:p>
          <a:endParaRPr lang="en-US"/>
        </a:p>
      </dgm:t>
    </dgm:pt>
    <dgm:pt modelId="{B126449D-667D-B147-8496-EA2EDF756A25}" type="sibTrans" cxnId="{BCB2E1A0-6CF0-0A4F-A409-BCBABB15DDFA}">
      <dgm:prSet/>
      <dgm:spPr/>
      <dgm:t>
        <a:bodyPr/>
        <a:lstStyle/>
        <a:p>
          <a:endParaRPr lang="en-US"/>
        </a:p>
      </dgm:t>
    </dgm:pt>
    <dgm:pt modelId="{503591B5-9F26-5145-BDAC-09D845EA5461}" type="pres">
      <dgm:prSet presAssocID="{7584B3F5-7B27-134C-BCCF-0C0FCE730117}" presName="diagram" presStyleCnt="0">
        <dgm:presLayoutVars>
          <dgm:dir/>
          <dgm:resizeHandles val="exact"/>
        </dgm:presLayoutVars>
      </dgm:prSet>
      <dgm:spPr/>
    </dgm:pt>
    <dgm:pt modelId="{A9444CEF-60F8-BB4C-89A2-29F0EAF3B55B}" type="pres">
      <dgm:prSet presAssocID="{8BFAAE02-82C1-E44A-A06C-FFCAEF977312}" presName="node" presStyleLbl="node1" presStyleIdx="0" presStyleCnt="4">
        <dgm:presLayoutVars>
          <dgm:bulletEnabled val="1"/>
        </dgm:presLayoutVars>
      </dgm:prSet>
      <dgm:spPr/>
    </dgm:pt>
    <dgm:pt modelId="{9D84465C-C8E6-214A-AED6-01C35923FC99}" type="pres">
      <dgm:prSet presAssocID="{32E5FBD3-9511-C748-8DC8-B9BAC51552CA}" presName="sibTrans" presStyleCnt="0"/>
      <dgm:spPr/>
    </dgm:pt>
    <dgm:pt modelId="{3DAFAED2-8F7B-6247-A69D-B8EE261350F2}" type="pres">
      <dgm:prSet presAssocID="{ED4F4959-334B-054C-8410-2EEA36BD4F0E}" presName="node" presStyleLbl="node1" presStyleIdx="1" presStyleCnt="4">
        <dgm:presLayoutVars>
          <dgm:bulletEnabled val="1"/>
        </dgm:presLayoutVars>
      </dgm:prSet>
      <dgm:spPr/>
    </dgm:pt>
    <dgm:pt modelId="{C7E17A30-84A4-2D43-B5E7-5547888E2AD9}" type="pres">
      <dgm:prSet presAssocID="{797B7FA7-8D87-F149-AE67-2BE06B90F07F}" presName="sibTrans" presStyleCnt="0"/>
      <dgm:spPr/>
    </dgm:pt>
    <dgm:pt modelId="{2DBFC385-CB82-194A-8EDE-62694393E6CE}" type="pres">
      <dgm:prSet presAssocID="{98998BE7-4923-5245-A885-25D1B79BB2CC}" presName="node" presStyleLbl="node1" presStyleIdx="2" presStyleCnt="4">
        <dgm:presLayoutVars>
          <dgm:bulletEnabled val="1"/>
        </dgm:presLayoutVars>
      </dgm:prSet>
      <dgm:spPr/>
    </dgm:pt>
    <dgm:pt modelId="{E6A90358-2B5B-3346-B514-9F04E7071BF7}" type="pres">
      <dgm:prSet presAssocID="{426BDA4A-95D4-FA4F-98CA-42262801FA0C}" presName="sibTrans" presStyleCnt="0"/>
      <dgm:spPr/>
    </dgm:pt>
    <dgm:pt modelId="{DE3DF839-2745-AD49-8435-F075F9A8A501}" type="pres">
      <dgm:prSet presAssocID="{8B52ED8D-8AE1-4143-86D8-B40135372020}" presName="node" presStyleLbl="node1" presStyleIdx="3" presStyleCnt="4">
        <dgm:presLayoutVars>
          <dgm:bulletEnabled val="1"/>
        </dgm:presLayoutVars>
      </dgm:prSet>
      <dgm:spPr/>
    </dgm:pt>
  </dgm:ptLst>
  <dgm:cxnLst>
    <dgm:cxn modelId="{DDDAE800-1287-264F-9109-2DFD0D5E6D0B}" type="presOf" srcId="{8B52ED8D-8AE1-4143-86D8-B40135372020}" destId="{DE3DF839-2745-AD49-8435-F075F9A8A501}" srcOrd="0" destOrd="0" presId="urn:microsoft.com/office/officeart/2005/8/layout/default"/>
    <dgm:cxn modelId="{E0ABD141-3A6E-3742-AB3C-A3E08DAF9957}" type="presOf" srcId="{ED4F4959-334B-054C-8410-2EEA36BD4F0E}" destId="{3DAFAED2-8F7B-6247-A69D-B8EE261350F2}" srcOrd="0" destOrd="0" presId="urn:microsoft.com/office/officeart/2005/8/layout/default"/>
    <dgm:cxn modelId="{D609C95B-5DBA-EC47-9B1D-6CB6BA4E5978}" srcId="{7584B3F5-7B27-134C-BCCF-0C0FCE730117}" destId="{98998BE7-4923-5245-A885-25D1B79BB2CC}" srcOrd="2" destOrd="0" parTransId="{004CC4AE-5593-9F48-B131-216083978271}" sibTransId="{426BDA4A-95D4-FA4F-98CA-42262801FA0C}"/>
    <dgm:cxn modelId="{8552C670-FDBA-BF45-8D49-827DD3E76491}" srcId="{7584B3F5-7B27-134C-BCCF-0C0FCE730117}" destId="{8BFAAE02-82C1-E44A-A06C-FFCAEF977312}" srcOrd="0" destOrd="0" parTransId="{65EE69FC-E9C8-2541-8E65-A2AF457DD979}" sibTransId="{32E5FBD3-9511-C748-8DC8-B9BAC51552CA}"/>
    <dgm:cxn modelId="{626D8887-54E9-2047-8CA2-D04B612A70E2}" type="presOf" srcId="{8BFAAE02-82C1-E44A-A06C-FFCAEF977312}" destId="{A9444CEF-60F8-BB4C-89A2-29F0EAF3B55B}" srcOrd="0" destOrd="0" presId="urn:microsoft.com/office/officeart/2005/8/layout/default"/>
    <dgm:cxn modelId="{B20DA68E-FCD6-B047-8336-B6EEB24FFAF0}" srcId="{7584B3F5-7B27-134C-BCCF-0C0FCE730117}" destId="{ED4F4959-334B-054C-8410-2EEA36BD4F0E}" srcOrd="1" destOrd="0" parTransId="{5D6D6499-B098-9A4D-8E34-355362352270}" sibTransId="{797B7FA7-8D87-F149-AE67-2BE06B90F07F}"/>
    <dgm:cxn modelId="{20FBF29A-6670-0049-9C5C-E1E5B3BB40E5}" type="presOf" srcId="{7584B3F5-7B27-134C-BCCF-0C0FCE730117}" destId="{503591B5-9F26-5145-BDAC-09D845EA5461}" srcOrd="0" destOrd="0" presId="urn:microsoft.com/office/officeart/2005/8/layout/default"/>
    <dgm:cxn modelId="{BCB2E1A0-6CF0-0A4F-A409-BCBABB15DDFA}" srcId="{7584B3F5-7B27-134C-BCCF-0C0FCE730117}" destId="{8B52ED8D-8AE1-4143-86D8-B40135372020}" srcOrd="3" destOrd="0" parTransId="{5D5EB0EA-EF04-2C47-B8DB-0EE1AB694FCE}" sibTransId="{B126449D-667D-B147-8496-EA2EDF756A25}"/>
    <dgm:cxn modelId="{D85454B0-F585-7C4F-A92F-92223F44C976}" type="presOf" srcId="{98998BE7-4923-5245-A885-25D1B79BB2CC}" destId="{2DBFC385-CB82-194A-8EDE-62694393E6CE}" srcOrd="0" destOrd="0" presId="urn:microsoft.com/office/officeart/2005/8/layout/default"/>
    <dgm:cxn modelId="{DA2BA5DE-6B34-1E42-AF33-10FEEB0D7128}" type="presParOf" srcId="{503591B5-9F26-5145-BDAC-09D845EA5461}" destId="{A9444CEF-60F8-BB4C-89A2-29F0EAF3B55B}" srcOrd="0" destOrd="0" presId="urn:microsoft.com/office/officeart/2005/8/layout/default"/>
    <dgm:cxn modelId="{13519F1E-E8CE-EB47-9CDA-74B6499F384D}" type="presParOf" srcId="{503591B5-9F26-5145-BDAC-09D845EA5461}" destId="{9D84465C-C8E6-214A-AED6-01C35923FC99}" srcOrd="1" destOrd="0" presId="urn:microsoft.com/office/officeart/2005/8/layout/default"/>
    <dgm:cxn modelId="{503CC553-9E36-B04E-99C4-29902644582A}" type="presParOf" srcId="{503591B5-9F26-5145-BDAC-09D845EA5461}" destId="{3DAFAED2-8F7B-6247-A69D-B8EE261350F2}" srcOrd="2" destOrd="0" presId="urn:microsoft.com/office/officeart/2005/8/layout/default"/>
    <dgm:cxn modelId="{2D431329-30E4-B64F-81CB-EE8DF4239879}" type="presParOf" srcId="{503591B5-9F26-5145-BDAC-09D845EA5461}" destId="{C7E17A30-84A4-2D43-B5E7-5547888E2AD9}" srcOrd="3" destOrd="0" presId="urn:microsoft.com/office/officeart/2005/8/layout/default"/>
    <dgm:cxn modelId="{922BA1A0-8CCF-D24A-BBEB-E63339EB652F}" type="presParOf" srcId="{503591B5-9F26-5145-BDAC-09D845EA5461}" destId="{2DBFC385-CB82-194A-8EDE-62694393E6CE}" srcOrd="4" destOrd="0" presId="urn:microsoft.com/office/officeart/2005/8/layout/default"/>
    <dgm:cxn modelId="{47C858E6-DC08-8D4B-8325-BF7C84FCE78E}" type="presParOf" srcId="{503591B5-9F26-5145-BDAC-09D845EA5461}" destId="{E6A90358-2B5B-3346-B514-9F04E7071BF7}" srcOrd="5" destOrd="0" presId="urn:microsoft.com/office/officeart/2005/8/layout/default"/>
    <dgm:cxn modelId="{CA971E67-9F96-044D-AEF1-0EB812394189}" type="presParOf" srcId="{503591B5-9F26-5145-BDAC-09D845EA5461}" destId="{DE3DF839-2745-AD49-8435-F075F9A8A50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2DCB93-1ECB-453A-8A1B-63018438E7F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5532184-1C52-4EEE-9486-4D929C854B1F}">
      <dgm:prSet phldrT="[Texte]"/>
      <dgm:spPr>
        <a:solidFill>
          <a:srgbClr val="485156"/>
        </a:solidFill>
      </dgm:spPr>
      <dgm:t>
        <a:bodyPr/>
        <a:lstStyle/>
        <a:p>
          <a:r>
            <a:rPr lang="en-US"/>
            <a:t>Inputs</a:t>
          </a:r>
        </a:p>
      </dgm:t>
    </dgm:pt>
    <dgm:pt modelId="{5497C8F6-1B8C-41F7-B040-8F3D46C8C476}" type="parTrans" cxnId="{EF629A57-A92D-4BEE-9EB1-C6368619BABC}">
      <dgm:prSet/>
      <dgm:spPr/>
      <dgm:t>
        <a:bodyPr/>
        <a:lstStyle/>
        <a:p>
          <a:endParaRPr lang="en-US"/>
        </a:p>
      </dgm:t>
    </dgm:pt>
    <dgm:pt modelId="{4C09E003-4996-47E6-8D0E-131C462E76D3}" type="sibTrans" cxnId="{EF629A57-A92D-4BEE-9EB1-C6368619BABC}">
      <dgm:prSet/>
      <dgm:spPr/>
      <dgm:t>
        <a:bodyPr/>
        <a:lstStyle/>
        <a:p>
          <a:endParaRPr lang="en-US"/>
        </a:p>
      </dgm:t>
    </dgm:pt>
    <dgm:pt modelId="{B1064BC1-CF7B-420D-B3E2-F41C25C15413}">
      <dgm:prSet phldrT="[Texte]"/>
      <dgm:spPr>
        <a:solidFill>
          <a:srgbClr val="82AA1E"/>
        </a:solidFill>
      </dgm:spPr>
      <dgm:t>
        <a:bodyPr/>
        <a:lstStyle/>
        <a:p>
          <a:r>
            <a:rPr lang="en-US"/>
            <a:t>Activities</a:t>
          </a:r>
        </a:p>
      </dgm:t>
    </dgm:pt>
    <dgm:pt modelId="{EB53F1D1-7FDC-468D-8FD8-AE9A65353264}" type="parTrans" cxnId="{EE38EEE1-BAD0-40FF-B94F-7EF9475B1272}">
      <dgm:prSet/>
      <dgm:spPr/>
      <dgm:t>
        <a:bodyPr/>
        <a:lstStyle/>
        <a:p>
          <a:endParaRPr lang="en-US"/>
        </a:p>
      </dgm:t>
    </dgm:pt>
    <dgm:pt modelId="{B13F7C51-0973-42EA-BA60-8AF1622B82DB}" type="sibTrans" cxnId="{EE38EEE1-BAD0-40FF-B94F-7EF9475B1272}">
      <dgm:prSet/>
      <dgm:spPr/>
      <dgm:t>
        <a:bodyPr/>
        <a:lstStyle/>
        <a:p>
          <a:endParaRPr lang="en-US"/>
        </a:p>
      </dgm:t>
    </dgm:pt>
    <dgm:pt modelId="{B4A60AF1-0C2E-4C94-9147-D7AF8CE24236}">
      <dgm:prSet phldrT="[Texte]"/>
      <dgm:spPr>
        <a:solidFill>
          <a:srgbClr val="485156"/>
        </a:solidFill>
      </dgm:spPr>
      <dgm:t>
        <a:bodyPr/>
        <a:lstStyle/>
        <a:p>
          <a:r>
            <a:rPr lang="en-US"/>
            <a:t>Outcomes</a:t>
          </a:r>
        </a:p>
      </dgm:t>
    </dgm:pt>
    <dgm:pt modelId="{100195F5-3A12-490B-A9D9-9BCB515F064A}" type="parTrans" cxnId="{315EEEF8-6217-42D9-AFBA-FC06AA16E99B}">
      <dgm:prSet/>
      <dgm:spPr/>
      <dgm:t>
        <a:bodyPr/>
        <a:lstStyle/>
        <a:p>
          <a:endParaRPr lang="en-US"/>
        </a:p>
      </dgm:t>
    </dgm:pt>
    <dgm:pt modelId="{F63E87BA-CF7E-43F9-B63A-9FBCC7FB1036}" type="sibTrans" cxnId="{315EEEF8-6217-42D9-AFBA-FC06AA16E99B}">
      <dgm:prSet/>
      <dgm:spPr/>
      <dgm:t>
        <a:bodyPr/>
        <a:lstStyle/>
        <a:p>
          <a:endParaRPr lang="en-US"/>
        </a:p>
      </dgm:t>
    </dgm:pt>
    <dgm:pt modelId="{C66769BA-682F-4DAB-AA98-BB4844EB1451}">
      <dgm:prSet phldrT="[Texte]"/>
      <dgm:spPr>
        <a:solidFill>
          <a:srgbClr val="82AA1E"/>
        </a:solidFill>
      </dgm:spPr>
      <dgm:t>
        <a:bodyPr/>
        <a:lstStyle/>
        <a:p>
          <a:r>
            <a:rPr lang="en-US"/>
            <a:t>Impacts</a:t>
          </a:r>
        </a:p>
      </dgm:t>
    </dgm:pt>
    <dgm:pt modelId="{30CABB24-289B-4F78-9C9E-B17C9138EFED}" type="parTrans" cxnId="{8285AB29-5D7C-406A-A89F-B6089211F893}">
      <dgm:prSet/>
      <dgm:spPr/>
      <dgm:t>
        <a:bodyPr/>
        <a:lstStyle/>
        <a:p>
          <a:endParaRPr lang="en-US"/>
        </a:p>
      </dgm:t>
    </dgm:pt>
    <dgm:pt modelId="{B9A01342-7B14-46CA-B403-61E81CE29C69}" type="sibTrans" cxnId="{8285AB29-5D7C-406A-A89F-B6089211F893}">
      <dgm:prSet/>
      <dgm:spPr/>
      <dgm:t>
        <a:bodyPr/>
        <a:lstStyle/>
        <a:p>
          <a:endParaRPr lang="en-US"/>
        </a:p>
      </dgm:t>
    </dgm:pt>
    <dgm:pt modelId="{E5BD0C14-9E0C-444B-8D7C-17B599920700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Fundings</a:t>
          </a:r>
        </a:p>
      </dgm:t>
    </dgm:pt>
    <dgm:pt modelId="{8349D6E5-D7B3-164F-8DAB-AF21910144B6}" type="parTrans" cxnId="{BB2C8BB7-4005-004C-A2C8-286CF324AE37}">
      <dgm:prSet/>
      <dgm:spPr/>
      <dgm:t>
        <a:bodyPr/>
        <a:lstStyle/>
        <a:p>
          <a:endParaRPr lang="fr-FR"/>
        </a:p>
      </dgm:t>
    </dgm:pt>
    <dgm:pt modelId="{16A8291B-27AA-5146-AF34-9DFB215898B2}" type="sibTrans" cxnId="{BB2C8BB7-4005-004C-A2C8-286CF324AE37}">
      <dgm:prSet/>
      <dgm:spPr/>
      <dgm:t>
        <a:bodyPr/>
        <a:lstStyle/>
        <a:p>
          <a:endParaRPr lang="fr-FR"/>
        </a:p>
      </dgm:t>
    </dgm:pt>
    <dgm:pt modelId="{060073FC-5680-5249-AECF-85D6806ADA2B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Scientific</a:t>
          </a:r>
        </a:p>
      </dgm:t>
    </dgm:pt>
    <dgm:pt modelId="{1F423547-9B51-F34C-B44F-E02FB877ED40}" type="parTrans" cxnId="{C99D2880-93C4-E64C-B401-6857135ABD0B}">
      <dgm:prSet/>
      <dgm:spPr/>
      <dgm:t>
        <a:bodyPr/>
        <a:lstStyle/>
        <a:p>
          <a:endParaRPr lang="fr-FR"/>
        </a:p>
      </dgm:t>
    </dgm:pt>
    <dgm:pt modelId="{EE750698-084E-554A-B69D-79B5A86C0672}" type="sibTrans" cxnId="{C99D2880-93C4-E64C-B401-6857135ABD0B}">
      <dgm:prSet/>
      <dgm:spPr/>
      <dgm:t>
        <a:bodyPr/>
        <a:lstStyle/>
        <a:p>
          <a:endParaRPr lang="fr-FR"/>
        </a:p>
      </dgm:t>
    </dgm:pt>
    <dgm:pt modelId="{0EE93398-8103-9840-A25E-218FA81D2D11}">
      <dgm:prSet/>
      <dgm:spPr/>
      <dgm:t>
        <a:bodyPr/>
        <a:lstStyle/>
        <a:p>
          <a:r>
            <a:rPr lang="fr-FR" dirty="0">
              <a:solidFill>
                <a:srgbClr val="485156"/>
              </a:solidFill>
            </a:rPr>
            <a:t>Training</a:t>
          </a:r>
        </a:p>
      </dgm:t>
    </dgm:pt>
    <dgm:pt modelId="{79939AA0-063F-9649-AD9F-454160CB02EC}" type="parTrans" cxnId="{E4F6818B-275A-7741-B42C-372A0520269E}">
      <dgm:prSet/>
      <dgm:spPr/>
      <dgm:t>
        <a:bodyPr/>
        <a:lstStyle/>
        <a:p>
          <a:endParaRPr lang="fr-FR"/>
        </a:p>
      </dgm:t>
    </dgm:pt>
    <dgm:pt modelId="{BEFFD445-B664-E34A-8248-B759471954B8}" type="sibTrans" cxnId="{E4F6818B-275A-7741-B42C-372A0520269E}">
      <dgm:prSet/>
      <dgm:spPr/>
      <dgm:t>
        <a:bodyPr/>
        <a:lstStyle/>
        <a:p>
          <a:endParaRPr lang="fr-FR"/>
        </a:p>
      </dgm:t>
    </dgm:pt>
    <dgm:pt modelId="{A787A451-1ABB-EF4E-904B-AA1FC9EC32C1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Industrial</a:t>
          </a:r>
        </a:p>
      </dgm:t>
    </dgm:pt>
    <dgm:pt modelId="{5C534178-1BC6-0445-B576-AC214E4B46EB}" type="parTrans" cxnId="{3CDF44BF-C487-2F43-9A79-AE3524ABAC12}">
      <dgm:prSet/>
      <dgm:spPr/>
      <dgm:t>
        <a:bodyPr/>
        <a:lstStyle/>
        <a:p>
          <a:endParaRPr lang="fr-FR"/>
        </a:p>
      </dgm:t>
    </dgm:pt>
    <dgm:pt modelId="{A553D1DF-25B9-334F-8E8D-1FE67FD6BCE5}" type="sibTrans" cxnId="{3CDF44BF-C487-2F43-9A79-AE3524ABAC12}">
      <dgm:prSet/>
      <dgm:spPr/>
      <dgm:t>
        <a:bodyPr/>
        <a:lstStyle/>
        <a:p>
          <a:endParaRPr lang="fr-FR"/>
        </a:p>
      </dgm:t>
    </dgm:pt>
    <dgm:pt modelId="{D88F7AB4-A0F7-E34B-AAAD-7AD89073DD72}">
      <dgm:prSet/>
      <dgm:spPr/>
      <dgm:t>
        <a:bodyPr/>
        <a:lstStyle/>
        <a:p>
          <a:r>
            <a:rPr lang="fr-FR" dirty="0" err="1">
              <a:solidFill>
                <a:srgbClr val="485156"/>
              </a:solidFill>
            </a:rPr>
            <a:t>Outreach</a:t>
          </a:r>
          <a:r>
            <a:rPr lang="fr-FR" dirty="0">
              <a:solidFill>
                <a:srgbClr val="485156"/>
              </a:solidFill>
            </a:rPr>
            <a:t> (public)</a:t>
          </a:r>
        </a:p>
      </dgm:t>
    </dgm:pt>
    <dgm:pt modelId="{E5A80134-1146-7641-8594-C4DA84D94813}" type="parTrans" cxnId="{81505627-A1A5-D74F-A56E-36CF16CC6871}">
      <dgm:prSet/>
      <dgm:spPr/>
      <dgm:t>
        <a:bodyPr/>
        <a:lstStyle/>
        <a:p>
          <a:endParaRPr lang="fr-FR"/>
        </a:p>
      </dgm:t>
    </dgm:pt>
    <dgm:pt modelId="{6984EF37-E3B2-BB45-AEB6-9E69A6106B86}" type="sibTrans" cxnId="{81505627-A1A5-D74F-A56E-36CF16CC6871}">
      <dgm:prSet/>
      <dgm:spPr/>
      <dgm:t>
        <a:bodyPr/>
        <a:lstStyle/>
        <a:p>
          <a:endParaRPr lang="fr-FR"/>
        </a:p>
      </dgm:t>
    </dgm:pt>
    <dgm:pt modelId="{89C6D6E1-F89E-9246-AA92-501062C64848}">
      <dgm:prSet/>
      <dgm:spPr/>
      <dgm:t>
        <a:bodyPr/>
        <a:lstStyle/>
        <a:p>
          <a:r>
            <a:rPr lang="fr-FR" dirty="0">
              <a:solidFill>
                <a:srgbClr val="485156"/>
              </a:solidFill>
            </a:rPr>
            <a:t>Co-</a:t>
          </a:r>
          <a:r>
            <a:rPr lang="fr-FR" dirty="0" err="1">
              <a:solidFill>
                <a:srgbClr val="485156"/>
              </a:solidFill>
            </a:rPr>
            <a:t>investment</a:t>
          </a:r>
          <a:endParaRPr lang="fr-FR" dirty="0">
            <a:solidFill>
              <a:srgbClr val="485156"/>
            </a:solidFill>
          </a:endParaRPr>
        </a:p>
      </dgm:t>
    </dgm:pt>
    <dgm:pt modelId="{CD9ACAA8-50B9-F843-9187-6F9707195ED6}" type="parTrans" cxnId="{5CB6749A-A0B4-264A-AA7B-0E1EDF4A6FB4}">
      <dgm:prSet/>
      <dgm:spPr/>
      <dgm:t>
        <a:bodyPr/>
        <a:lstStyle/>
        <a:p>
          <a:endParaRPr lang="fr-FR"/>
        </a:p>
      </dgm:t>
    </dgm:pt>
    <dgm:pt modelId="{B6AC9ADC-4C1B-B649-A933-10F8FFDE302C}" type="sibTrans" cxnId="{5CB6749A-A0B4-264A-AA7B-0E1EDF4A6FB4}">
      <dgm:prSet/>
      <dgm:spPr/>
      <dgm:t>
        <a:bodyPr/>
        <a:lstStyle/>
        <a:p>
          <a:endParaRPr lang="fr-FR"/>
        </a:p>
      </dgm:t>
    </dgm:pt>
    <dgm:pt modelId="{2F4EDF75-C056-8346-9723-95EE79FB70A4}">
      <dgm:prSet/>
      <dgm:spPr/>
      <dgm:t>
        <a:bodyPr/>
        <a:lstStyle/>
        <a:p>
          <a:r>
            <a:rPr lang="fr-FR" dirty="0" err="1">
              <a:solidFill>
                <a:srgbClr val="485156"/>
              </a:solidFill>
            </a:rPr>
            <a:t>Other</a:t>
          </a:r>
          <a:r>
            <a:rPr lang="fr-FR" dirty="0">
              <a:solidFill>
                <a:srgbClr val="485156"/>
              </a:solidFill>
            </a:rPr>
            <a:t> </a:t>
          </a:r>
          <a:r>
            <a:rPr lang="fr-FR" dirty="0" err="1">
              <a:solidFill>
                <a:srgbClr val="485156"/>
              </a:solidFill>
            </a:rPr>
            <a:t>resources</a:t>
          </a:r>
          <a:endParaRPr lang="fr-FR" dirty="0">
            <a:solidFill>
              <a:srgbClr val="485156"/>
            </a:solidFill>
          </a:endParaRPr>
        </a:p>
      </dgm:t>
    </dgm:pt>
    <dgm:pt modelId="{142EE82F-6E24-FB47-9A58-7800308E82DD}" type="parTrans" cxnId="{7C3B7982-24F7-FD4D-AD89-FFEDB968F500}">
      <dgm:prSet/>
      <dgm:spPr/>
      <dgm:t>
        <a:bodyPr/>
        <a:lstStyle/>
        <a:p>
          <a:endParaRPr lang="fr-FR"/>
        </a:p>
      </dgm:t>
    </dgm:pt>
    <dgm:pt modelId="{893F688A-1A61-3F46-A006-F27D6D17A8D5}" type="sibTrans" cxnId="{7C3B7982-24F7-FD4D-AD89-FFEDB968F500}">
      <dgm:prSet/>
      <dgm:spPr/>
      <dgm:t>
        <a:bodyPr/>
        <a:lstStyle/>
        <a:p>
          <a:endParaRPr lang="fr-FR"/>
        </a:p>
      </dgm:t>
    </dgm:pt>
    <dgm:pt modelId="{3BB41E0A-91B5-7F47-83F2-F22D855C68F8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Economic growth</a:t>
          </a:r>
        </a:p>
      </dgm:t>
    </dgm:pt>
    <dgm:pt modelId="{06B660A3-627F-194F-BEEA-CF4949FD576F}" type="parTrans" cxnId="{4B8A989C-B7C7-8341-9617-F95367DBB9F2}">
      <dgm:prSet/>
      <dgm:spPr/>
      <dgm:t>
        <a:bodyPr/>
        <a:lstStyle/>
        <a:p>
          <a:endParaRPr lang="fr-FR"/>
        </a:p>
      </dgm:t>
    </dgm:pt>
    <dgm:pt modelId="{0F6A1886-7383-5742-BA00-8680DC82453A}" type="sibTrans" cxnId="{4B8A989C-B7C7-8341-9617-F95367DBB9F2}">
      <dgm:prSet/>
      <dgm:spPr/>
      <dgm:t>
        <a:bodyPr/>
        <a:lstStyle/>
        <a:p>
          <a:endParaRPr lang="fr-FR"/>
        </a:p>
      </dgm:t>
    </dgm:pt>
    <dgm:pt modelId="{409EF8D2-6956-3647-B3AC-3E9B3A304AF5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Innovation for society </a:t>
          </a:r>
        </a:p>
      </dgm:t>
    </dgm:pt>
    <dgm:pt modelId="{7AE8F70C-444F-0144-8C9D-9F758793CABD}" type="parTrans" cxnId="{6CA5F6F6-AF3E-864C-ADE3-AEB365ECA787}">
      <dgm:prSet/>
      <dgm:spPr/>
      <dgm:t>
        <a:bodyPr/>
        <a:lstStyle/>
        <a:p>
          <a:endParaRPr lang="fr-FR"/>
        </a:p>
      </dgm:t>
    </dgm:pt>
    <dgm:pt modelId="{3A5241E7-3C70-7F4D-A9A7-CB47C4390EA6}" type="sibTrans" cxnId="{6CA5F6F6-AF3E-864C-ADE3-AEB365ECA787}">
      <dgm:prSet/>
      <dgm:spPr/>
      <dgm:t>
        <a:bodyPr/>
        <a:lstStyle/>
        <a:p>
          <a:endParaRPr lang="fr-FR"/>
        </a:p>
      </dgm:t>
    </dgm:pt>
    <dgm:pt modelId="{05FB0AFD-25FC-944D-A67D-D02B6B4A6776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Social capital</a:t>
          </a:r>
        </a:p>
      </dgm:t>
    </dgm:pt>
    <dgm:pt modelId="{C7B800E1-737E-9449-83F8-6BFC7FB0E52A}" type="parTrans" cxnId="{48A20359-1B0F-F943-8B77-C303DFA26D01}">
      <dgm:prSet/>
      <dgm:spPr/>
      <dgm:t>
        <a:bodyPr/>
        <a:lstStyle/>
        <a:p>
          <a:endParaRPr lang="fr-FR"/>
        </a:p>
      </dgm:t>
    </dgm:pt>
    <dgm:pt modelId="{82306C8E-C0DE-1A44-8DD4-FD0700CEC9B6}" type="sibTrans" cxnId="{48A20359-1B0F-F943-8B77-C303DFA26D01}">
      <dgm:prSet/>
      <dgm:spPr/>
      <dgm:t>
        <a:bodyPr/>
        <a:lstStyle/>
        <a:p>
          <a:endParaRPr lang="fr-FR"/>
        </a:p>
      </dgm:t>
    </dgm:pt>
    <dgm:pt modelId="{06D83A41-0011-634E-9ED8-2CFF7424643D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Job creation</a:t>
          </a:r>
        </a:p>
      </dgm:t>
    </dgm:pt>
    <dgm:pt modelId="{87E18AB1-9994-3142-A767-8AC3D21585AC}" type="parTrans" cxnId="{3FDA60C4-C28B-A449-B9E7-37478D9718C8}">
      <dgm:prSet/>
      <dgm:spPr/>
      <dgm:t>
        <a:bodyPr/>
        <a:lstStyle/>
        <a:p>
          <a:endParaRPr lang="fr-FR"/>
        </a:p>
      </dgm:t>
    </dgm:pt>
    <dgm:pt modelId="{915FD824-B7A2-4649-A1B2-D8906F2BDC83}" type="sibTrans" cxnId="{3FDA60C4-C28B-A449-B9E7-37478D9718C8}">
      <dgm:prSet/>
      <dgm:spPr/>
      <dgm:t>
        <a:bodyPr/>
        <a:lstStyle/>
        <a:p>
          <a:endParaRPr lang="fr-FR"/>
        </a:p>
      </dgm:t>
    </dgm:pt>
    <dgm:pt modelId="{E266D8C5-FB37-1144-8BDB-AE5329CB2DA0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Better science</a:t>
          </a:r>
        </a:p>
      </dgm:t>
    </dgm:pt>
    <dgm:pt modelId="{3B2522EB-2291-2E4A-97A7-85968E5B16FE}" type="parTrans" cxnId="{93474898-6B26-6144-8339-06BA93720FB2}">
      <dgm:prSet/>
      <dgm:spPr/>
      <dgm:t>
        <a:bodyPr/>
        <a:lstStyle/>
        <a:p>
          <a:endParaRPr lang="fr-FR"/>
        </a:p>
      </dgm:t>
    </dgm:pt>
    <dgm:pt modelId="{6FAFC9F6-80FA-D640-A25A-42088A95A08F}" type="sibTrans" cxnId="{93474898-6B26-6144-8339-06BA93720FB2}">
      <dgm:prSet/>
      <dgm:spPr/>
      <dgm:t>
        <a:bodyPr/>
        <a:lstStyle/>
        <a:p>
          <a:endParaRPr lang="fr-FR"/>
        </a:p>
      </dgm:t>
    </dgm:pt>
    <dgm:pt modelId="{3CEAF394-8D2B-9742-9743-E5E5D625E61B}">
      <dgm:prSet/>
      <dgm:spPr/>
      <dgm:t>
        <a:bodyPr/>
        <a:lstStyle/>
        <a:p>
          <a:r>
            <a:rPr lang="fr-FR" dirty="0" err="1">
              <a:solidFill>
                <a:srgbClr val="485156"/>
              </a:solidFill>
            </a:rPr>
            <a:t>Promoting</a:t>
          </a:r>
          <a:r>
            <a:rPr lang="fr-FR" dirty="0">
              <a:solidFill>
                <a:srgbClr val="485156"/>
              </a:solidFill>
            </a:rPr>
            <a:t> collaborations</a:t>
          </a:r>
        </a:p>
      </dgm:t>
    </dgm:pt>
    <dgm:pt modelId="{3AF10E05-570E-5D43-A9A2-B72BB9A0A065}" type="parTrans" cxnId="{38659C7A-8E5E-CE4A-BE36-472F76B01CCE}">
      <dgm:prSet/>
      <dgm:spPr/>
      <dgm:t>
        <a:bodyPr/>
        <a:lstStyle/>
        <a:p>
          <a:endParaRPr lang="fr-FR"/>
        </a:p>
      </dgm:t>
    </dgm:pt>
    <dgm:pt modelId="{7EB4D8A3-4868-2444-91B1-669F0D623575}" type="sibTrans" cxnId="{38659C7A-8E5E-CE4A-BE36-472F76B01CCE}">
      <dgm:prSet/>
      <dgm:spPr/>
      <dgm:t>
        <a:bodyPr/>
        <a:lstStyle/>
        <a:p>
          <a:endParaRPr lang="fr-FR"/>
        </a:p>
      </dgm:t>
    </dgm:pt>
    <dgm:pt modelId="{F52B2974-6B9D-C440-A127-8071E4FFB93A}">
      <dgm:prSet/>
      <dgm:spPr/>
      <dgm:t>
        <a:bodyPr/>
        <a:lstStyle/>
        <a:p>
          <a:r>
            <a:rPr lang="fr-FR">
              <a:solidFill>
                <a:srgbClr val="485156"/>
              </a:solidFill>
            </a:rPr>
            <a:t>Knowledge transfer</a:t>
          </a:r>
        </a:p>
      </dgm:t>
    </dgm:pt>
    <dgm:pt modelId="{822FDDC1-696F-5E45-8B38-9021C13F81AC}" type="parTrans" cxnId="{C8521EE0-A533-824A-8B33-350337BFA035}">
      <dgm:prSet/>
      <dgm:spPr/>
      <dgm:t>
        <a:bodyPr/>
        <a:lstStyle/>
        <a:p>
          <a:endParaRPr lang="fr-FR"/>
        </a:p>
      </dgm:t>
    </dgm:pt>
    <dgm:pt modelId="{23CEEFC8-EDFC-F046-8AD3-2C824B9227BC}" type="sibTrans" cxnId="{C8521EE0-A533-824A-8B33-350337BFA035}">
      <dgm:prSet/>
      <dgm:spPr/>
      <dgm:t>
        <a:bodyPr/>
        <a:lstStyle/>
        <a:p>
          <a:endParaRPr lang="fr-FR"/>
        </a:p>
      </dgm:t>
    </dgm:pt>
    <dgm:pt modelId="{8ED937A8-7007-3A47-A303-F482EF3A2723}">
      <dgm:prSet/>
      <dgm:spPr/>
      <dgm:t>
        <a:bodyPr/>
        <a:lstStyle/>
        <a:p>
          <a:r>
            <a:rPr lang="fr-FR" dirty="0" err="1">
              <a:solidFill>
                <a:srgbClr val="485156"/>
              </a:solidFill>
            </a:rPr>
            <a:t>Increase</a:t>
          </a:r>
          <a:r>
            <a:rPr lang="fr-FR" dirty="0">
              <a:solidFill>
                <a:srgbClr val="485156"/>
              </a:solidFill>
            </a:rPr>
            <a:t> </a:t>
          </a:r>
          <a:r>
            <a:rPr lang="fr-FR" dirty="0" err="1">
              <a:solidFill>
                <a:srgbClr val="485156"/>
              </a:solidFill>
            </a:rPr>
            <a:t>innovative</a:t>
          </a:r>
          <a:r>
            <a:rPr lang="fr-FR" dirty="0">
              <a:solidFill>
                <a:srgbClr val="485156"/>
              </a:solidFill>
            </a:rPr>
            <a:t> performance (</a:t>
          </a:r>
          <a:r>
            <a:rPr lang="fr-FR" dirty="0" err="1">
              <a:solidFill>
                <a:srgbClr val="485156"/>
              </a:solidFill>
            </a:rPr>
            <a:t>region</a:t>
          </a:r>
          <a:r>
            <a:rPr lang="fr-FR" dirty="0">
              <a:solidFill>
                <a:srgbClr val="485156"/>
              </a:solidFill>
            </a:rPr>
            <a:t>)</a:t>
          </a:r>
        </a:p>
      </dgm:t>
    </dgm:pt>
    <dgm:pt modelId="{E52B3734-E421-044D-B02E-2C20EABEB0A6}" type="parTrans" cxnId="{8B9A641B-D1E6-A343-91F5-D8C3C8C49168}">
      <dgm:prSet/>
      <dgm:spPr/>
      <dgm:t>
        <a:bodyPr/>
        <a:lstStyle/>
        <a:p>
          <a:endParaRPr lang="fr-FR"/>
        </a:p>
      </dgm:t>
    </dgm:pt>
    <dgm:pt modelId="{C08D3FE4-47CC-F442-8433-16974A1EE95C}" type="sibTrans" cxnId="{8B9A641B-D1E6-A343-91F5-D8C3C8C49168}">
      <dgm:prSet/>
      <dgm:spPr/>
      <dgm:t>
        <a:bodyPr/>
        <a:lstStyle/>
        <a:p>
          <a:endParaRPr lang="fr-FR"/>
        </a:p>
      </dgm:t>
    </dgm:pt>
    <dgm:pt modelId="{5548B3BD-F394-D543-A2B5-9F2004645324}">
      <dgm:prSet/>
      <dgm:spPr/>
      <dgm:t>
        <a:bodyPr/>
        <a:lstStyle/>
        <a:p>
          <a:r>
            <a:rPr lang="fr-FR" dirty="0">
              <a:solidFill>
                <a:srgbClr val="485156"/>
              </a:solidFill>
            </a:rPr>
            <a:t>More </a:t>
          </a:r>
          <a:r>
            <a:rPr lang="fr-FR" dirty="0" err="1">
              <a:solidFill>
                <a:srgbClr val="485156"/>
              </a:solidFill>
            </a:rPr>
            <a:t>tax</a:t>
          </a:r>
          <a:r>
            <a:rPr lang="fr-FR" dirty="0">
              <a:solidFill>
                <a:srgbClr val="485156"/>
              </a:solidFill>
            </a:rPr>
            <a:t> </a:t>
          </a:r>
          <a:r>
            <a:rPr lang="fr-FR" dirty="0" err="1">
              <a:solidFill>
                <a:srgbClr val="485156"/>
              </a:solidFill>
            </a:rPr>
            <a:t>payers</a:t>
          </a:r>
          <a:endParaRPr lang="fr-FR" dirty="0">
            <a:solidFill>
              <a:srgbClr val="485156"/>
            </a:solidFill>
          </a:endParaRPr>
        </a:p>
      </dgm:t>
    </dgm:pt>
    <dgm:pt modelId="{60AA43B6-170F-E34F-B74A-EB5B5E7FB308}" type="parTrans" cxnId="{14E256FF-9ADA-A541-A0A0-CD2EB80E1BBA}">
      <dgm:prSet/>
      <dgm:spPr/>
      <dgm:t>
        <a:bodyPr/>
        <a:lstStyle/>
        <a:p>
          <a:endParaRPr lang="fr-FR"/>
        </a:p>
      </dgm:t>
    </dgm:pt>
    <dgm:pt modelId="{413FDC87-1103-1848-A32E-214D0E94346F}" type="sibTrans" cxnId="{14E256FF-9ADA-A541-A0A0-CD2EB80E1BBA}">
      <dgm:prSet/>
      <dgm:spPr/>
      <dgm:t>
        <a:bodyPr/>
        <a:lstStyle/>
        <a:p>
          <a:endParaRPr lang="fr-FR"/>
        </a:p>
      </dgm:t>
    </dgm:pt>
    <dgm:pt modelId="{882B2398-0D8F-465F-9953-B5494AF2C0B1}" type="pres">
      <dgm:prSet presAssocID="{022DCB93-1ECB-453A-8A1B-63018438E7FF}" presName="Name0" presStyleCnt="0">
        <dgm:presLayoutVars>
          <dgm:dir/>
          <dgm:animLvl val="lvl"/>
          <dgm:resizeHandles val="exact"/>
        </dgm:presLayoutVars>
      </dgm:prSet>
      <dgm:spPr/>
    </dgm:pt>
    <dgm:pt modelId="{6906ABCA-AE87-C640-B20F-66AFF28DB7F8}" type="pres">
      <dgm:prSet presAssocID="{E5532184-1C52-4EEE-9486-4D929C854B1F}" presName="composite" presStyleCnt="0"/>
      <dgm:spPr/>
    </dgm:pt>
    <dgm:pt modelId="{79C2E399-CAA5-3A49-9792-812BE536D021}" type="pres">
      <dgm:prSet presAssocID="{E5532184-1C52-4EEE-9486-4D929C854B1F}" presName="parTx" presStyleLbl="node1" presStyleIdx="0" presStyleCnt="4" custLinFactNeighborX="670">
        <dgm:presLayoutVars>
          <dgm:chMax val="0"/>
          <dgm:chPref val="0"/>
          <dgm:bulletEnabled val="1"/>
        </dgm:presLayoutVars>
      </dgm:prSet>
      <dgm:spPr/>
    </dgm:pt>
    <dgm:pt modelId="{D9CB6515-27CA-4647-A0FC-ED5732B1A19A}" type="pres">
      <dgm:prSet presAssocID="{E5532184-1C52-4EEE-9486-4D929C854B1F}" presName="desTx" presStyleLbl="revTx" presStyleIdx="0" presStyleCnt="4">
        <dgm:presLayoutVars>
          <dgm:bulletEnabled val="1"/>
        </dgm:presLayoutVars>
      </dgm:prSet>
      <dgm:spPr/>
    </dgm:pt>
    <dgm:pt modelId="{1032B0F3-A97D-564B-A7D9-DD956DD80DD4}" type="pres">
      <dgm:prSet presAssocID="{4C09E003-4996-47E6-8D0E-131C462E76D3}" presName="space" presStyleCnt="0"/>
      <dgm:spPr/>
    </dgm:pt>
    <dgm:pt modelId="{AFF04F70-BAEF-B14B-81C1-5CC61C58E06F}" type="pres">
      <dgm:prSet presAssocID="{B1064BC1-CF7B-420D-B3E2-F41C25C15413}" presName="composite" presStyleCnt="0"/>
      <dgm:spPr/>
    </dgm:pt>
    <dgm:pt modelId="{B0D204E2-75AF-BE4F-988F-0D99BB05E674}" type="pres">
      <dgm:prSet presAssocID="{B1064BC1-CF7B-420D-B3E2-F41C25C15413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CC9E440-AE18-B94F-8B71-1AE46D22B2CA}" type="pres">
      <dgm:prSet presAssocID="{B1064BC1-CF7B-420D-B3E2-F41C25C15413}" presName="desTx" presStyleLbl="revTx" presStyleIdx="1" presStyleCnt="4">
        <dgm:presLayoutVars>
          <dgm:bulletEnabled val="1"/>
        </dgm:presLayoutVars>
      </dgm:prSet>
      <dgm:spPr/>
    </dgm:pt>
    <dgm:pt modelId="{5550A3BD-7A04-104F-98E8-6986E8E8849E}" type="pres">
      <dgm:prSet presAssocID="{B13F7C51-0973-42EA-BA60-8AF1622B82DB}" presName="space" presStyleCnt="0"/>
      <dgm:spPr/>
    </dgm:pt>
    <dgm:pt modelId="{7D88AEB8-791A-E643-8558-81DF0E8D7D0F}" type="pres">
      <dgm:prSet presAssocID="{B4A60AF1-0C2E-4C94-9147-D7AF8CE24236}" presName="composite" presStyleCnt="0"/>
      <dgm:spPr/>
    </dgm:pt>
    <dgm:pt modelId="{1B60DA4F-EDC0-0241-9FBC-76972E1F418F}" type="pres">
      <dgm:prSet presAssocID="{B4A60AF1-0C2E-4C94-9147-D7AF8CE24236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6BD56F4-8E81-A34B-A9E1-C401938658C0}" type="pres">
      <dgm:prSet presAssocID="{B4A60AF1-0C2E-4C94-9147-D7AF8CE24236}" presName="desTx" presStyleLbl="revTx" presStyleIdx="2" presStyleCnt="4">
        <dgm:presLayoutVars>
          <dgm:bulletEnabled val="1"/>
        </dgm:presLayoutVars>
      </dgm:prSet>
      <dgm:spPr/>
    </dgm:pt>
    <dgm:pt modelId="{B6BA6746-C91C-E545-885A-8CA116FBF1C6}" type="pres">
      <dgm:prSet presAssocID="{F63E87BA-CF7E-43F9-B63A-9FBCC7FB1036}" presName="space" presStyleCnt="0"/>
      <dgm:spPr/>
    </dgm:pt>
    <dgm:pt modelId="{CC20D51C-16DA-B14A-A82B-D583EDED96A9}" type="pres">
      <dgm:prSet presAssocID="{C66769BA-682F-4DAB-AA98-BB4844EB1451}" presName="composite" presStyleCnt="0"/>
      <dgm:spPr/>
    </dgm:pt>
    <dgm:pt modelId="{C1CFD030-EF67-A341-9488-355D6DE4BED8}" type="pres">
      <dgm:prSet presAssocID="{C66769BA-682F-4DAB-AA98-BB4844EB1451}" presName="par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6D77C21-D462-B940-9261-8E72E28772F8}" type="pres">
      <dgm:prSet presAssocID="{C66769BA-682F-4DAB-AA98-BB4844EB1451}" presName="desTx" presStyleLbl="revTx" presStyleIdx="3" presStyleCnt="4">
        <dgm:presLayoutVars>
          <dgm:bulletEnabled val="1"/>
        </dgm:presLayoutVars>
      </dgm:prSet>
      <dgm:spPr/>
    </dgm:pt>
  </dgm:ptLst>
  <dgm:cxnLst>
    <dgm:cxn modelId="{3DE78D01-3630-4D90-9E41-8E2809004D84}" type="presOf" srcId="{C66769BA-682F-4DAB-AA98-BB4844EB1451}" destId="{C1CFD030-EF67-A341-9488-355D6DE4BED8}" srcOrd="0" destOrd="0" presId="urn:microsoft.com/office/officeart/2005/8/layout/chevron1"/>
    <dgm:cxn modelId="{03402B03-B962-4A46-9FEB-FAD336F0BFF1}" type="presOf" srcId="{06D83A41-0011-634E-9ED8-2CFF7424643D}" destId="{26BD56F4-8E81-A34B-A9E1-C401938658C0}" srcOrd="0" destOrd="0" presId="urn:microsoft.com/office/officeart/2005/8/layout/chevron1"/>
    <dgm:cxn modelId="{4B098203-D35D-4DDF-AAEE-3E6AFF45E659}" type="presOf" srcId="{B1064BC1-CF7B-420D-B3E2-F41C25C15413}" destId="{B0D204E2-75AF-BE4F-988F-0D99BB05E674}" srcOrd="0" destOrd="0" presId="urn:microsoft.com/office/officeart/2005/8/layout/chevron1"/>
    <dgm:cxn modelId="{E2E1DE05-E163-4056-9130-7FCAB6711C86}" type="presOf" srcId="{05FB0AFD-25FC-944D-A67D-D02B6B4A6776}" destId="{96D77C21-D462-B940-9261-8E72E28772F8}" srcOrd="0" destOrd="2" presId="urn:microsoft.com/office/officeart/2005/8/layout/chevron1"/>
    <dgm:cxn modelId="{1A37B70F-654C-4022-8609-25F381665DE0}" type="presOf" srcId="{F52B2974-6B9D-C440-A127-8071E4FFB93A}" destId="{26BD56F4-8E81-A34B-A9E1-C401938658C0}" srcOrd="0" destOrd="3" presId="urn:microsoft.com/office/officeart/2005/8/layout/chevron1"/>
    <dgm:cxn modelId="{DB70F817-6B84-40C4-A16D-0A71031CA699}" type="presOf" srcId="{E5BD0C14-9E0C-444B-8D7C-17B599920700}" destId="{D9CB6515-27CA-4647-A0FC-ED5732B1A19A}" srcOrd="0" destOrd="0" presId="urn:microsoft.com/office/officeart/2005/8/layout/chevron1"/>
    <dgm:cxn modelId="{A54C571B-3874-4DAA-830E-3B7AA5725BDF}" type="presOf" srcId="{8ED937A8-7007-3A47-A303-F482EF3A2723}" destId="{96D77C21-D462-B940-9261-8E72E28772F8}" srcOrd="0" destOrd="3" presId="urn:microsoft.com/office/officeart/2005/8/layout/chevron1"/>
    <dgm:cxn modelId="{8B9A641B-D1E6-A343-91F5-D8C3C8C49168}" srcId="{C66769BA-682F-4DAB-AA98-BB4844EB1451}" destId="{8ED937A8-7007-3A47-A303-F482EF3A2723}" srcOrd="3" destOrd="0" parTransId="{E52B3734-E421-044D-B02E-2C20EABEB0A6}" sibTransId="{C08D3FE4-47CC-F442-8433-16974A1EE95C}"/>
    <dgm:cxn modelId="{EFC54724-8B60-4BC5-963B-AB3A2B986C3D}" type="presOf" srcId="{022DCB93-1ECB-453A-8A1B-63018438E7FF}" destId="{882B2398-0D8F-465F-9953-B5494AF2C0B1}" srcOrd="0" destOrd="0" presId="urn:microsoft.com/office/officeart/2005/8/layout/chevron1"/>
    <dgm:cxn modelId="{B346EE25-FEF5-47DC-AB23-0F7459A391D4}" type="presOf" srcId="{D88F7AB4-A0F7-E34B-AAAD-7AD89073DD72}" destId="{FCC9E440-AE18-B94F-8B71-1AE46D22B2CA}" srcOrd="0" destOrd="3" presId="urn:microsoft.com/office/officeart/2005/8/layout/chevron1"/>
    <dgm:cxn modelId="{81505627-A1A5-D74F-A56E-36CF16CC6871}" srcId="{B1064BC1-CF7B-420D-B3E2-F41C25C15413}" destId="{D88F7AB4-A0F7-E34B-AAAD-7AD89073DD72}" srcOrd="3" destOrd="0" parTransId="{E5A80134-1146-7641-8594-C4DA84D94813}" sibTransId="{6984EF37-E3B2-BB45-AEB6-9E69A6106B86}"/>
    <dgm:cxn modelId="{8285AB29-5D7C-406A-A89F-B6089211F893}" srcId="{022DCB93-1ECB-453A-8A1B-63018438E7FF}" destId="{C66769BA-682F-4DAB-AA98-BB4844EB1451}" srcOrd="3" destOrd="0" parTransId="{30CABB24-289B-4F78-9C9E-B17C9138EFED}" sibTransId="{B9A01342-7B14-46CA-B403-61E81CE29C69}"/>
    <dgm:cxn modelId="{EB87EB32-1DD3-444B-A801-DE5F989D71D2}" type="presOf" srcId="{E5532184-1C52-4EEE-9486-4D929C854B1F}" destId="{79C2E399-CAA5-3A49-9792-812BE536D021}" srcOrd="0" destOrd="0" presId="urn:microsoft.com/office/officeart/2005/8/layout/chevron1"/>
    <dgm:cxn modelId="{DD09F537-3099-4F0B-925B-81E38DEBFA9C}" type="presOf" srcId="{3BB41E0A-91B5-7F47-83F2-F22D855C68F8}" destId="{96D77C21-D462-B940-9261-8E72E28772F8}" srcOrd="0" destOrd="0" presId="urn:microsoft.com/office/officeart/2005/8/layout/chevron1"/>
    <dgm:cxn modelId="{67743F38-DD6B-49E2-9D32-2DDD7E15D90B}" type="presOf" srcId="{89C6D6E1-F89E-9246-AA92-501062C64848}" destId="{D9CB6515-27CA-4647-A0FC-ED5732B1A19A}" srcOrd="0" destOrd="1" presId="urn:microsoft.com/office/officeart/2005/8/layout/chevron1"/>
    <dgm:cxn modelId="{EF629A57-A92D-4BEE-9EB1-C6368619BABC}" srcId="{022DCB93-1ECB-453A-8A1B-63018438E7FF}" destId="{E5532184-1C52-4EEE-9486-4D929C854B1F}" srcOrd="0" destOrd="0" parTransId="{5497C8F6-1B8C-41F7-B040-8F3D46C8C476}" sibTransId="{4C09E003-4996-47E6-8D0E-131C462E76D3}"/>
    <dgm:cxn modelId="{48A20359-1B0F-F943-8B77-C303DFA26D01}" srcId="{C66769BA-682F-4DAB-AA98-BB4844EB1451}" destId="{05FB0AFD-25FC-944D-A67D-D02B6B4A6776}" srcOrd="2" destOrd="0" parTransId="{C7B800E1-737E-9449-83F8-6BFC7FB0E52A}" sibTransId="{82306C8E-C0DE-1A44-8DD4-FD0700CEC9B6}"/>
    <dgm:cxn modelId="{712AD35A-DB49-417B-A2F8-E54A4C04F599}" type="presOf" srcId="{B4A60AF1-0C2E-4C94-9147-D7AF8CE24236}" destId="{1B60DA4F-EDC0-0241-9FBC-76972E1F418F}" srcOrd="0" destOrd="0" presId="urn:microsoft.com/office/officeart/2005/8/layout/chevron1"/>
    <dgm:cxn modelId="{47E95F67-DA28-4771-9350-E51A13CD3798}" type="presOf" srcId="{0EE93398-8103-9840-A25E-218FA81D2D11}" destId="{FCC9E440-AE18-B94F-8B71-1AE46D22B2CA}" srcOrd="0" destOrd="1" presId="urn:microsoft.com/office/officeart/2005/8/layout/chevron1"/>
    <dgm:cxn modelId="{59927072-2373-4B3B-80AF-2B3A0BE75B88}" type="presOf" srcId="{2F4EDF75-C056-8346-9723-95EE79FB70A4}" destId="{D9CB6515-27CA-4647-A0FC-ED5732B1A19A}" srcOrd="0" destOrd="2" presId="urn:microsoft.com/office/officeart/2005/8/layout/chevron1"/>
    <dgm:cxn modelId="{015DA977-7CFF-4C2F-91D7-534B9C1D05AF}" type="presOf" srcId="{060073FC-5680-5249-AECF-85D6806ADA2B}" destId="{FCC9E440-AE18-B94F-8B71-1AE46D22B2CA}" srcOrd="0" destOrd="0" presId="urn:microsoft.com/office/officeart/2005/8/layout/chevron1"/>
    <dgm:cxn modelId="{A91E0B79-349B-4D00-9AE7-9FA36CD66FA3}" type="presOf" srcId="{A787A451-1ABB-EF4E-904B-AA1FC9EC32C1}" destId="{FCC9E440-AE18-B94F-8B71-1AE46D22B2CA}" srcOrd="0" destOrd="2" presId="urn:microsoft.com/office/officeart/2005/8/layout/chevron1"/>
    <dgm:cxn modelId="{38659C7A-8E5E-CE4A-BE36-472F76B01CCE}" srcId="{B4A60AF1-0C2E-4C94-9147-D7AF8CE24236}" destId="{3CEAF394-8D2B-9742-9743-E5E5D625E61B}" srcOrd="2" destOrd="0" parTransId="{3AF10E05-570E-5D43-A9A2-B72BB9A0A065}" sibTransId="{7EB4D8A3-4868-2444-91B1-669F0D623575}"/>
    <dgm:cxn modelId="{C99D2880-93C4-E64C-B401-6857135ABD0B}" srcId="{B1064BC1-CF7B-420D-B3E2-F41C25C15413}" destId="{060073FC-5680-5249-AECF-85D6806ADA2B}" srcOrd="0" destOrd="0" parTransId="{1F423547-9B51-F34C-B44F-E02FB877ED40}" sibTransId="{EE750698-084E-554A-B69D-79B5A86C0672}"/>
    <dgm:cxn modelId="{7C3B7982-24F7-FD4D-AD89-FFEDB968F500}" srcId="{E5532184-1C52-4EEE-9486-4D929C854B1F}" destId="{2F4EDF75-C056-8346-9723-95EE79FB70A4}" srcOrd="2" destOrd="0" parTransId="{142EE82F-6E24-FB47-9A58-7800308E82DD}" sibTransId="{893F688A-1A61-3F46-A006-F27D6D17A8D5}"/>
    <dgm:cxn modelId="{E4F6818B-275A-7741-B42C-372A0520269E}" srcId="{B1064BC1-CF7B-420D-B3E2-F41C25C15413}" destId="{0EE93398-8103-9840-A25E-218FA81D2D11}" srcOrd="1" destOrd="0" parTransId="{79939AA0-063F-9649-AD9F-454160CB02EC}" sibTransId="{BEFFD445-B664-E34A-8248-B759471954B8}"/>
    <dgm:cxn modelId="{93474898-6B26-6144-8339-06BA93720FB2}" srcId="{B4A60AF1-0C2E-4C94-9147-D7AF8CE24236}" destId="{E266D8C5-FB37-1144-8BDB-AE5329CB2DA0}" srcOrd="1" destOrd="0" parTransId="{3B2522EB-2291-2E4A-97A7-85968E5B16FE}" sibTransId="{6FAFC9F6-80FA-D640-A25A-42088A95A08F}"/>
    <dgm:cxn modelId="{5CB6749A-A0B4-264A-AA7B-0E1EDF4A6FB4}" srcId="{E5532184-1C52-4EEE-9486-4D929C854B1F}" destId="{89C6D6E1-F89E-9246-AA92-501062C64848}" srcOrd="1" destOrd="0" parTransId="{CD9ACAA8-50B9-F843-9187-6F9707195ED6}" sibTransId="{B6AC9ADC-4C1B-B649-A933-10F8FFDE302C}"/>
    <dgm:cxn modelId="{4B8A989C-B7C7-8341-9617-F95367DBB9F2}" srcId="{C66769BA-682F-4DAB-AA98-BB4844EB1451}" destId="{3BB41E0A-91B5-7F47-83F2-F22D855C68F8}" srcOrd="0" destOrd="0" parTransId="{06B660A3-627F-194F-BEEA-CF4949FD576F}" sibTransId="{0F6A1886-7383-5742-BA00-8680DC82453A}"/>
    <dgm:cxn modelId="{D74EB8AF-0058-4800-AEF8-963344365CCD}" type="presOf" srcId="{E266D8C5-FB37-1144-8BDB-AE5329CB2DA0}" destId="{26BD56F4-8E81-A34B-A9E1-C401938658C0}" srcOrd="0" destOrd="1" presId="urn:microsoft.com/office/officeart/2005/8/layout/chevron1"/>
    <dgm:cxn modelId="{BB2C8BB7-4005-004C-A2C8-286CF324AE37}" srcId="{E5532184-1C52-4EEE-9486-4D929C854B1F}" destId="{E5BD0C14-9E0C-444B-8D7C-17B599920700}" srcOrd="0" destOrd="0" parTransId="{8349D6E5-D7B3-164F-8DAB-AF21910144B6}" sibTransId="{16A8291B-27AA-5146-AF34-9DFB215898B2}"/>
    <dgm:cxn modelId="{833184BB-60D9-4F31-B6B0-842B38FE2CE9}" type="presOf" srcId="{409EF8D2-6956-3647-B3AC-3E9B3A304AF5}" destId="{96D77C21-D462-B940-9261-8E72E28772F8}" srcOrd="0" destOrd="1" presId="urn:microsoft.com/office/officeart/2005/8/layout/chevron1"/>
    <dgm:cxn modelId="{3CDF44BF-C487-2F43-9A79-AE3524ABAC12}" srcId="{B1064BC1-CF7B-420D-B3E2-F41C25C15413}" destId="{A787A451-1ABB-EF4E-904B-AA1FC9EC32C1}" srcOrd="2" destOrd="0" parTransId="{5C534178-1BC6-0445-B576-AC214E4B46EB}" sibTransId="{A553D1DF-25B9-334F-8E8D-1FE67FD6BCE5}"/>
    <dgm:cxn modelId="{3FDA60C4-C28B-A449-B9E7-37478D9718C8}" srcId="{B4A60AF1-0C2E-4C94-9147-D7AF8CE24236}" destId="{06D83A41-0011-634E-9ED8-2CFF7424643D}" srcOrd="0" destOrd="0" parTransId="{87E18AB1-9994-3142-A767-8AC3D21585AC}" sibTransId="{915FD824-B7A2-4649-A1B2-D8906F2BDC83}"/>
    <dgm:cxn modelId="{C2BF28CF-6CC5-4A65-9063-C125FAF6B024}" type="presOf" srcId="{5548B3BD-F394-D543-A2B5-9F2004645324}" destId="{26BD56F4-8E81-A34B-A9E1-C401938658C0}" srcOrd="0" destOrd="4" presId="urn:microsoft.com/office/officeart/2005/8/layout/chevron1"/>
    <dgm:cxn modelId="{C8521EE0-A533-824A-8B33-350337BFA035}" srcId="{B4A60AF1-0C2E-4C94-9147-D7AF8CE24236}" destId="{F52B2974-6B9D-C440-A127-8071E4FFB93A}" srcOrd="3" destOrd="0" parTransId="{822FDDC1-696F-5E45-8B38-9021C13F81AC}" sibTransId="{23CEEFC8-EDFC-F046-8AD3-2C824B9227BC}"/>
    <dgm:cxn modelId="{BF258CE1-658B-4AC4-BA2B-D34BDE20DC8C}" type="presOf" srcId="{3CEAF394-8D2B-9742-9743-E5E5D625E61B}" destId="{26BD56F4-8E81-A34B-A9E1-C401938658C0}" srcOrd="0" destOrd="2" presId="urn:microsoft.com/office/officeart/2005/8/layout/chevron1"/>
    <dgm:cxn modelId="{EE38EEE1-BAD0-40FF-B94F-7EF9475B1272}" srcId="{022DCB93-1ECB-453A-8A1B-63018438E7FF}" destId="{B1064BC1-CF7B-420D-B3E2-F41C25C15413}" srcOrd="1" destOrd="0" parTransId="{EB53F1D1-7FDC-468D-8FD8-AE9A65353264}" sibTransId="{B13F7C51-0973-42EA-BA60-8AF1622B82DB}"/>
    <dgm:cxn modelId="{6CA5F6F6-AF3E-864C-ADE3-AEB365ECA787}" srcId="{C66769BA-682F-4DAB-AA98-BB4844EB1451}" destId="{409EF8D2-6956-3647-B3AC-3E9B3A304AF5}" srcOrd="1" destOrd="0" parTransId="{7AE8F70C-444F-0144-8C9D-9F758793CABD}" sibTransId="{3A5241E7-3C70-7F4D-A9A7-CB47C4390EA6}"/>
    <dgm:cxn modelId="{315EEEF8-6217-42D9-AFBA-FC06AA16E99B}" srcId="{022DCB93-1ECB-453A-8A1B-63018438E7FF}" destId="{B4A60AF1-0C2E-4C94-9147-D7AF8CE24236}" srcOrd="2" destOrd="0" parTransId="{100195F5-3A12-490B-A9D9-9BCB515F064A}" sibTransId="{F63E87BA-CF7E-43F9-B63A-9FBCC7FB1036}"/>
    <dgm:cxn modelId="{14E256FF-9ADA-A541-A0A0-CD2EB80E1BBA}" srcId="{B4A60AF1-0C2E-4C94-9147-D7AF8CE24236}" destId="{5548B3BD-F394-D543-A2B5-9F2004645324}" srcOrd="4" destOrd="0" parTransId="{60AA43B6-170F-E34F-B74A-EB5B5E7FB308}" sibTransId="{413FDC87-1103-1848-A32E-214D0E94346F}"/>
    <dgm:cxn modelId="{A3B392C5-2973-4041-8BD5-9E66F4939BF2}" type="presParOf" srcId="{882B2398-0D8F-465F-9953-B5494AF2C0B1}" destId="{6906ABCA-AE87-C640-B20F-66AFF28DB7F8}" srcOrd="0" destOrd="0" presId="urn:microsoft.com/office/officeart/2005/8/layout/chevron1"/>
    <dgm:cxn modelId="{9EE3A04A-7230-4998-B066-2E4013771BEA}" type="presParOf" srcId="{6906ABCA-AE87-C640-B20F-66AFF28DB7F8}" destId="{79C2E399-CAA5-3A49-9792-812BE536D021}" srcOrd="0" destOrd="0" presId="urn:microsoft.com/office/officeart/2005/8/layout/chevron1"/>
    <dgm:cxn modelId="{E4B7E3C0-3016-4437-8F76-744FF912DCB3}" type="presParOf" srcId="{6906ABCA-AE87-C640-B20F-66AFF28DB7F8}" destId="{D9CB6515-27CA-4647-A0FC-ED5732B1A19A}" srcOrd="1" destOrd="0" presId="urn:microsoft.com/office/officeart/2005/8/layout/chevron1"/>
    <dgm:cxn modelId="{49A88ADC-41F4-4FC9-A4C0-743CE2122F6B}" type="presParOf" srcId="{882B2398-0D8F-465F-9953-B5494AF2C0B1}" destId="{1032B0F3-A97D-564B-A7D9-DD956DD80DD4}" srcOrd="1" destOrd="0" presId="urn:microsoft.com/office/officeart/2005/8/layout/chevron1"/>
    <dgm:cxn modelId="{C2566404-A120-470B-86B2-FB589D9957A3}" type="presParOf" srcId="{882B2398-0D8F-465F-9953-B5494AF2C0B1}" destId="{AFF04F70-BAEF-B14B-81C1-5CC61C58E06F}" srcOrd="2" destOrd="0" presId="urn:microsoft.com/office/officeart/2005/8/layout/chevron1"/>
    <dgm:cxn modelId="{2B5D63A3-FE96-4933-A5B9-A1BB5EBC5F8B}" type="presParOf" srcId="{AFF04F70-BAEF-B14B-81C1-5CC61C58E06F}" destId="{B0D204E2-75AF-BE4F-988F-0D99BB05E674}" srcOrd="0" destOrd="0" presId="urn:microsoft.com/office/officeart/2005/8/layout/chevron1"/>
    <dgm:cxn modelId="{82D2D692-C98D-45A8-9B3D-BA0A2E875DAF}" type="presParOf" srcId="{AFF04F70-BAEF-B14B-81C1-5CC61C58E06F}" destId="{FCC9E440-AE18-B94F-8B71-1AE46D22B2CA}" srcOrd="1" destOrd="0" presId="urn:microsoft.com/office/officeart/2005/8/layout/chevron1"/>
    <dgm:cxn modelId="{D190F30A-75EB-4DDF-B37A-A55BD1B37D65}" type="presParOf" srcId="{882B2398-0D8F-465F-9953-B5494AF2C0B1}" destId="{5550A3BD-7A04-104F-98E8-6986E8E8849E}" srcOrd="3" destOrd="0" presId="urn:microsoft.com/office/officeart/2005/8/layout/chevron1"/>
    <dgm:cxn modelId="{EB061439-759F-4A13-9C8C-7E1A190EC328}" type="presParOf" srcId="{882B2398-0D8F-465F-9953-B5494AF2C0B1}" destId="{7D88AEB8-791A-E643-8558-81DF0E8D7D0F}" srcOrd="4" destOrd="0" presId="urn:microsoft.com/office/officeart/2005/8/layout/chevron1"/>
    <dgm:cxn modelId="{F2B319A3-1378-4304-B63C-42D47F3B3203}" type="presParOf" srcId="{7D88AEB8-791A-E643-8558-81DF0E8D7D0F}" destId="{1B60DA4F-EDC0-0241-9FBC-76972E1F418F}" srcOrd="0" destOrd="0" presId="urn:microsoft.com/office/officeart/2005/8/layout/chevron1"/>
    <dgm:cxn modelId="{37BD0EAE-6F40-4901-BF6C-1EF370086D20}" type="presParOf" srcId="{7D88AEB8-791A-E643-8558-81DF0E8D7D0F}" destId="{26BD56F4-8E81-A34B-A9E1-C401938658C0}" srcOrd="1" destOrd="0" presId="urn:microsoft.com/office/officeart/2005/8/layout/chevron1"/>
    <dgm:cxn modelId="{D2E17A5F-5182-4372-B603-47108A90F190}" type="presParOf" srcId="{882B2398-0D8F-465F-9953-B5494AF2C0B1}" destId="{B6BA6746-C91C-E545-885A-8CA116FBF1C6}" srcOrd="5" destOrd="0" presId="urn:microsoft.com/office/officeart/2005/8/layout/chevron1"/>
    <dgm:cxn modelId="{BA0CA76C-19FB-44DF-BA4E-320683FAC4BD}" type="presParOf" srcId="{882B2398-0D8F-465F-9953-B5494AF2C0B1}" destId="{CC20D51C-16DA-B14A-A82B-D583EDED96A9}" srcOrd="6" destOrd="0" presId="urn:microsoft.com/office/officeart/2005/8/layout/chevron1"/>
    <dgm:cxn modelId="{6F426769-5CD0-4012-B05A-81560BE3411A}" type="presParOf" srcId="{CC20D51C-16DA-B14A-A82B-D583EDED96A9}" destId="{C1CFD030-EF67-A341-9488-355D6DE4BED8}" srcOrd="0" destOrd="0" presId="urn:microsoft.com/office/officeart/2005/8/layout/chevron1"/>
    <dgm:cxn modelId="{FC95DBC8-46BE-41FF-AD41-0120A60BC5A8}" type="presParOf" srcId="{CC20D51C-16DA-B14A-A82B-D583EDED96A9}" destId="{96D77C21-D462-B940-9261-8E72E28772F8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997348-35C4-C849-9A91-FE4F73645ED8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484FF8-3FEA-AC41-9762-C858C4C81922}">
      <dgm:prSet phldrT="[Text]" custT="1"/>
      <dgm:spPr>
        <a:solidFill>
          <a:srgbClr val="82AA1E"/>
        </a:solidFill>
      </dgm:spPr>
      <dgm:t>
        <a:bodyPr/>
        <a:lstStyle/>
        <a:p>
          <a:r>
            <a:rPr lang="en-US" sz="2600" b="1" dirty="0"/>
            <a:t>83 metrics</a:t>
          </a:r>
        </a:p>
        <a:p>
          <a:r>
            <a:rPr lang="en-US" sz="2500" dirty="0"/>
            <a:t>in total</a:t>
          </a:r>
        </a:p>
      </dgm:t>
    </dgm:pt>
    <dgm:pt modelId="{70EA1EF2-2C12-CA40-9442-A8A3E20B59D1}" type="parTrans" cxnId="{9C94A339-8956-8C4B-A0CC-3BA79576F954}">
      <dgm:prSet/>
      <dgm:spPr/>
      <dgm:t>
        <a:bodyPr/>
        <a:lstStyle/>
        <a:p>
          <a:endParaRPr lang="en-US"/>
        </a:p>
      </dgm:t>
    </dgm:pt>
    <dgm:pt modelId="{9632AC4F-14DD-8C4D-B39B-60379BD800D7}" type="sibTrans" cxnId="{9C94A339-8956-8C4B-A0CC-3BA79576F954}">
      <dgm:prSet/>
      <dgm:spPr/>
      <dgm:t>
        <a:bodyPr/>
        <a:lstStyle/>
        <a:p>
          <a:endParaRPr lang="en-US"/>
        </a:p>
      </dgm:t>
    </dgm:pt>
    <dgm:pt modelId="{05B1FCDF-BFC8-0749-9938-69E78AAA9AF7}">
      <dgm:prSet phldrT="[Text]" custT="1"/>
      <dgm:spPr>
        <a:solidFill>
          <a:srgbClr val="485156"/>
        </a:solidFill>
      </dgm:spPr>
      <dgm:t>
        <a:bodyPr/>
        <a:lstStyle/>
        <a:p>
          <a:r>
            <a:rPr lang="en-US" sz="2600" b="1" dirty="0"/>
            <a:t>42 metrics</a:t>
          </a:r>
        </a:p>
        <a:p>
          <a:r>
            <a:rPr lang="en-US" sz="2500" b="0" dirty="0"/>
            <a:t>for</a:t>
          </a:r>
          <a:r>
            <a:rPr lang="en-US" sz="2500" b="1" dirty="0"/>
            <a:t> </a:t>
          </a:r>
          <a:r>
            <a:rPr lang="en-US" sz="2500" b="0" dirty="0"/>
            <a:t>the</a:t>
          </a:r>
          <a:r>
            <a:rPr lang="en-US" sz="2500" b="1" dirty="0"/>
            <a:t> </a:t>
          </a:r>
          <a:r>
            <a:rPr lang="en-US" sz="2500" dirty="0"/>
            <a:t>construction phase</a:t>
          </a:r>
        </a:p>
      </dgm:t>
    </dgm:pt>
    <dgm:pt modelId="{7657E851-1647-4944-A2AE-EB0698EF670C}" type="parTrans" cxnId="{973617A0-5E58-3142-AFC1-74446B0B5D61}">
      <dgm:prSet/>
      <dgm:spPr>
        <a:ln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A5D5247C-E321-DF48-9E00-FFFA7B7145C9}" type="sibTrans" cxnId="{973617A0-5E58-3142-AFC1-74446B0B5D61}">
      <dgm:prSet/>
      <dgm:spPr/>
      <dgm:t>
        <a:bodyPr/>
        <a:lstStyle/>
        <a:p>
          <a:endParaRPr lang="en-US"/>
        </a:p>
      </dgm:t>
    </dgm:pt>
    <dgm:pt modelId="{911C53F3-3C48-E041-8EFE-33EDAA6BDA7F}">
      <dgm:prSet phldrT="[Text]" custT="1"/>
      <dgm:spPr>
        <a:solidFill>
          <a:srgbClr val="485156"/>
        </a:solidFill>
      </dgm:spPr>
      <dgm:t>
        <a:bodyPr/>
        <a:lstStyle/>
        <a:p>
          <a:r>
            <a:rPr lang="en-US" sz="2600" b="1" dirty="0"/>
            <a:t>41 metrics</a:t>
          </a:r>
        </a:p>
        <a:p>
          <a:r>
            <a:rPr lang="en-US" sz="2500" dirty="0"/>
            <a:t>to be added in operations phase</a:t>
          </a:r>
        </a:p>
      </dgm:t>
    </dgm:pt>
    <dgm:pt modelId="{E0EA1178-F657-4240-AFAE-1BF7C9E01904}" type="parTrans" cxnId="{6BA0984C-3A9D-9941-8EEE-B55DA7660F50}">
      <dgm:prSet/>
      <dgm:spPr>
        <a:ln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F0501E75-1C8F-7248-8B40-57D4B8513DC9}" type="sibTrans" cxnId="{6BA0984C-3A9D-9941-8EEE-B55DA7660F50}">
      <dgm:prSet/>
      <dgm:spPr/>
      <dgm:t>
        <a:bodyPr/>
        <a:lstStyle/>
        <a:p>
          <a:endParaRPr lang="en-US"/>
        </a:p>
      </dgm:t>
    </dgm:pt>
    <dgm:pt modelId="{AB881E1A-798D-954F-8FFB-75B90167070E}" type="pres">
      <dgm:prSet presAssocID="{85997348-35C4-C849-9A91-FE4F73645ED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663B4F5-41EE-6843-B6BF-5FE9D4998205}" type="pres">
      <dgm:prSet presAssocID="{FF484FF8-3FEA-AC41-9762-C858C4C81922}" presName="root1" presStyleCnt="0"/>
      <dgm:spPr/>
    </dgm:pt>
    <dgm:pt modelId="{85868B29-7C66-4A4F-93BF-2EB99C536237}" type="pres">
      <dgm:prSet presAssocID="{FF484FF8-3FEA-AC41-9762-C858C4C81922}" presName="LevelOneTextNode" presStyleLbl="node0" presStyleIdx="0" presStyleCnt="1">
        <dgm:presLayoutVars>
          <dgm:chPref val="3"/>
        </dgm:presLayoutVars>
      </dgm:prSet>
      <dgm:spPr/>
    </dgm:pt>
    <dgm:pt modelId="{EC79D1B2-96A7-8D44-B62F-1CB8AAE8E2D5}" type="pres">
      <dgm:prSet presAssocID="{FF484FF8-3FEA-AC41-9762-C858C4C81922}" presName="level2hierChild" presStyleCnt="0"/>
      <dgm:spPr/>
    </dgm:pt>
    <dgm:pt modelId="{ADBD1A3A-E514-FE46-9096-46F7A3F67150}" type="pres">
      <dgm:prSet presAssocID="{7657E851-1647-4944-A2AE-EB0698EF670C}" presName="conn2-1" presStyleLbl="parChTrans1D2" presStyleIdx="0" presStyleCnt="2"/>
      <dgm:spPr/>
    </dgm:pt>
    <dgm:pt modelId="{02D5C90B-C717-5C44-B08F-3BFD2517727A}" type="pres">
      <dgm:prSet presAssocID="{7657E851-1647-4944-A2AE-EB0698EF670C}" presName="connTx" presStyleLbl="parChTrans1D2" presStyleIdx="0" presStyleCnt="2"/>
      <dgm:spPr/>
    </dgm:pt>
    <dgm:pt modelId="{2DCC86B6-B702-A64E-A353-906E86C145E9}" type="pres">
      <dgm:prSet presAssocID="{05B1FCDF-BFC8-0749-9938-69E78AAA9AF7}" presName="root2" presStyleCnt="0"/>
      <dgm:spPr/>
    </dgm:pt>
    <dgm:pt modelId="{E1B2B6F7-F5D2-904D-8664-455BBE6635C7}" type="pres">
      <dgm:prSet presAssocID="{05B1FCDF-BFC8-0749-9938-69E78AAA9AF7}" presName="LevelTwoTextNode" presStyleLbl="node2" presStyleIdx="0" presStyleCnt="2">
        <dgm:presLayoutVars>
          <dgm:chPref val="3"/>
        </dgm:presLayoutVars>
      </dgm:prSet>
      <dgm:spPr/>
    </dgm:pt>
    <dgm:pt modelId="{4280D234-9055-AE45-B71C-649AD30193E0}" type="pres">
      <dgm:prSet presAssocID="{05B1FCDF-BFC8-0749-9938-69E78AAA9AF7}" presName="level3hierChild" presStyleCnt="0"/>
      <dgm:spPr/>
    </dgm:pt>
    <dgm:pt modelId="{6866D177-7B59-FC49-A424-C529F2FF8327}" type="pres">
      <dgm:prSet presAssocID="{E0EA1178-F657-4240-AFAE-1BF7C9E01904}" presName="conn2-1" presStyleLbl="parChTrans1D2" presStyleIdx="1" presStyleCnt="2"/>
      <dgm:spPr/>
    </dgm:pt>
    <dgm:pt modelId="{8FA829D3-ADAF-E44E-908E-2342A9A7C5F2}" type="pres">
      <dgm:prSet presAssocID="{E0EA1178-F657-4240-AFAE-1BF7C9E01904}" presName="connTx" presStyleLbl="parChTrans1D2" presStyleIdx="1" presStyleCnt="2"/>
      <dgm:spPr/>
    </dgm:pt>
    <dgm:pt modelId="{4D97B10B-275D-F243-948E-C5F6E40A7368}" type="pres">
      <dgm:prSet presAssocID="{911C53F3-3C48-E041-8EFE-33EDAA6BDA7F}" presName="root2" presStyleCnt="0"/>
      <dgm:spPr/>
    </dgm:pt>
    <dgm:pt modelId="{6FDBF3DF-4E54-F643-90A1-79F5264BAE89}" type="pres">
      <dgm:prSet presAssocID="{911C53F3-3C48-E041-8EFE-33EDAA6BDA7F}" presName="LevelTwoTextNode" presStyleLbl="node2" presStyleIdx="1" presStyleCnt="2">
        <dgm:presLayoutVars>
          <dgm:chPref val="3"/>
        </dgm:presLayoutVars>
      </dgm:prSet>
      <dgm:spPr/>
    </dgm:pt>
    <dgm:pt modelId="{98E0521D-2A6D-214C-8BB4-504CABFA4D70}" type="pres">
      <dgm:prSet presAssocID="{911C53F3-3C48-E041-8EFE-33EDAA6BDA7F}" presName="level3hierChild" presStyleCnt="0"/>
      <dgm:spPr/>
    </dgm:pt>
  </dgm:ptLst>
  <dgm:cxnLst>
    <dgm:cxn modelId="{11D21B0D-7B80-CF49-897C-F0AC92089516}" type="presOf" srcId="{E0EA1178-F657-4240-AFAE-1BF7C9E01904}" destId="{8FA829D3-ADAF-E44E-908E-2342A9A7C5F2}" srcOrd="1" destOrd="0" presId="urn:microsoft.com/office/officeart/2005/8/layout/hierarchy2"/>
    <dgm:cxn modelId="{DC93BD1D-46BB-C24E-8972-FDD6A73AE112}" type="presOf" srcId="{FF484FF8-3FEA-AC41-9762-C858C4C81922}" destId="{85868B29-7C66-4A4F-93BF-2EB99C536237}" srcOrd="0" destOrd="0" presId="urn:microsoft.com/office/officeart/2005/8/layout/hierarchy2"/>
    <dgm:cxn modelId="{3531C838-C003-C24D-B4DA-9595C2B63FFA}" type="presOf" srcId="{911C53F3-3C48-E041-8EFE-33EDAA6BDA7F}" destId="{6FDBF3DF-4E54-F643-90A1-79F5264BAE89}" srcOrd="0" destOrd="0" presId="urn:microsoft.com/office/officeart/2005/8/layout/hierarchy2"/>
    <dgm:cxn modelId="{9C94A339-8956-8C4B-A0CC-3BA79576F954}" srcId="{85997348-35C4-C849-9A91-FE4F73645ED8}" destId="{FF484FF8-3FEA-AC41-9762-C858C4C81922}" srcOrd="0" destOrd="0" parTransId="{70EA1EF2-2C12-CA40-9442-A8A3E20B59D1}" sibTransId="{9632AC4F-14DD-8C4D-B39B-60379BD800D7}"/>
    <dgm:cxn modelId="{8562AA46-1404-904B-AB5B-3690580124C1}" type="presOf" srcId="{E0EA1178-F657-4240-AFAE-1BF7C9E01904}" destId="{6866D177-7B59-FC49-A424-C529F2FF8327}" srcOrd="0" destOrd="0" presId="urn:microsoft.com/office/officeart/2005/8/layout/hierarchy2"/>
    <dgm:cxn modelId="{6BA0984C-3A9D-9941-8EEE-B55DA7660F50}" srcId="{FF484FF8-3FEA-AC41-9762-C858C4C81922}" destId="{911C53F3-3C48-E041-8EFE-33EDAA6BDA7F}" srcOrd="1" destOrd="0" parTransId="{E0EA1178-F657-4240-AFAE-1BF7C9E01904}" sibTransId="{F0501E75-1C8F-7248-8B40-57D4B8513DC9}"/>
    <dgm:cxn modelId="{09DC0057-D50A-1442-B3FC-099DC752BA83}" type="presOf" srcId="{7657E851-1647-4944-A2AE-EB0698EF670C}" destId="{ADBD1A3A-E514-FE46-9096-46F7A3F67150}" srcOrd="0" destOrd="0" presId="urn:microsoft.com/office/officeart/2005/8/layout/hierarchy2"/>
    <dgm:cxn modelId="{3813265D-0642-9042-9EFE-EB7D37F03E54}" type="presOf" srcId="{85997348-35C4-C849-9A91-FE4F73645ED8}" destId="{AB881E1A-798D-954F-8FFB-75B90167070E}" srcOrd="0" destOrd="0" presId="urn:microsoft.com/office/officeart/2005/8/layout/hierarchy2"/>
    <dgm:cxn modelId="{973617A0-5E58-3142-AFC1-74446B0B5D61}" srcId="{FF484FF8-3FEA-AC41-9762-C858C4C81922}" destId="{05B1FCDF-BFC8-0749-9938-69E78AAA9AF7}" srcOrd="0" destOrd="0" parTransId="{7657E851-1647-4944-A2AE-EB0698EF670C}" sibTransId="{A5D5247C-E321-DF48-9E00-FFFA7B7145C9}"/>
    <dgm:cxn modelId="{ED4370D0-7FE1-9845-9584-7A8B2D21526B}" type="presOf" srcId="{05B1FCDF-BFC8-0749-9938-69E78AAA9AF7}" destId="{E1B2B6F7-F5D2-904D-8664-455BBE6635C7}" srcOrd="0" destOrd="0" presId="urn:microsoft.com/office/officeart/2005/8/layout/hierarchy2"/>
    <dgm:cxn modelId="{90E787DC-78CB-D44F-9746-2C3D7ECEE602}" type="presOf" srcId="{7657E851-1647-4944-A2AE-EB0698EF670C}" destId="{02D5C90B-C717-5C44-B08F-3BFD2517727A}" srcOrd="1" destOrd="0" presId="urn:microsoft.com/office/officeart/2005/8/layout/hierarchy2"/>
    <dgm:cxn modelId="{662FD09A-674E-154A-8BA3-424801F9EEB0}" type="presParOf" srcId="{AB881E1A-798D-954F-8FFB-75B90167070E}" destId="{4663B4F5-41EE-6843-B6BF-5FE9D4998205}" srcOrd="0" destOrd="0" presId="urn:microsoft.com/office/officeart/2005/8/layout/hierarchy2"/>
    <dgm:cxn modelId="{48619431-7F61-CA41-89CA-1D3A44A882C6}" type="presParOf" srcId="{4663B4F5-41EE-6843-B6BF-5FE9D4998205}" destId="{85868B29-7C66-4A4F-93BF-2EB99C536237}" srcOrd="0" destOrd="0" presId="urn:microsoft.com/office/officeart/2005/8/layout/hierarchy2"/>
    <dgm:cxn modelId="{2B7C9E7B-CFE0-F846-A23A-3E1CE19EF1D1}" type="presParOf" srcId="{4663B4F5-41EE-6843-B6BF-5FE9D4998205}" destId="{EC79D1B2-96A7-8D44-B62F-1CB8AAE8E2D5}" srcOrd="1" destOrd="0" presId="urn:microsoft.com/office/officeart/2005/8/layout/hierarchy2"/>
    <dgm:cxn modelId="{DB8D21BD-F379-2845-A2E3-353E9D6047F5}" type="presParOf" srcId="{EC79D1B2-96A7-8D44-B62F-1CB8AAE8E2D5}" destId="{ADBD1A3A-E514-FE46-9096-46F7A3F67150}" srcOrd="0" destOrd="0" presId="urn:microsoft.com/office/officeart/2005/8/layout/hierarchy2"/>
    <dgm:cxn modelId="{D59535A5-917B-B745-A516-65FB9EE50025}" type="presParOf" srcId="{ADBD1A3A-E514-FE46-9096-46F7A3F67150}" destId="{02D5C90B-C717-5C44-B08F-3BFD2517727A}" srcOrd="0" destOrd="0" presId="urn:microsoft.com/office/officeart/2005/8/layout/hierarchy2"/>
    <dgm:cxn modelId="{F03C7412-D5C9-EA46-BAE5-B0F1A118D102}" type="presParOf" srcId="{EC79D1B2-96A7-8D44-B62F-1CB8AAE8E2D5}" destId="{2DCC86B6-B702-A64E-A353-906E86C145E9}" srcOrd="1" destOrd="0" presId="urn:microsoft.com/office/officeart/2005/8/layout/hierarchy2"/>
    <dgm:cxn modelId="{4A1C9C56-853A-3B4D-9B50-4A479E3502EE}" type="presParOf" srcId="{2DCC86B6-B702-A64E-A353-906E86C145E9}" destId="{E1B2B6F7-F5D2-904D-8664-455BBE6635C7}" srcOrd="0" destOrd="0" presId="urn:microsoft.com/office/officeart/2005/8/layout/hierarchy2"/>
    <dgm:cxn modelId="{34092CD7-2B55-9E47-B8DF-DFC3A6182073}" type="presParOf" srcId="{2DCC86B6-B702-A64E-A353-906E86C145E9}" destId="{4280D234-9055-AE45-B71C-649AD30193E0}" srcOrd="1" destOrd="0" presId="urn:microsoft.com/office/officeart/2005/8/layout/hierarchy2"/>
    <dgm:cxn modelId="{C87E8EE0-9DC4-1B46-BE05-65C40142BB7E}" type="presParOf" srcId="{EC79D1B2-96A7-8D44-B62F-1CB8AAE8E2D5}" destId="{6866D177-7B59-FC49-A424-C529F2FF8327}" srcOrd="2" destOrd="0" presId="urn:microsoft.com/office/officeart/2005/8/layout/hierarchy2"/>
    <dgm:cxn modelId="{392E3604-E3B5-A146-87E7-F54AC6914FCB}" type="presParOf" srcId="{6866D177-7B59-FC49-A424-C529F2FF8327}" destId="{8FA829D3-ADAF-E44E-908E-2342A9A7C5F2}" srcOrd="0" destOrd="0" presId="urn:microsoft.com/office/officeart/2005/8/layout/hierarchy2"/>
    <dgm:cxn modelId="{32276B21-9552-AE4A-BF1C-CA4D9853BD54}" type="presParOf" srcId="{EC79D1B2-96A7-8D44-B62F-1CB8AAE8E2D5}" destId="{4D97B10B-275D-F243-948E-C5F6E40A7368}" srcOrd="3" destOrd="0" presId="urn:microsoft.com/office/officeart/2005/8/layout/hierarchy2"/>
    <dgm:cxn modelId="{8CC93950-2434-A447-97A7-52599DEC687C}" type="presParOf" srcId="{4D97B10B-275D-F243-948E-C5F6E40A7368}" destId="{6FDBF3DF-4E54-F643-90A1-79F5264BAE89}" srcOrd="0" destOrd="0" presId="urn:microsoft.com/office/officeart/2005/8/layout/hierarchy2"/>
    <dgm:cxn modelId="{3C790676-7308-B948-A518-68CD1D7C023B}" type="presParOf" srcId="{4D97B10B-275D-F243-948E-C5F6E40A7368}" destId="{98E0521D-2A6D-214C-8BB4-504CABFA4D70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44CEF-60F8-BB4C-89A2-29F0EAF3B55B}">
      <dsp:nvSpPr>
        <dsp:cNvPr id="0" name=""/>
        <dsp:cNvSpPr/>
      </dsp:nvSpPr>
      <dsp:spPr>
        <a:xfrm>
          <a:off x="0" y="648414"/>
          <a:ext cx="2680820" cy="1608492"/>
        </a:xfrm>
        <a:prstGeom prst="rect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Start ICRI 2016: with the idea to articulate as far as possible SEI and decision making process – SEI not only for stakeholders but really to be accountable for</a:t>
          </a:r>
          <a:endParaRPr lang="en-US" sz="1700" kern="1200" dirty="0"/>
        </a:p>
      </dsp:txBody>
      <dsp:txXfrm>
        <a:off x="0" y="648414"/>
        <a:ext cx="2680820" cy="1608492"/>
      </dsp:txXfrm>
    </dsp:sp>
    <dsp:sp modelId="{3DAFAED2-8F7B-6247-A69D-B8EE261350F2}">
      <dsp:nvSpPr>
        <dsp:cNvPr id="0" name=""/>
        <dsp:cNvSpPr/>
      </dsp:nvSpPr>
      <dsp:spPr>
        <a:xfrm>
          <a:off x="2948902" y="648414"/>
          <a:ext cx="2680820" cy="1608492"/>
        </a:xfrm>
        <a:prstGeom prst="rect">
          <a:avLst/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Parallel work at OECD (SEIRI) and ESS during 2017 to design simultaneously the framework and the ability to collect data/availability of data</a:t>
          </a:r>
          <a:endParaRPr lang="en-US" sz="1700" kern="1200" dirty="0"/>
        </a:p>
      </dsp:txBody>
      <dsp:txXfrm>
        <a:off x="2948902" y="648414"/>
        <a:ext cx="2680820" cy="1608492"/>
      </dsp:txXfrm>
    </dsp:sp>
    <dsp:sp modelId="{C4CA874E-B3D4-B240-8ECB-F24DACC19DCC}">
      <dsp:nvSpPr>
        <dsp:cNvPr id="0" name=""/>
        <dsp:cNvSpPr/>
      </dsp:nvSpPr>
      <dsp:spPr>
        <a:xfrm>
          <a:off x="5897804" y="648414"/>
          <a:ext cx="2680820" cy="1608492"/>
        </a:xfrm>
        <a:prstGeom prst="rect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OECD: framework available by the end of 2018; design of the ESS data collection framework (compatible with OECD) within the Brightness context </a:t>
          </a:r>
          <a:endParaRPr lang="en-US" sz="1700" kern="1200" dirty="0"/>
        </a:p>
      </dsp:txBody>
      <dsp:txXfrm>
        <a:off x="5897804" y="648414"/>
        <a:ext cx="2680820" cy="1608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44CEF-60F8-BB4C-89A2-29F0EAF3B55B}">
      <dsp:nvSpPr>
        <dsp:cNvPr id="0" name=""/>
        <dsp:cNvSpPr/>
      </dsp:nvSpPr>
      <dsp:spPr>
        <a:xfrm>
          <a:off x="660092" y="1162"/>
          <a:ext cx="2233074" cy="1339844"/>
        </a:xfrm>
        <a:prstGeom prst="rect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Meeting the societal grand challenges with enabling scientific infrastructures</a:t>
          </a:r>
        </a:p>
      </dsp:txBody>
      <dsp:txXfrm>
        <a:off x="660092" y="1162"/>
        <a:ext cx="2233074" cy="1339844"/>
      </dsp:txXfrm>
    </dsp:sp>
    <dsp:sp modelId="{3DAFAED2-8F7B-6247-A69D-B8EE261350F2}">
      <dsp:nvSpPr>
        <dsp:cNvPr id="0" name=""/>
        <dsp:cNvSpPr/>
      </dsp:nvSpPr>
      <dsp:spPr>
        <a:xfrm>
          <a:off x="3116473" y="1162"/>
          <a:ext cx="2233074" cy="1339844"/>
        </a:xfrm>
        <a:prstGeom prst="rect">
          <a:avLst/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Growing role of science in the society</a:t>
          </a:r>
        </a:p>
      </dsp:txBody>
      <dsp:txXfrm>
        <a:off x="3116473" y="1162"/>
        <a:ext cx="2233074" cy="1339844"/>
      </dsp:txXfrm>
    </dsp:sp>
    <dsp:sp modelId="{C4CA874E-B3D4-B240-8ECB-F24DACC19DCC}">
      <dsp:nvSpPr>
        <dsp:cNvPr id="0" name=""/>
        <dsp:cNvSpPr/>
      </dsp:nvSpPr>
      <dsp:spPr>
        <a:xfrm>
          <a:off x="660092" y="1564314"/>
          <a:ext cx="2233074" cy="1339844"/>
        </a:xfrm>
        <a:prstGeom prst="rect">
          <a:avLst/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High investment from multiple stakeholders</a:t>
          </a:r>
        </a:p>
      </dsp:txBody>
      <dsp:txXfrm>
        <a:off x="660092" y="1564314"/>
        <a:ext cx="2233074" cy="1339844"/>
      </dsp:txXfrm>
    </dsp:sp>
    <dsp:sp modelId="{2FE2E1E3-F474-8A4F-BB50-1D5CA64DFBA1}">
      <dsp:nvSpPr>
        <dsp:cNvPr id="0" name=""/>
        <dsp:cNvSpPr/>
      </dsp:nvSpPr>
      <dsp:spPr>
        <a:xfrm>
          <a:off x="3116473" y="1564314"/>
          <a:ext cx="2233074" cy="1339844"/>
        </a:xfrm>
        <a:prstGeom prst="rect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 ante to help the management decision process</a:t>
          </a:r>
        </a:p>
      </dsp:txBody>
      <dsp:txXfrm>
        <a:off x="3116473" y="1564314"/>
        <a:ext cx="2233074" cy="1339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D6CBE-CC83-5D46-8DCA-31D2C808B678}">
      <dsp:nvSpPr>
        <dsp:cNvPr id="0" name=""/>
        <dsp:cNvSpPr/>
      </dsp:nvSpPr>
      <dsp:spPr>
        <a:xfrm>
          <a:off x="0" y="0"/>
          <a:ext cx="5354320" cy="692640"/>
        </a:xfrm>
        <a:prstGeom prst="roundRect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Exploring the “so what” questions</a:t>
          </a:r>
        </a:p>
      </dsp:txBody>
      <dsp:txXfrm>
        <a:off x="33812" y="33812"/>
        <a:ext cx="5286696" cy="625016"/>
      </dsp:txXfrm>
    </dsp:sp>
    <dsp:sp modelId="{726103FF-B9AC-6B4E-A5FC-8F9C47802C7E}">
      <dsp:nvSpPr>
        <dsp:cNvPr id="0" name=""/>
        <dsp:cNvSpPr/>
      </dsp:nvSpPr>
      <dsp:spPr>
        <a:xfrm>
          <a:off x="0" y="694466"/>
          <a:ext cx="5354320" cy="76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000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>
              <a:solidFill>
                <a:srgbClr val="485156"/>
              </a:solidFill>
            </a:rPr>
            <a:t>From results to scientific contribution (science)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>
              <a:solidFill>
                <a:srgbClr val="485156"/>
              </a:solidFill>
            </a:rPr>
            <a:t>From results to wealth creation (innovation, patent, device etc.)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>
              <a:solidFill>
                <a:srgbClr val="485156"/>
              </a:solidFill>
            </a:rPr>
            <a:t>From results to grand challenges (society)</a:t>
          </a:r>
        </a:p>
      </dsp:txBody>
      <dsp:txXfrm>
        <a:off x="0" y="694466"/>
        <a:ext cx="5354320" cy="765900"/>
      </dsp:txXfrm>
    </dsp:sp>
    <dsp:sp modelId="{C37C35C1-312E-A942-971F-FBCEB20E82C2}">
      <dsp:nvSpPr>
        <dsp:cNvPr id="0" name=""/>
        <dsp:cNvSpPr/>
      </dsp:nvSpPr>
      <dsp:spPr>
        <a:xfrm>
          <a:off x="0" y="1460366"/>
          <a:ext cx="5354320" cy="692640"/>
        </a:xfrm>
        <a:prstGeom prst="roundRect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Articulate ex ante the relationship amongst science, economy and the society</a:t>
          </a:r>
        </a:p>
      </dsp:txBody>
      <dsp:txXfrm>
        <a:off x="33812" y="1494178"/>
        <a:ext cx="5286696" cy="625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44CEF-60F8-BB4C-89A2-29F0EAF3B55B}">
      <dsp:nvSpPr>
        <dsp:cNvPr id="0" name=""/>
        <dsp:cNvSpPr/>
      </dsp:nvSpPr>
      <dsp:spPr>
        <a:xfrm>
          <a:off x="679063" y="1195"/>
          <a:ext cx="2297253" cy="1378352"/>
        </a:xfrm>
        <a:prstGeom prst="rect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Long term commitment (longitudinal process)</a:t>
          </a:r>
        </a:p>
      </dsp:txBody>
      <dsp:txXfrm>
        <a:off x="679063" y="1195"/>
        <a:ext cx="2297253" cy="1378352"/>
      </dsp:txXfrm>
    </dsp:sp>
    <dsp:sp modelId="{3DAFAED2-8F7B-6247-A69D-B8EE261350F2}">
      <dsp:nvSpPr>
        <dsp:cNvPr id="0" name=""/>
        <dsp:cNvSpPr/>
      </dsp:nvSpPr>
      <dsp:spPr>
        <a:xfrm>
          <a:off x="3206042" y="1195"/>
          <a:ext cx="2297253" cy="1378352"/>
        </a:xfrm>
        <a:prstGeom prst="rect">
          <a:avLst/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From KPIs to CIIs</a:t>
          </a:r>
          <a:endParaRPr lang="en-US" sz="1700" kern="1200" dirty="0"/>
        </a:p>
      </dsp:txBody>
      <dsp:txXfrm>
        <a:off x="3206042" y="1195"/>
        <a:ext cx="2297253" cy="1378352"/>
      </dsp:txXfrm>
    </dsp:sp>
    <dsp:sp modelId="{2DBFC385-CB82-194A-8EDE-62694393E6CE}">
      <dsp:nvSpPr>
        <dsp:cNvPr id="0" name=""/>
        <dsp:cNvSpPr/>
      </dsp:nvSpPr>
      <dsp:spPr>
        <a:xfrm>
          <a:off x="679063" y="1609273"/>
          <a:ext cx="2297253" cy="1378352"/>
        </a:xfrm>
        <a:prstGeom prst="rect">
          <a:avLst/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 ante: Inform the decision making process and practices</a:t>
          </a:r>
        </a:p>
      </dsp:txBody>
      <dsp:txXfrm>
        <a:off x="679063" y="1609273"/>
        <a:ext cx="2297253" cy="1378352"/>
      </dsp:txXfrm>
    </dsp:sp>
    <dsp:sp modelId="{DE3DF839-2745-AD49-8435-F075F9A8A501}">
      <dsp:nvSpPr>
        <dsp:cNvPr id="0" name=""/>
        <dsp:cNvSpPr/>
      </dsp:nvSpPr>
      <dsp:spPr>
        <a:xfrm>
          <a:off x="3206042" y="1609273"/>
          <a:ext cx="2297253" cy="1378352"/>
        </a:xfrm>
        <a:prstGeom prst="rect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Impacting through the ESS activities – different dimensions of impact and different stakeholders</a:t>
          </a:r>
        </a:p>
      </dsp:txBody>
      <dsp:txXfrm>
        <a:off x="3206042" y="1609273"/>
        <a:ext cx="2297253" cy="13783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2E399-CAA5-3A49-9792-812BE536D021}">
      <dsp:nvSpPr>
        <dsp:cNvPr id="0" name=""/>
        <dsp:cNvSpPr/>
      </dsp:nvSpPr>
      <dsp:spPr>
        <a:xfrm>
          <a:off x="18910" y="94296"/>
          <a:ext cx="2262258" cy="864000"/>
        </a:xfrm>
        <a:prstGeom prst="chevron">
          <a:avLst/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Inputs</a:t>
          </a:r>
        </a:p>
      </dsp:txBody>
      <dsp:txXfrm>
        <a:off x="450910" y="94296"/>
        <a:ext cx="1398258" cy="864000"/>
      </dsp:txXfrm>
    </dsp:sp>
    <dsp:sp modelId="{D9CB6515-27CA-4647-A0FC-ED5732B1A19A}">
      <dsp:nvSpPr>
        <dsp:cNvPr id="0" name=""/>
        <dsp:cNvSpPr/>
      </dsp:nvSpPr>
      <dsp:spPr>
        <a:xfrm>
          <a:off x="3752" y="1066296"/>
          <a:ext cx="1809806" cy="167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Fundings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rgbClr val="485156"/>
              </a:solidFill>
            </a:rPr>
            <a:t>Co-</a:t>
          </a:r>
          <a:r>
            <a:rPr lang="fr-FR" sz="1600" kern="1200" dirty="0" err="1">
              <a:solidFill>
                <a:srgbClr val="485156"/>
              </a:solidFill>
            </a:rPr>
            <a:t>investment</a:t>
          </a:r>
          <a:endParaRPr lang="fr-FR" sz="1600" kern="1200" dirty="0">
            <a:solidFill>
              <a:srgbClr val="48515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 err="1">
              <a:solidFill>
                <a:srgbClr val="485156"/>
              </a:solidFill>
            </a:rPr>
            <a:t>Other</a:t>
          </a:r>
          <a:r>
            <a:rPr lang="fr-FR" sz="1600" kern="1200" dirty="0">
              <a:solidFill>
                <a:srgbClr val="485156"/>
              </a:solidFill>
            </a:rPr>
            <a:t> </a:t>
          </a:r>
          <a:r>
            <a:rPr lang="fr-FR" sz="1600" kern="1200" dirty="0" err="1">
              <a:solidFill>
                <a:srgbClr val="485156"/>
              </a:solidFill>
            </a:rPr>
            <a:t>resources</a:t>
          </a:r>
          <a:endParaRPr lang="fr-FR" sz="1600" kern="1200" dirty="0">
            <a:solidFill>
              <a:srgbClr val="485156"/>
            </a:solidFill>
          </a:endParaRPr>
        </a:p>
      </dsp:txBody>
      <dsp:txXfrm>
        <a:off x="3752" y="1066296"/>
        <a:ext cx="1809806" cy="1678574"/>
      </dsp:txXfrm>
    </dsp:sp>
    <dsp:sp modelId="{B0D204E2-75AF-BE4F-988F-0D99BB05E674}">
      <dsp:nvSpPr>
        <dsp:cNvPr id="0" name=""/>
        <dsp:cNvSpPr/>
      </dsp:nvSpPr>
      <dsp:spPr>
        <a:xfrm>
          <a:off x="2050010" y="94296"/>
          <a:ext cx="2262258" cy="864000"/>
        </a:xfrm>
        <a:prstGeom prst="chevron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Activities</a:t>
          </a:r>
        </a:p>
      </dsp:txBody>
      <dsp:txXfrm>
        <a:off x="2482010" y="94296"/>
        <a:ext cx="1398258" cy="864000"/>
      </dsp:txXfrm>
    </dsp:sp>
    <dsp:sp modelId="{FCC9E440-AE18-B94F-8B71-1AE46D22B2CA}">
      <dsp:nvSpPr>
        <dsp:cNvPr id="0" name=""/>
        <dsp:cNvSpPr/>
      </dsp:nvSpPr>
      <dsp:spPr>
        <a:xfrm>
          <a:off x="2050010" y="1066296"/>
          <a:ext cx="1809806" cy="167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Scientific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rgbClr val="485156"/>
              </a:solidFill>
            </a:rPr>
            <a:t>Training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Industrial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 err="1">
              <a:solidFill>
                <a:srgbClr val="485156"/>
              </a:solidFill>
            </a:rPr>
            <a:t>Outreach</a:t>
          </a:r>
          <a:r>
            <a:rPr lang="fr-FR" sz="1600" kern="1200" dirty="0">
              <a:solidFill>
                <a:srgbClr val="485156"/>
              </a:solidFill>
            </a:rPr>
            <a:t> (public)</a:t>
          </a:r>
        </a:p>
      </dsp:txBody>
      <dsp:txXfrm>
        <a:off x="2050010" y="1066296"/>
        <a:ext cx="1809806" cy="1678574"/>
      </dsp:txXfrm>
    </dsp:sp>
    <dsp:sp modelId="{1B60DA4F-EDC0-0241-9FBC-76972E1F418F}">
      <dsp:nvSpPr>
        <dsp:cNvPr id="0" name=""/>
        <dsp:cNvSpPr/>
      </dsp:nvSpPr>
      <dsp:spPr>
        <a:xfrm>
          <a:off x="4096269" y="94296"/>
          <a:ext cx="2262258" cy="864000"/>
        </a:xfrm>
        <a:prstGeom prst="chevron">
          <a:avLst/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Outcomes</a:t>
          </a:r>
        </a:p>
      </dsp:txBody>
      <dsp:txXfrm>
        <a:off x="4528269" y="94296"/>
        <a:ext cx="1398258" cy="864000"/>
      </dsp:txXfrm>
    </dsp:sp>
    <dsp:sp modelId="{26BD56F4-8E81-A34B-A9E1-C401938658C0}">
      <dsp:nvSpPr>
        <dsp:cNvPr id="0" name=""/>
        <dsp:cNvSpPr/>
      </dsp:nvSpPr>
      <dsp:spPr>
        <a:xfrm>
          <a:off x="4096269" y="1066296"/>
          <a:ext cx="1809806" cy="167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Job creation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Better science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 err="1">
              <a:solidFill>
                <a:srgbClr val="485156"/>
              </a:solidFill>
            </a:rPr>
            <a:t>Promoting</a:t>
          </a:r>
          <a:r>
            <a:rPr lang="fr-FR" sz="1600" kern="1200" dirty="0">
              <a:solidFill>
                <a:srgbClr val="485156"/>
              </a:solidFill>
            </a:rPr>
            <a:t> collaborations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Knowledge transfer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rgbClr val="485156"/>
              </a:solidFill>
            </a:rPr>
            <a:t>More </a:t>
          </a:r>
          <a:r>
            <a:rPr lang="fr-FR" sz="1600" kern="1200" dirty="0" err="1">
              <a:solidFill>
                <a:srgbClr val="485156"/>
              </a:solidFill>
            </a:rPr>
            <a:t>tax</a:t>
          </a:r>
          <a:r>
            <a:rPr lang="fr-FR" sz="1600" kern="1200" dirty="0">
              <a:solidFill>
                <a:srgbClr val="485156"/>
              </a:solidFill>
            </a:rPr>
            <a:t> </a:t>
          </a:r>
          <a:r>
            <a:rPr lang="fr-FR" sz="1600" kern="1200" dirty="0" err="1">
              <a:solidFill>
                <a:srgbClr val="485156"/>
              </a:solidFill>
            </a:rPr>
            <a:t>payers</a:t>
          </a:r>
          <a:endParaRPr lang="fr-FR" sz="1600" kern="1200" dirty="0">
            <a:solidFill>
              <a:srgbClr val="485156"/>
            </a:solidFill>
          </a:endParaRPr>
        </a:p>
      </dsp:txBody>
      <dsp:txXfrm>
        <a:off x="4096269" y="1066296"/>
        <a:ext cx="1809806" cy="1678574"/>
      </dsp:txXfrm>
    </dsp:sp>
    <dsp:sp modelId="{C1CFD030-EF67-A341-9488-355D6DE4BED8}">
      <dsp:nvSpPr>
        <dsp:cNvPr id="0" name=""/>
        <dsp:cNvSpPr/>
      </dsp:nvSpPr>
      <dsp:spPr>
        <a:xfrm>
          <a:off x="6142527" y="94296"/>
          <a:ext cx="2262258" cy="864000"/>
        </a:xfrm>
        <a:prstGeom prst="chevron">
          <a:avLst/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Impacts</a:t>
          </a:r>
        </a:p>
      </dsp:txBody>
      <dsp:txXfrm>
        <a:off x="6574527" y="94296"/>
        <a:ext cx="1398258" cy="864000"/>
      </dsp:txXfrm>
    </dsp:sp>
    <dsp:sp modelId="{96D77C21-D462-B940-9261-8E72E28772F8}">
      <dsp:nvSpPr>
        <dsp:cNvPr id="0" name=""/>
        <dsp:cNvSpPr/>
      </dsp:nvSpPr>
      <dsp:spPr>
        <a:xfrm>
          <a:off x="6142527" y="1066296"/>
          <a:ext cx="1809806" cy="167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Economic growth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Innovation for society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>
              <a:solidFill>
                <a:srgbClr val="485156"/>
              </a:solidFill>
            </a:rPr>
            <a:t>Social capital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 err="1">
              <a:solidFill>
                <a:srgbClr val="485156"/>
              </a:solidFill>
            </a:rPr>
            <a:t>Increase</a:t>
          </a:r>
          <a:r>
            <a:rPr lang="fr-FR" sz="1600" kern="1200" dirty="0">
              <a:solidFill>
                <a:srgbClr val="485156"/>
              </a:solidFill>
            </a:rPr>
            <a:t> </a:t>
          </a:r>
          <a:r>
            <a:rPr lang="fr-FR" sz="1600" kern="1200" dirty="0" err="1">
              <a:solidFill>
                <a:srgbClr val="485156"/>
              </a:solidFill>
            </a:rPr>
            <a:t>innovative</a:t>
          </a:r>
          <a:r>
            <a:rPr lang="fr-FR" sz="1600" kern="1200" dirty="0">
              <a:solidFill>
                <a:srgbClr val="485156"/>
              </a:solidFill>
            </a:rPr>
            <a:t> performance (</a:t>
          </a:r>
          <a:r>
            <a:rPr lang="fr-FR" sz="1600" kern="1200" dirty="0" err="1">
              <a:solidFill>
                <a:srgbClr val="485156"/>
              </a:solidFill>
            </a:rPr>
            <a:t>region</a:t>
          </a:r>
          <a:r>
            <a:rPr lang="fr-FR" sz="1600" kern="1200" dirty="0">
              <a:solidFill>
                <a:srgbClr val="485156"/>
              </a:solidFill>
            </a:rPr>
            <a:t>)</a:t>
          </a:r>
        </a:p>
      </dsp:txBody>
      <dsp:txXfrm>
        <a:off x="6142527" y="1066296"/>
        <a:ext cx="1809806" cy="16785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68B29-7C66-4A4F-93BF-2EB99C536237}">
      <dsp:nvSpPr>
        <dsp:cNvPr id="0" name=""/>
        <dsp:cNvSpPr/>
      </dsp:nvSpPr>
      <dsp:spPr>
        <a:xfrm>
          <a:off x="214851" y="801305"/>
          <a:ext cx="2784098" cy="1392049"/>
        </a:xfrm>
        <a:prstGeom prst="roundRect">
          <a:avLst>
            <a:gd name="adj" fmla="val 10000"/>
          </a:avLst>
        </a:prstGeom>
        <a:solidFill>
          <a:srgbClr val="82AA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83 metrics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 total</a:t>
          </a:r>
        </a:p>
      </dsp:txBody>
      <dsp:txXfrm>
        <a:off x="255623" y="842077"/>
        <a:ext cx="2702554" cy="1310505"/>
      </dsp:txXfrm>
    </dsp:sp>
    <dsp:sp modelId="{ADBD1A3A-E514-FE46-9096-46F7A3F67150}">
      <dsp:nvSpPr>
        <dsp:cNvPr id="0" name=""/>
        <dsp:cNvSpPr/>
      </dsp:nvSpPr>
      <dsp:spPr>
        <a:xfrm rot="19457599">
          <a:off x="2870044" y="1055280"/>
          <a:ext cx="137145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371451" y="41835"/>
              </a:lnTo>
            </a:path>
          </a:pathLst>
        </a:custGeom>
        <a:noFill/>
        <a:ln w="25400" cap="flat" cmpd="sng" algn="ctr">
          <a:solidFill>
            <a:srgbClr val="82AA1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21483" y="1062830"/>
        <a:ext cx="68572" cy="68572"/>
      </dsp:txXfrm>
    </dsp:sp>
    <dsp:sp modelId="{E1B2B6F7-F5D2-904D-8664-455BBE6635C7}">
      <dsp:nvSpPr>
        <dsp:cNvPr id="0" name=""/>
        <dsp:cNvSpPr/>
      </dsp:nvSpPr>
      <dsp:spPr>
        <a:xfrm>
          <a:off x="4112589" y="877"/>
          <a:ext cx="2784098" cy="1392049"/>
        </a:xfrm>
        <a:prstGeom prst="roundRect">
          <a:avLst>
            <a:gd name="adj" fmla="val 10000"/>
          </a:avLst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42 metrics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dirty="0"/>
            <a:t>for</a:t>
          </a:r>
          <a:r>
            <a:rPr lang="en-US" sz="2500" b="1" kern="1200" dirty="0"/>
            <a:t> </a:t>
          </a:r>
          <a:r>
            <a:rPr lang="en-US" sz="2500" b="0" kern="1200" dirty="0"/>
            <a:t>the</a:t>
          </a:r>
          <a:r>
            <a:rPr lang="en-US" sz="2500" b="1" kern="1200" dirty="0"/>
            <a:t> </a:t>
          </a:r>
          <a:r>
            <a:rPr lang="en-US" sz="2500" kern="1200" dirty="0"/>
            <a:t>construction phase</a:t>
          </a:r>
        </a:p>
      </dsp:txBody>
      <dsp:txXfrm>
        <a:off x="4153361" y="41649"/>
        <a:ext cx="2702554" cy="1310505"/>
      </dsp:txXfrm>
    </dsp:sp>
    <dsp:sp modelId="{6866D177-7B59-FC49-A424-C529F2FF8327}">
      <dsp:nvSpPr>
        <dsp:cNvPr id="0" name=""/>
        <dsp:cNvSpPr/>
      </dsp:nvSpPr>
      <dsp:spPr>
        <a:xfrm rot="2142401">
          <a:off x="2870044" y="1855708"/>
          <a:ext cx="137145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371451" y="41835"/>
              </a:lnTo>
            </a:path>
          </a:pathLst>
        </a:custGeom>
        <a:noFill/>
        <a:ln w="25400" cap="flat" cmpd="sng" algn="ctr">
          <a:solidFill>
            <a:srgbClr val="82AA1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21483" y="1863258"/>
        <a:ext cx="68572" cy="68572"/>
      </dsp:txXfrm>
    </dsp:sp>
    <dsp:sp modelId="{6FDBF3DF-4E54-F643-90A1-79F5264BAE89}">
      <dsp:nvSpPr>
        <dsp:cNvPr id="0" name=""/>
        <dsp:cNvSpPr/>
      </dsp:nvSpPr>
      <dsp:spPr>
        <a:xfrm>
          <a:off x="4112589" y="1601734"/>
          <a:ext cx="2784098" cy="1392049"/>
        </a:xfrm>
        <a:prstGeom prst="roundRect">
          <a:avLst>
            <a:gd name="adj" fmla="val 10000"/>
          </a:avLst>
        </a:prstGeom>
        <a:solidFill>
          <a:srgbClr val="485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41 metrics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to be added in operations phase</a:t>
          </a:r>
        </a:p>
      </dsp:txBody>
      <dsp:txXfrm>
        <a:off x="4153361" y="1642506"/>
        <a:ext cx="2702554" cy="1310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F373C-62F2-E542-A31B-D414FBBD2CE2}" type="datetimeFigureOut">
              <a:rPr lang="da-DK" smtClean="0"/>
              <a:t>25/06/2018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329FE-1567-AC46-B510-35DD9DCF628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953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95BDF-3F42-4B44-9926-2C470335BF83}" type="datetimeFigureOut">
              <a:rPr lang="da-DK" smtClean="0"/>
              <a:t>25/06/2018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60E1A-7BE3-3D46-9629-02100BF9516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10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lede 21" descr="16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924" y="0"/>
            <a:ext cx="4811076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07700" y="1657354"/>
            <a:ext cx="4929550" cy="1102519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485156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slide </a:t>
            </a:r>
            <a:r>
              <a:rPr lang="da-DK" dirty="0" err="1"/>
              <a:t>title</a:t>
            </a:r>
            <a:r>
              <a:rPr lang="da-DK" dirty="0"/>
              <a:t> and </a:t>
            </a:r>
            <a:r>
              <a:rPr lang="da-DK" dirty="0" err="1"/>
              <a:t>second</a:t>
            </a:r>
            <a:r>
              <a:rPr lang="da-DK" dirty="0"/>
              <a:t> line of </a:t>
            </a:r>
            <a:r>
              <a:rPr lang="da-DK" dirty="0" err="1"/>
              <a:t>title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006300" y="2763838"/>
            <a:ext cx="4930950" cy="1314450"/>
          </a:xfrm>
        </p:spPr>
        <p:txBody>
          <a:bodyPr>
            <a:noAutofit/>
          </a:bodyPr>
          <a:lstStyle>
            <a:lvl1pPr marL="0" indent="0" algn="l">
              <a:buNone/>
              <a:defRPr sz="1600" baseline="0">
                <a:solidFill>
                  <a:srgbClr val="4851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</a:t>
            </a:r>
            <a:r>
              <a:rPr lang="da-DK" dirty="0" err="1"/>
              <a:t>subtitlte</a:t>
            </a:r>
            <a:endParaRPr lang="da-DK" dirty="0"/>
          </a:p>
        </p:txBody>
      </p:sp>
      <p:sp>
        <p:nvSpPr>
          <p:cNvPr id="17" name="Pladsholder til billede 16"/>
          <p:cNvSpPr>
            <a:spLocks noGrp="1"/>
          </p:cNvSpPr>
          <p:nvPr>
            <p:ph type="pic" sz="quarter" idx="13" hasCustomPrompt="1"/>
          </p:nvPr>
        </p:nvSpPr>
        <p:spPr>
          <a:xfrm>
            <a:off x="5366462" y="1397000"/>
            <a:ext cx="3987089" cy="3871038"/>
          </a:xfrm>
          <a:custGeom>
            <a:avLst/>
            <a:gdLst/>
            <a:ahLst/>
            <a:cxnLst/>
            <a:rect l="l" t="t" r="r" b="b"/>
            <a:pathLst>
              <a:path w="3987089" h="3871038">
                <a:moveTo>
                  <a:pt x="3733089" y="0"/>
                </a:moveTo>
                <a:cubicBezTo>
                  <a:pt x="3797518" y="0"/>
                  <a:pt x="3861566" y="1632"/>
                  <a:pt x="3925193" y="4858"/>
                </a:cubicBezTo>
                <a:lnTo>
                  <a:pt x="3987089" y="9564"/>
                </a:lnTo>
                <a:lnTo>
                  <a:pt x="3987089" y="3871038"/>
                </a:lnTo>
                <a:lnTo>
                  <a:pt x="3488" y="3871038"/>
                </a:lnTo>
                <a:lnTo>
                  <a:pt x="0" y="3733089"/>
                </a:lnTo>
                <a:cubicBezTo>
                  <a:pt x="0" y="1671361"/>
                  <a:pt x="1671361" y="0"/>
                  <a:pt x="3733089" y="0"/>
                </a:cubicBezTo>
                <a:close/>
              </a:path>
            </a:pathLst>
          </a:custGeom>
          <a:ln>
            <a:solidFill>
              <a:srgbClr val="82AF19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rgbClr val="485156"/>
                </a:solidFill>
              </a:defRPr>
            </a:lvl1pPr>
          </a:lstStyle>
          <a:p>
            <a:r>
              <a:rPr lang="da-DK" dirty="0"/>
              <a:t>Drag </a:t>
            </a:r>
            <a:r>
              <a:rPr lang="da-DK" dirty="0" err="1"/>
              <a:t>picture</a:t>
            </a:r>
            <a:r>
              <a:rPr lang="da-DK" dirty="0"/>
              <a:t> or </a:t>
            </a:r>
            <a:r>
              <a:rPr lang="da-DK" dirty="0" err="1"/>
              <a:t>click</a:t>
            </a:r>
            <a:r>
              <a:rPr lang="da-DK" dirty="0"/>
              <a:t> on </a:t>
            </a:r>
            <a:r>
              <a:rPr lang="da-DK" dirty="0" err="1"/>
              <a:t>icon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photo</a:t>
            </a:r>
            <a:endParaRPr lang="da-DK" dirty="0"/>
          </a:p>
        </p:txBody>
      </p:sp>
      <p:pic>
        <p:nvPicPr>
          <p:cNvPr id="11" name="Billede 10" descr="euFlag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3" y="4723510"/>
            <a:ext cx="264706" cy="180000"/>
          </a:xfrm>
          <a:prstGeom prst="rect">
            <a:avLst/>
          </a:prstGeom>
        </p:spPr>
      </p:pic>
      <p:sp>
        <p:nvSpPr>
          <p:cNvPr id="12" name="Tekstfelt 11"/>
          <p:cNvSpPr txBox="1"/>
          <p:nvPr userDrawn="1"/>
        </p:nvSpPr>
        <p:spPr>
          <a:xfrm>
            <a:off x="602961" y="4689845"/>
            <a:ext cx="250536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 err="1">
                <a:solidFill>
                  <a:srgbClr val="485156"/>
                </a:solidFill>
                <a:latin typeface="+mn-lt"/>
                <a:ea typeface="+mn-ea"/>
                <a:cs typeface="+mn-cs"/>
              </a:rPr>
              <a:t>BrightnESS</a:t>
            </a: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da-DK" sz="550" kern="1200" dirty="0" err="1">
                <a:solidFill>
                  <a:srgbClr val="485156"/>
                </a:solidFill>
                <a:latin typeface="+mn-lt"/>
                <a:ea typeface="+mn-ea"/>
                <a:cs typeface="+mn-cs"/>
              </a:rPr>
              <a:t>funded</a:t>
            </a: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by the European Union Framework Programme for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Research and Innovation Horizon 2020, under grant agreement 676548</a:t>
            </a:r>
          </a:p>
          <a:p>
            <a:endParaRPr lang="da-DK" sz="550" dirty="0">
              <a:solidFill>
                <a:srgbClr val="4851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1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06300" y="861616"/>
            <a:ext cx="776774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slide </a:t>
            </a:r>
            <a:r>
              <a:rPr lang="da-DK" dirty="0" err="1"/>
              <a:t>title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1006300" y="1697039"/>
            <a:ext cx="7767742" cy="2808685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</a:t>
            </a:r>
            <a:r>
              <a:rPr lang="da-DK" dirty="0" err="1"/>
              <a:t>text</a:t>
            </a:r>
            <a:endParaRPr lang="da-DK" dirty="0"/>
          </a:p>
          <a:p>
            <a:pPr lvl="1"/>
            <a:r>
              <a:rPr lang="da-DK" dirty="0"/>
              <a:t>First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25/06/2018</a:t>
            </a:fld>
            <a:endParaRPr lang="da-DK"/>
          </a:p>
        </p:txBody>
      </p:sp>
      <p:pic>
        <p:nvPicPr>
          <p:cNvPr id="5" name="Billede 10" descr="euFlag.png">
            <a:extLst>
              <a:ext uri="{FF2B5EF4-FFF2-40B4-BE49-F238E27FC236}">
                <a16:creationId xmlns:a16="http://schemas.microsoft.com/office/drawing/2014/main" id="{05029276-2263-6D45-8AA5-099BACF2AF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3" y="4723510"/>
            <a:ext cx="264706" cy="180000"/>
          </a:xfrm>
          <a:prstGeom prst="rect">
            <a:avLst/>
          </a:prstGeom>
        </p:spPr>
      </p:pic>
      <p:sp>
        <p:nvSpPr>
          <p:cNvPr id="6" name="Tekstfelt 11">
            <a:extLst>
              <a:ext uri="{FF2B5EF4-FFF2-40B4-BE49-F238E27FC236}">
                <a16:creationId xmlns:a16="http://schemas.microsoft.com/office/drawing/2014/main" id="{AC6E511F-F136-864D-A313-74D77DF50F5E}"/>
              </a:ext>
            </a:extLst>
          </p:cNvPr>
          <p:cNvSpPr txBox="1"/>
          <p:nvPr userDrawn="1"/>
        </p:nvSpPr>
        <p:spPr>
          <a:xfrm>
            <a:off x="602961" y="4689845"/>
            <a:ext cx="250536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 err="1">
                <a:solidFill>
                  <a:srgbClr val="485156"/>
                </a:solidFill>
                <a:latin typeface="+mn-lt"/>
                <a:ea typeface="+mn-ea"/>
                <a:cs typeface="+mn-cs"/>
              </a:rPr>
              <a:t>BrightnESS</a:t>
            </a: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da-DK" sz="550" kern="1200" dirty="0" err="1">
                <a:solidFill>
                  <a:srgbClr val="485156"/>
                </a:solidFill>
                <a:latin typeface="+mn-lt"/>
                <a:ea typeface="+mn-ea"/>
                <a:cs typeface="+mn-cs"/>
              </a:rPr>
              <a:t>funded</a:t>
            </a: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by the European Union Framework Programme for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Research and Innovation Horizon 2020, under grant agreement 676548</a:t>
            </a:r>
          </a:p>
          <a:p>
            <a:endParaRPr lang="da-DK" sz="550" dirty="0">
              <a:solidFill>
                <a:srgbClr val="4851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2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/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lede 21" descr="16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924" y="0"/>
            <a:ext cx="4811076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07700" y="1657354"/>
            <a:ext cx="4929550" cy="1102519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485156"/>
                </a:solidFill>
              </a:defRPr>
            </a:lvl1pPr>
          </a:lstStyle>
          <a:p>
            <a:r>
              <a:rPr lang="da-DK" dirty="0" err="1"/>
              <a:t>Thank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!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006300" y="2763838"/>
            <a:ext cx="3565700" cy="1314450"/>
          </a:xfrm>
        </p:spPr>
        <p:txBody>
          <a:bodyPr>
            <a:noAutofit/>
          </a:bodyPr>
          <a:lstStyle>
            <a:lvl1pPr marL="0" indent="0" algn="l">
              <a:buNone/>
              <a:defRPr sz="1600" baseline="0">
                <a:solidFill>
                  <a:srgbClr val="4851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contact</a:t>
            </a:r>
            <a:r>
              <a:rPr lang="da-DK" dirty="0"/>
              <a:t> information</a:t>
            </a:r>
          </a:p>
        </p:txBody>
      </p:sp>
      <p:sp>
        <p:nvSpPr>
          <p:cNvPr id="17" name="Pladsholder til billede 16"/>
          <p:cNvSpPr>
            <a:spLocks noGrp="1"/>
          </p:cNvSpPr>
          <p:nvPr>
            <p:ph type="pic" sz="quarter" idx="13" hasCustomPrompt="1"/>
          </p:nvPr>
        </p:nvSpPr>
        <p:spPr>
          <a:xfrm>
            <a:off x="5366462" y="1397000"/>
            <a:ext cx="3987089" cy="3871038"/>
          </a:xfrm>
          <a:custGeom>
            <a:avLst/>
            <a:gdLst/>
            <a:ahLst/>
            <a:cxnLst/>
            <a:rect l="l" t="t" r="r" b="b"/>
            <a:pathLst>
              <a:path w="3987089" h="3871038">
                <a:moveTo>
                  <a:pt x="3733089" y="0"/>
                </a:moveTo>
                <a:cubicBezTo>
                  <a:pt x="3797518" y="0"/>
                  <a:pt x="3861566" y="1632"/>
                  <a:pt x="3925193" y="4858"/>
                </a:cubicBezTo>
                <a:lnTo>
                  <a:pt x="3987089" y="9564"/>
                </a:lnTo>
                <a:lnTo>
                  <a:pt x="3987089" y="3871038"/>
                </a:lnTo>
                <a:lnTo>
                  <a:pt x="3488" y="3871038"/>
                </a:lnTo>
                <a:lnTo>
                  <a:pt x="0" y="3733089"/>
                </a:lnTo>
                <a:cubicBezTo>
                  <a:pt x="0" y="1671361"/>
                  <a:pt x="1671361" y="0"/>
                  <a:pt x="3733089" y="0"/>
                </a:cubicBezTo>
                <a:close/>
              </a:path>
            </a:pathLst>
          </a:custGeom>
          <a:ln>
            <a:solidFill>
              <a:srgbClr val="82AF19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rgbClr val="485156"/>
                </a:solidFill>
              </a:defRPr>
            </a:lvl1pPr>
          </a:lstStyle>
          <a:p>
            <a:r>
              <a:rPr lang="da-DK" dirty="0"/>
              <a:t>Drag </a:t>
            </a:r>
            <a:r>
              <a:rPr lang="da-DK" dirty="0" err="1"/>
              <a:t>picture</a:t>
            </a:r>
            <a:r>
              <a:rPr lang="da-DK" dirty="0"/>
              <a:t> or </a:t>
            </a:r>
            <a:r>
              <a:rPr lang="da-DK" dirty="0" err="1"/>
              <a:t>click</a:t>
            </a:r>
            <a:r>
              <a:rPr lang="da-DK" dirty="0"/>
              <a:t> on </a:t>
            </a:r>
            <a:r>
              <a:rPr lang="da-DK" dirty="0" err="1"/>
              <a:t>icon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photo</a:t>
            </a:r>
            <a:endParaRPr lang="da-DK" dirty="0"/>
          </a:p>
        </p:txBody>
      </p:sp>
      <p:pic>
        <p:nvPicPr>
          <p:cNvPr id="11" name="Billede 10" descr="euFlag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3" y="4723510"/>
            <a:ext cx="264706" cy="180000"/>
          </a:xfrm>
          <a:prstGeom prst="rect">
            <a:avLst/>
          </a:prstGeom>
        </p:spPr>
      </p:pic>
      <p:sp>
        <p:nvSpPr>
          <p:cNvPr id="12" name="Tekstfelt 11"/>
          <p:cNvSpPr txBox="1"/>
          <p:nvPr userDrawn="1"/>
        </p:nvSpPr>
        <p:spPr>
          <a:xfrm>
            <a:off x="602961" y="4689845"/>
            <a:ext cx="250536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 err="1">
                <a:solidFill>
                  <a:srgbClr val="485156"/>
                </a:solidFill>
                <a:latin typeface="+mn-lt"/>
                <a:ea typeface="+mn-ea"/>
                <a:cs typeface="+mn-cs"/>
              </a:rPr>
              <a:t>BrightnESS</a:t>
            </a: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da-DK" sz="550" kern="1200" dirty="0" err="1">
                <a:solidFill>
                  <a:srgbClr val="485156"/>
                </a:solidFill>
                <a:latin typeface="+mn-lt"/>
                <a:ea typeface="+mn-ea"/>
                <a:cs typeface="+mn-cs"/>
              </a:rPr>
              <a:t>funded</a:t>
            </a: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by the European Union Framework Programme for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Research and Innovation Horizon 2020, under grant agreement 676548</a:t>
            </a:r>
          </a:p>
          <a:p>
            <a:endParaRPr lang="da-DK" sz="550" dirty="0">
              <a:solidFill>
                <a:srgbClr val="4851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06300" y="8616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slide </a:t>
            </a:r>
            <a:r>
              <a:rPr lang="da-DK" dirty="0" err="1"/>
              <a:t>title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06300" y="1697039"/>
            <a:ext cx="8229600" cy="2808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</a:t>
            </a:r>
            <a:r>
              <a:rPr lang="da-DK" dirty="0" err="1"/>
              <a:t>text</a:t>
            </a:r>
            <a:endParaRPr lang="da-DK" dirty="0"/>
          </a:p>
          <a:p>
            <a:pPr lvl="1"/>
            <a:r>
              <a:rPr lang="da-DK" dirty="0"/>
              <a:t>First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48055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C99C-C17F-0247-AD48-9BD861AA6815}" type="datetimeFigureOut">
              <a:rPr lang="da-DK" smtClean="0"/>
              <a:t>25/06/2018</a:t>
            </a:fld>
            <a:endParaRPr lang="da-DK"/>
          </a:p>
        </p:txBody>
      </p:sp>
      <p:pic>
        <p:nvPicPr>
          <p:cNvPr id="14" name="Billede 13" descr="bl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0" y="379128"/>
            <a:ext cx="114604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485156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485156"/>
          </a:solidFill>
          <a:latin typeface="+mn-lt"/>
          <a:ea typeface="+mn-ea"/>
          <a:cs typeface="+mn-cs"/>
        </a:defRPr>
      </a:lvl1pPr>
      <a:lvl2pPr marL="971550" indent="-51435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485156"/>
          </a:solidFill>
          <a:latin typeface="+mn-lt"/>
          <a:ea typeface="+mn-ea"/>
          <a:cs typeface="+mn-cs"/>
        </a:defRPr>
      </a:lvl2pPr>
      <a:lvl3pPr marL="1371600" indent="-45720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rgbClr val="485156"/>
          </a:solidFill>
          <a:latin typeface="+mn-lt"/>
          <a:ea typeface="+mn-ea"/>
          <a:cs typeface="+mn-cs"/>
        </a:defRPr>
      </a:lvl3pPr>
      <a:lvl4pPr marL="1828800" indent="-4572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85156"/>
          </a:solidFill>
          <a:latin typeface="+mn-lt"/>
          <a:ea typeface="+mn-ea"/>
          <a:cs typeface="+mn-cs"/>
        </a:defRPr>
      </a:lvl4pPr>
      <a:lvl5pPr marL="2286000" indent="-4572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48515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7700" y="1657354"/>
            <a:ext cx="5393100" cy="1102519"/>
          </a:xfrm>
        </p:spPr>
        <p:txBody>
          <a:bodyPr>
            <a:normAutofit fontScale="90000"/>
          </a:bodyPr>
          <a:lstStyle/>
          <a:p>
            <a:r>
              <a:rPr lang="da-DK" dirty="0"/>
              <a:t>Socio-Economic Impact of ESS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Vincent Mangematin, Kedge Business School</a:t>
            </a:r>
          </a:p>
          <a:p>
            <a:r>
              <a:rPr lang="en-US" dirty="0"/>
              <a:t>Frederic Bally, Grenoble </a:t>
            </a:r>
            <a:r>
              <a:rPr lang="en-US" dirty="0" err="1"/>
              <a:t>Ecole</a:t>
            </a:r>
            <a:r>
              <a:rPr lang="en-US" dirty="0"/>
              <a:t> de Management</a:t>
            </a:r>
            <a:endParaRPr lang="da-DK" dirty="0"/>
          </a:p>
        </p:txBody>
      </p:sp>
      <p:sp>
        <p:nvSpPr>
          <p:cNvPr id="7" name="TextBox 6"/>
          <p:cNvSpPr txBox="1"/>
          <p:nvPr/>
        </p:nvSpPr>
        <p:spPr>
          <a:xfrm>
            <a:off x="6840071" y="6723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34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740" y="614680"/>
            <a:ext cx="7274100" cy="1540985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82AA1E"/>
                </a:solidFill>
              </a:rPr>
              <a:t>Objective 3: </a:t>
            </a:r>
            <a:r>
              <a:rPr lang="en-US" sz="2700" dirty="0"/>
              <a:t>Research Infrastructure that is built on time and on budget, operates safely, efficiently and economically, and responds to the needs of stakeholders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9220" y="2379772"/>
            <a:ext cx="7767742" cy="1994108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ESS is built on time and on budget</a:t>
            </a:r>
          </a:p>
          <a:p>
            <a:r>
              <a:rPr lang="en-GB" sz="2400" dirty="0"/>
              <a:t>Safety</a:t>
            </a:r>
          </a:p>
          <a:p>
            <a:r>
              <a:rPr lang="en-GB" sz="2400" dirty="0"/>
              <a:t>ESS operates efficiently and economically</a:t>
            </a:r>
          </a:p>
          <a:p>
            <a:r>
              <a:rPr lang="en-GB" sz="2400" dirty="0"/>
              <a:t>Accountability to stakeholders, taxpayers. Openness and transparency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662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900" y="828040"/>
            <a:ext cx="7619540" cy="1152954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82AA1E"/>
                </a:solidFill>
              </a:rPr>
              <a:t>Objective 4: </a:t>
            </a:r>
            <a:r>
              <a:rPr lang="en-US" sz="2700" dirty="0"/>
              <a:t>Research Infrastructure that develop innovative ways of working, new technologies, and upgrades to capabilities needed to remain at cutting edge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660" y="2470265"/>
            <a:ext cx="7767742" cy="1145934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Sustainability: environment, energy, staff, </a:t>
            </a:r>
          </a:p>
          <a:p>
            <a:r>
              <a:rPr lang="en-US" sz="2400" dirty="0"/>
              <a:t>Innovative ways of working (suppliers, partners, open data)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9809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5B27D8-4252-3149-8E7B-7863306CF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20" y="485696"/>
            <a:ext cx="7767742" cy="857250"/>
          </a:xfrm>
        </p:spPr>
        <p:txBody>
          <a:bodyPr/>
          <a:lstStyle/>
          <a:p>
            <a:r>
              <a:rPr lang="fr-FR" dirty="0"/>
              <a:t>The SEI model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EDA56C-764E-B843-86C5-776DEDA42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00" y="3848892"/>
            <a:ext cx="7767742" cy="7719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/>
              <a:t>All metrics has been discussed and validated by different ESS divisions, teams and directors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1991B4A-A48C-1A41-8A1F-387A00ED00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6684959"/>
              </p:ext>
            </p:extLst>
          </p:nvPr>
        </p:nvGraphicFramePr>
        <p:xfrm>
          <a:off x="626182" y="981231"/>
          <a:ext cx="7111540" cy="299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25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0F7A2BC-44E5-9243-A2B3-30D898E5B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61" y="451267"/>
            <a:ext cx="7767742" cy="857250"/>
          </a:xfrm>
        </p:spPr>
        <p:txBody>
          <a:bodyPr>
            <a:normAutofit/>
          </a:bodyPr>
          <a:lstStyle/>
          <a:p>
            <a:r>
              <a:rPr lang="en-US" sz="2400" dirty="0"/>
              <a:t>Examples of metrics ready for construction phase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89A5F74-5E7B-C34C-82A3-F66C3D8C1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62719"/>
              </p:ext>
            </p:extLst>
          </p:nvPr>
        </p:nvGraphicFramePr>
        <p:xfrm>
          <a:off x="345191" y="1094446"/>
          <a:ext cx="7749915" cy="914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24529">
                  <a:extLst>
                    <a:ext uri="{9D8B030D-6E8A-4147-A177-3AD203B41FA5}">
                      <a16:colId xmlns:a16="http://schemas.microsoft.com/office/drawing/2014/main" val="232117384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21341799"/>
                    </a:ext>
                  </a:extLst>
                </a:gridCol>
                <a:gridCol w="3393440">
                  <a:extLst>
                    <a:ext uri="{9D8B030D-6E8A-4147-A177-3AD203B41FA5}">
                      <a16:colId xmlns:a16="http://schemas.microsoft.com/office/drawing/2014/main" val="4084698559"/>
                    </a:ext>
                  </a:extLst>
                </a:gridCol>
                <a:gridCol w="1074546">
                  <a:extLst>
                    <a:ext uri="{9D8B030D-6E8A-4147-A177-3AD203B41FA5}">
                      <a16:colId xmlns:a16="http://schemas.microsoft.com/office/drawing/2014/main" val="4240356307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solidFill>
                            <a:schemeClr val="bg1"/>
                          </a:solidFill>
                          <a:effectLst/>
                        </a:rPr>
                        <a:t>Number</a:t>
                      </a: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</a:rPr>
                        <a:t> of </a:t>
                      </a:r>
                      <a:r>
                        <a:rPr lang="fr-FR" sz="1200" b="1" dirty="0" err="1">
                          <a:solidFill>
                            <a:schemeClr val="bg1"/>
                          </a:solidFill>
                          <a:effectLst/>
                        </a:rPr>
                        <a:t>scientific</a:t>
                      </a: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</a:rPr>
                        <a:t> publications</a:t>
                      </a:r>
                      <a:endParaRPr lang="fr-F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AA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Indeed, this metric look for publications from researchers working within ESS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Yearly number of publications including ESS author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Yearly number of publications in neutron science including ESS author (idem)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Yearly number of publications in method development/ techniques including ESS author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Number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45816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62F5CC9-863E-C945-8870-120898855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61181"/>
              </p:ext>
            </p:extLst>
          </p:nvPr>
        </p:nvGraphicFramePr>
        <p:xfrm>
          <a:off x="349771" y="2151696"/>
          <a:ext cx="7752829" cy="6026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25029">
                  <a:extLst>
                    <a:ext uri="{9D8B030D-6E8A-4147-A177-3AD203B41FA5}">
                      <a16:colId xmlns:a16="http://schemas.microsoft.com/office/drawing/2014/main" val="3938698578"/>
                    </a:ext>
                  </a:extLst>
                </a:gridCol>
                <a:gridCol w="2067560">
                  <a:extLst>
                    <a:ext uri="{9D8B030D-6E8A-4147-A177-3AD203B41FA5}">
                      <a16:colId xmlns:a16="http://schemas.microsoft.com/office/drawing/2014/main" val="1301972312"/>
                    </a:ext>
                  </a:extLst>
                </a:gridCol>
                <a:gridCol w="3373120">
                  <a:extLst>
                    <a:ext uri="{9D8B030D-6E8A-4147-A177-3AD203B41FA5}">
                      <a16:colId xmlns:a16="http://schemas.microsoft.com/office/drawing/2014/main" val="2630730030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3725588986"/>
                    </a:ext>
                  </a:extLst>
                </a:gridCol>
              </a:tblGrid>
              <a:tr h="602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Expenditures in Sweden and Denmark</a:t>
                      </a:r>
                      <a:endParaRPr lang="fr-F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AA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expenditures within Sweden and Denmark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Expenditures in Sweden and Denmark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Number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260007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DEFF9FB7-5F81-D64B-AD98-D2DB2982B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06891"/>
              </p:ext>
            </p:extLst>
          </p:nvPr>
        </p:nvGraphicFramePr>
        <p:xfrm>
          <a:off x="380250" y="3538995"/>
          <a:ext cx="7727431" cy="7762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4710">
                  <a:extLst>
                    <a:ext uri="{9D8B030D-6E8A-4147-A177-3AD203B41FA5}">
                      <a16:colId xmlns:a16="http://schemas.microsoft.com/office/drawing/2014/main" val="1147976927"/>
                    </a:ext>
                  </a:extLst>
                </a:gridCol>
                <a:gridCol w="2067560">
                  <a:extLst>
                    <a:ext uri="{9D8B030D-6E8A-4147-A177-3AD203B41FA5}">
                      <a16:colId xmlns:a16="http://schemas.microsoft.com/office/drawing/2014/main" val="371953521"/>
                    </a:ext>
                  </a:extLst>
                </a:gridCol>
                <a:gridCol w="3367485">
                  <a:extLst>
                    <a:ext uri="{9D8B030D-6E8A-4147-A177-3AD203B41FA5}">
                      <a16:colId xmlns:a16="http://schemas.microsoft.com/office/drawing/2014/main" val="1935306510"/>
                    </a:ext>
                  </a:extLst>
                </a:gridCol>
                <a:gridCol w="1087676">
                  <a:extLst>
                    <a:ext uri="{9D8B030D-6E8A-4147-A177-3AD203B41FA5}">
                      <a16:colId xmlns:a16="http://schemas.microsoft.com/office/drawing/2014/main" val="3775697110"/>
                    </a:ext>
                  </a:extLst>
                </a:gridCol>
              </a:tblGrid>
              <a:tr h="776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</a:rPr>
                        <a:t>Training programs for </a:t>
                      </a:r>
                      <a:r>
                        <a:rPr lang="fr-FR" sz="1200" b="1" dirty="0" err="1">
                          <a:solidFill>
                            <a:schemeClr val="bg1"/>
                          </a:solidFill>
                          <a:effectLst/>
                        </a:rPr>
                        <a:t>employees</a:t>
                      </a:r>
                      <a:endParaRPr lang="fr-FR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AA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Specific training programs set up to accommodate employees to ESS specificities– All split by </a:t>
                      </a:r>
                      <a:r>
                        <a:rPr lang="en-US" sz="1200" dirty="0" err="1">
                          <a:effectLst/>
                        </a:rPr>
                        <a:t>Sc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Eng</a:t>
                      </a:r>
                      <a:r>
                        <a:rPr lang="en-US" sz="1200" dirty="0">
                          <a:effectLst/>
                        </a:rPr>
                        <a:t> and </a:t>
                      </a:r>
                      <a:r>
                        <a:rPr lang="en-US" sz="1200" dirty="0" err="1">
                          <a:effectLst/>
                        </a:rPr>
                        <a:t>adm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training programs for engineer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For administrative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For scientific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Number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AA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193086"/>
                  </a:ext>
                </a:extLst>
              </a:tr>
            </a:tbl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01F834E2-1B17-4A4C-AFD8-F28F719E12D0}"/>
              </a:ext>
            </a:extLst>
          </p:cNvPr>
          <p:cNvSpPr txBox="1">
            <a:spLocks/>
          </p:cNvSpPr>
          <p:nvPr/>
        </p:nvSpPr>
        <p:spPr>
          <a:xfrm>
            <a:off x="283769" y="2837955"/>
            <a:ext cx="776774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48515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Examples of metrics ready for operational phase</a:t>
            </a:r>
          </a:p>
        </p:txBody>
      </p:sp>
    </p:spTree>
    <p:extLst>
      <p:ext uri="{BB962C8B-B14F-4D97-AF65-F5344CB8AC3E}">
        <p14:creationId xmlns:p14="http://schemas.microsoft.com/office/powerpoint/2010/main" val="2288004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84940" y="643176"/>
            <a:ext cx="7767742" cy="857250"/>
          </a:xfrm>
        </p:spPr>
        <p:txBody>
          <a:bodyPr/>
          <a:lstStyle/>
          <a:p>
            <a:r>
              <a:rPr lang="en-GB" dirty="0"/>
              <a:t>So what and what next?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95100" y="1448119"/>
            <a:ext cx="7777020" cy="3103561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>
                <a:solidFill>
                  <a:srgbClr val="82AA1E"/>
                </a:solidFill>
              </a:rPr>
              <a:t>Awareness: </a:t>
            </a:r>
            <a:r>
              <a:rPr lang="en-GB" dirty="0"/>
              <a:t>integration of socio-economic impact into day to day decision making process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Building tools to help decision makers to take better decision</a:t>
            </a:r>
          </a:p>
          <a:p>
            <a:pPr lvl="2"/>
            <a:endParaRPr lang="en-GB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GB" b="1" dirty="0">
                <a:solidFill>
                  <a:srgbClr val="82AA1E"/>
                </a:solidFill>
                <a:sym typeface="Wingdings" panose="05000000000000000000" pitchFamily="2" charset="2"/>
              </a:rPr>
              <a:t>Articulate the RI’s raison </a:t>
            </a:r>
            <a:r>
              <a:rPr lang="en-GB" b="1" dirty="0" err="1">
                <a:solidFill>
                  <a:srgbClr val="82AA1E"/>
                </a:solidFill>
                <a:sym typeface="Wingdings" panose="05000000000000000000" pitchFamily="2" charset="2"/>
              </a:rPr>
              <a:t>d’etre</a:t>
            </a:r>
            <a:r>
              <a:rPr lang="en-GB" b="1" dirty="0">
                <a:solidFill>
                  <a:srgbClr val="82AA1E"/>
                </a:solidFill>
                <a:sym typeface="Wingdings" panose="05000000000000000000" pitchFamily="2" charset="2"/>
              </a:rPr>
              <a:t>: </a:t>
            </a:r>
            <a:r>
              <a:rPr lang="en-GB" dirty="0">
                <a:sym typeface="Wingdings" panose="05000000000000000000" pitchFamily="2" charset="2"/>
              </a:rPr>
              <a:t>“enabling the best teams to perform effectively breakthrough science” with socio-economic impact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Integrating socio-economic impact in the selection process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Developing tools for SEI which can be integrated with European and National project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Longitudinal analysis of the SEI indicators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78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140" y="638096"/>
            <a:ext cx="7767742" cy="857250"/>
          </a:xfrm>
        </p:spPr>
        <p:txBody>
          <a:bodyPr/>
          <a:lstStyle/>
          <a:p>
            <a:r>
              <a:rPr lang="en-GB" dirty="0"/>
              <a:t>So what and what next?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4940" y="1495346"/>
            <a:ext cx="8061500" cy="2808685"/>
          </a:xfrm>
        </p:spPr>
        <p:txBody>
          <a:bodyPr>
            <a:normAutofit/>
          </a:bodyPr>
          <a:lstStyle/>
          <a:p>
            <a:r>
              <a:rPr lang="en-GB" sz="2300" b="1" dirty="0">
                <a:solidFill>
                  <a:srgbClr val="82AA1E"/>
                </a:solidFill>
              </a:rPr>
              <a:t>KPIs and CIIs</a:t>
            </a:r>
          </a:p>
          <a:p>
            <a:pPr lvl="1"/>
            <a:r>
              <a:rPr lang="en-GB" sz="2300" b="1" dirty="0">
                <a:solidFill>
                  <a:srgbClr val="82AA1E"/>
                </a:solidFill>
              </a:rPr>
              <a:t>KPIs: </a:t>
            </a:r>
            <a:r>
              <a:rPr lang="en-GB" sz="2300" dirty="0"/>
              <a:t>Internal use. Set of critical indicators for internal use to better monitor socio-economic impacts of activities</a:t>
            </a:r>
          </a:p>
          <a:p>
            <a:pPr lvl="1"/>
            <a:r>
              <a:rPr lang="en-GB" sz="2300" b="1" dirty="0">
                <a:solidFill>
                  <a:srgbClr val="82AA1E"/>
                </a:solidFill>
              </a:rPr>
              <a:t>CIIs: </a:t>
            </a:r>
            <a:r>
              <a:rPr lang="en-GB" sz="2300" dirty="0"/>
              <a:t>Core Impact Indicators, external use, to communicate with stakeholders</a:t>
            </a:r>
          </a:p>
        </p:txBody>
      </p:sp>
    </p:spTree>
    <p:extLst>
      <p:ext uri="{BB962C8B-B14F-4D97-AF65-F5344CB8AC3E}">
        <p14:creationId xmlns:p14="http://schemas.microsoft.com/office/powerpoint/2010/main" val="3421383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29756"/>
              </p:ext>
            </p:extLst>
          </p:nvPr>
        </p:nvGraphicFramePr>
        <p:xfrm>
          <a:off x="188623" y="26874"/>
          <a:ext cx="7935402" cy="51166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67579">
                  <a:extLst>
                    <a:ext uri="{9D8B030D-6E8A-4147-A177-3AD203B41FA5}">
                      <a16:colId xmlns:a16="http://schemas.microsoft.com/office/drawing/2014/main" val="1203053954"/>
                    </a:ext>
                  </a:extLst>
                </a:gridCol>
                <a:gridCol w="1390207">
                  <a:extLst>
                    <a:ext uri="{9D8B030D-6E8A-4147-A177-3AD203B41FA5}">
                      <a16:colId xmlns:a16="http://schemas.microsoft.com/office/drawing/2014/main" val="2077408739"/>
                    </a:ext>
                  </a:extLst>
                </a:gridCol>
                <a:gridCol w="1165701">
                  <a:extLst>
                    <a:ext uri="{9D8B030D-6E8A-4147-A177-3AD203B41FA5}">
                      <a16:colId xmlns:a16="http://schemas.microsoft.com/office/drawing/2014/main" val="565116424"/>
                    </a:ext>
                  </a:extLst>
                </a:gridCol>
                <a:gridCol w="1062084">
                  <a:extLst>
                    <a:ext uri="{9D8B030D-6E8A-4147-A177-3AD203B41FA5}">
                      <a16:colId xmlns:a16="http://schemas.microsoft.com/office/drawing/2014/main" val="2115757387"/>
                    </a:ext>
                  </a:extLst>
                </a:gridCol>
                <a:gridCol w="949831">
                  <a:extLst>
                    <a:ext uri="{9D8B030D-6E8A-4147-A177-3AD203B41FA5}">
                      <a16:colId xmlns:a16="http://schemas.microsoft.com/office/drawing/2014/main" val="4283033628"/>
                    </a:ext>
                  </a:extLst>
                </a:gridCol>
              </a:tblGrid>
              <a:tr h="133399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Key Performance </a:t>
                      </a:r>
                      <a:r>
                        <a:rPr lang="fr-FR" sz="1000" dirty="0" err="1">
                          <a:effectLst/>
                        </a:rPr>
                        <a:t>indicators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Year</a:t>
                      </a:r>
                      <a:r>
                        <a:rPr lang="fr-FR" sz="1000" dirty="0">
                          <a:effectLst/>
                        </a:rPr>
                        <a:t> n-2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Year</a:t>
                      </a:r>
                      <a:r>
                        <a:rPr lang="fr-FR" sz="1000" dirty="0">
                          <a:effectLst/>
                        </a:rPr>
                        <a:t> n-1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Yn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Obj Yn+1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660616"/>
                  </a:ext>
                </a:extLst>
              </a:tr>
              <a:tr h="214031">
                <a:tc gridSpan="5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Objective 1: World-Class RI Enabling Scientific Breakthroughs and Addressing Grand Societal Challenge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43956"/>
                  </a:ext>
                </a:extLst>
              </a:tr>
              <a:tr h="13098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Scientific projects granted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37497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Publications and citations in HR Journals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59929"/>
                  </a:ext>
                </a:extLst>
              </a:tr>
              <a:tr h="2000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Expenditures in local and regional area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10644"/>
                  </a:ext>
                </a:extLst>
              </a:tr>
              <a:tr h="2000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Visitors on site and online visitors 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435442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Collaborative projects with industrial partners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100242"/>
                  </a:ext>
                </a:extLst>
              </a:tr>
              <a:tr h="6670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Number of patents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829487"/>
                  </a:ext>
                </a:extLst>
              </a:tr>
              <a:tr h="243840">
                <a:tc gridSpan="5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Objective 2: Supports and Develops Its User Community, Fosters a Scientific Culture of Excellence and Acts as an International Scientific Hub.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12968"/>
                  </a:ext>
                </a:extLst>
              </a:tr>
              <a:tr h="2000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Centrality of ESS vs Competing RI (through publications)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666977"/>
                  </a:ext>
                </a:extLst>
              </a:tr>
              <a:tr h="33800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Papers co-authored with other Ris (pair RIs) and cooperation projects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255515"/>
                  </a:ext>
                </a:extLst>
              </a:tr>
              <a:tr h="2000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Staff diversity and gender balance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846200"/>
                  </a:ext>
                </a:extLst>
              </a:tr>
              <a:tr h="26679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Objective 3: Is Built on Time and on Budget, Operates Safely, Efficiently and Economically, and Responds to the Needs of Stakeholders</a:t>
                      </a:r>
                      <a:endParaRPr lang="en-GB" sz="1000" dirty="0">
                        <a:effectLst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88983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Evolution of the budget and % of in-kind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106362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Safety concerns and incidents report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790015"/>
                  </a:ext>
                </a:extLst>
              </a:tr>
              <a:tr h="2000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Neutron source availability and sustainability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96987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Staff and users satisfaction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36068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Number of regional / local suppliers 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56697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Number of Full Time Equivalent within the RI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43002"/>
                  </a:ext>
                </a:extLst>
              </a:tr>
              <a:tr h="266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Educational and outreach activities (open days, participants to outreach activities...)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097697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Nber of students trained within the RI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064869"/>
                  </a:ext>
                </a:extLst>
              </a:tr>
              <a:tr h="20009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Objective 4: Develop Innovative Ways of Working</a:t>
                      </a:r>
                      <a:endParaRPr lang="en-GB" sz="1000" dirty="0">
                        <a:effectLst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700441"/>
                  </a:ext>
                </a:extLst>
              </a:tr>
              <a:tr h="2000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Environmental impacts of the construction / operational phase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797316"/>
                  </a:ext>
                </a:extLst>
              </a:tr>
              <a:tr h="133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Maintaining staff on the long terms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835" marR="168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47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710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C6016-DD54-6D4B-9F8B-5DCEFB1DD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0" y="1661479"/>
            <a:ext cx="7767742" cy="280868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Thank you for your attention!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Questions and remarks?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8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740" y="465376"/>
            <a:ext cx="7767742" cy="857250"/>
          </a:xfrm>
        </p:spPr>
        <p:txBody>
          <a:bodyPr/>
          <a:lstStyle/>
          <a:p>
            <a:r>
              <a:rPr lang="en-GB" dirty="0"/>
              <a:t>Socio-economic impact of RIs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98862" y="1416316"/>
            <a:ext cx="3730738" cy="2808685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rgbClr val="82AA1E"/>
                </a:solidFill>
              </a:rPr>
              <a:t>Global Science Forum</a:t>
            </a:r>
          </a:p>
          <a:p>
            <a:pPr lvl="1"/>
            <a:r>
              <a:rPr lang="en-GB" sz="1800" dirty="0"/>
              <a:t>Work on SEIRIs for the last three years</a:t>
            </a:r>
          </a:p>
          <a:p>
            <a:r>
              <a:rPr lang="en-GB" sz="1800" b="1" dirty="0">
                <a:solidFill>
                  <a:srgbClr val="82AA1E"/>
                </a:solidFill>
              </a:rPr>
              <a:t>Two main messages</a:t>
            </a:r>
          </a:p>
          <a:p>
            <a:pPr lvl="1"/>
            <a:r>
              <a:rPr lang="en-GB" sz="1800" dirty="0"/>
              <a:t>The first user of SEIRI is the RI to take better decision</a:t>
            </a:r>
          </a:p>
          <a:p>
            <a:pPr lvl="1"/>
            <a:r>
              <a:rPr lang="en-GB" sz="1800" dirty="0"/>
              <a:t>SEIRI is connected to the objectives of the RI. One size does not fit all.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E44B38-2F45-5440-BE1F-BB28587F8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1" y="1310294"/>
            <a:ext cx="4128480" cy="291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8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20" y="526336"/>
            <a:ext cx="7767742" cy="857250"/>
          </a:xfrm>
        </p:spPr>
        <p:txBody>
          <a:bodyPr/>
          <a:lstStyle/>
          <a:p>
            <a:r>
              <a:rPr lang="en-GB" dirty="0"/>
              <a:t>SEI of ESS: OECD framework compatible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860" y="3612199"/>
            <a:ext cx="6905248" cy="2389931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CC4B85-157A-7249-B89F-676EF9D7BB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4406832"/>
              </p:ext>
            </p:extLst>
          </p:nvPr>
        </p:nvGraphicFramePr>
        <p:xfrm>
          <a:off x="279400" y="1326318"/>
          <a:ext cx="8578624" cy="2905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011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E880-68BA-7340-9A4D-9C099540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00" y="485696"/>
            <a:ext cx="7767742" cy="857250"/>
          </a:xfrm>
        </p:spPr>
        <p:txBody>
          <a:bodyPr/>
          <a:lstStyle/>
          <a:p>
            <a:r>
              <a:rPr lang="en-US" dirty="0"/>
              <a:t>Why is socio-economic impact so important?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8B42002-AF9A-204B-BB35-ABF90AE84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7247378"/>
              </p:ext>
            </p:extLst>
          </p:nvPr>
        </p:nvGraphicFramePr>
        <p:xfrm>
          <a:off x="1381760" y="1414066"/>
          <a:ext cx="6009640" cy="2905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88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E880-68BA-7340-9A4D-9C099540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20" y="572056"/>
            <a:ext cx="7767742" cy="857250"/>
          </a:xfrm>
        </p:spPr>
        <p:txBody>
          <a:bodyPr/>
          <a:lstStyle/>
          <a:p>
            <a:r>
              <a:rPr lang="en-US" dirty="0"/>
              <a:t>Why is socio-economic impact so important?</a:t>
            </a:r>
          </a:p>
        </p:txBody>
      </p:sp>
      <p:pic>
        <p:nvPicPr>
          <p:cNvPr id="4098" name="Picture 2" descr="RÃ©sultat de recherche d'images pour &quot;accountability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305" y="1867354"/>
            <a:ext cx="2990545" cy="178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E55EB2C-F0CA-4144-A35B-2DFA5266F7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62761"/>
              </p:ext>
            </p:extLst>
          </p:nvPr>
        </p:nvGraphicFramePr>
        <p:xfrm>
          <a:off x="284480" y="1691640"/>
          <a:ext cx="5354320" cy="215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105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500" y="490776"/>
            <a:ext cx="7767742" cy="857250"/>
          </a:xfrm>
        </p:spPr>
        <p:txBody>
          <a:bodyPr/>
          <a:lstStyle/>
          <a:p>
            <a:r>
              <a:rPr lang="en-US" dirty="0"/>
              <a:t>How to assess socio-economic impact?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14772C6-280C-AE46-BB38-41E3B6BA9B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1682454"/>
              </p:ext>
            </p:extLst>
          </p:nvPr>
        </p:nvGraphicFramePr>
        <p:xfrm>
          <a:off x="1209040" y="1335646"/>
          <a:ext cx="6182360" cy="298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595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500" y="511096"/>
            <a:ext cx="7767742" cy="857250"/>
          </a:xfrm>
        </p:spPr>
        <p:txBody>
          <a:bodyPr/>
          <a:lstStyle/>
          <a:p>
            <a:r>
              <a:rPr lang="en-US" dirty="0"/>
              <a:t>Our socio-economic impact model</a:t>
            </a: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411817343"/>
              </p:ext>
            </p:extLst>
          </p:nvPr>
        </p:nvGraphicFramePr>
        <p:xfrm>
          <a:off x="288422" y="1356912"/>
          <a:ext cx="8408538" cy="2839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7942" y="4364224"/>
            <a:ext cx="50193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OECD “Reference framework for assessing the socio-economic impact of Research Infrastructures” (revised)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8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20" y="719376"/>
            <a:ext cx="8335820" cy="857250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82AA1E"/>
                </a:solidFill>
              </a:rPr>
              <a:t>Objective 1: </a:t>
            </a:r>
            <a:r>
              <a:rPr lang="en-US" sz="2700" dirty="0"/>
              <a:t>World-class research infrastructure enabling scientific breakthroughs and addressing grand societal challenges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100" y="1934397"/>
            <a:ext cx="7767742" cy="2459567"/>
          </a:xfrm>
        </p:spPr>
        <p:txBody>
          <a:bodyPr>
            <a:normAutofit/>
          </a:bodyPr>
          <a:lstStyle/>
          <a:p>
            <a:r>
              <a:rPr lang="en-US" sz="2400" dirty="0"/>
              <a:t>Scientific performances </a:t>
            </a:r>
          </a:p>
          <a:p>
            <a:r>
              <a:rPr lang="en-US" sz="2400" dirty="0"/>
              <a:t>Grand socio-economic impact (local, regional, European and global)</a:t>
            </a:r>
          </a:p>
          <a:p>
            <a:r>
              <a:rPr lang="en-US" sz="2400" dirty="0"/>
              <a:t>Scientific breakthrough (science for society), visibility, attractiveness for public</a:t>
            </a:r>
          </a:p>
        </p:txBody>
      </p:sp>
    </p:spTree>
    <p:extLst>
      <p:ext uri="{BB962C8B-B14F-4D97-AF65-F5344CB8AC3E}">
        <p14:creationId xmlns:p14="http://schemas.microsoft.com/office/powerpoint/2010/main" val="72540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20" y="876172"/>
            <a:ext cx="7853220" cy="85725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82AA1E"/>
                </a:solidFill>
              </a:rPr>
              <a:t>Objective 2: </a:t>
            </a:r>
            <a:r>
              <a:rPr lang="en-US" sz="2400" dirty="0"/>
              <a:t>Research infrastructure that supports and develops its user community, fosters a scientific culture of excellence and acts as an international scientific hub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9860" y="2248608"/>
            <a:ext cx="7767742" cy="2414596"/>
          </a:xfrm>
        </p:spPr>
        <p:txBody>
          <a:bodyPr>
            <a:normAutofit/>
          </a:bodyPr>
          <a:lstStyle/>
          <a:p>
            <a:r>
              <a:rPr lang="en-GB" sz="2400" dirty="0"/>
              <a:t>Network, collaboration, and visibility/centrality </a:t>
            </a:r>
          </a:p>
          <a:p>
            <a:r>
              <a:rPr lang="en-GB" sz="2400" dirty="0"/>
              <a:t>Cooperation with other research infrastructures, user community etc. </a:t>
            </a:r>
          </a:p>
          <a:p>
            <a:r>
              <a:rPr lang="en-GB" sz="2400" dirty="0"/>
              <a:t>Staff (recruitment, training, diversity, mobility)</a:t>
            </a:r>
          </a:p>
        </p:txBody>
      </p:sp>
    </p:spTree>
    <p:extLst>
      <p:ext uri="{BB962C8B-B14F-4D97-AF65-F5344CB8AC3E}">
        <p14:creationId xmlns:p14="http://schemas.microsoft.com/office/powerpoint/2010/main" val="2600140494"/>
      </p:ext>
    </p:extLst>
  </p:cSld>
  <p:clrMapOvr>
    <a:masterClrMapping/>
  </p:clrMapOvr>
</p:sld>
</file>

<file path=ppt/theme/theme1.xml><?xml version="1.0" encoding="utf-8"?>
<a:theme xmlns:a="http://schemas.openxmlformats.org/drawingml/2006/main" name="BrightnESS Whit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5550</TotalTime>
  <Words>905</Words>
  <Application>Microsoft Macintosh PowerPoint</Application>
  <PresentationFormat>On-screen Show (16:9)</PresentationFormat>
  <Paragraphs>211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BrightnESS White Theme</vt:lpstr>
      <vt:lpstr>Socio-Economic Impact of ESS</vt:lpstr>
      <vt:lpstr>Socio-economic impact of RIs</vt:lpstr>
      <vt:lpstr>SEI of ESS: OECD framework compatible</vt:lpstr>
      <vt:lpstr>Why is socio-economic impact so important?</vt:lpstr>
      <vt:lpstr>Why is socio-economic impact so important?</vt:lpstr>
      <vt:lpstr>How to assess socio-economic impact?</vt:lpstr>
      <vt:lpstr>Our socio-economic impact model</vt:lpstr>
      <vt:lpstr>Objective 1: World-class research infrastructure enabling scientific breakthroughs and addressing grand societal challenges</vt:lpstr>
      <vt:lpstr>Objective 2: Research infrastructure that supports and develops its user community, fosters a scientific culture of excellence and acts as an international scientific hub</vt:lpstr>
      <vt:lpstr>Objective 3: Research Infrastructure that is built on time and on budget, operates safely, efficiently and economically, and responds to the needs of stakeholders</vt:lpstr>
      <vt:lpstr>Objective 4: Research Infrastructure that develop innovative ways of working, new technologies, and upgrades to capabilities needed to remain at cutting edge</vt:lpstr>
      <vt:lpstr>The SEI model</vt:lpstr>
      <vt:lpstr>Examples of metrics ready for construction phase</vt:lpstr>
      <vt:lpstr>So what and what next? </vt:lpstr>
      <vt:lpstr>So what and what next? </vt:lpstr>
      <vt:lpstr>PowerPoint Presentation</vt:lpstr>
      <vt:lpstr>PowerPoint Presentation</vt:lpstr>
    </vt:vector>
  </TitlesOfParts>
  <Company>Eckardt ApS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Rasmus Eckardt</dc:creator>
  <cp:lastModifiedBy>Microsoft Office User</cp:lastModifiedBy>
  <cp:revision>114</cp:revision>
  <dcterms:created xsi:type="dcterms:W3CDTF">2015-11-24T09:32:31Z</dcterms:created>
  <dcterms:modified xsi:type="dcterms:W3CDTF">2018-06-25T11:48:56Z</dcterms:modified>
</cp:coreProperties>
</file>