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64"/>
  </p:notesMasterIdLst>
  <p:handoutMasterIdLst>
    <p:handoutMasterId r:id="rId65"/>
  </p:handoutMasterIdLst>
  <p:sldIdLst>
    <p:sldId id="256" r:id="rId5"/>
    <p:sldId id="282" r:id="rId6"/>
    <p:sldId id="466" r:id="rId7"/>
    <p:sldId id="451" r:id="rId8"/>
    <p:sldId id="452" r:id="rId9"/>
    <p:sldId id="302" r:id="rId10"/>
    <p:sldId id="263" r:id="rId11"/>
    <p:sldId id="264" r:id="rId12"/>
    <p:sldId id="453" r:id="rId13"/>
    <p:sldId id="454" r:id="rId14"/>
    <p:sldId id="455" r:id="rId15"/>
    <p:sldId id="268" r:id="rId16"/>
    <p:sldId id="456" r:id="rId17"/>
    <p:sldId id="460" r:id="rId18"/>
    <p:sldId id="461" r:id="rId19"/>
    <p:sldId id="283" r:id="rId20"/>
    <p:sldId id="459" r:id="rId21"/>
    <p:sldId id="467" r:id="rId22"/>
    <p:sldId id="457" r:id="rId23"/>
    <p:sldId id="270" r:id="rId24"/>
    <p:sldId id="288" r:id="rId25"/>
    <p:sldId id="276" r:id="rId26"/>
    <p:sldId id="468" r:id="rId27"/>
    <p:sldId id="458" r:id="rId28"/>
    <p:sldId id="285" r:id="rId29"/>
    <p:sldId id="301" r:id="rId30"/>
    <p:sldId id="286" r:id="rId31"/>
    <p:sldId id="462" r:id="rId32"/>
    <p:sldId id="287" r:id="rId33"/>
    <p:sldId id="305" r:id="rId34"/>
    <p:sldId id="306" r:id="rId35"/>
    <p:sldId id="465" r:id="rId36"/>
    <p:sldId id="258" r:id="rId37"/>
    <p:sldId id="259" r:id="rId38"/>
    <p:sldId id="272" r:id="rId39"/>
    <p:sldId id="275" r:id="rId40"/>
    <p:sldId id="260" r:id="rId41"/>
    <p:sldId id="277" r:id="rId42"/>
    <p:sldId id="271" r:id="rId43"/>
    <p:sldId id="273" r:id="rId44"/>
    <p:sldId id="261" r:id="rId45"/>
    <p:sldId id="262" r:id="rId46"/>
    <p:sldId id="279" r:id="rId47"/>
    <p:sldId id="266" r:id="rId48"/>
    <p:sldId id="265" r:id="rId49"/>
    <p:sldId id="280" r:id="rId50"/>
    <p:sldId id="477" r:id="rId51"/>
    <p:sldId id="281" r:id="rId52"/>
    <p:sldId id="267" r:id="rId53"/>
    <p:sldId id="464" r:id="rId54"/>
    <p:sldId id="431" r:id="rId55"/>
    <p:sldId id="472" r:id="rId56"/>
    <p:sldId id="470" r:id="rId57"/>
    <p:sldId id="471" r:id="rId58"/>
    <p:sldId id="473" r:id="rId59"/>
    <p:sldId id="474" r:id="rId60"/>
    <p:sldId id="449" r:id="rId61"/>
    <p:sldId id="476" r:id="rId62"/>
    <p:sldId id="450" r:id="rId63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032" userDrawn="1">
          <p15:clr>
            <a:srgbClr val="A4A3A4"/>
          </p15:clr>
        </p15:guide>
        <p15:guide id="2" pos="2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17" autoAdjust="0"/>
    <p:restoredTop sz="95161" autoAdjust="0"/>
  </p:normalViewPr>
  <p:slideViewPr>
    <p:cSldViewPr snapToGrid="0" showGuides="1">
      <p:cViewPr varScale="1">
        <p:scale>
          <a:sx n="65" d="100"/>
          <a:sy n="65" d="100"/>
        </p:scale>
        <p:origin x="765" y="39"/>
      </p:cViewPr>
      <p:guideLst>
        <p:guide orient="horz" pos="1032"/>
        <p:guide pos="26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6954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9/12/2018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9/12/2018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CE9CD-C41D-4DF2-A42B-93E59AE094C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51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FCA792B-F3C6-440D-9FAF-B0D8AC4CDC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6472945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224" y="1443386"/>
            <a:ext cx="11523520" cy="419541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6E253F-0373-49E2-87E8-39E56E5C6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0835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E7B96-D2A6-4A16-9C8C-9BA017C834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911F93-34D4-49C9-8A88-C4DDE1F1E0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EEDC71-13B7-4B76-A967-98C8665C4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86525"/>
            <a:ext cx="1088136" cy="261860"/>
          </a:xfrm>
          <a:prstGeom prst="rect">
            <a:avLst/>
          </a:prstGeom>
        </p:spPr>
      </p:pic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690CFA-BCE4-4BCB-BADE-0862029B1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  <p:sldLayoutId id="2147483757" r:id="rId1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docs.mantidproject.org/nightly/concepts/PointAndSpaceGroups.html?highlight=pointgroup" TargetMode="Externa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docs.mantidproject.org/nightly/algorithms/MDNormSCD-v1.html#algm-mdnormscd" TargetMode="Externa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3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gif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gif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535531"/>
          </a:xfrm>
        </p:spPr>
        <p:txBody>
          <a:bodyPr/>
          <a:lstStyle/>
          <a:p>
            <a:r>
              <a:rPr lang="en-US" dirty="0"/>
              <a:t>Using Mantid to process single crystal data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736" y="3033060"/>
            <a:ext cx="5440514" cy="2028101"/>
          </a:xfrm>
        </p:spPr>
        <p:txBody>
          <a:bodyPr/>
          <a:lstStyle/>
          <a:p>
            <a:r>
              <a:rPr lang="en-US" dirty="0"/>
              <a:t>Vickie E Lynch</a:t>
            </a:r>
            <a:br>
              <a:rPr lang="en-US" dirty="0"/>
            </a:br>
            <a:r>
              <a:rPr lang="en-US" dirty="0"/>
              <a:t>lynchve@ornl.gov</a:t>
            </a:r>
          </a:p>
          <a:p>
            <a:endParaRPr lang="en-US" dirty="0"/>
          </a:p>
          <a:p>
            <a:r>
              <a:rPr lang="en-US" dirty="0"/>
              <a:t>IKON15/DMSC for SX Diffraction </a:t>
            </a:r>
            <a:br>
              <a:rPr lang="en-US" dirty="0"/>
            </a:br>
            <a:r>
              <a:rPr lang="en-US" dirty="0"/>
              <a:t>September 12, 2018</a:t>
            </a:r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1"/>
          <p:cNvSpPr>
            <a:spLocks noGrp="1"/>
          </p:cNvSpPr>
          <p:nvPr>
            <p:ph idx="1"/>
          </p:nvPr>
        </p:nvSpPr>
        <p:spPr>
          <a:xfrm>
            <a:off x="429768" y="1638300"/>
            <a:ext cx="11262591" cy="4471987"/>
          </a:xfrm>
        </p:spPr>
        <p:txBody>
          <a:bodyPr/>
          <a:lstStyle/>
          <a:p>
            <a:r>
              <a:rPr lang="en-US" altLang="en-US" dirty="0"/>
              <a:t>ShowPossibleCells, SelectCellOfType, </a:t>
            </a:r>
            <a:r>
              <a:rPr lang="en-US" altLang="en-US" dirty="0" err="1"/>
              <a:t>SelectCellWithForm</a:t>
            </a:r>
            <a:endParaRPr lang="en-US" altLang="en-US" dirty="0"/>
          </a:p>
          <a:p>
            <a:pPr lvl="1"/>
            <a:r>
              <a:rPr lang="en-US" altLang="en-US" dirty="0"/>
              <a:t>“Lattice Symmetry and Identification – The Fundamental Role of Reduced Cells in Materials Characterization”, Alan D. Mighell, Vol. 106, Number 6, Nov-Dec 2001, Journal of Research of the National Institute of Standards and Technology.</a:t>
            </a:r>
          </a:p>
          <a:p>
            <a:pPr lvl="1"/>
            <a:r>
              <a:rPr lang="en-US" altLang="en-US" dirty="0"/>
              <a:t>Transformation matrix from Niggli to Conventional Cell</a:t>
            </a:r>
          </a:p>
          <a:p>
            <a:r>
              <a:rPr lang="en-US" altLang="en-US" dirty="0"/>
              <a:t>PointGroup and SpaceGroup</a:t>
            </a:r>
          </a:p>
          <a:p>
            <a:pPr lvl="1"/>
            <a:r>
              <a:rPr lang="en-US" altLang="en-US" dirty="0">
                <a:hlinkClick r:id="rId2"/>
              </a:rPr>
              <a:t>http://docs.mantidproject.org/nightly/concepts/PointAndSpaceGroups.html?highlight=pointgroup</a:t>
            </a:r>
            <a:endParaRPr lang="en-US" altLang="en-US" dirty="0"/>
          </a:p>
          <a:p>
            <a:pPr lvl="1"/>
            <a:r>
              <a:rPr lang="en-US" altLang="en-US" dirty="0"/>
              <a:t>Factories exposed to python</a:t>
            </a:r>
          </a:p>
          <a:p>
            <a:pPr lvl="1"/>
            <a:r>
              <a:rPr lang="en-US" altLang="en-US" dirty="0"/>
              <a:t>Written by Michael Wedel</a:t>
            </a:r>
          </a:p>
        </p:txBody>
      </p:sp>
      <p:sp>
        <p:nvSpPr>
          <p:cNvPr id="174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Unit Cell Symmetry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1"/>
          <p:cNvSpPr>
            <a:spLocks noGrp="1"/>
          </p:cNvSpPr>
          <p:nvPr>
            <p:ph idx="1"/>
          </p:nvPr>
        </p:nvSpPr>
        <p:spPr>
          <a:xfrm>
            <a:off x="419100" y="1638300"/>
            <a:ext cx="8642350" cy="4471987"/>
          </a:xfrm>
        </p:spPr>
        <p:txBody>
          <a:bodyPr/>
          <a:lstStyle/>
          <a:p>
            <a:r>
              <a:rPr lang="en-US" altLang="en-US" dirty="0"/>
              <a:t>IndexPeaks</a:t>
            </a:r>
          </a:p>
          <a:p>
            <a:pPr lvl="1"/>
            <a:r>
              <a:rPr lang="en-US" altLang="en-US" dirty="0"/>
              <a:t>Index the peaks using the UB from the sample.</a:t>
            </a:r>
          </a:p>
        </p:txBody>
      </p:sp>
      <p:sp>
        <p:nvSpPr>
          <p:cNvPr id="1843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Indexing Peaks</a:t>
            </a:r>
          </a:p>
        </p:txBody>
      </p:sp>
      <p:pic>
        <p:nvPicPr>
          <p:cNvPr id="1843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5999" r="28000" b="13556"/>
          <a:stretch>
            <a:fillRect/>
          </a:stretch>
        </p:blipFill>
        <p:spPr bwMode="auto">
          <a:xfrm>
            <a:off x="3856183" y="2618510"/>
            <a:ext cx="4144963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078" y="1527176"/>
            <a:ext cx="4433887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Content Placeholder 1"/>
          <p:cNvSpPr>
            <a:spLocks noGrp="1"/>
          </p:cNvSpPr>
          <p:nvPr>
            <p:ph idx="1"/>
          </p:nvPr>
        </p:nvSpPr>
        <p:spPr>
          <a:xfrm>
            <a:off x="1065502" y="1711326"/>
            <a:ext cx="2819400" cy="841375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Mantid spherical integration</a:t>
            </a:r>
          </a:p>
        </p:txBody>
      </p:sp>
      <p:sp>
        <p:nvSpPr>
          <p:cNvPr id="1946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Integrating Peaks in Reciprocal Space</a:t>
            </a:r>
          </a:p>
        </p:txBody>
      </p:sp>
      <p:sp>
        <p:nvSpPr>
          <p:cNvPr id="19461" name="Content Placeholder 1"/>
          <p:cNvSpPr txBox="1">
            <a:spLocks/>
          </p:cNvSpPr>
          <p:nvPr/>
        </p:nvSpPr>
        <p:spPr bwMode="auto">
          <a:xfrm>
            <a:off x="5297778" y="684213"/>
            <a:ext cx="3546475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25475" indent="-2794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indent="-230188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144588" indent="-173038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482725" indent="-22225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939925" indent="-22225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397125" indent="-22225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854325" indent="-22225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311525" indent="-22225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dirty="0">
                <a:cs typeface="Arial" panose="020B0604020202020204" pitchFamily="34" charset="0"/>
              </a:rPr>
              <a:t>Mantid ellipsoidal integration</a:t>
            </a:r>
          </a:p>
        </p:txBody>
      </p:sp>
      <p:sp>
        <p:nvSpPr>
          <p:cNvPr id="19462" name="Content Placeholder 1"/>
          <p:cNvSpPr txBox="1">
            <a:spLocks/>
          </p:cNvSpPr>
          <p:nvPr/>
        </p:nvSpPr>
        <p:spPr bwMode="auto">
          <a:xfrm>
            <a:off x="4359564" y="4098158"/>
            <a:ext cx="28194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25475" indent="-279400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indent="-230188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144588" indent="-173038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482725" indent="-22225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939925" indent="-22225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397125" indent="-22225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854325" indent="-22225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311525" indent="-22225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dirty="0">
                <a:cs typeface="Arial" panose="020B0604020202020204" pitchFamily="34" charset="0"/>
              </a:rPr>
              <a:t>Mantid cylindrical integration 1D profile fit, convolution of Gaussian and exponential</a:t>
            </a:r>
          </a:p>
        </p:txBody>
      </p:sp>
      <p:pic>
        <p:nvPicPr>
          <p:cNvPr id="1946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64" y="2782888"/>
            <a:ext cx="3657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944" r="51500" b="51045"/>
          <a:stretch>
            <a:fillRect/>
          </a:stretch>
        </p:blipFill>
        <p:spPr bwMode="auto">
          <a:xfrm>
            <a:off x="6790027" y="4275138"/>
            <a:ext cx="2743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2"/>
          <p:cNvSpPr>
            <a:spLocks noGrp="1"/>
          </p:cNvSpPr>
          <p:nvPr>
            <p:ph type="title"/>
          </p:nvPr>
        </p:nvSpPr>
        <p:spPr>
          <a:xfrm>
            <a:off x="432377" y="264569"/>
            <a:ext cx="8628063" cy="535531"/>
          </a:xfrm>
        </p:spPr>
        <p:txBody>
          <a:bodyPr/>
          <a:lstStyle/>
          <a:p>
            <a:r>
              <a:rPr lang="en-US" altLang="en-US" dirty="0"/>
              <a:t>Comparing Integration Algorithms</a:t>
            </a:r>
          </a:p>
        </p:txBody>
      </p:sp>
      <p:sp>
        <p:nvSpPr>
          <p:cNvPr id="21507" name="Content Placeholder 10"/>
          <p:cNvSpPr>
            <a:spLocks noGrp="1"/>
          </p:cNvSpPr>
          <p:nvPr>
            <p:ph idx="1"/>
          </p:nvPr>
        </p:nvSpPr>
        <p:spPr>
          <a:xfrm>
            <a:off x="432377" y="1661652"/>
            <a:ext cx="11327245" cy="3429000"/>
          </a:xfrm>
          <a:solidFill>
            <a:srgbClr val="FFFFFF"/>
          </a:solidFill>
        </p:spPr>
        <p:txBody>
          <a:bodyPr/>
          <a:lstStyle/>
          <a:p>
            <a:r>
              <a:rPr lang="en-US" altLang="en-US" dirty="0"/>
              <a:t>Schultz, A. J., et al. (2014). "Integration of neutron time-of-flight single-crystal Bragg peaks in reciprocal space." </a:t>
            </a:r>
            <a:r>
              <a:rPr lang="en-US" altLang="en-US" u="sng" dirty="0"/>
              <a:t>Journal of Applied Crystallography</a:t>
            </a:r>
            <a:r>
              <a:rPr lang="en-US" altLang="en-US" dirty="0"/>
              <a:t> </a:t>
            </a:r>
            <a:r>
              <a:rPr lang="en-US" altLang="en-US" b="1" dirty="0"/>
              <a:t>47</a:t>
            </a:r>
            <a:r>
              <a:rPr lang="en-US" altLang="en-US" dirty="0"/>
              <a:t>(3): 915-921 compared Mantid integration algorithms.</a:t>
            </a:r>
          </a:p>
          <a:p>
            <a:r>
              <a:rPr lang="en-US" altLang="en-US" dirty="0"/>
              <a:t>All the Q space integration methods were significantly better than detector-space method.</a:t>
            </a:r>
          </a:p>
          <a:p>
            <a:r>
              <a:rPr lang="en-US" altLang="en-US" dirty="0" err="1"/>
              <a:t>IntegrateEllipsoids</a:t>
            </a:r>
            <a:r>
              <a:rPr lang="en-US" altLang="en-US" dirty="0"/>
              <a:t> is preferred for TOPAZ data</a:t>
            </a:r>
          </a:p>
          <a:p>
            <a:r>
              <a:rPr lang="en-US" altLang="en-US" dirty="0"/>
              <a:t>For weak peaks and high background, fitted profile best with convolution of Gaussian with an exponential.</a:t>
            </a:r>
          </a:p>
          <a:p>
            <a:endParaRPr lang="en-US" altLang="en-US" dirty="0"/>
          </a:p>
          <a:p>
            <a:endParaRPr lang="en-US" altLang="en-US" sz="2000" dirty="0"/>
          </a:p>
          <a:p>
            <a:endParaRPr lang="en-US" alt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1"/>
          <p:cNvSpPr>
            <a:spLocks noGrp="1"/>
          </p:cNvSpPr>
          <p:nvPr>
            <p:ph idx="1"/>
          </p:nvPr>
        </p:nvSpPr>
        <p:spPr>
          <a:xfrm>
            <a:off x="419100" y="1638300"/>
            <a:ext cx="3577713" cy="4471988"/>
          </a:xfrm>
        </p:spPr>
        <p:txBody>
          <a:bodyPr/>
          <a:lstStyle/>
          <a:p>
            <a:r>
              <a:rPr lang="en-US" altLang="en-US" dirty="0"/>
              <a:t>Checking peak integration volume</a:t>
            </a:r>
          </a:p>
        </p:txBody>
      </p:sp>
      <p:sp>
        <p:nvSpPr>
          <p:cNvPr id="2867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Viewing Peaks with SliceViewer</a:t>
            </a:r>
          </a:p>
        </p:txBody>
      </p:sp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8" r="-125"/>
          <a:stretch>
            <a:fillRect/>
          </a:stretch>
        </p:blipFill>
        <p:spPr bwMode="auto">
          <a:xfrm>
            <a:off x="3920256" y="1638300"/>
            <a:ext cx="7589837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1"/>
          <p:cNvSpPr>
            <a:spLocks noGrp="1"/>
          </p:cNvSpPr>
          <p:nvPr>
            <p:ph idx="1"/>
          </p:nvPr>
        </p:nvSpPr>
        <p:spPr>
          <a:xfrm>
            <a:off x="419100" y="1670844"/>
            <a:ext cx="10627441" cy="4471988"/>
          </a:xfrm>
        </p:spPr>
        <p:txBody>
          <a:bodyPr/>
          <a:lstStyle/>
          <a:p>
            <a:r>
              <a:rPr lang="en-US" altLang="en-US" dirty="0"/>
              <a:t>Mantid has Crystallographic Convention option in Preferences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SliceViewer</a:t>
            </a:r>
          </a:p>
          <a:p>
            <a:pPr lvl="1"/>
            <a:r>
              <a:rPr lang="en-US" altLang="en-US" dirty="0"/>
              <a:t>Non-orthogonal axes</a:t>
            </a:r>
          </a:p>
        </p:txBody>
      </p:sp>
      <p:sp>
        <p:nvSpPr>
          <p:cNvPr id="27651" name="Title 2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30000" cy="535531"/>
          </a:xfrm>
        </p:spPr>
        <p:txBody>
          <a:bodyPr/>
          <a:lstStyle/>
          <a:p>
            <a:r>
              <a:rPr lang="en-US" altLang="en-US" dirty="0"/>
              <a:t>Options for SliceViewer</a:t>
            </a:r>
          </a:p>
        </p:txBody>
      </p:sp>
      <p:pic>
        <p:nvPicPr>
          <p:cNvPr id="2765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92" y="2161381"/>
            <a:ext cx="9144000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4191000"/>
            <a:ext cx="4164012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7" descr="k_f-k_i">
            <a:extLst>
              <a:ext uri="{FF2B5EF4-FFF2-40B4-BE49-F238E27FC236}">
                <a16:creationId xmlns:a16="http://schemas.microsoft.com/office/drawing/2014/main" id="{1948108B-C6E9-4137-B12E-03909DB80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820" y="3783423"/>
            <a:ext cx="1115474" cy="40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k_i-k_f">
            <a:extLst>
              <a:ext uri="{FF2B5EF4-FFF2-40B4-BE49-F238E27FC236}">
                <a16:creationId xmlns:a16="http://schemas.microsoft.com/office/drawing/2014/main" id="{1CF6D4AC-6D6D-4660-A69E-AA34BA83B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633" y="3783422"/>
            <a:ext cx="1169179" cy="4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29767" y="1638300"/>
                <a:ext cx="11649161" cy="4471932"/>
              </a:xfrm>
            </p:spPr>
            <p:txBody>
              <a:bodyPr/>
              <a:lstStyle/>
              <a:p>
                <a:r>
                  <a:rPr lang="en-US" altLang="en-US" dirty="0" err="1"/>
                  <a:t>SetSampleMaterial</a:t>
                </a:r>
                <a:r>
                  <a:rPr lang="en-US" altLang="en-US" dirty="0"/>
                  <a:t> (bound hydrogen vs free hydrogen)</a:t>
                </a:r>
              </a:p>
              <a:p>
                <a:pPr lvl="1"/>
                <a:r>
                  <a:rPr lang="en-US" altLang="en-US" dirty="0"/>
                  <a:t>Sets the absorption correction coefficients</a:t>
                </a:r>
              </a:p>
              <a:p>
                <a:r>
                  <a:rPr lang="en-US" altLang="en-US" dirty="0"/>
                  <a:t>SetDetScale</a:t>
                </a:r>
              </a:p>
              <a:p>
                <a:pPr lvl="1"/>
                <a:r>
                  <a:rPr lang="en-US" altLang="en-US" dirty="0"/>
                  <a:t>Sets detector bank scales</a:t>
                </a:r>
              </a:p>
              <a:p>
                <a:r>
                  <a:rPr lang="en-US" altLang="en-US" dirty="0"/>
                  <a:t>AnvredCorrection          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en-US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⁡(</m:t>
                            </m:r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𝑡𝑟𝑎𝑛𝑠</m:t>
                        </m:r>
                      </m:den>
                    </m:f>
                  </m:oMath>
                </a14:m>
                <a:r>
                  <a:rPr lang="en-US" altLang="en-US" dirty="0"/>
                  <a:t>)</a:t>
                </a:r>
              </a:p>
              <a:p>
                <a:pPr lvl="1"/>
                <a:r>
                  <a:rPr lang="en-US" altLang="en-US" dirty="0"/>
                  <a:t>Lorentz correction and/or absorption correction (sphere)</a:t>
                </a:r>
              </a:p>
              <a:p>
                <a:r>
                  <a:rPr lang="en-US" altLang="en-US" dirty="0"/>
                  <a:t>ConvertToMD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>
                                <a:latin typeface="Cambria Math" panose="02040503050406030204" pitchFamily="18" charset="0"/>
                              </a:rPr>
                              <m:t>                    </m:t>
                            </m:r>
                            <m:r>
                              <m:rPr>
                                <m:sty m:val="p"/>
                              </m:rPr>
                              <a:rPr lang="en-US" altLang="en-US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⁡(</m:t>
                            </m:r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</m:oMath>
                </a14:m>
                <a:endParaRPr lang="en-US" altLang="en-US" dirty="0"/>
              </a:p>
              <a:p>
                <a:pPr lvl="1"/>
                <a:r>
                  <a:rPr lang="en-US" altLang="en-US" dirty="0"/>
                  <a:t>Lorentz correction</a:t>
                </a:r>
              </a:p>
              <a:p>
                <a:r>
                  <a:rPr lang="en-US" altLang="en-US" dirty="0"/>
                  <a:t>SaveHKL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𝑑𝑒𝑡</m:t>
                                </m:r>
                              </m:sub>
                            </m:sSub>
                            <m:r>
                              <a:rPr lang="en-US" altLang="en-US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m:rPr>
                                <m:sty m:val="p"/>
                              </m:rPr>
                              <a:rPr lang="en-US" altLang="en-US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⁡(</m:t>
                            </m:r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 ∗</m:t>
                        </m:r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alt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en-US" i="1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US" altLang="en-US" i="1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p>
                            </m:sSup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𝑚𝑜𝑛</m:t>
                            </m:r>
                          </m:sub>
                        </m:s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𝑠</m:t>
                        </m:r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𝑟𝑎𝑡𝑖𝑜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𝑠𝑝𝑒𝑐</m:t>
                        </m:r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𝑡𝑟𝑎𝑛𝑠</m:t>
                        </m:r>
                      </m:den>
                    </m:f>
                  </m:oMath>
                </a14:m>
                <a:r>
                  <a:rPr lang="en-US" altLang="en-US" dirty="0"/>
                  <a:t>)</a:t>
                </a:r>
              </a:p>
              <a:p>
                <a:pPr marL="0" indent="0">
                  <a:buNone/>
                </a:pPr>
                <a:endParaRPr lang="en-US" altLang="en-US" dirty="0"/>
              </a:p>
              <a:p>
                <a:endParaRPr lang="en-US" alt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767" y="1638300"/>
                <a:ext cx="11649161" cy="4471932"/>
              </a:xfrm>
              <a:blipFill>
                <a:blip r:embed="rId2"/>
                <a:stretch>
                  <a:fillRect l="-837" t="-2456" b="-3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Corrections</a:t>
            </a:r>
          </a:p>
        </p:txBody>
      </p:sp>
    </p:spTree>
    <p:extLst>
      <p:ext uri="{BB962C8B-B14F-4D97-AF65-F5344CB8AC3E}">
        <p14:creationId xmlns:p14="http://schemas.microsoft.com/office/powerpoint/2010/main" val="861816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1"/>
          <p:cNvSpPr>
            <a:spLocks noGrp="1"/>
          </p:cNvSpPr>
          <p:nvPr>
            <p:ph idx="1"/>
          </p:nvPr>
        </p:nvSpPr>
        <p:spPr>
          <a:xfrm>
            <a:off x="429768" y="1638300"/>
            <a:ext cx="11253355" cy="4471987"/>
          </a:xfrm>
        </p:spPr>
        <p:txBody>
          <a:bodyPr/>
          <a:lstStyle/>
          <a:p>
            <a:r>
              <a:rPr lang="en-US" altLang="en-US" dirty="0"/>
              <a:t>StatisticsOfPeaksWorkspace</a:t>
            </a:r>
          </a:p>
          <a:p>
            <a:pPr lvl="1"/>
            <a:r>
              <a:rPr lang="en-US" altLang="en-US" dirty="0"/>
              <a:t>Similar output to xprep</a:t>
            </a:r>
          </a:p>
          <a:p>
            <a:pPr lvl="1"/>
            <a:r>
              <a:rPr lang="en-US" altLang="en-US" dirty="0"/>
              <a:t>No. of Unique Reflections, Resolution range, Multiplicity, Mean, ((I)/sd(I)), Rmerge, Rpim, Data Completeness</a:t>
            </a:r>
          </a:p>
          <a:p>
            <a:r>
              <a:rPr lang="en-US" altLang="en-US" dirty="0"/>
              <a:t>SaveLauenorm</a:t>
            </a:r>
          </a:p>
          <a:p>
            <a:pPr lvl="1"/>
            <a:r>
              <a:rPr lang="en-US" altLang="en-US" dirty="0"/>
              <a:t>Provide input files for the program LAUENORM which is used to perform a wavelength normalization for Laue data using symmetry equivalent reflections measured at different wavelengths.</a:t>
            </a:r>
          </a:p>
          <a:p>
            <a:r>
              <a:rPr lang="en-US" altLang="en-US" dirty="0"/>
              <a:t>SaveNexus, SaveIsawPeaks, SaveIsawUB, SaveHKL</a:t>
            </a:r>
          </a:p>
          <a:p>
            <a:pPr lvl="1"/>
            <a:r>
              <a:rPr lang="en-US" altLang="en-US" dirty="0"/>
              <a:t>Output formats for single crystal peaks</a:t>
            </a:r>
          </a:p>
        </p:txBody>
      </p:sp>
      <p:sp>
        <p:nvSpPr>
          <p:cNvPr id="2560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Post-Reduction Algorithms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5" y="1388962"/>
            <a:ext cx="10816909" cy="535531"/>
          </a:xfrm>
        </p:spPr>
        <p:txBody>
          <a:bodyPr/>
          <a:lstStyle/>
          <a:p>
            <a:r>
              <a:rPr lang="en-US" dirty="0"/>
              <a:t>Reduction scripts and GUI</a:t>
            </a:r>
          </a:p>
        </p:txBody>
      </p:sp>
    </p:spTree>
    <p:extLst>
      <p:ext uri="{BB962C8B-B14F-4D97-AF65-F5344CB8AC3E}">
        <p14:creationId xmlns:p14="http://schemas.microsoft.com/office/powerpoint/2010/main" val="833558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19100" y="264569"/>
            <a:ext cx="8636000" cy="535531"/>
          </a:xfrm>
        </p:spPr>
        <p:txBody>
          <a:bodyPr/>
          <a:lstStyle/>
          <a:p>
            <a:r>
              <a:rPr lang="en-US" altLang="en-US" dirty="0"/>
              <a:t>SCD Event Data Reduction Interface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44500" y="1638300"/>
            <a:ext cx="5600700" cy="4038600"/>
          </a:xfrm>
        </p:spPr>
        <p:txBody>
          <a:bodyPr/>
          <a:lstStyle/>
          <a:p>
            <a:r>
              <a:rPr lang="en-US" altLang="en-US" dirty="0"/>
              <a:t>Interface for basic data reduction steps for one crystal orientation in a time-of-flight single crystal neutron diffraction experiment. </a:t>
            </a:r>
          </a:p>
          <a:p>
            <a:pPr lvl="1"/>
            <a:r>
              <a:rPr lang="en-US" altLang="en-US" sz="2800" dirty="0"/>
              <a:t>loading data, converting to reciprocal space</a:t>
            </a:r>
          </a:p>
          <a:p>
            <a:pPr lvl="1"/>
            <a:r>
              <a:rPr lang="en-US" altLang="en-US" sz="2800" dirty="0"/>
              <a:t> finding peaks</a:t>
            </a:r>
          </a:p>
          <a:p>
            <a:pPr lvl="1"/>
            <a:r>
              <a:rPr lang="en-US" altLang="en-US" sz="2800" dirty="0"/>
              <a:t> finding a UB matrix</a:t>
            </a:r>
          </a:p>
          <a:p>
            <a:pPr lvl="1"/>
            <a:r>
              <a:rPr lang="en-US" altLang="en-US" sz="2800" dirty="0"/>
              <a:t> choosing a conventional cell</a:t>
            </a:r>
          </a:p>
          <a:p>
            <a:pPr lvl="1"/>
            <a:r>
              <a:rPr lang="en-US" altLang="en-US" sz="2800" dirty="0"/>
              <a:t> peak integration</a:t>
            </a:r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43"/>
          <a:stretch>
            <a:fillRect/>
          </a:stretch>
        </p:blipFill>
        <p:spPr bwMode="auto">
          <a:xfrm>
            <a:off x="6200199" y="1520970"/>
            <a:ext cx="5705475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09ABF-A84A-4352-9499-F68B9938B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2593B-B84F-4B02-8BDB-0C4080363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Algorithms available in Mantid to process single crystal data </a:t>
            </a:r>
          </a:p>
          <a:p>
            <a:r>
              <a:rPr lang="en-US" dirty="0"/>
              <a:t>Reduction scripts and GUI</a:t>
            </a:r>
          </a:p>
          <a:p>
            <a:r>
              <a:rPr lang="en-US" dirty="0"/>
              <a:t>Normalization and visualization</a:t>
            </a:r>
          </a:p>
          <a:p>
            <a:r>
              <a:rPr lang="en-US" dirty="0"/>
              <a:t>3D profile fitting for peak integration</a:t>
            </a:r>
          </a:p>
          <a:p>
            <a:r>
              <a:rPr lang="en-US" dirty="0"/>
              <a:t>Reduction of modulated structures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622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1"/>
          <p:cNvSpPr>
            <a:spLocks noGrp="1"/>
          </p:cNvSpPr>
          <p:nvPr>
            <p:ph idx="1"/>
          </p:nvPr>
        </p:nvSpPr>
        <p:spPr>
          <a:xfrm>
            <a:off x="429768" y="1638300"/>
            <a:ext cx="11364468" cy="4471987"/>
          </a:xfrm>
        </p:spPr>
        <p:txBody>
          <a:bodyPr/>
          <a:lstStyle/>
          <a:p>
            <a:r>
              <a:rPr lang="en-US" altLang="en-US" dirty="0"/>
              <a:t>After using the SCD reduction interface for one or two runs from a sequence of runs at different crystal orientations, there should be enough information to set up a configuration file.</a:t>
            </a:r>
          </a:p>
          <a:p>
            <a:r>
              <a:rPr lang="en-US" altLang="en-US" dirty="0"/>
              <a:t>See mantid/scripts/SCD_Reduction</a:t>
            </a:r>
          </a:p>
          <a:p>
            <a:r>
              <a:rPr lang="en-US" altLang="en-US" dirty="0"/>
              <a:t> A parallel reduction script can be run to produce a combined file of integrated intensities from all the runs. </a:t>
            </a:r>
          </a:p>
          <a:p>
            <a:r>
              <a:rPr lang="en-US" altLang="en-US" dirty="0"/>
              <a:t>Orientations are run at the same time in parallel so wallclock time is reduced.</a:t>
            </a:r>
          </a:p>
        </p:txBody>
      </p:sp>
      <p:sp>
        <p:nvSpPr>
          <p:cNvPr id="2355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Parallel Python Reduction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9768" y="1638300"/>
            <a:ext cx="9628632" cy="4195415"/>
          </a:xfrm>
        </p:spPr>
        <p:txBody>
          <a:bodyPr/>
          <a:lstStyle/>
          <a:p>
            <a:r>
              <a:rPr lang="en-US" dirty="0"/>
              <a:t>Time for reducing one run (OpenMP):</a:t>
            </a:r>
          </a:p>
          <a:p>
            <a:pPr lvl="1"/>
            <a:r>
              <a:rPr lang="en-US" sz="2800" dirty="0"/>
              <a:t>real    3m20.522s  Wallclock Time</a:t>
            </a:r>
          </a:p>
          <a:p>
            <a:pPr lvl="1"/>
            <a:r>
              <a:rPr lang="en-US" sz="2800" dirty="0"/>
              <a:t>user    3m2.982s   CPU TIme</a:t>
            </a:r>
          </a:p>
          <a:p>
            <a:pPr lvl="1"/>
            <a:r>
              <a:rPr lang="en-US" sz="2800" dirty="0"/>
              <a:t>sys     10m39.613s  Malloc+I/O</a:t>
            </a:r>
          </a:p>
          <a:p>
            <a:pPr lvl="1"/>
            <a:r>
              <a:rPr lang="en-US" sz="2800" dirty="0"/>
              <a:t>Speedup 4.14</a:t>
            </a:r>
          </a:p>
          <a:p>
            <a:r>
              <a:rPr lang="en-US" dirty="0"/>
              <a:t>Time for reducing 9 runs (OpenMP and threads):</a:t>
            </a:r>
          </a:p>
          <a:p>
            <a:pPr lvl="1"/>
            <a:r>
              <a:rPr lang="en-US" sz="2800" dirty="0"/>
              <a:t>real    4m46.675s</a:t>
            </a:r>
          </a:p>
          <a:p>
            <a:pPr lvl="1"/>
            <a:r>
              <a:rPr lang="en-US" sz="2800" dirty="0"/>
              <a:t>user    27m11.130s</a:t>
            </a:r>
          </a:p>
          <a:p>
            <a:pPr lvl="1"/>
            <a:r>
              <a:rPr lang="en-US" sz="2800" dirty="0"/>
              <a:t>sys     31m25.036s</a:t>
            </a:r>
          </a:p>
          <a:p>
            <a:pPr lvl="1"/>
            <a:r>
              <a:rPr lang="en-US" sz="2800" dirty="0"/>
              <a:t>Speedup 12.34</a:t>
            </a:r>
          </a:p>
          <a:p>
            <a:pPr marL="346075" lvl="1" indent="0">
              <a:buNone/>
            </a:pP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Timings of Parallel Reduction</a:t>
            </a:r>
          </a:p>
        </p:txBody>
      </p:sp>
    </p:spTree>
    <p:extLst>
      <p:ext uri="{BB962C8B-B14F-4D97-AF65-F5344CB8AC3E}">
        <p14:creationId xmlns:p14="http://schemas.microsoft.com/office/powerpoint/2010/main" val="3507084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B2449-2276-42DA-A58D-886EA1CE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64569"/>
            <a:ext cx="11165758" cy="535531"/>
          </a:xfrm>
        </p:spPr>
        <p:txBody>
          <a:bodyPr/>
          <a:lstStyle/>
          <a:p>
            <a:r>
              <a:rPr lang="en-US" dirty="0"/>
              <a:t>GUI for Single Crystal Reduction Enables Autoreduction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83DE2-A304-4EEB-A39C-CE6C80545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75462"/>
            <a:ext cx="11523520" cy="4195415"/>
          </a:xfrm>
        </p:spPr>
        <p:txBody>
          <a:bodyPr/>
          <a:lstStyle/>
          <a:p>
            <a:r>
              <a:rPr lang="en-US" dirty="0"/>
              <a:t>New GUI for TOPAZ Reduction working</a:t>
            </a:r>
          </a:p>
          <a:p>
            <a:r>
              <a:rPr lang="en-US" dirty="0"/>
              <a:t>All of the corrections are applied without running additional scripts</a:t>
            </a:r>
          </a:p>
          <a:p>
            <a:r>
              <a:rPr lang="en-US" dirty="0"/>
              <a:t>A previous configuration file can be input for initial values</a:t>
            </a:r>
          </a:p>
          <a:p>
            <a:r>
              <a:rPr lang="en-US" dirty="0"/>
              <a:t>The resulting configuration file is copied and used to automatically reduce all future data for that experiment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CA345A-CF8B-48BB-91AC-DFCA2CDCBD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4308701"/>
            <a:ext cx="7984331" cy="19069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48F3D8-69E1-42FC-95B5-72FFE4319979}"/>
              </a:ext>
            </a:extLst>
          </p:cNvPr>
          <p:cNvSpPr txBox="1"/>
          <p:nvPr/>
        </p:nvSpPr>
        <p:spPr>
          <a:xfrm>
            <a:off x="3886200" y="6215605"/>
            <a:ext cx="43434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Tabs from reduction GUI</a:t>
            </a:r>
          </a:p>
        </p:txBody>
      </p:sp>
    </p:spTree>
    <p:extLst>
      <p:ext uri="{BB962C8B-B14F-4D97-AF65-F5344CB8AC3E}">
        <p14:creationId xmlns:p14="http://schemas.microsoft.com/office/powerpoint/2010/main" val="4166287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5" y="1388962"/>
            <a:ext cx="10816909" cy="535531"/>
          </a:xfrm>
        </p:spPr>
        <p:txBody>
          <a:bodyPr/>
          <a:lstStyle/>
          <a:p>
            <a:r>
              <a:rPr lang="en-US" dirty="0"/>
              <a:t>Normalization and Visualization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7D8727-33C1-4D97-AF49-CCB972E949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4994" y="2414949"/>
            <a:ext cx="9172464" cy="2028101"/>
          </a:xfrm>
        </p:spPr>
        <p:txBody>
          <a:bodyPr/>
          <a:lstStyle/>
          <a:p>
            <a:r>
              <a:rPr lang="en-US" b="1" dirty="0"/>
              <a:t>Andrei Savici, Steven Hahn, </a:t>
            </a:r>
            <a:r>
              <a:rPr lang="en-US" dirty="0"/>
              <a:t>Tara Michels-Clark, Christina Hoffmann, Xiaoping Wang, Ross Whitfield, Vickie Lynch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1"/>
          <p:cNvSpPr>
            <a:spLocks noGrp="1"/>
          </p:cNvSpPr>
          <p:nvPr>
            <p:ph idx="1"/>
          </p:nvPr>
        </p:nvSpPr>
        <p:spPr>
          <a:xfrm>
            <a:off x="429768" y="1638300"/>
            <a:ext cx="11212945" cy="4471988"/>
          </a:xfrm>
        </p:spPr>
        <p:txBody>
          <a:bodyPr/>
          <a:lstStyle/>
          <a:p>
            <a:r>
              <a:rPr lang="en-US" altLang="en-US" dirty="0"/>
              <a:t>MDNormSCD</a:t>
            </a:r>
          </a:p>
          <a:p>
            <a:pPr lvl="1"/>
            <a:r>
              <a:rPr lang="en-US" altLang="en-US" dirty="0"/>
              <a:t>Input the flux and solid angle calculated from vanadium  and MDEventWorkspace calculated from sample.</a:t>
            </a:r>
          </a:p>
          <a:p>
            <a:pPr lvl="1"/>
            <a:r>
              <a:rPr lang="en-US" altLang="en-US" dirty="0"/>
              <a:t>Large memory required.</a:t>
            </a:r>
          </a:p>
          <a:p>
            <a:pPr lvl="1"/>
            <a:r>
              <a:rPr lang="en-US" altLang="en-US" dirty="0"/>
              <a:t>Run MDNormSCD for each sample.</a:t>
            </a:r>
          </a:p>
          <a:p>
            <a:pPr lvl="1"/>
            <a:r>
              <a:rPr lang="en-US" altLang="en-US" dirty="0"/>
              <a:t>Sum the OutputWorkspaces and OutputNormalizationWorkspaces from MDNormSCD separately and then divide the two sums.</a:t>
            </a:r>
          </a:p>
          <a:p>
            <a:pPr lvl="1"/>
            <a:r>
              <a:rPr lang="en-US" altLang="en-US" dirty="0"/>
              <a:t>Intensity will not be increased in overlap regions using this method.</a:t>
            </a:r>
          </a:p>
          <a:p>
            <a:r>
              <a:rPr lang="en-US" altLang="en-US" dirty="0"/>
              <a:t>Reference: </a:t>
            </a:r>
            <a:r>
              <a:rPr lang="en-US" altLang="en-US" sz="2400" dirty="0"/>
              <a:t>Michels-Clark, T. M., et al. (2016). "Expanding Lorentz and spectrum corrections to large volumes of reciprocal space for single-crystal time-of-flight neutron diffraction." </a:t>
            </a:r>
            <a:r>
              <a:rPr lang="en-US" altLang="en-US" sz="2400" u="sng" dirty="0"/>
              <a:t>J Appl Crystallogr</a:t>
            </a:r>
            <a:r>
              <a:rPr lang="en-US" altLang="en-US" sz="2400" dirty="0"/>
              <a:t> </a:t>
            </a:r>
            <a:r>
              <a:rPr lang="en-US" altLang="en-US" sz="2400" b="1" dirty="0"/>
              <a:t>49</a:t>
            </a:r>
            <a:r>
              <a:rPr lang="en-US" altLang="en-US" sz="2400" dirty="0"/>
              <a:t>(Pt 2): 497-506.</a:t>
            </a:r>
            <a:endParaRPr lang="en-US" altLang="en-US" sz="2400" b="1" dirty="0"/>
          </a:p>
        </p:txBody>
      </p:sp>
      <p:sp>
        <p:nvSpPr>
          <p:cNvPr id="2662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Normalizing Data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1"/>
          <p:cNvSpPr>
            <a:spLocks noGrp="1"/>
          </p:cNvSpPr>
          <p:nvPr>
            <p:ph idx="1"/>
          </p:nvPr>
        </p:nvSpPr>
        <p:spPr>
          <a:xfrm>
            <a:off x="419100" y="1677630"/>
            <a:ext cx="5988627" cy="4805362"/>
          </a:xfrm>
        </p:spPr>
        <p:txBody>
          <a:bodyPr/>
          <a:lstStyle/>
          <a:p>
            <a:r>
              <a:rPr lang="en-US" altLang="en-US" dirty="0"/>
              <a:t>IntegratePeaksMDHKL</a:t>
            </a:r>
          </a:p>
          <a:p>
            <a:pPr lvl="1"/>
            <a:r>
              <a:rPr lang="en-US" altLang="en-US" dirty="0"/>
              <a:t>The units of the workspace must be HKL.</a:t>
            </a:r>
          </a:p>
          <a:p>
            <a:pPr lvl="1"/>
            <a:r>
              <a:rPr lang="en-US" altLang="en-US" dirty="0"/>
              <a:t> The main usage will be for data normalized by </a:t>
            </a:r>
            <a:r>
              <a:rPr lang="en-US" altLang="en-US" i="1" dirty="0">
                <a:hlinkClick r:id="rId2"/>
              </a:rPr>
              <a:t>MDNormSCD</a:t>
            </a:r>
            <a:r>
              <a:rPr lang="en-US" altLang="en-US" dirty="0"/>
              <a:t>.</a:t>
            </a:r>
          </a:p>
          <a:p>
            <a:pPr lvl="1"/>
            <a:r>
              <a:rPr lang="en-US" altLang="en-US" dirty="0"/>
              <a:t> A 3D box is created for each peak and the background and peak data are separated. </a:t>
            </a:r>
          </a:p>
          <a:p>
            <a:pPr lvl="1"/>
            <a:r>
              <a:rPr lang="en-US" altLang="en-US" dirty="0"/>
              <a:t>The intensity and sigma of the intensity is found by summing.</a:t>
            </a:r>
          </a:p>
        </p:txBody>
      </p:sp>
      <p:sp>
        <p:nvSpPr>
          <p:cNvPr id="20483" name="Title 2"/>
          <p:cNvSpPr>
            <a:spLocks noGrp="1"/>
          </p:cNvSpPr>
          <p:nvPr>
            <p:ph type="title"/>
          </p:nvPr>
        </p:nvSpPr>
        <p:spPr>
          <a:xfrm>
            <a:off x="419100" y="264569"/>
            <a:ext cx="11430000" cy="535531"/>
          </a:xfrm>
        </p:spPr>
        <p:txBody>
          <a:bodyPr/>
          <a:lstStyle/>
          <a:p>
            <a:r>
              <a:rPr lang="en-US" altLang="en-US" dirty="0"/>
              <a:t>Integrating MD Histograms</a:t>
            </a:r>
          </a:p>
        </p:txBody>
      </p:sp>
      <p:pic>
        <p:nvPicPr>
          <p:cNvPr id="2048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1676401"/>
            <a:ext cx="3490913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15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38B49B-ED6C-44B2-B685-C8AEB6BC3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266" y="2957553"/>
            <a:ext cx="5772921" cy="3900447"/>
          </a:xfrm>
          <a:prstGeom prst="rect">
            <a:avLst/>
          </a:prstGeom>
        </p:spPr>
      </p:pic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10FFCEE-A1B1-43D4-983A-711F153B6D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61" t="-2038" r="1970" b="-4515"/>
          <a:stretch/>
        </p:blipFill>
        <p:spPr>
          <a:xfrm>
            <a:off x="6795795" y="-1980"/>
            <a:ext cx="5311877" cy="4626689"/>
          </a:xfrm>
          <a:prstGeom prst="rect">
            <a:avLst/>
          </a:prstGeom>
        </p:spPr>
      </p:pic>
      <p:sp>
        <p:nvSpPr>
          <p:cNvPr id="34818" name="Content Placeholder 1"/>
          <p:cNvSpPr>
            <a:spLocks noGrp="1"/>
          </p:cNvSpPr>
          <p:nvPr>
            <p:ph idx="1"/>
          </p:nvPr>
        </p:nvSpPr>
        <p:spPr>
          <a:xfrm>
            <a:off x="600363" y="1638300"/>
            <a:ext cx="10247076" cy="4187313"/>
          </a:xfrm>
        </p:spPr>
        <p:txBody>
          <a:bodyPr/>
          <a:lstStyle/>
          <a:p>
            <a:r>
              <a:rPr lang="en-US" altLang="en-US" dirty="0"/>
              <a:t>Mantid + Matplotlib/</a:t>
            </a:r>
            <a:r>
              <a:rPr lang="en-US" altLang="en-US" dirty="0" err="1"/>
              <a:t>Plotly</a:t>
            </a:r>
            <a:endParaRPr lang="en-US" altLang="en-US" dirty="0"/>
          </a:p>
          <a:p>
            <a:pPr lvl="1"/>
            <a:r>
              <a:rPr lang="en-US" altLang="en-US" sz="2800" dirty="0"/>
              <a:t>Interactive alignment of peaks</a:t>
            </a:r>
          </a:p>
          <a:p>
            <a:pPr lvl="1"/>
            <a:r>
              <a:rPr lang="en-US" altLang="en-US" sz="2800" dirty="0"/>
              <a:t>Picker gives information about peaks</a:t>
            </a:r>
          </a:p>
          <a:p>
            <a:pPr lvl="1"/>
            <a:endParaRPr lang="en-US" altLang="en-US" dirty="0"/>
          </a:p>
        </p:txBody>
      </p:sp>
      <p:sp>
        <p:nvSpPr>
          <p:cNvPr id="3481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Live Data Viewer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94A016-1D77-4A07-BE0D-ACAF58D1D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5945" y="4727543"/>
            <a:ext cx="3153823" cy="185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80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9768" y="1639529"/>
            <a:ext cx="5295900" cy="3814415"/>
          </a:xfrm>
        </p:spPr>
        <p:txBody>
          <a:bodyPr/>
          <a:lstStyle/>
          <a:p>
            <a:r>
              <a:rPr lang="en-US" dirty="0"/>
              <a:t>Useful for viewing peaks</a:t>
            </a:r>
          </a:p>
          <a:p>
            <a:r>
              <a:rPr lang="en-US" dirty="0"/>
              <a:t>Uses </a:t>
            </a:r>
            <a:r>
              <a:rPr lang="en-US" dirty="0" err="1"/>
              <a:t>ParaView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Vates Splatter Plot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167" t="15304" r="24833" b="13583"/>
          <a:stretch/>
        </p:blipFill>
        <p:spPr>
          <a:xfrm>
            <a:off x="5608782" y="386444"/>
            <a:ext cx="5486400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000" t="15333" r="25000" b="13557"/>
          <a:stretch/>
        </p:blipFill>
        <p:spPr>
          <a:xfrm>
            <a:off x="2193034" y="292608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41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1"/>
          <p:cNvSpPr>
            <a:spLocks noGrp="1"/>
          </p:cNvSpPr>
          <p:nvPr>
            <p:ph idx="1"/>
          </p:nvPr>
        </p:nvSpPr>
        <p:spPr>
          <a:xfrm>
            <a:off x="429768" y="1638300"/>
            <a:ext cx="8642350" cy="4471987"/>
          </a:xfrm>
        </p:spPr>
        <p:txBody>
          <a:bodyPr/>
          <a:lstStyle/>
          <a:p>
            <a:r>
              <a:rPr lang="en-US" altLang="en-US" dirty="0"/>
              <a:t>Useful for viewing diffuse scattering.</a:t>
            </a:r>
          </a:p>
          <a:p>
            <a:r>
              <a:rPr lang="en-US" altLang="en-US" dirty="0"/>
              <a:t>Requires much memory.</a:t>
            </a:r>
          </a:p>
          <a:p>
            <a:endParaRPr lang="en-US" altLang="en-US" dirty="0"/>
          </a:p>
        </p:txBody>
      </p:sp>
      <p:sp>
        <p:nvSpPr>
          <p:cNvPr id="2969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Vates Simple Interface</a:t>
            </a:r>
          </a:p>
        </p:txBody>
      </p:sp>
      <p:pic>
        <p:nvPicPr>
          <p:cNvPr id="2970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2198255"/>
            <a:ext cx="7059613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Vates Visualization Capabilities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00" t="36667" r="45000" b="18889"/>
          <a:stretch/>
        </p:blipFill>
        <p:spPr>
          <a:xfrm>
            <a:off x="419100" y="1638300"/>
            <a:ext cx="10103874" cy="505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31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5" y="1388962"/>
            <a:ext cx="10816909" cy="978729"/>
          </a:xfrm>
        </p:spPr>
        <p:txBody>
          <a:bodyPr/>
          <a:lstStyle/>
          <a:p>
            <a:r>
              <a:rPr lang="en-US" dirty="0"/>
              <a:t>Algorithms available in Mantid to process single crystal data </a:t>
            </a:r>
          </a:p>
        </p:txBody>
      </p:sp>
    </p:spTree>
    <p:extLst>
      <p:ext uri="{BB962C8B-B14F-4D97-AF65-F5344CB8AC3E}">
        <p14:creationId xmlns:p14="http://schemas.microsoft.com/office/powerpoint/2010/main" val="3115271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95EBAE-7DBA-4571-B311-156A4686B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" y="1638300"/>
            <a:ext cx="11486929" cy="4419600"/>
          </a:xfrm>
        </p:spPr>
        <p:txBody>
          <a:bodyPr/>
          <a:lstStyle/>
          <a:p>
            <a:pPr marL="342900" indent="-342900"/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Single crystal 3D volume diffuse scattering data reduction has become routine on both CORELLI and TOPAZ</a:t>
            </a:r>
          </a:p>
          <a:p>
            <a:pPr marL="342900" indent="-342900"/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The use of crystal symmetry operations has been developed which improves the statistics of data collected</a:t>
            </a:r>
          </a:p>
          <a:p>
            <a:pPr marL="342900" indent="-342900"/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A 3D-delta PDF reduction method has been developed in Mantid and demonstrated on CORELLI and TOPAZ diffuse scattering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7D6E4F-7F3C-4139-9DD3-7B390FCF8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Scattering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B81030-C11A-43AD-869E-FCCFE53E6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4495801"/>
            <a:ext cx="2344127" cy="2138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9D3AF7-0AF9-4E82-BC7E-3B11C308A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889" y="4484188"/>
            <a:ext cx="2349206" cy="21231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134DD2-FF29-4FC6-AB54-B0200EC22F8A}"/>
              </a:ext>
            </a:extLst>
          </p:cNvPr>
          <p:cNvSpPr txBox="1"/>
          <p:nvPr/>
        </p:nvSpPr>
        <p:spPr>
          <a:xfrm>
            <a:off x="7039499" y="4894951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Symmetrized diffuse scattering from ZrO</a:t>
            </a:r>
            <a:r>
              <a:rPr lang="en-US" baseline="-25000" dirty="0"/>
              <a:t>2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Left - HK0 Right - HK1</a:t>
            </a:r>
          </a:p>
        </p:txBody>
      </p:sp>
    </p:spTree>
    <p:extLst>
      <p:ext uri="{BB962C8B-B14F-4D97-AF65-F5344CB8AC3E}">
        <p14:creationId xmlns:p14="http://schemas.microsoft.com/office/powerpoint/2010/main" val="3148719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C6CD5E-DEDD-4F4D-A4F7-5997ED6FD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Scattering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BECC68-4500-4C0B-BF7A-66B58D1CA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352" y="1018883"/>
            <a:ext cx="3686868" cy="2643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AF8F1E-592B-48F8-A77C-7E3820F27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626" y="1070077"/>
            <a:ext cx="3686868" cy="2643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EBBA97-7B98-4EDE-A32B-A97FF51D3C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28" b="1057"/>
          <a:stretch/>
        </p:blipFill>
        <p:spPr>
          <a:xfrm>
            <a:off x="2868959" y="4610535"/>
            <a:ext cx="1956816" cy="1481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B0A247-E408-48E3-B54B-61B59EE504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951" b="1131"/>
          <a:stretch/>
        </p:blipFill>
        <p:spPr>
          <a:xfrm>
            <a:off x="7400169" y="4610535"/>
            <a:ext cx="2057400" cy="15819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F9BCDE-49AA-49A7-BD7C-65EDB89F47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t="-1" r="950" b="1131"/>
          <a:stretch/>
        </p:blipFill>
        <p:spPr>
          <a:xfrm>
            <a:off x="5050244" y="4610535"/>
            <a:ext cx="2057400" cy="15819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284683-956E-4783-96C1-4C4437781E40}"/>
              </a:ext>
            </a:extLst>
          </p:cNvPr>
          <p:cNvSpPr txBox="1"/>
          <p:nvPr/>
        </p:nvSpPr>
        <p:spPr>
          <a:xfrm>
            <a:off x="5181601" y="3831083"/>
            <a:ext cx="1980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3D-deltaPDF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BF9C1B-8389-4463-956E-CBD1B42266F5}"/>
              </a:ext>
            </a:extLst>
          </p:cNvPr>
          <p:cNvSpPr txBox="1"/>
          <p:nvPr/>
        </p:nvSpPr>
        <p:spPr>
          <a:xfrm>
            <a:off x="3007814" y="4247779"/>
            <a:ext cx="2067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Benzil 300K, y=0.5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B6911F-E375-43B3-B7E5-E8B16245FC02}"/>
              </a:ext>
            </a:extLst>
          </p:cNvPr>
          <p:cNvSpPr txBox="1"/>
          <p:nvPr/>
        </p:nvSpPr>
        <p:spPr>
          <a:xfrm>
            <a:off x="5075314" y="4239171"/>
            <a:ext cx="2697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DTO 680mk H=1.2 z=0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0D19AE-67D3-4D7B-B4D3-C1B8C14261A6}"/>
              </a:ext>
            </a:extLst>
          </p:cNvPr>
          <p:cNvSpPr txBox="1"/>
          <p:nvPr/>
        </p:nvSpPr>
        <p:spPr>
          <a:xfrm>
            <a:off x="7268866" y="4243510"/>
            <a:ext cx="2865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DTO 680mk H=1.2 z=0.25</a:t>
            </a:r>
          </a:p>
        </p:txBody>
      </p:sp>
    </p:spTree>
    <p:extLst>
      <p:ext uri="{BB962C8B-B14F-4D97-AF65-F5344CB8AC3E}">
        <p14:creationId xmlns:p14="http://schemas.microsoft.com/office/powerpoint/2010/main" val="1947252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535531"/>
          </a:xfrm>
        </p:spPr>
        <p:txBody>
          <a:bodyPr/>
          <a:lstStyle/>
          <a:p>
            <a:r>
              <a:rPr lang="en-US" dirty="0"/>
              <a:t>3D Profile Fitting for Peak Integration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4994" y="2414949"/>
            <a:ext cx="9172464" cy="2028101"/>
          </a:xfrm>
        </p:spPr>
        <p:txBody>
          <a:bodyPr/>
          <a:lstStyle/>
          <a:p>
            <a:r>
              <a:rPr lang="en-US" b="1" dirty="0"/>
              <a:t>Brendan Sullivan, </a:t>
            </a:r>
            <a:r>
              <a:rPr lang="en-US" dirty="0"/>
              <a:t>Rick Archibald, Leighton Coates, Xiaoping Wang, Franz Gallmeier, Jack Carpenter, Vickie Lynch, Paul Langan</a:t>
            </a:r>
          </a:p>
          <a:p>
            <a:r>
              <a:rPr lang="en-US" dirty="0"/>
              <a:t>Samples: Patricia Langan (ORNL), Holger Dobbek and Martin Bommer (Humboldt-Universitat zu Berlin), Robert McFeeters (University of Alabama, Huntsville), Martin Egli and Joel Harp (Vanderbilt University)</a:t>
            </a:r>
          </a:p>
          <a:p>
            <a:r>
              <a:rPr lang="en-US" dirty="0"/>
              <a:t>Data from the MaNDi and TOPAZ beamlines at the Spallation Neutron Source – Oak Ridge National Laboratory</a:t>
            </a:r>
          </a:p>
          <a:p>
            <a:r>
              <a:rPr lang="en-US" dirty="0"/>
              <a:t>Funding: NIH R01-GM071939</a:t>
            </a:r>
          </a:p>
        </p:txBody>
      </p:sp>
    </p:spTree>
    <p:extLst>
      <p:ext uri="{BB962C8B-B14F-4D97-AF65-F5344CB8AC3E}">
        <p14:creationId xmlns:p14="http://schemas.microsoft.com/office/powerpoint/2010/main" val="3741316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CC496EB-F7E6-41EA-B95E-A64D2E2AC288}"/>
              </a:ext>
            </a:extLst>
          </p:cNvPr>
          <p:cNvGrpSpPr/>
          <p:nvPr/>
        </p:nvGrpSpPr>
        <p:grpSpPr>
          <a:xfrm>
            <a:off x="333105" y="3434540"/>
            <a:ext cx="7620000" cy="2867025"/>
            <a:chOff x="102763" y="3518905"/>
            <a:chExt cx="7620000" cy="28670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CC4BC24-8178-4B80-B866-61832D9FD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63" y="3518905"/>
              <a:ext cx="7620000" cy="286702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5A1D41-1ABB-4F51-9703-5DF6EE9A9350}"/>
                </a:ext>
              </a:extLst>
            </p:cNvPr>
            <p:cNvSpPr/>
            <p:nvPr/>
          </p:nvSpPr>
          <p:spPr>
            <a:xfrm>
              <a:off x="3338286" y="3577771"/>
              <a:ext cx="4325257" cy="2743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F60AE19-7320-4CA4-B646-C68C0E7B2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52610"/>
            <a:ext cx="11935968" cy="535531"/>
          </a:xfrm>
        </p:spPr>
        <p:txBody>
          <a:bodyPr/>
          <a:lstStyle/>
          <a:p>
            <a:r>
              <a:rPr lang="en-US" dirty="0"/>
              <a:t>Currently use peak-minus-background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BA491-3E50-4BA2-8FDA-6E8CDCB73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3422" y="1639576"/>
            <a:ext cx="5258321" cy="4257889"/>
          </a:xfrm>
        </p:spPr>
        <p:txBody>
          <a:bodyPr/>
          <a:lstStyle/>
          <a:p>
            <a:r>
              <a:rPr lang="en-US" dirty="0"/>
              <a:t>Bragg peaks are complex 3D intensity profiles which can be integrated in detector space or reciprocal space</a:t>
            </a:r>
          </a:p>
          <a:p>
            <a:r>
              <a:rPr lang="en-US" dirty="0"/>
              <a:t>Detector space run into overlap</a:t>
            </a:r>
          </a:p>
          <a:p>
            <a:r>
              <a:rPr lang="en-US" dirty="0"/>
              <a:t>Reciprocal space separates peaks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02B43C-03C1-4411-90B8-089F17CD0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57" y="1192241"/>
            <a:ext cx="2696264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F47D7B-B505-4FA8-9914-4647B7689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541" y="1969914"/>
            <a:ext cx="2327492" cy="22714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6F996B0-C3C1-4822-AB8D-92424E4AB0E2}"/>
                  </a:ext>
                </a:extLst>
              </p:cNvPr>
              <p:cNvSpPr txBox="1"/>
              <p:nvPr/>
            </p:nvSpPr>
            <p:spPr>
              <a:xfrm>
                <a:off x="872889" y="5680963"/>
                <a:ext cx="5223111" cy="4330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Σ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𝐼𝑛𝑠𝑖𝑑𝑒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Σ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𝑜𝑢𝑡𝑠𝑖𝑑𝑒</m:t>
                        </m:r>
                      </m:sub>
                    </m:sSub>
                  </m:oMath>
                </a14:m>
                <a:r>
                  <a:rPr lang="en-US" dirty="0"/>
                  <a:t> 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6F996B0-C3C1-4822-AB8D-92424E4AB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889" y="5680963"/>
                <a:ext cx="5223111" cy="4330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22608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FC21A-5E3C-4E9E-9E74-9A8723BB1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73968"/>
            <a:ext cx="11881891" cy="535531"/>
          </a:xfrm>
        </p:spPr>
        <p:txBody>
          <a:bodyPr/>
          <a:lstStyle/>
          <a:p>
            <a:r>
              <a:rPr lang="en-US" dirty="0"/>
              <a:t>Shortcomings of peak-minus-background approaches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75B60AB-4C88-4CB8-932F-C432CE99AD25}"/>
              </a:ext>
            </a:extLst>
          </p:cNvPr>
          <p:cNvGrpSpPr/>
          <p:nvPr/>
        </p:nvGrpSpPr>
        <p:grpSpPr>
          <a:xfrm>
            <a:off x="948704" y="1222598"/>
            <a:ext cx="2453912" cy="2453912"/>
            <a:chOff x="948704" y="1222598"/>
            <a:chExt cx="2453912" cy="245391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0F12145-6E47-4087-9D1A-3336A888B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704" y="1222598"/>
              <a:ext cx="2453912" cy="245391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4AD203E-835A-464F-ACFF-ADAA7F388637}"/>
                </a:ext>
              </a:extLst>
            </p:cNvPr>
            <p:cNvSpPr txBox="1"/>
            <p:nvPr/>
          </p:nvSpPr>
          <p:spPr>
            <a:xfrm>
              <a:off x="1269931" y="1312215"/>
              <a:ext cx="1811458" cy="397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200" b="1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/>
                  </a:solidFill>
                </a:rPr>
                <a:t>Weak Peaks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B810435-0F97-45E5-AC29-DF64C7118FDB}"/>
              </a:ext>
            </a:extLst>
          </p:cNvPr>
          <p:cNvGrpSpPr/>
          <p:nvPr/>
        </p:nvGrpSpPr>
        <p:grpSpPr>
          <a:xfrm>
            <a:off x="3554511" y="1222598"/>
            <a:ext cx="2453912" cy="2453912"/>
            <a:chOff x="3554511" y="1222598"/>
            <a:chExt cx="2453912" cy="245391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3CF8169-CB38-47FC-A3F0-AA7E143F4599}"/>
                </a:ext>
              </a:extLst>
            </p:cNvPr>
            <p:cNvGrpSpPr/>
            <p:nvPr/>
          </p:nvGrpSpPr>
          <p:grpSpPr>
            <a:xfrm>
              <a:off x="3554511" y="1222598"/>
              <a:ext cx="2453912" cy="2453912"/>
              <a:chOff x="3554511" y="1222598"/>
              <a:chExt cx="2453912" cy="245391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0A379E0-413C-473D-9371-77F30FAFC4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4511" y="1222598"/>
                <a:ext cx="2453912" cy="2453912"/>
              </a:xfrm>
              <a:prstGeom prst="rect">
                <a:avLst/>
              </a:prstGeom>
            </p:spPr>
          </p:pic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F50F6D2-B0F6-4FB6-94BC-25F6E82A5BE2}"/>
                  </a:ext>
                </a:extLst>
              </p:cNvPr>
              <p:cNvCxnSpPr/>
              <p:nvPr/>
            </p:nvCxnSpPr>
            <p:spPr>
              <a:xfrm flipH="1" flipV="1">
                <a:off x="4063093" y="1798864"/>
                <a:ext cx="1733550" cy="1877646"/>
              </a:xfrm>
              <a:prstGeom prst="line">
                <a:avLst/>
              </a:prstGeom>
              <a:ln w="381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E65FB2C-E506-4F18-B693-41881B382F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63095" y="1222598"/>
                <a:ext cx="595991" cy="576266"/>
              </a:xfrm>
              <a:prstGeom prst="line">
                <a:avLst/>
              </a:prstGeom>
              <a:ln w="381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7D4BA10-71C2-44F6-A6FC-FDD6E55AA9C2}"/>
                </a:ext>
              </a:extLst>
            </p:cNvPr>
            <p:cNvSpPr txBox="1"/>
            <p:nvPr/>
          </p:nvSpPr>
          <p:spPr>
            <a:xfrm>
              <a:off x="3652792" y="3279478"/>
              <a:ext cx="2257349" cy="397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200" b="1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/>
                  </a:solidFill>
                </a:rPr>
                <a:t>Detector Edges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972C35D-F25C-4A2E-89BA-9712F3543757}"/>
              </a:ext>
            </a:extLst>
          </p:cNvPr>
          <p:cNvGrpSpPr/>
          <p:nvPr/>
        </p:nvGrpSpPr>
        <p:grpSpPr>
          <a:xfrm>
            <a:off x="6160318" y="1222598"/>
            <a:ext cx="2453912" cy="2453912"/>
            <a:chOff x="6160318" y="1222598"/>
            <a:chExt cx="2453912" cy="24539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C9F5F92-1C40-44CE-8780-6D2477BF4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0318" y="1222598"/>
              <a:ext cx="2453912" cy="245391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A7377C-54DF-44A6-A6DE-EB55F07714E9}"/>
                </a:ext>
              </a:extLst>
            </p:cNvPr>
            <p:cNvSpPr txBox="1"/>
            <p:nvPr/>
          </p:nvSpPr>
          <p:spPr>
            <a:xfrm>
              <a:off x="6219326" y="1239258"/>
              <a:ext cx="2335896" cy="397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200" b="1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/>
                  </a:solidFill>
                </a:rPr>
                <a:t>Inaccurate Peak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EC73EA3-6628-4431-869F-36B46E661729}"/>
                </a:ext>
              </a:extLst>
            </p:cNvPr>
            <p:cNvSpPr txBox="1"/>
            <p:nvPr/>
          </p:nvSpPr>
          <p:spPr>
            <a:xfrm>
              <a:off x="6604047" y="3279478"/>
              <a:ext cx="1566454" cy="397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200" b="1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/>
                  </a:solidFill>
                </a:rPr>
                <a:t>Prediction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D7B8118-FC72-4EDB-93AE-E7DD8F07DD08}"/>
              </a:ext>
            </a:extLst>
          </p:cNvPr>
          <p:cNvGrpSpPr/>
          <p:nvPr/>
        </p:nvGrpSpPr>
        <p:grpSpPr>
          <a:xfrm>
            <a:off x="1659935" y="3888596"/>
            <a:ext cx="4944112" cy="2453912"/>
            <a:chOff x="856576" y="3942622"/>
            <a:chExt cx="4944112" cy="245391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7B575BF-FC83-48D2-892E-E388A4763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576" y="3942622"/>
              <a:ext cx="2453912" cy="245391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8484D2E-F439-43D0-8A92-23840740F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776" y="3942622"/>
              <a:ext cx="2453912" cy="245391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0BC811E-34D0-4E82-ADC3-65348F5F4FAA}"/>
                </a:ext>
              </a:extLst>
            </p:cNvPr>
            <p:cNvSpPr txBox="1"/>
            <p:nvPr/>
          </p:nvSpPr>
          <p:spPr>
            <a:xfrm>
              <a:off x="1748284" y="5931965"/>
              <a:ext cx="2741904" cy="397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200" b="1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/>
                  </a:solidFill>
                </a:rPr>
                <a:t>Varying Peak Sizes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792FA8C-59EF-46F6-9C27-3F21CAED30B6}"/>
              </a:ext>
            </a:extLst>
          </p:cNvPr>
          <p:cNvGrpSpPr/>
          <p:nvPr/>
        </p:nvGrpSpPr>
        <p:grpSpPr>
          <a:xfrm>
            <a:off x="8998951" y="1244222"/>
            <a:ext cx="2796270" cy="2415628"/>
            <a:chOff x="8998951" y="1237242"/>
            <a:chExt cx="2796270" cy="241562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D74E34-B86C-4ACD-B94D-2F95E29D5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8951" y="1264694"/>
              <a:ext cx="2796270" cy="236972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C77B6FB-81DF-4012-9DD5-875A7345D115}"/>
                </a:ext>
              </a:extLst>
            </p:cNvPr>
            <p:cNvSpPr txBox="1"/>
            <p:nvPr/>
          </p:nvSpPr>
          <p:spPr>
            <a:xfrm>
              <a:off x="9416689" y="1237242"/>
              <a:ext cx="1960794" cy="397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200" b="1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/>
                  </a:solidFill>
                </a:rPr>
                <a:t>Adjacent and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77FF93B-9442-4E85-B299-FDD8DD050AD5}"/>
                </a:ext>
              </a:extLst>
            </p:cNvPr>
            <p:cNvSpPr txBox="1"/>
            <p:nvPr/>
          </p:nvSpPr>
          <p:spPr>
            <a:xfrm>
              <a:off x="9032770" y="3255838"/>
              <a:ext cx="2728632" cy="397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200" b="1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/>
                  </a:solidFill>
                </a:rPr>
                <a:t>Overlapping Peaks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25C93C9-F058-42C8-AFA0-56F62AA84D9B}"/>
              </a:ext>
            </a:extLst>
          </p:cNvPr>
          <p:cNvGrpSpPr/>
          <p:nvPr/>
        </p:nvGrpSpPr>
        <p:grpSpPr>
          <a:xfrm>
            <a:off x="6952686" y="3845367"/>
            <a:ext cx="2435630" cy="2482281"/>
            <a:chOff x="6271719" y="3902556"/>
            <a:chExt cx="2435630" cy="248228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AE9B558-77C9-4C53-B4EC-43E769432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719" y="3949209"/>
              <a:ext cx="2435630" cy="243562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734F793-EB03-4539-BFD2-87BA63457795}"/>
                </a:ext>
              </a:extLst>
            </p:cNvPr>
            <p:cNvSpPr txBox="1"/>
            <p:nvPr/>
          </p:nvSpPr>
          <p:spPr>
            <a:xfrm>
              <a:off x="6304758" y="3902556"/>
              <a:ext cx="2369559" cy="397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200" b="1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/>
                  </a:solidFill>
                </a:rPr>
                <a:t>Integrate the tail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8CB4513-5839-40F9-ACC7-22CC0EA39403}"/>
              </a:ext>
            </a:extLst>
          </p:cNvPr>
          <p:cNvSpPr txBox="1"/>
          <p:nvPr/>
        </p:nvSpPr>
        <p:spPr>
          <a:xfrm rot="20413797">
            <a:off x="1759518" y="3220978"/>
            <a:ext cx="8544327" cy="563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Profile fitting overcomes all of these issues!</a:t>
            </a:r>
          </a:p>
        </p:txBody>
      </p:sp>
    </p:spTree>
    <p:extLst>
      <p:ext uri="{BB962C8B-B14F-4D97-AF65-F5344CB8AC3E}">
        <p14:creationId xmlns:p14="http://schemas.microsoft.com/office/powerpoint/2010/main" val="299555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3944E-3095-4F7D-A782-63D50B976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43071"/>
            <a:ext cx="11515053" cy="535531"/>
          </a:xfrm>
        </p:spPr>
        <p:txBody>
          <a:bodyPr/>
          <a:lstStyle/>
          <a:p>
            <a:r>
              <a:rPr lang="en-US" dirty="0"/>
              <a:t>Details of peak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155A0-3E2D-4190-A5A3-6DD90A3A7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633" y="1066799"/>
            <a:ext cx="11523520" cy="4724401"/>
          </a:xfrm>
        </p:spPr>
        <p:txBody>
          <a:bodyPr/>
          <a:lstStyle/>
          <a:p>
            <a:r>
              <a:rPr lang="en-US" dirty="0"/>
              <a:t>Goal of integration is to get I, </a:t>
            </a:r>
            <a:r>
              <a:rPr lang="el-GR" dirty="0"/>
              <a:t>σ</a:t>
            </a:r>
            <a:r>
              <a:rPr lang="en-US" dirty="0"/>
              <a:t>(I) for each peak – need to define an integration volume</a:t>
            </a:r>
          </a:p>
          <a:p>
            <a:pPr lvl="1"/>
            <a:r>
              <a:rPr lang="en-US" dirty="0"/>
              <a:t>Here: N / N</a:t>
            </a:r>
            <a:r>
              <a:rPr lang="en-US" baseline="-25000" dirty="0"/>
              <a:t>max</a:t>
            </a:r>
            <a:r>
              <a:rPr lang="en-US" dirty="0"/>
              <a:t> &gt; 0.05</a:t>
            </a:r>
          </a:p>
          <a:p>
            <a:pPr lvl="1"/>
            <a:r>
              <a:rPr lang="en-US" dirty="0"/>
              <a:t>Tunable parameter</a:t>
            </a:r>
          </a:p>
          <a:p>
            <a:r>
              <a:rPr lang="en-US" dirty="0"/>
              <a:t>Integrate peak: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Variance: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F3F7C97-78F3-415A-84E2-45C16BBDEF6F}"/>
                  </a:ext>
                </a:extLst>
              </p:cNvPr>
              <p:cNvSpPr/>
              <p:nvPr/>
            </p:nvSpPr>
            <p:spPr>
              <a:xfrm>
                <a:off x="950808" y="4705836"/>
                <a:ext cx="8744381" cy="1163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32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n-US" sz="3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200" i="0">
                          <a:latin typeface="Cambria Math" panose="02040503050406030204" pitchFamily="18" charset="0"/>
                        </a:rPr>
                        <m:t>Σ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𝑜𝑏𝑠</m:t>
                          </m:r>
                        </m:sub>
                      </m:sSub>
                      <m:r>
                        <a:rPr lang="en-US" sz="32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3200" i="0">
                          <a:latin typeface="Cambria Math" panose="02040503050406030204" pitchFamily="18" charset="0"/>
                        </a:rPr>
                        <m:t>Σ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𝑏𝑔</m:t>
                          </m:r>
                        </m:sub>
                      </m:sSub>
                      <m:r>
                        <a:rPr lang="en-US" sz="32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200" i="0">
                              <a:latin typeface="Cambria Math" panose="02040503050406030204" pitchFamily="18" charset="0"/>
                            </a:rPr>
                            <m:t>Σ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3200" i="0">
                                  <a:latin typeface="Cambria Math" panose="02040503050406030204" pitchFamily="18" charset="0"/>
                                </a:rPr>
                                <m:t>obs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3200" i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3200" i="0">
                                          <a:latin typeface="Cambria Math" panose="02040503050406030204" pitchFamily="18" charset="0"/>
                                        </a:rPr>
                                        <m:t>obs</m:t>
                                      </m:r>
                                    </m:sub>
                                  </m:sSub>
                                  <m:r>
                                    <a:rPr lang="en-US" sz="32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𝑚𝑜𝑑𝑒𝑙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32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n-US" sz="3200" i="0">
                              <a:latin typeface="Cambria Math" panose="02040503050406030204" pitchFamily="18" charset="0"/>
                            </a:rPr>
                            <m:t>Σ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𝑜𝑏𝑠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F3F7C97-78F3-415A-84E2-45C16BBDEF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808" y="4705836"/>
                <a:ext cx="8744381" cy="11636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8FE443D-FB49-4A53-9A3C-F9A9FE5C6B3B}"/>
                  </a:ext>
                </a:extLst>
              </p:cNvPr>
              <p:cNvSpPr/>
              <p:nvPr/>
            </p:nvSpPr>
            <p:spPr>
              <a:xfrm>
                <a:off x="1093247" y="3429000"/>
                <a:ext cx="243553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Σ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𝑚𝑜𝑑𝑒𝑙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8FE443D-FB49-4A53-9A3C-F9A9FE5C6B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247" y="3429000"/>
                <a:ext cx="2435539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>
            <a:extLst>
              <a:ext uri="{FF2B5EF4-FFF2-40B4-BE49-F238E27FC236}">
                <a16:creationId xmlns:a16="http://schemas.microsoft.com/office/drawing/2014/main" id="{B23989BA-8910-494C-B1BB-7B122AB91414}"/>
              </a:ext>
            </a:extLst>
          </p:cNvPr>
          <p:cNvSpPr/>
          <p:nvPr/>
        </p:nvSpPr>
        <p:spPr>
          <a:xfrm rot="5400000">
            <a:off x="3562788" y="4639212"/>
            <a:ext cx="418924" cy="242316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67A999-9895-4729-81A8-ABDEDA027324}"/>
              </a:ext>
            </a:extLst>
          </p:cNvPr>
          <p:cNvSpPr txBox="1"/>
          <p:nvPr/>
        </p:nvSpPr>
        <p:spPr>
          <a:xfrm>
            <a:off x="2439193" y="6099483"/>
            <a:ext cx="266611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Poission Statistics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A8AE6695-2F71-473F-B3D2-57054F07C360}"/>
              </a:ext>
            </a:extLst>
          </p:cNvPr>
          <p:cNvSpPr/>
          <p:nvPr/>
        </p:nvSpPr>
        <p:spPr>
          <a:xfrm rot="5400000">
            <a:off x="7389925" y="3754992"/>
            <a:ext cx="418924" cy="419160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219B9E-94A6-4B07-868F-51423F405FF8}"/>
              </a:ext>
            </a:extLst>
          </p:cNvPr>
          <p:cNvSpPr txBox="1"/>
          <p:nvPr/>
        </p:nvSpPr>
        <p:spPr>
          <a:xfrm>
            <a:off x="6696928" y="6099483"/>
            <a:ext cx="180491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Fit Variance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17C35D-07AE-4774-99DB-BD1B4BD34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17" y="1772311"/>
            <a:ext cx="609600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083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47699-DAB2-4D98-A4FE-42B88968C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915" y="314579"/>
            <a:ext cx="11515053" cy="484748"/>
          </a:xfrm>
        </p:spPr>
        <p:txBody>
          <a:bodyPr/>
          <a:lstStyle/>
          <a:p>
            <a:r>
              <a:rPr lang="en-US" dirty="0"/>
              <a:t>Profile fitting recovers intensities at detector edges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F0A05-3B73-4719-99E2-455C949D0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4041" y="2224752"/>
            <a:ext cx="6451927" cy="4195415"/>
          </a:xfrm>
        </p:spPr>
        <p:txBody>
          <a:bodyPr/>
          <a:lstStyle/>
          <a:p>
            <a:r>
              <a:rPr lang="en-US" dirty="0"/>
              <a:t>Look at peaks 15 detector pixels or fewer from the edge</a:t>
            </a:r>
          </a:p>
          <a:p>
            <a:r>
              <a:rPr lang="en-US" dirty="0"/>
              <a:t>Affects ~20% of peaks!</a:t>
            </a:r>
          </a:p>
          <a:p>
            <a:r>
              <a:rPr lang="en-US" dirty="0"/>
              <a:t>By forcing nearest neighbor profile we improve merging statistics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A6E9B3-F88E-4E32-8A52-A35CEF41FC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696389"/>
              </p:ext>
            </p:extLst>
          </p:nvPr>
        </p:nvGraphicFramePr>
        <p:xfrm>
          <a:off x="418431" y="1024933"/>
          <a:ext cx="5068469" cy="25670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1317">
                  <a:extLst>
                    <a:ext uri="{9D8B030D-6E8A-4147-A177-3AD203B41FA5}">
                      <a16:colId xmlns:a16="http://schemas.microsoft.com/office/drawing/2014/main" val="1832292870"/>
                    </a:ext>
                  </a:extLst>
                </a:gridCol>
                <a:gridCol w="1688028">
                  <a:extLst>
                    <a:ext uri="{9D8B030D-6E8A-4147-A177-3AD203B41FA5}">
                      <a16:colId xmlns:a16="http://schemas.microsoft.com/office/drawing/2014/main" val="3556002990"/>
                    </a:ext>
                  </a:extLst>
                </a:gridCol>
                <a:gridCol w="1689124">
                  <a:extLst>
                    <a:ext uri="{9D8B030D-6E8A-4147-A177-3AD203B41FA5}">
                      <a16:colId xmlns:a16="http://schemas.microsoft.com/office/drawing/2014/main" val="1256296713"/>
                    </a:ext>
                  </a:extLst>
                </a:gridCol>
              </a:tblGrid>
              <a:tr h="330945"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Profile Fitting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Spherical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2450350"/>
                  </a:ext>
                </a:extLst>
              </a:tr>
              <a:tr h="692770"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Percent of Total Reflections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20.1% (21.4%)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25.4% (25.6%)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8741819"/>
                  </a:ext>
                </a:extLst>
              </a:tr>
              <a:tr h="330945"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No. Unique Reflections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14,928 (1,090)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19,823 (759)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8335272"/>
                  </a:ext>
                </a:extLst>
              </a:tr>
              <a:tr h="330945"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Multiplicity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1.60 (1.38)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2.02 (1.69)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9524104"/>
                  </a:ext>
                </a:extLst>
              </a:tr>
              <a:tr h="330945"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R</a:t>
                      </a:r>
                      <a:r>
                        <a:rPr lang="en-GB" sz="1600" baseline="-25000" dirty="0">
                          <a:effectLst/>
                        </a:rPr>
                        <a:t>pim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15.3% (20.6%)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22.8% (27.6%)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7228314"/>
                  </a:ext>
                </a:extLst>
              </a:tr>
              <a:tr h="330945"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CC</a:t>
                      </a:r>
                      <a:r>
                        <a:rPr lang="en-GB" sz="1600" baseline="-25000" dirty="0">
                          <a:effectLst/>
                        </a:rPr>
                        <a:t>1/2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0.907 (0.432)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0.834 (0.082)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4430154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83C5DD04-9C8D-4C9F-A281-0495AF3A125E}"/>
              </a:ext>
            </a:extLst>
          </p:cNvPr>
          <p:cNvGrpSpPr/>
          <p:nvPr/>
        </p:nvGrpSpPr>
        <p:grpSpPr>
          <a:xfrm>
            <a:off x="1725711" y="3847135"/>
            <a:ext cx="2453912" cy="2453912"/>
            <a:chOff x="3554511" y="1222598"/>
            <a:chExt cx="2453912" cy="245391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3087E87-89FB-4BB0-B215-FCBF9809ABC5}"/>
                </a:ext>
              </a:extLst>
            </p:cNvPr>
            <p:cNvGrpSpPr/>
            <p:nvPr/>
          </p:nvGrpSpPr>
          <p:grpSpPr>
            <a:xfrm>
              <a:off x="3554511" y="1222598"/>
              <a:ext cx="2453912" cy="2453912"/>
              <a:chOff x="3554511" y="1222598"/>
              <a:chExt cx="2453912" cy="245391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9B21D4B-E2B9-4D3B-A136-58D9F2A181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4511" y="1222598"/>
                <a:ext cx="2453912" cy="2453912"/>
              </a:xfrm>
              <a:prstGeom prst="rect">
                <a:avLst/>
              </a:prstGeom>
            </p:spPr>
          </p:pic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C2C47A7-AB68-4570-8470-97C32268FB2B}"/>
                  </a:ext>
                </a:extLst>
              </p:cNvPr>
              <p:cNvCxnSpPr/>
              <p:nvPr/>
            </p:nvCxnSpPr>
            <p:spPr>
              <a:xfrm flipH="1" flipV="1">
                <a:off x="4063093" y="1798864"/>
                <a:ext cx="1733550" cy="1877646"/>
              </a:xfrm>
              <a:prstGeom prst="line">
                <a:avLst/>
              </a:prstGeom>
              <a:ln w="381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4E7F98E-6730-44F6-B517-DA225903BF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63095" y="1222598"/>
                <a:ext cx="595991" cy="576266"/>
              </a:xfrm>
              <a:prstGeom prst="line">
                <a:avLst/>
              </a:prstGeom>
              <a:ln w="381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C6AA19-EC7B-40D1-8FE2-D9DF6DC68814}"/>
                </a:ext>
              </a:extLst>
            </p:cNvPr>
            <p:cNvSpPr txBox="1"/>
            <p:nvPr/>
          </p:nvSpPr>
          <p:spPr>
            <a:xfrm>
              <a:off x="3652792" y="3279478"/>
              <a:ext cx="2257349" cy="397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200" b="1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/>
                  </a:solidFill>
                </a:rPr>
                <a:t>Detector Edges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50901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CE757-53AD-458A-BFC6-FA4C1E25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64705"/>
            <a:ext cx="11515053" cy="535531"/>
          </a:xfrm>
        </p:spPr>
        <p:txBody>
          <a:bodyPr/>
          <a:lstStyle/>
          <a:p>
            <a:r>
              <a:rPr lang="en-US" dirty="0"/>
              <a:t>Moderator emission and the Ikeda-Carpenter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E5FA5-14A7-4E91-AC8F-BECB6B72A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705" y="1429565"/>
            <a:ext cx="6061039" cy="4502400"/>
          </a:xfrm>
        </p:spPr>
        <p:txBody>
          <a:bodyPr/>
          <a:lstStyle/>
          <a:p>
            <a:r>
              <a:rPr lang="en-US" dirty="0"/>
              <a:t>1985 – Ikeda Carpenter function describes moderator emission</a:t>
            </a:r>
          </a:p>
          <a:p>
            <a:r>
              <a:rPr lang="en-US" dirty="0"/>
              <a:t>SNS moderators have been modeled using MCSTAS</a:t>
            </a:r>
          </a:p>
          <a:p>
            <a:pPr lvl="1"/>
            <a:r>
              <a:rPr lang="en-US" dirty="0"/>
              <a:t>We get fitting parameters from these</a:t>
            </a:r>
          </a:p>
          <a:p>
            <a:r>
              <a:rPr lang="en-US" dirty="0"/>
              <a:t>High TOF tail gives rise to tail in reciprocal space</a:t>
            </a:r>
          </a:p>
          <a:p>
            <a:r>
              <a:rPr lang="en-US" dirty="0"/>
              <a:t>For peak fitting – convolve with tophat function and Gaussian function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2A374C-4F80-4530-8B0E-474A247A3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86" y="1224128"/>
            <a:ext cx="4898444" cy="40328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2D6F41F-F0EF-46D4-9224-5C04B62E062D}"/>
                  </a:ext>
                </a:extLst>
              </p:cNvPr>
              <p:cNvSpPr/>
              <p:nvPr/>
            </p:nvSpPr>
            <p:spPr>
              <a:xfrm>
                <a:off x="1499658" y="5415051"/>
                <a:ext cx="2987421" cy="10112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TOF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~ 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acc>
                            <m:accPr>
                              <m:chr m:val="⃗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2D6F41F-F0EF-46D4-9224-5C04B62E06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658" y="5415051"/>
                <a:ext cx="2987421" cy="10112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51148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43916-487A-4303-A786-1590B07EC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67229"/>
            <a:ext cx="11357487" cy="535531"/>
          </a:xfrm>
        </p:spPr>
        <p:txBody>
          <a:bodyPr/>
          <a:lstStyle/>
          <a:p>
            <a:r>
              <a:rPr lang="en-US" dirty="0"/>
              <a:t>Background from expected profile fit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B1CDD9-B85A-4C30-88D4-29BC26C72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26" y="1519927"/>
            <a:ext cx="6138173" cy="40921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9F526-F477-4879-89F1-DB59EB893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77661"/>
            <a:ext cx="6216987" cy="4026292"/>
          </a:xfrm>
        </p:spPr>
        <p:txBody>
          <a:bodyPr/>
          <a:lstStyle/>
          <a:p>
            <a:r>
              <a:rPr lang="en-US" dirty="0"/>
              <a:t>Each voxel in intensity profile has a TOF associated with it</a:t>
            </a:r>
          </a:p>
          <a:p>
            <a:r>
              <a:rPr lang="en-US" dirty="0"/>
              <a:t>TOF profile is just a histogram of events</a:t>
            </a:r>
          </a:p>
          <a:p>
            <a:r>
              <a:rPr lang="en-US" dirty="0"/>
              <a:t>Can determine which voxels are peak vs. background by least squares fitting with expected profile </a:t>
            </a:r>
          </a:p>
        </p:txBody>
      </p:sp>
    </p:spTree>
    <p:extLst>
      <p:ext uri="{BB962C8B-B14F-4D97-AF65-F5344CB8AC3E}">
        <p14:creationId xmlns:p14="http://schemas.microsoft.com/office/powerpoint/2010/main" val="14196110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07E7D-5C6A-4DEF-88B3-1C7E4D42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070" y="254718"/>
            <a:ext cx="11515053" cy="535531"/>
          </a:xfrm>
        </p:spPr>
        <p:txBody>
          <a:bodyPr/>
          <a:lstStyle/>
          <a:p>
            <a:r>
              <a:rPr lang="en-US" dirty="0"/>
              <a:t>Angular coordinates from bivariate normal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ABB6CEE-563F-4F40-AB7F-2B424768EAE4}"/>
                  </a:ext>
                </a:extLst>
              </p:cNvPr>
              <p:cNvSpPr/>
              <p:nvPr/>
            </p:nvSpPr>
            <p:spPr>
              <a:xfrm>
                <a:off x="7003058" y="1182083"/>
                <a:ext cx="4195892" cy="5924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𝑎𝑧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ABB6CEE-563F-4F40-AB7F-2B424768EA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3058" y="1182083"/>
                <a:ext cx="4195892" cy="5924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35C21C3E-8961-41AF-B69D-6D2039399C38}"/>
              </a:ext>
            </a:extLst>
          </p:cNvPr>
          <p:cNvGrpSpPr/>
          <p:nvPr/>
        </p:nvGrpSpPr>
        <p:grpSpPr>
          <a:xfrm>
            <a:off x="5909209" y="1868040"/>
            <a:ext cx="6078402" cy="2026423"/>
            <a:chOff x="5909209" y="2175166"/>
            <a:chExt cx="6078402" cy="202642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6ADC46D-E6FE-4019-91F2-02EE2E060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4447" y="2722355"/>
              <a:ext cx="5473164" cy="147923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B8421E5C-578C-45E2-ADFB-7534ACA23EC9}"/>
                    </a:ext>
                  </a:extLst>
                </p:cNvPr>
                <p:cNvSpPr/>
                <p:nvPr/>
              </p:nvSpPr>
              <p:spPr>
                <a:xfrm rot="16200000">
                  <a:off x="5838260" y="3210699"/>
                  <a:ext cx="726674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B8421E5C-578C-45E2-ADFB-7534ACA23EC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838260" y="3210699"/>
                  <a:ext cx="726674" cy="5847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01446EA3-1B2D-4302-AB74-940821655C10}"/>
                    </a:ext>
                  </a:extLst>
                </p:cNvPr>
                <p:cNvSpPr/>
                <p:nvPr/>
              </p:nvSpPr>
              <p:spPr>
                <a:xfrm>
                  <a:off x="6776712" y="2175166"/>
                  <a:ext cx="902042" cy="6479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𝑎𝑧</m:t>
                            </m:r>
                          </m:sup>
                        </m:sSubSup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01446EA3-1B2D-4302-AB74-940821655C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6712" y="2175166"/>
                  <a:ext cx="902042" cy="64793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9BD8E4A-FABD-42DF-9F71-C05E83255DC4}"/>
              </a:ext>
            </a:extLst>
          </p:cNvPr>
          <p:cNvCxnSpPr>
            <a:cxnSpLocks/>
          </p:cNvCxnSpPr>
          <p:nvPr/>
        </p:nvCxnSpPr>
        <p:spPr>
          <a:xfrm flipV="1">
            <a:off x="9227762" y="1047023"/>
            <a:ext cx="502571" cy="7957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160526B-563B-48B8-8021-53A3F94A72AD}"/>
              </a:ext>
            </a:extLst>
          </p:cNvPr>
          <p:cNvSpPr txBox="1"/>
          <p:nvPr/>
        </p:nvSpPr>
        <p:spPr>
          <a:xfrm>
            <a:off x="9409251" y="772180"/>
            <a:ext cx="64216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TOF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08C4F8-FCB5-40E2-9449-DE5EADC017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58" y="3979931"/>
            <a:ext cx="6096000" cy="23145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C3D92-4CA4-4988-B3A9-5410CB6E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692" y="1638300"/>
            <a:ext cx="6233285" cy="4626367"/>
          </a:xfrm>
        </p:spPr>
        <p:txBody>
          <a:bodyPr/>
          <a:lstStyle/>
          <a:p>
            <a:r>
              <a:rPr lang="en-US" dirty="0"/>
              <a:t>In spherical coordinates, remaining two components are along scattering direction and around beam direction</a:t>
            </a:r>
          </a:p>
          <a:p>
            <a:r>
              <a:rPr lang="en-US" dirty="0"/>
              <a:t>Peaks in this direction are well-described by a bivariate Gaussian</a:t>
            </a:r>
          </a:p>
          <a:p>
            <a:r>
              <a:rPr lang="en-US" dirty="0"/>
              <a:t>Take these parameters and multiply by IC parameters to get 3D profile</a:t>
            </a:r>
          </a:p>
          <a:p>
            <a:r>
              <a:rPr lang="en-US" dirty="0"/>
              <a:t>Could do as full 3D fit, but (2+1)D fit computationally simpler and gives same answer</a:t>
            </a:r>
          </a:p>
        </p:txBody>
      </p:sp>
    </p:spTree>
    <p:extLst>
      <p:ext uri="{BB962C8B-B14F-4D97-AF65-F5344CB8AC3E}">
        <p14:creationId xmlns:p14="http://schemas.microsoft.com/office/powerpoint/2010/main" val="4043465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19100" y="264569"/>
            <a:ext cx="8636000" cy="535531"/>
          </a:xfrm>
        </p:spPr>
        <p:txBody>
          <a:bodyPr/>
          <a:lstStyle/>
          <a:p>
            <a:r>
              <a:rPr lang="en-US" altLang="en-US" dirty="0"/>
              <a:t>Loading and Converting Data</a:t>
            </a:r>
          </a:p>
        </p:txBody>
      </p:sp>
      <p:pic>
        <p:nvPicPr>
          <p:cNvPr id="14339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4425" y="2386013"/>
            <a:ext cx="6708775" cy="4471987"/>
          </a:xfrm>
        </p:spPr>
      </p:pic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419100" y="1638300"/>
            <a:ext cx="8642350" cy="447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625475" indent="-2794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914400" indent="-230188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144588" indent="-173038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1482725" indent="-22225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LoadEventNexus loads event data</a:t>
            </a:r>
          </a:p>
          <a:p>
            <a:r>
              <a:rPr lang="en-US" altLang="en-US" dirty="0"/>
              <a:t>ConvertToMD converts events to Q space.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07E7D-5C6A-4DEF-88B3-1C7E4D42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60669"/>
            <a:ext cx="11515053" cy="535531"/>
          </a:xfrm>
        </p:spPr>
        <p:txBody>
          <a:bodyPr/>
          <a:lstStyle/>
          <a:p>
            <a:r>
              <a:rPr lang="en-US" dirty="0"/>
              <a:t>Angular coordinates from bivariate normal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ABB6CEE-563F-4F40-AB7F-2B424768EAE4}"/>
                  </a:ext>
                </a:extLst>
              </p:cNvPr>
              <p:cNvSpPr/>
              <p:nvPr/>
            </p:nvSpPr>
            <p:spPr>
              <a:xfrm>
                <a:off x="7003058" y="1182083"/>
                <a:ext cx="4195892" cy="5924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𝑎𝑧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ABB6CEE-563F-4F40-AB7F-2B424768EA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3058" y="1182083"/>
                <a:ext cx="4195892" cy="5924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35C21C3E-8961-41AF-B69D-6D2039399C38}"/>
              </a:ext>
            </a:extLst>
          </p:cNvPr>
          <p:cNvGrpSpPr/>
          <p:nvPr/>
        </p:nvGrpSpPr>
        <p:grpSpPr>
          <a:xfrm>
            <a:off x="5909209" y="1868040"/>
            <a:ext cx="6078402" cy="2026423"/>
            <a:chOff x="5909209" y="2175166"/>
            <a:chExt cx="6078402" cy="202642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6ADC46D-E6FE-4019-91F2-02EE2E060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4447" y="2722355"/>
              <a:ext cx="5473164" cy="147923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B8421E5C-578C-45E2-ADFB-7534ACA23EC9}"/>
                    </a:ext>
                  </a:extLst>
                </p:cNvPr>
                <p:cNvSpPr/>
                <p:nvPr/>
              </p:nvSpPr>
              <p:spPr>
                <a:xfrm rot="16200000">
                  <a:off x="5838260" y="3210699"/>
                  <a:ext cx="726674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B8421E5C-578C-45E2-ADFB-7534ACA23EC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838260" y="3210699"/>
                  <a:ext cx="726674" cy="5847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01446EA3-1B2D-4302-AB74-940821655C10}"/>
                    </a:ext>
                  </a:extLst>
                </p:cNvPr>
                <p:cNvSpPr/>
                <p:nvPr/>
              </p:nvSpPr>
              <p:spPr>
                <a:xfrm>
                  <a:off x="6776712" y="2175166"/>
                  <a:ext cx="902042" cy="6479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𝑎𝑧</m:t>
                            </m:r>
                          </m:sup>
                        </m:sSubSup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01446EA3-1B2D-4302-AB74-940821655C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6712" y="2175166"/>
                  <a:ext cx="902042" cy="64793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9BD8E4A-FABD-42DF-9F71-C05E83255DC4}"/>
              </a:ext>
            </a:extLst>
          </p:cNvPr>
          <p:cNvCxnSpPr>
            <a:cxnSpLocks/>
          </p:cNvCxnSpPr>
          <p:nvPr/>
        </p:nvCxnSpPr>
        <p:spPr>
          <a:xfrm flipV="1">
            <a:off x="9227762" y="1047023"/>
            <a:ext cx="502571" cy="7957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160526B-563B-48B8-8021-53A3F94A72AD}"/>
              </a:ext>
            </a:extLst>
          </p:cNvPr>
          <p:cNvSpPr txBox="1"/>
          <p:nvPr/>
        </p:nvSpPr>
        <p:spPr>
          <a:xfrm>
            <a:off x="9409251" y="772180"/>
            <a:ext cx="64216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TOF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08C4F8-FCB5-40E2-9449-DE5EADC017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58" y="3979931"/>
            <a:ext cx="6096000" cy="23145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C3D92-4CA4-4988-B3A9-5410CB6E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070" y="1643464"/>
            <a:ext cx="6328020" cy="4587467"/>
          </a:xfrm>
        </p:spPr>
        <p:txBody>
          <a:bodyPr/>
          <a:lstStyle/>
          <a:p>
            <a:r>
              <a:rPr lang="en-US" dirty="0"/>
              <a:t>In spherical coordinates, remaining two components are along scattering direction and around beam direction</a:t>
            </a:r>
          </a:p>
          <a:p>
            <a:r>
              <a:rPr lang="en-US" dirty="0"/>
              <a:t>Peaks in this direction are well-described by a bivariate Gaussian</a:t>
            </a:r>
          </a:p>
          <a:p>
            <a:r>
              <a:rPr lang="en-US" dirty="0"/>
              <a:t>Take these parameters and multiply by IC parameters to get 3D profile</a:t>
            </a:r>
          </a:p>
          <a:p>
            <a:r>
              <a:rPr lang="en-US" dirty="0"/>
              <a:t>Could do as full 3D fit, but (2+1)D fit computationally simpler and gives same answer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F2284B-3FB2-41EB-A30F-DE21299A76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269" y="185244"/>
            <a:ext cx="5436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532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6D243-5503-4608-B195-3799C9FE1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842" y="264569"/>
            <a:ext cx="11515053" cy="535531"/>
          </a:xfrm>
        </p:spPr>
        <p:txBody>
          <a:bodyPr/>
          <a:lstStyle/>
          <a:p>
            <a:r>
              <a:rPr lang="en-US" dirty="0"/>
              <a:t>Works well strong peaks not near detector edges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05E322-A512-4581-949D-EA21E9595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86" y="1213180"/>
            <a:ext cx="3507226" cy="5287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71B785-5AB9-4212-B93F-4C6167BF8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950" y="1396027"/>
            <a:ext cx="3575764" cy="50334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D1AB9D-D649-4573-86CE-8DA9B436AE7A}"/>
              </a:ext>
            </a:extLst>
          </p:cNvPr>
          <p:cNvSpPr txBox="1"/>
          <p:nvPr/>
        </p:nvSpPr>
        <p:spPr>
          <a:xfrm rot="16200000">
            <a:off x="-218495" y="3490405"/>
            <a:ext cx="365484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Strong Peak from TOPAZ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26AFA1-6F8D-49D6-A80E-D9CEBE358639}"/>
              </a:ext>
            </a:extLst>
          </p:cNvPr>
          <p:cNvSpPr txBox="1"/>
          <p:nvPr/>
        </p:nvSpPr>
        <p:spPr>
          <a:xfrm rot="5400000">
            <a:off x="8779532" y="3514290"/>
            <a:ext cx="360707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Strong Peak from MaNDi</a:t>
            </a:r>
          </a:p>
        </p:txBody>
      </p:sp>
    </p:spTree>
    <p:extLst>
      <p:ext uri="{BB962C8B-B14F-4D97-AF65-F5344CB8AC3E}">
        <p14:creationId xmlns:p14="http://schemas.microsoft.com/office/powerpoint/2010/main" val="3844300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85BA7-6250-4AEE-AAAF-F372D4391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64569"/>
            <a:ext cx="12449703" cy="535531"/>
          </a:xfrm>
        </p:spPr>
        <p:txBody>
          <a:bodyPr/>
          <a:lstStyle/>
          <a:p>
            <a:r>
              <a:rPr lang="en-US" dirty="0"/>
              <a:t>Weak peaks use profile of neighboring strong peak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183C70-BF13-4633-9737-63568E029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35" y="1576833"/>
            <a:ext cx="4815252" cy="4021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19BF6C-CAF0-4CD8-9B37-7AEB03AB4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107" y="1066601"/>
            <a:ext cx="3808504" cy="446667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6525F9-6667-440E-A544-D92EC85A5B14}"/>
              </a:ext>
            </a:extLst>
          </p:cNvPr>
          <p:cNvCxnSpPr/>
          <p:nvPr/>
        </p:nvCxnSpPr>
        <p:spPr>
          <a:xfrm>
            <a:off x="5360755" y="3483096"/>
            <a:ext cx="207310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B5CB05C-4BDF-4382-9A64-FA8BED8E081E}"/>
              </a:ext>
            </a:extLst>
          </p:cNvPr>
          <p:cNvSpPr txBox="1"/>
          <p:nvPr/>
        </p:nvSpPr>
        <p:spPr>
          <a:xfrm>
            <a:off x="256032" y="5779566"/>
            <a:ext cx="510472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Peak shape parameters vary slowly as you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go around detector sphere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B6BEC1-E3FC-4DE4-9F45-3CFA801BE7FC}"/>
              </a:ext>
            </a:extLst>
          </p:cNvPr>
          <p:cNvSpPr txBox="1"/>
          <p:nvPr/>
        </p:nvSpPr>
        <p:spPr>
          <a:xfrm>
            <a:off x="7151260" y="5674834"/>
            <a:ext cx="510472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So we can take the profile of the nearest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strong neighbor</a:t>
            </a:r>
          </a:p>
        </p:txBody>
      </p:sp>
    </p:spTree>
    <p:extLst>
      <p:ext uri="{BB962C8B-B14F-4D97-AF65-F5344CB8AC3E}">
        <p14:creationId xmlns:p14="http://schemas.microsoft.com/office/powerpoint/2010/main" val="9831183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DDAE6-BC6B-4458-A46D-AA4C4F34A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15352"/>
            <a:ext cx="11515053" cy="484748"/>
          </a:xfrm>
        </p:spPr>
        <p:txBody>
          <a:bodyPr/>
          <a:lstStyle/>
          <a:p>
            <a:r>
              <a:rPr lang="en-US" dirty="0"/>
              <a:t>Case study: Perdeuterated </a:t>
            </a:r>
            <a:r>
              <a:rPr lang="el-GR" dirty="0"/>
              <a:t>β</a:t>
            </a:r>
            <a:r>
              <a:rPr lang="en-US" dirty="0"/>
              <a:t>-lactamase mutant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3F3E9BE-7782-450A-8AC2-A5540760E7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700952"/>
              </p:ext>
            </p:extLst>
          </p:nvPr>
        </p:nvGraphicFramePr>
        <p:xfrm>
          <a:off x="4544079" y="931842"/>
          <a:ext cx="7510935" cy="44999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3103">
                  <a:extLst>
                    <a:ext uri="{9D8B030D-6E8A-4147-A177-3AD203B41FA5}">
                      <a16:colId xmlns:a16="http://schemas.microsoft.com/office/drawing/2014/main" val="1130973358"/>
                    </a:ext>
                  </a:extLst>
                </a:gridCol>
                <a:gridCol w="2503916">
                  <a:extLst>
                    <a:ext uri="{9D8B030D-6E8A-4147-A177-3AD203B41FA5}">
                      <a16:colId xmlns:a16="http://schemas.microsoft.com/office/drawing/2014/main" val="3481201888"/>
                    </a:ext>
                  </a:extLst>
                </a:gridCol>
                <a:gridCol w="2503916">
                  <a:extLst>
                    <a:ext uri="{9D8B030D-6E8A-4147-A177-3AD203B41FA5}">
                      <a16:colId xmlns:a16="http://schemas.microsoft.com/office/drawing/2014/main" val="1117518136"/>
                    </a:ext>
                  </a:extLst>
                </a:gridCol>
              </a:tblGrid>
              <a:tr h="3078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Unit Cell Parameters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205"/>
                        </a:spcAft>
                        <a:tabLst>
                          <a:tab pos="620395" algn="ctr"/>
                          <a:tab pos="2160270" algn="ctr"/>
                        </a:tabLst>
                      </a:pPr>
                      <a:r>
                        <a:rPr lang="en-GB" sz="1600" dirty="0">
                          <a:effectLst/>
                        </a:rPr>
                        <a:t>a = b = 73.7 Å, c = 99.8 Å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908139"/>
                  </a:ext>
                </a:extLst>
              </a:tr>
              <a:tr h="3078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35"/>
                        </a:spcAft>
                      </a:pPr>
                      <a:r>
                        <a:rPr lang="en-GB" sz="1600" dirty="0">
                          <a:effectLst/>
                        </a:rPr>
                        <a:t>α = β = 90</a:t>
                      </a:r>
                      <a:r>
                        <a:rPr lang="en-GB" sz="1600" baseline="30000" dirty="0">
                          <a:effectLst/>
                        </a:rPr>
                        <a:t>◦</a:t>
                      </a:r>
                      <a:r>
                        <a:rPr lang="en-GB" sz="1600" dirty="0">
                          <a:effectLst/>
                        </a:rPr>
                        <a:t>, γ = 120</a:t>
                      </a:r>
                      <a:r>
                        <a:rPr lang="en-GB" sz="1600" baseline="30000" dirty="0">
                          <a:effectLst/>
                        </a:rPr>
                        <a:t>◦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60629"/>
                  </a:ext>
                </a:extLst>
              </a:tr>
              <a:tr h="3078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Space Group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P3</a:t>
                      </a:r>
                      <a:r>
                        <a:rPr lang="en-GB" sz="1600" baseline="-25000" dirty="0">
                          <a:effectLst/>
                        </a:rPr>
                        <a:t>2</a:t>
                      </a:r>
                      <a:r>
                        <a:rPr lang="en-GB" sz="1600" dirty="0">
                          <a:effectLst/>
                        </a:rPr>
                        <a:t>21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311524"/>
                  </a:ext>
                </a:extLst>
              </a:tr>
              <a:tr h="3078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Number of Orientations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512900"/>
                  </a:ext>
                </a:extLst>
              </a:tr>
              <a:tr h="3078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3D Profile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Spherical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6234873"/>
                  </a:ext>
                </a:extLst>
              </a:tr>
              <a:tr h="3078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Resolution Range (Å)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14.77 - 1.89 (1.96 - 1.89)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14.77 – 1.89 (1.96 – 1.89)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8729864"/>
                  </a:ext>
                </a:extLst>
              </a:tr>
              <a:tr h="3078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No. Unique Reflections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24,386 (2,144)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24,918 (2,195)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4933654"/>
                  </a:ext>
                </a:extLst>
              </a:tr>
              <a:tr h="3078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Multiplicity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4.86 (3.19)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6.32 (4.57)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942164"/>
                  </a:ext>
                </a:extLst>
              </a:tr>
              <a:tr h="3078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Mean I/σ(I)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8.5 (2.7)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7.4 (3.8)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9675550"/>
                  </a:ext>
                </a:extLst>
              </a:tr>
              <a:tr h="3078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Completeness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96.6% (86.7%)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96.7% (93.2%)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893520"/>
                  </a:ext>
                </a:extLst>
              </a:tr>
              <a:tr h="3078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R</a:t>
                      </a:r>
                      <a:r>
                        <a:rPr lang="en-GB" sz="1600" baseline="-25000" dirty="0">
                          <a:effectLst/>
                        </a:rPr>
                        <a:t>pim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8.7% (16.1%)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9.7% (14.1%)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0303737"/>
                  </a:ext>
                </a:extLst>
              </a:tr>
              <a:tr h="3078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CC</a:t>
                      </a:r>
                      <a:r>
                        <a:rPr lang="en-GB" sz="1600" baseline="-25000" dirty="0">
                          <a:effectLst/>
                        </a:rPr>
                        <a:t>1/2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0.958 (0.398)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0.935 (0.076)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206627"/>
                  </a:ext>
                </a:extLst>
              </a:tr>
              <a:tr h="3078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R</a:t>
                      </a:r>
                      <a:r>
                        <a:rPr lang="en-GB" sz="1600" baseline="-25000" dirty="0">
                          <a:effectLst/>
                        </a:rPr>
                        <a:t>work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0.219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0.181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8211696"/>
                  </a:ext>
                </a:extLst>
              </a:tr>
              <a:tr h="3078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R</a:t>
                      </a:r>
                      <a:r>
                        <a:rPr lang="en-GB" sz="1600" baseline="-25000" dirty="0">
                          <a:effectLst/>
                        </a:rPr>
                        <a:t>free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0.258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0.272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8108386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BE9E7EE-53D0-4047-8F0C-6C4F6336C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941910"/>
            <a:ext cx="4315771" cy="4767443"/>
          </a:xfrm>
        </p:spPr>
        <p:txBody>
          <a:bodyPr/>
          <a:lstStyle/>
          <a:p>
            <a:r>
              <a:rPr lang="el-GR" dirty="0"/>
              <a:t>β</a:t>
            </a:r>
            <a:r>
              <a:rPr lang="en-US" dirty="0"/>
              <a:t>-lactamases are a class of enzymes involved in antibiotic resistance</a:t>
            </a:r>
          </a:p>
          <a:p>
            <a:r>
              <a:rPr lang="en-US" dirty="0"/>
              <a:t>Diffracts excellently – great case for testing profile fitting</a:t>
            </a:r>
          </a:p>
          <a:p>
            <a:r>
              <a:rPr lang="en-US" dirty="0"/>
              <a:t>CC</a:t>
            </a:r>
            <a:r>
              <a:rPr lang="en-US" baseline="-25000" dirty="0"/>
              <a:t>1/2</a:t>
            </a:r>
            <a:r>
              <a:rPr lang="en-US" dirty="0"/>
              <a:t> &lt; 0.3:</a:t>
            </a:r>
          </a:p>
          <a:p>
            <a:pPr lvl="1"/>
            <a:r>
              <a:rPr lang="en-US" dirty="0"/>
              <a:t>Profile fitting: &lt; 1.9 Å</a:t>
            </a:r>
          </a:p>
          <a:p>
            <a:pPr lvl="1"/>
            <a:r>
              <a:rPr lang="en-US" dirty="0"/>
              <a:t>Spherical: 2.2 Å</a:t>
            </a:r>
          </a:p>
          <a:p>
            <a:pPr lvl="1"/>
            <a:r>
              <a:rPr lang="en-US" dirty="0"/>
              <a:t>~0.3 Å increase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656375-A156-4144-BC8A-0CABF2FA1BFC}"/>
              </a:ext>
            </a:extLst>
          </p:cNvPr>
          <p:cNvSpPr txBox="1"/>
          <p:nvPr/>
        </p:nvSpPr>
        <p:spPr>
          <a:xfrm>
            <a:off x="6410515" y="5636677"/>
            <a:ext cx="4496744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Keep I/</a:t>
            </a:r>
            <a:r>
              <a:rPr lang="en-GB" dirty="0"/>
              <a:t>σ</a:t>
            </a:r>
            <a:r>
              <a:rPr lang="en-US" dirty="0"/>
              <a:t>(I) &gt; 1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R</a:t>
            </a:r>
            <a:r>
              <a:rPr lang="en-US" baseline="-25000" dirty="0"/>
              <a:t>work</a:t>
            </a:r>
            <a:r>
              <a:rPr lang="en-US" dirty="0"/>
              <a:t>, R</a:t>
            </a:r>
            <a:r>
              <a:rPr lang="en-US" baseline="-25000" dirty="0"/>
              <a:t>free </a:t>
            </a:r>
            <a:r>
              <a:rPr lang="en-US" dirty="0"/>
              <a:t>from refinement on initial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84FB12-0E41-47EC-9256-57B9921C6D6C}"/>
              </a:ext>
            </a:extLst>
          </p:cNvPr>
          <p:cNvSpPr txBox="1"/>
          <p:nvPr/>
        </p:nvSpPr>
        <p:spPr>
          <a:xfrm>
            <a:off x="203004" y="6110795"/>
            <a:ext cx="354456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Sample: Patricia Langan - ORNL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FFDC16-D1B6-4245-BAD2-1ABC91A88230}"/>
              </a:ext>
            </a:extLst>
          </p:cNvPr>
          <p:cNvGrpSpPr/>
          <p:nvPr/>
        </p:nvGrpSpPr>
        <p:grpSpPr>
          <a:xfrm>
            <a:off x="1875060" y="-68302"/>
            <a:ext cx="7465086" cy="6858000"/>
            <a:chOff x="628105" y="-54341"/>
            <a:chExt cx="7465086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0FD8B53-0038-40E7-8ECD-23AD851E8B83}"/>
                </a:ext>
              </a:extLst>
            </p:cNvPr>
            <p:cNvSpPr/>
            <p:nvPr/>
          </p:nvSpPr>
          <p:spPr>
            <a:xfrm>
              <a:off x="666507" y="-43242"/>
              <a:ext cx="7388282" cy="683580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78C48F0-3CCC-4054-8C01-F1686F92DB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291"/>
            <a:stretch/>
          </p:blipFill>
          <p:spPr>
            <a:xfrm>
              <a:off x="628105" y="-54341"/>
              <a:ext cx="7465086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904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CA0D8-1670-4BD8-A99F-8281AF141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515" y="315352"/>
            <a:ext cx="11515053" cy="484748"/>
          </a:xfrm>
        </p:spPr>
        <p:txBody>
          <a:bodyPr/>
          <a:lstStyle/>
          <a:p>
            <a:r>
              <a:rPr lang="en-US" dirty="0"/>
              <a:t>Case Study: Perdeuterated PaPth1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C357B72-C76C-415E-A974-56E4D5FD58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9684795"/>
              </p:ext>
            </p:extLst>
          </p:nvPr>
        </p:nvGraphicFramePr>
        <p:xfrm>
          <a:off x="437515" y="994283"/>
          <a:ext cx="6912584" cy="48657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2738">
                  <a:extLst>
                    <a:ext uri="{9D8B030D-6E8A-4147-A177-3AD203B41FA5}">
                      <a16:colId xmlns:a16="http://schemas.microsoft.com/office/drawing/2014/main" val="3705346177"/>
                    </a:ext>
                  </a:extLst>
                </a:gridCol>
                <a:gridCol w="2433528">
                  <a:extLst>
                    <a:ext uri="{9D8B030D-6E8A-4147-A177-3AD203B41FA5}">
                      <a16:colId xmlns:a16="http://schemas.microsoft.com/office/drawing/2014/main" val="1657832788"/>
                    </a:ext>
                  </a:extLst>
                </a:gridCol>
                <a:gridCol w="2046318">
                  <a:extLst>
                    <a:ext uri="{9D8B030D-6E8A-4147-A177-3AD203B41FA5}">
                      <a16:colId xmlns:a16="http://schemas.microsoft.com/office/drawing/2014/main" val="1215436960"/>
                    </a:ext>
                  </a:extLst>
                </a:gridCol>
              </a:tblGrid>
              <a:tr h="21854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Unit Cell Parameters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205"/>
                        </a:spcAft>
                        <a:tabLst>
                          <a:tab pos="620395" algn="ctr"/>
                          <a:tab pos="2160270" algn="ctr"/>
                        </a:tabLst>
                      </a:pPr>
                      <a:r>
                        <a:rPr lang="en-GB" sz="1600" dirty="0">
                          <a:effectLst/>
                        </a:rPr>
                        <a:t>a = b = 64.93 Å, c = 156.52 Å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625068"/>
                  </a:ext>
                </a:extLst>
              </a:tr>
              <a:tr h="21854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35"/>
                        </a:spcAft>
                      </a:pPr>
                      <a:r>
                        <a:rPr lang="en-GB" sz="1600" dirty="0">
                          <a:effectLst/>
                        </a:rPr>
                        <a:t>α = β = 90</a:t>
                      </a:r>
                      <a:r>
                        <a:rPr lang="en-GB" sz="1600" baseline="30000" dirty="0">
                          <a:effectLst/>
                        </a:rPr>
                        <a:t>◦</a:t>
                      </a:r>
                      <a:r>
                        <a:rPr lang="en-GB" sz="1600" dirty="0">
                          <a:effectLst/>
                        </a:rPr>
                        <a:t>, γ = 120</a:t>
                      </a:r>
                      <a:r>
                        <a:rPr lang="en-GB" sz="1600" baseline="30000" dirty="0">
                          <a:effectLst/>
                        </a:rPr>
                        <a:t>◦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621991"/>
                  </a:ext>
                </a:extLst>
              </a:tr>
              <a:tr h="21854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Space Group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P6</a:t>
                      </a:r>
                      <a:r>
                        <a:rPr lang="en-GB" sz="1600" baseline="-25000" dirty="0">
                          <a:effectLst/>
                        </a:rPr>
                        <a:t>1</a:t>
                      </a:r>
                      <a:r>
                        <a:rPr lang="en-GB" sz="1600" dirty="0">
                          <a:effectLst/>
                        </a:rPr>
                        <a:t>22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114237"/>
                  </a:ext>
                </a:extLst>
              </a:tr>
              <a:tr h="21854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Number of Orientations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5547399"/>
                  </a:ext>
                </a:extLst>
              </a:tr>
              <a:tr h="21854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3D Profile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Spherical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extLst>
                  <a:ext uri="{0D108BD9-81ED-4DB2-BD59-A6C34878D82A}">
                    <a16:rowId xmlns:a16="http://schemas.microsoft.com/office/drawing/2014/main" val="1116836481"/>
                  </a:ext>
                </a:extLst>
              </a:tr>
              <a:tr h="21854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No. Unique Reflections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5,186 (493)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4,598 (436)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extLst>
                  <a:ext uri="{0D108BD9-81ED-4DB2-BD59-A6C34878D82A}">
                    <a16:rowId xmlns:a16="http://schemas.microsoft.com/office/drawing/2014/main" val="508925959"/>
                  </a:ext>
                </a:extLst>
              </a:tr>
              <a:tr h="21854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Resolution Range (Å)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12.92-2.60 (2.69-2.60)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12.92-2.60 (2.69-2.60)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extLst>
                  <a:ext uri="{0D108BD9-81ED-4DB2-BD59-A6C34878D82A}">
                    <a16:rowId xmlns:a16="http://schemas.microsoft.com/office/drawing/2014/main" val="2485959440"/>
                  </a:ext>
                </a:extLst>
              </a:tr>
              <a:tr h="21854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Multiplicity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2.8 (2.3)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2.5 (2.1)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extLst>
                  <a:ext uri="{0D108BD9-81ED-4DB2-BD59-A6C34878D82A}">
                    <a16:rowId xmlns:a16="http://schemas.microsoft.com/office/drawing/2014/main" val="788844977"/>
                  </a:ext>
                </a:extLst>
              </a:tr>
              <a:tr h="21854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Mean I/σ(I)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6.5 (2.7)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4.0 (2.4)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extLst>
                  <a:ext uri="{0D108BD9-81ED-4DB2-BD59-A6C34878D82A}">
                    <a16:rowId xmlns:a16="http://schemas.microsoft.com/office/drawing/2014/main" val="3748503483"/>
                  </a:ext>
                </a:extLst>
              </a:tr>
              <a:tr h="21854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Completeness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79.2% (78.6%)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70.2% (69.5%)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extLst>
                  <a:ext uri="{0D108BD9-81ED-4DB2-BD59-A6C34878D82A}">
                    <a16:rowId xmlns:a16="http://schemas.microsoft.com/office/drawing/2014/main" val="968196622"/>
                  </a:ext>
                </a:extLst>
              </a:tr>
              <a:tr h="21854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R</a:t>
                      </a:r>
                      <a:r>
                        <a:rPr lang="en-GB" sz="1600" baseline="-25000" dirty="0">
                          <a:effectLst/>
                        </a:rPr>
                        <a:t>pim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10.9% (19.4%)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16.3% (35.8%)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extLst>
                  <a:ext uri="{0D108BD9-81ED-4DB2-BD59-A6C34878D82A}">
                    <a16:rowId xmlns:a16="http://schemas.microsoft.com/office/drawing/2014/main" val="3643436948"/>
                  </a:ext>
                </a:extLst>
              </a:tr>
              <a:tr h="21854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CC</a:t>
                      </a:r>
                      <a:r>
                        <a:rPr lang="en-GB" sz="1600" baseline="-25000" dirty="0">
                          <a:effectLst/>
                        </a:rPr>
                        <a:t>1/2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0.920 (0.350)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0.858 (0.039)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extLst>
                  <a:ext uri="{0D108BD9-81ED-4DB2-BD59-A6C34878D82A}">
                    <a16:rowId xmlns:a16="http://schemas.microsoft.com/office/drawing/2014/main" val="1682068954"/>
                  </a:ext>
                </a:extLst>
              </a:tr>
              <a:tr h="21854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R</a:t>
                      </a:r>
                      <a:r>
                        <a:rPr lang="en-GB" sz="1600" baseline="-25000" dirty="0">
                          <a:effectLst/>
                        </a:rPr>
                        <a:t>work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0.272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0.323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extLst>
                  <a:ext uri="{0D108BD9-81ED-4DB2-BD59-A6C34878D82A}">
                    <a16:rowId xmlns:a16="http://schemas.microsoft.com/office/drawing/2014/main" val="3878266993"/>
                  </a:ext>
                </a:extLst>
              </a:tr>
              <a:tr h="21854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R</a:t>
                      </a:r>
                      <a:r>
                        <a:rPr lang="en-GB" sz="1600" baseline="-25000" dirty="0">
                          <a:effectLst/>
                        </a:rPr>
                        <a:t>free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0.350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0.382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8" marR="67708" marT="0" marB="0"/>
                </a:tc>
                <a:extLst>
                  <a:ext uri="{0D108BD9-81ED-4DB2-BD59-A6C34878D82A}">
                    <a16:rowId xmlns:a16="http://schemas.microsoft.com/office/drawing/2014/main" val="383481580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45F7FD7-7F79-41F8-B0BE-0D91188ED17D}"/>
              </a:ext>
            </a:extLst>
          </p:cNvPr>
          <p:cNvSpPr txBox="1"/>
          <p:nvPr/>
        </p:nvSpPr>
        <p:spPr>
          <a:xfrm>
            <a:off x="534793" y="5916395"/>
            <a:ext cx="6442853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Sample: Robert McFeeters - University of Alabama Huntsville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Initial refinement on preliminary model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7DE5448-B3F2-4605-98D2-23C1A288CB4E}"/>
              </a:ext>
            </a:extLst>
          </p:cNvPr>
          <p:cNvSpPr txBox="1">
            <a:spLocks/>
          </p:cNvSpPr>
          <p:nvPr/>
        </p:nvSpPr>
        <p:spPr bwMode="auto">
          <a:xfrm>
            <a:off x="7418545" y="928800"/>
            <a:ext cx="4740784" cy="476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Peptidyl-tRNA hydrolase 1 (PaPth1) catalyzes cleavage of peptidyl tRNA to free peptide and tRNA</a:t>
            </a:r>
          </a:p>
          <a:p>
            <a:pPr lvl="1"/>
            <a:r>
              <a:rPr lang="en-US" dirty="0"/>
              <a:t>Important for bacteria to stay alive</a:t>
            </a:r>
          </a:p>
          <a:p>
            <a:r>
              <a:rPr lang="en-US" dirty="0"/>
              <a:t>Early dataset for MaNDi, initially pushed to ~2.8 Å.</a:t>
            </a:r>
          </a:p>
          <a:p>
            <a:r>
              <a:rPr lang="en-US" dirty="0"/>
              <a:t>CC</a:t>
            </a:r>
            <a:r>
              <a:rPr lang="en-US" baseline="-25000" dirty="0"/>
              <a:t>1/2</a:t>
            </a:r>
            <a:r>
              <a:rPr lang="en-US" dirty="0"/>
              <a:t> &lt; 0.3:</a:t>
            </a:r>
          </a:p>
          <a:p>
            <a:pPr lvl="1"/>
            <a:r>
              <a:rPr lang="en-US" dirty="0"/>
              <a:t>Profile fitting: &lt; 2.6 Å</a:t>
            </a:r>
          </a:p>
          <a:p>
            <a:pPr lvl="1"/>
            <a:r>
              <a:rPr lang="en-US" dirty="0"/>
              <a:t>Spherical: ~2.9 Å</a:t>
            </a:r>
          </a:p>
          <a:p>
            <a:pPr lvl="1"/>
            <a:r>
              <a:rPr lang="en-US" dirty="0"/>
              <a:t>~0.3 Å increase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9184C7F-1D17-432A-9A02-AE17A94BDFAA}"/>
              </a:ext>
            </a:extLst>
          </p:cNvPr>
          <p:cNvGrpSpPr/>
          <p:nvPr/>
        </p:nvGrpSpPr>
        <p:grpSpPr>
          <a:xfrm>
            <a:off x="1821319" y="1030431"/>
            <a:ext cx="7918289" cy="4829603"/>
            <a:chOff x="2985034" y="1161757"/>
            <a:chExt cx="7918289" cy="482960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1D77486-BCF8-459F-A355-E35CBFF46E1B}"/>
                </a:ext>
              </a:extLst>
            </p:cNvPr>
            <p:cNvSpPr/>
            <p:nvPr/>
          </p:nvSpPr>
          <p:spPr>
            <a:xfrm>
              <a:off x="2985034" y="1161757"/>
              <a:ext cx="7918289" cy="482960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40A8E7-EF98-4DE3-80BD-9F71D97C6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617"/>
            <a:stretch/>
          </p:blipFill>
          <p:spPr>
            <a:xfrm>
              <a:off x="3080390" y="1243489"/>
              <a:ext cx="7727576" cy="4666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917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23E35-638F-4D67-9625-278B5511B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0" y="333216"/>
            <a:ext cx="11515053" cy="484748"/>
          </a:xfrm>
        </p:spPr>
        <p:txBody>
          <a:bodyPr/>
          <a:lstStyle/>
          <a:p>
            <a:r>
              <a:rPr lang="en-US" dirty="0"/>
              <a:t>Case study: H-D Exchanged Z-DNA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74858-7385-4081-8679-ADC62B0B8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763" y="817964"/>
            <a:ext cx="7161638" cy="4759302"/>
          </a:xfrm>
        </p:spPr>
        <p:txBody>
          <a:bodyPr/>
          <a:lstStyle/>
          <a:p>
            <a:r>
              <a:rPr lang="en-US" sz="2400" dirty="0"/>
              <a:t>Left handed Z-DNA crystals diffract to 1 Å show X-rays with regular hydration pattern outside helix</a:t>
            </a:r>
          </a:p>
          <a:p>
            <a:pPr lvl="1"/>
            <a:r>
              <a:rPr lang="en-US" dirty="0"/>
              <a:t>Still blind to visualizing H</a:t>
            </a:r>
          </a:p>
          <a:p>
            <a:r>
              <a:rPr lang="en-US" sz="2400" dirty="0"/>
              <a:t>RT Z-DNA with neutrons found 44 water molecules (~50%) at 1.8 Å resolution but could not water molecule determine orientation</a:t>
            </a:r>
          </a:p>
          <a:p>
            <a:r>
              <a:rPr lang="en-US" sz="2400" dirty="0"/>
              <a:t>Data collected in 48h from 0.25mm</a:t>
            </a:r>
            <a:r>
              <a:rPr lang="en-US" sz="2400" baseline="30000" dirty="0"/>
              <a:t>3</a:t>
            </a:r>
            <a:r>
              <a:rPr lang="en-US" sz="2400" dirty="0"/>
              <a:t> crystal</a:t>
            </a:r>
          </a:p>
          <a:p>
            <a:r>
              <a:rPr lang="en-US" sz="2400" dirty="0"/>
              <a:t>Spherical Integration: 1 water molecule</a:t>
            </a:r>
          </a:p>
          <a:p>
            <a:r>
              <a:rPr lang="en-US" sz="2400" dirty="0"/>
              <a:t>Profile fitting: 30 water molecules with tentative orientation</a:t>
            </a:r>
          </a:p>
        </p:txBody>
      </p:sp>
      <p:pic>
        <p:nvPicPr>
          <p:cNvPr id="5" name="Picture 4" descr="density.png">
            <a:extLst>
              <a:ext uri="{FF2B5EF4-FFF2-40B4-BE49-F238E27FC236}">
                <a16:creationId xmlns:a16="http://schemas.microsoft.com/office/drawing/2014/main" id="{20E9AED4-E527-4B2E-897C-16A2A1C26D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951655" y="165290"/>
            <a:ext cx="3060700" cy="59455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2872B7-CF61-4099-9E0D-08B49FD9AC95}"/>
              </a:ext>
            </a:extLst>
          </p:cNvPr>
          <p:cNvSpPr txBox="1"/>
          <p:nvPr/>
        </p:nvSpPr>
        <p:spPr>
          <a:xfrm>
            <a:off x="2173954" y="6361027"/>
            <a:ext cx="591270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Sample: Martin Egli and Joel Harp, Vanderbilt University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E14A70-AC57-498E-A107-1FE5A7C647D4}"/>
              </a:ext>
            </a:extLst>
          </p:cNvPr>
          <p:cNvSpPr txBox="1"/>
          <p:nvPr/>
        </p:nvSpPr>
        <p:spPr>
          <a:xfrm rot="5400000">
            <a:off x="10122505" y="2917765"/>
            <a:ext cx="232627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2mFo-Fc at 1.5 rmsd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F8DCBF-0D74-4719-A8B1-A4E8041AD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781" y="4840845"/>
            <a:ext cx="2578762" cy="1395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16F292-DB9A-4D29-A375-9520E93706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55" y="4848320"/>
            <a:ext cx="2194846" cy="139840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A854D3F-8E77-4F46-B008-6DECE090C3D0}"/>
              </a:ext>
            </a:extLst>
          </p:cNvPr>
          <p:cNvCxnSpPr/>
          <p:nvPr/>
        </p:nvCxnSpPr>
        <p:spPr>
          <a:xfrm>
            <a:off x="453710" y="5619023"/>
            <a:ext cx="191954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68D4E96-D64E-4F04-99E0-1C625E604B23}"/>
              </a:ext>
            </a:extLst>
          </p:cNvPr>
          <p:cNvSpPr txBox="1"/>
          <p:nvPr/>
        </p:nvSpPr>
        <p:spPr>
          <a:xfrm>
            <a:off x="305437" y="5234344"/>
            <a:ext cx="1992725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Very different</a:t>
            </a:r>
          </a:p>
          <a:p>
            <a:pPr algn="ctr">
              <a:lnSpc>
                <a:spcPct val="90000"/>
              </a:lnSpc>
            </a:pPr>
            <a:r>
              <a:rPr lang="en-US" sz="2400" dirty="0"/>
              <a:t>peak sizes</a:t>
            </a:r>
          </a:p>
        </p:txBody>
      </p:sp>
    </p:spTree>
    <p:extLst>
      <p:ext uri="{BB962C8B-B14F-4D97-AF65-F5344CB8AC3E}">
        <p14:creationId xmlns:p14="http://schemas.microsoft.com/office/powerpoint/2010/main" val="31951737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DB63-C1FC-446C-A375-3B4572BF5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64569"/>
            <a:ext cx="11515053" cy="535531"/>
          </a:xfrm>
        </p:spPr>
        <p:txBody>
          <a:bodyPr/>
          <a:lstStyle/>
          <a:p>
            <a:r>
              <a:rPr lang="en-US" dirty="0"/>
              <a:t>3D profile fitting is an algorithm in Mantid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C4C7C-3938-4E6B-936E-6FC02BDD0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5665" y="1506207"/>
            <a:ext cx="6258219" cy="4195415"/>
          </a:xfrm>
        </p:spPr>
        <p:txBody>
          <a:bodyPr/>
          <a:lstStyle/>
          <a:p>
            <a:r>
              <a:rPr lang="en-US" dirty="0"/>
              <a:t>Implemented profile fitting algorithm in Mantid Nightly as </a:t>
            </a:r>
            <a:r>
              <a:rPr lang="en-US" b="1" dirty="0">
                <a:solidFill>
                  <a:schemeClr val="accent1"/>
                </a:solidFill>
              </a:rPr>
              <a:t>IntegratePeaksProfileFitting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Has companion Jupyter notebook for visualizing peak fits</a:t>
            </a:r>
          </a:p>
          <a:p>
            <a:r>
              <a:rPr lang="en-US" dirty="0"/>
              <a:t>Will be able to replace other integration algorithms in standard data SCD reduction workflows</a:t>
            </a:r>
          </a:p>
          <a:p>
            <a:r>
              <a:rPr lang="en-US" dirty="0"/>
              <a:t>Could be useful for re-analyzing old data </a:t>
            </a:r>
          </a:p>
        </p:txBody>
      </p:sp>
      <p:pic>
        <p:nvPicPr>
          <p:cNvPr id="5" name="Picture 2" descr="Image result for jupyter logo">
            <a:extLst>
              <a:ext uri="{FF2B5EF4-FFF2-40B4-BE49-F238E27FC236}">
                <a16:creationId xmlns:a16="http://schemas.microsoft.com/office/drawing/2014/main" id="{D022D3F9-9210-48F6-BEAE-472DA3A5F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846" y="3001876"/>
            <a:ext cx="1204076" cy="120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B39498-F834-42B6-947C-B45F5C63C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22" y="1277420"/>
            <a:ext cx="3799482" cy="4875636"/>
          </a:xfrm>
          <a:prstGeom prst="rect">
            <a:avLst/>
          </a:prstGeom>
        </p:spPr>
      </p:pic>
      <p:pic>
        <p:nvPicPr>
          <p:cNvPr id="1028" name="Picture 4" descr="Mantid Project">
            <a:extLst>
              <a:ext uri="{FF2B5EF4-FFF2-40B4-BE49-F238E27FC236}">
                <a16:creationId xmlns:a16="http://schemas.microsoft.com/office/drawing/2014/main" id="{28672A37-B265-4AA2-84AF-BCF94B9CD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062" y="5701622"/>
            <a:ext cx="1844036" cy="102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1285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258E8E-5869-48D8-9990-F39561265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Load(Filename='/SNS/TOPAZ/IPTS-9918/0/15647/</a:t>
            </a:r>
            <a:r>
              <a:rPr lang="en-US" sz="1200" dirty="0" err="1"/>
              <a:t>NeXus</a:t>
            </a:r>
            <a:r>
              <a:rPr lang="en-US" sz="1200" dirty="0"/>
              <a:t>/TOPAZ_15647_event.nxs', </a:t>
            </a:r>
            <a:r>
              <a:rPr lang="en-US" sz="1200" dirty="0" err="1"/>
              <a:t>OutputWorkspace</a:t>
            </a:r>
            <a:r>
              <a:rPr lang="en-US" sz="1200" dirty="0"/>
              <a:t>='TOPAZ_15647_event', </a:t>
            </a:r>
            <a:r>
              <a:rPr lang="en-US" sz="1200" dirty="0" err="1"/>
              <a:t>FilterByTofMin</a:t>
            </a:r>
            <a:r>
              <a:rPr lang="en-US" sz="1200" dirty="0"/>
              <a:t>=500, </a:t>
            </a:r>
            <a:r>
              <a:rPr lang="en-US" sz="1200" dirty="0" err="1"/>
              <a:t>FilterByTofMax</a:t>
            </a:r>
            <a:r>
              <a:rPr lang="en-US" sz="1200" dirty="0"/>
              <a:t>=16666, </a:t>
            </a:r>
            <a:r>
              <a:rPr lang="en-US" sz="1200" dirty="0" err="1"/>
              <a:t>LoadMonitors</a:t>
            </a:r>
            <a:r>
              <a:rPr lang="en-US" sz="1200" dirty="0"/>
              <a:t>=True)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err="1"/>
              <a:t>FilterBadPulses</a:t>
            </a:r>
            <a:r>
              <a:rPr lang="en-US" sz="1200" dirty="0"/>
              <a:t>(</a:t>
            </a:r>
            <a:r>
              <a:rPr lang="en-US" sz="1200" dirty="0" err="1"/>
              <a:t>InputWorkspace</a:t>
            </a:r>
            <a:r>
              <a:rPr lang="en-US" sz="1200" dirty="0"/>
              <a:t>='TOPAZ_15647_event', </a:t>
            </a:r>
            <a:r>
              <a:rPr lang="en-US" sz="1200" dirty="0" err="1"/>
              <a:t>OutputWorkspace</a:t>
            </a:r>
            <a:r>
              <a:rPr lang="en-US" sz="1200" dirty="0"/>
              <a:t>='TOPAZ_15647_event', </a:t>
            </a:r>
            <a:r>
              <a:rPr lang="en-US" sz="1200" dirty="0" err="1"/>
              <a:t>LowerCutoff</a:t>
            </a:r>
            <a:r>
              <a:rPr lang="en-US" sz="1200" dirty="0"/>
              <a:t>=25)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err="1"/>
              <a:t>LoadIsawDetCal</a:t>
            </a:r>
            <a:r>
              <a:rPr lang="en-US" sz="1200" dirty="0"/>
              <a:t>(</a:t>
            </a:r>
            <a:r>
              <a:rPr lang="en-US" sz="1200" dirty="0" err="1"/>
              <a:t>InputWorkspace</a:t>
            </a:r>
            <a:r>
              <a:rPr lang="en-US" sz="1200" dirty="0"/>
              <a:t>='TOPAZ_15647_event', Filename='/SNS/TOPAZ/shared/</a:t>
            </a:r>
            <a:r>
              <a:rPr lang="en-US" sz="1200" dirty="0" err="1"/>
              <a:t>PeakIntegration</a:t>
            </a:r>
            <a:r>
              <a:rPr lang="en-US" sz="1200" dirty="0"/>
              <a:t>/calibration/TOPAZ_2016A.DetCal')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err="1"/>
              <a:t>ConvertToMD</a:t>
            </a:r>
            <a:r>
              <a:rPr lang="en-US" sz="1200" dirty="0"/>
              <a:t>(</a:t>
            </a:r>
            <a:r>
              <a:rPr lang="en-US" sz="1200" dirty="0" err="1"/>
              <a:t>InputWorkspace</a:t>
            </a:r>
            <a:r>
              <a:rPr lang="en-US" sz="1200" dirty="0"/>
              <a:t>='TOPAZ_15647_event', </a:t>
            </a:r>
            <a:r>
              <a:rPr lang="en-US" sz="1200" dirty="0" err="1"/>
              <a:t>QDimensions</a:t>
            </a:r>
            <a:r>
              <a:rPr lang="en-US" sz="1200" dirty="0"/>
              <a:t>='Q3D', </a:t>
            </a:r>
            <a:r>
              <a:rPr lang="en-US" sz="1200" dirty="0" err="1"/>
              <a:t>dEAnalysisMode</a:t>
            </a:r>
            <a:r>
              <a:rPr lang="en-US" sz="1200" dirty="0"/>
              <a:t>='Elastic', Q3DFrames='</a:t>
            </a:r>
            <a:r>
              <a:rPr lang="en-US" sz="1200" dirty="0" err="1"/>
              <a:t>Q_lab</a:t>
            </a:r>
            <a:r>
              <a:rPr lang="en-US" sz="1200" dirty="0"/>
              <a:t>', </a:t>
            </a:r>
            <a:r>
              <a:rPr lang="en-US" sz="1200" dirty="0" err="1"/>
              <a:t>LorentzCorrection</a:t>
            </a:r>
            <a:r>
              <a:rPr lang="en-US" sz="1200" dirty="0"/>
              <a:t>=True, </a:t>
            </a:r>
            <a:r>
              <a:rPr lang="en-US" sz="1200" dirty="0" err="1"/>
              <a:t>OutputWorkspace</a:t>
            </a:r>
            <a:r>
              <a:rPr lang="en-US" sz="1200" dirty="0"/>
              <a:t>='TOPAZ_15647_md', </a:t>
            </a:r>
            <a:r>
              <a:rPr lang="en-US" sz="1200" dirty="0" err="1"/>
              <a:t>MinValues</a:t>
            </a:r>
            <a:r>
              <a:rPr lang="en-US" sz="1200" dirty="0"/>
              <a:t>='-25,-25,-25', </a:t>
            </a:r>
            <a:r>
              <a:rPr lang="en-US" sz="1200" dirty="0" err="1"/>
              <a:t>MaxValues</a:t>
            </a:r>
            <a:r>
              <a:rPr lang="en-US" sz="1200" dirty="0"/>
              <a:t>='25,25,25', </a:t>
            </a:r>
            <a:r>
              <a:rPr lang="en-US" sz="1200" dirty="0" err="1"/>
              <a:t>SplitInto</a:t>
            </a:r>
            <a:r>
              <a:rPr lang="en-US" sz="1200" dirty="0"/>
              <a:t>='2', </a:t>
            </a:r>
            <a:r>
              <a:rPr lang="en-US" sz="1200" dirty="0" err="1"/>
              <a:t>SplitThreshold</a:t>
            </a:r>
            <a:r>
              <a:rPr lang="en-US" sz="1200" dirty="0"/>
              <a:t>=100, </a:t>
            </a:r>
            <a:r>
              <a:rPr lang="en-US" sz="1200" dirty="0" err="1"/>
              <a:t>MaxRecursionDepth</a:t>
            </a:r>
            <a:r>
              <a:rPr lang="en-US" sz="1200" dirty="0"/>
              <a:t>=14)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err="1"/>
              <a:t>LoadIsawUB</a:t>
            </a:r>
            <a:r>
              <a:rPr lang="en-US" sz="1200" dirty="0"/>
              <a:t>(</a:t>
            </a:r>
            <a:r>
              <a:rPr lang="en-US" sz="1200" dirty="0" err="1"/>
              <a:t>InputWorkspace</a:t>
            </a:r>
            <a:r>
              <a:rPr lang="en-US" sz="1200" dirty="0"/>
              <a:t>='TOPAZ_15647_md', Filename='/SNS/TOPAZ/shared/</a:t>
            </a:r>
            <a:r>
              <a:rPr lang="en-US" sz="1200" dirty="0" err="1"/>
              <a:t>PeakIntegration</a:t>
            </a:r>
            <a:r>
              <a:rPr lang="en-US" sz="1200" dirty="0"/>
              <a:t>/</a:t>
            </a:r>
            <a:r>
              <a:rPr lang="en-US" sz="1200" dirty="0" err="1"/>
              <a:t>DataSet</a:t>
            </a:r>
            <a:r>
              <a:rPr lang="en-US" sz="1200" dirty="0"/>
              <a:t>/Si2mm_2016A_15647_15669/15647_Niggli.mat')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err="1"/>
              <a:t>LoadIsawPeaks</a:t>
            </a:r>
            <a:r>
              <a:rPr lang="en-US" sz="1200" dirty="0"/>
              <a:t>(Filename='/SNS/TOPAZ/shared/</a:t>
            </a:r>
            <a:r>
              <a:rPr lang="en-US" sz="1200" dirty="0" err="1"/>
              <a:t>PeakIntegration</a:t>
            </a:r>
            <a:r>
              <a:rPr lang="en-US" sz="1200" dirty="0"/>
              <a:t>/</a:t>
            </a:r>
            <a:r>
              <a:rPr lang="en-US" sz="1200" dirty="0" err="1"/>
              <a:t>DataSet</a:t>
            </a:r>
            <a:r>
              <a:rPr lang="en-US" sz="1200" dirty="0"/>
              <a:t>/Si2mm_2016A_15647_15669/15647_Niggli.integrate', </a:t>
            </a:r>
            <a:r>
              <a:rPr lang="en-US" sz="1200" dirty="0" err="1"/>
              <a:t>OutputWorkspace</a:t>
            </a:r>
            <a:r>
              <a:rPr lang="en-US" sz="1200" dirty="0"/>
              <a:t>='TOPAZ_15647_peaks')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err="1"/>
              <a:t>LoadIsawUB</a:t>
            </a:r>
            <a:r>
              <a:rPr lang="en-US" sz="1200" dirty="0"/>
              <a:t>(</a:t>
            </a:r>
            <a:r>
              <a:rPr lang="en-US" sz="1200" dirty="0" err="1"/>
              <a:t>InputWorkspace</a:t>
            </a:r>
            <a:r>
              <a:rPr lang="en-US" sz="1200" dirty="0"/>
              <a:t>='TOPAZ_15647_peaks', Filename='/SNS/TOPAZ/shared/</a:t>
            </a:r>
            <a:r>
              <a:rPr lang="en-US" sz="1200" dirty="0" err="1"/>
              <a:t>PeakIntegration</a:t>
            </a:r>
            <a:r>
              <a:rPr lang="en-US" sz="1200" dirty="0"/>
              <a:t>/</a:t>
            </a:r>
            <a:r>
              <a:rPr lang="en-US" sz="1200" dirty="0" err="1"/>
              <a:t>DataSet</a:t>
            </a:r>
            <a:r>
              <a:rPr lang="en-US" sz="1200" dirty="0"/>
              <a:t>/Si2mm_2016A_15647_15669/15647_Niggli.mat')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err="1"/>
              <a:t>LoadIsawUB</a:t>
            </a:r>
            <a:r>
              <a:rPr lang="en-US" sz="1200" dirty="0"/>
              <a:t>(</a:t>
            </a:r>
            <a:r>
              <a:rPr lang="en-US" sz="1200" dirty="0" err="1"/>
              <a:t>InputWorkspace</a:t>
            </a:r>
            <a:r>
              <a:rPr lang="en-US" sz="1200" dirty="0"/>
              <a:t>='TOPAZ_15647_md', Filename='/SNS/TOPAZ/shared/</a:t>
            </a:r>
            <a:r>
              <a:rPr lang="en-US" sz="1200" dirty="0" err="1"/>
              <a:t>PeakIntegration</a:t>
            </a:r>
            <a:r>
              <a:rPr lang="en-US" sz="1200" dirty="0"/>
              <a:t>/</a:t>
            </a:r>
            <a:r>
              <a:rPr lang="en-US" sz="1200" dirty="0" err="1"/>
              <a:t>DataSet</a:t>
            </a:r>
            <a:r>
              <a:rPr lang="en-US" sz="1200" dirty="0"/>
              <a:t>/Si2mm_2016A_15647_15669/15647_Niggli.mat')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err="1"/>
              <a:t>PredictPeaks</a:t>
            </a:r>
            <a:r>
              <a:rPr lang="en-US" sz="1200" dirty="0"/>
              <a:t>(</a:t>
            </a:r>
            <a:r>
              <a:rPr lang="en-US" sz="1200" dirty="0" err="1"/>
              <a:t>InputWorkspace</a:t>
            </a:r>
            <a:r>
              <a:rPr lang="en-US" sz="1200" dirty="0"/>
              <a:t>='TOPAZ_15647_peaks', </a:t>
            </a:r>
            <a:r>
              <a:rPr lang="en-US" sz="1200" dirty="0" err="1"/>
              <a:t>WavelengthMin</a:t>
            </a:r>
            <a:r>
              <a:rPr lang="en-US" sz="1200" dirty="0"/>
              <a:t>=1, </a:t>
            </a:r>
            <a:r>
              <a:rPr lang="en-US" sz="1200" dirty="0" err="1"/>
              <a:t>WavelengthMax</a:t>
            </a:r>
            <a:r>
              <a:rPr lang="en-US" sz="1200" dirty="0"/>
              <a:t>=2, </a:t>
            </a:r>
            <a:r>
              <a:rPr lang="en-US" sz="1200" dirty="0" err="1"/>
              <a:t>MinDSpacing</a:t>
            </a:r>
            <a:r>
              <a:rPr lang="en-US" sz="1200" dirty="0"/>
              <a:t>=0.5, </a:t>
            </a:r>
            <a:r>
              <a:rPr lang="en-US" sz="1200" dirty="0" err="1"/>
              <a:t>OutputWorkspace</a:t>
            </a:r>
            <a:r>
              <a:rPr lang="en-US" sz="1200" dirty="0"/>
              <a:t>='TOPAZ_15647_peaks', </a:t>
            </a:r>
            <a:r>
              <a:rPr lang="en-US" sz="1200" dirty="0" err="1"/>
              <a:t>EdgePixels</a:t>
            </a:r>
            <a:r>
              <a:rPr lang="en-US" sz="1200" dirty="0"/>
              <a:t>=20)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err="1"/>
              <a:t>SetInstrumentParameter</a:t>
            </a:r>
            <a:r>
              <a:rPr lang="en-US" sz="1200" dirty="0"/>
              <a:t>(Workspace='TOPAZ_15647_peaks', </a:t>
            </a:r>
            <a:r>
              <a:rPr lang="en-US" sz="1200" dirty="0" err="1"/>
              <a:t>ParameterName</a:t>
            </a:r>
            <a:r>
              <a:rPr lang="en-US" sz="1200" dirty="0"/>
              <a:t>='</a:t>
            </a:r>
            <a:r>
              <a:rPr lang="en-US" sz="1200" dirty="0" err="1"/>
              <a:t>peakMaskSize</a:t>
            </a:r>
            <a:r>
              <a:rPr lang="en-US" sz="1200" dirty="0"/>
              <a:t>', </a:t>
            </a:r>
            <a:r>
              <a:rPr lang="en-US" sz="1200" dirty="0" err="1"/>
              <a:t>ParameterType</a:t>
            </a:r>
            <a:r>
              <a:rPr lang="en-US" sz="1200" dirty="0"/>
              <a:t>='Number', Value='6')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err="1"/>
              <a:t>runNumber</a:t>
            </a:r>
            <a:r>
              <a:rPr lang="en-US" sz="1200" dirty="0"/>
              <a:t> = int(</a:t>
            </a:r>
            <a:r>
              <a:rPr lang="en-US" sz="1200" dirty="0" err="1"/>
              <a:t>mtd</a:t>
            </a:r>
            <a:r>
              <a:rPr lang="en-US" sz="1200" dirty="0"/>
              <a:t>['TOPAZ_15647_peaks'].</a:t>
            </a:r>
            <a:r>
              <a:rPr lang="en-US" sz="1200" dirty="0" err="1"/>
              <a:t>getPeak</a:t>
            </a:r>
            <a:r>
              <a:rPr lang="en-US" sz="1200" dirty="0"/>
              <a:t>(0).</a:t>
            </a:r>
            <a:r>
              <a:rPr lang="en-US" sz="1200" dirty="0" err="1"/>
              <a:t>getRunNumber</a:t>
            </a:r>
            <a:r>
              <a:rPr lang="en-US" sz="1200" dirty="0"/>
              <a:t>())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err="1"/>
              <a:t>IntegratePeaksProfileFitting</a:t>
            </a:r>
            <a:r>
              <a:rPr lang="en-US" sz="1200" dirty="0"/>
              <a:t>(</a:t>
            </a:r>
            <a:r>
              <a:rPr lang="en-US" sz="1200" dirty="0" err="1"/>
              <a:t>OutputPeaksWorkspace</a:t>
            </a:r>
            <a:r>
              <a:rPr lang="en-US" sz="1200" dirty="0"/>
              <a:t>='</a:t>
            </a:r>
            <a:r>
              <a:rPr lang="en-US" sz="1200" dirty="0" err="1"/>
              <a:t>peaks_ws_out</a:t>
            </a:r>
            <a:r>
              <a:rPr lang="en-US" sz="1200" dirty="0"/>
              <a:t>', </a:t>
            </a:r>
            <a:r>
              <a:rPr lang="en-US" sz="1200" dirty="0" err="1"/>
              <a:t>OutputParamsWorkspace</a:t>
            </a:r>
            <a:r>
              <a:rPr lang="en-US" sz="1200" dirty="0"/>
              <a:t>='</a:t>
            </a:r>
            <a:r>
              <a:rPr lang="en-US" sz="1200" dirty="0" err="1"/>
              <a:t>params_out</a:t>
            </a:r>
            <a:r>
              <a:rPr lang="en-US" sz="1200" dirty="0"/>
              <a:t>',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</a:t>
            </a:r>
            <a:r>
              <a:rPr lang="en-US" sz="1200" dirty="0" err="1"/>
              <a:t>InputWorkspace</a:t>
            </a:r>
            <a:r>
              <a:rPr lang="en-US" sz="1200" dirty="0"/>
              <a:t>='TOPAZ_15647_md', </a:t>
            </a:r>
            <a:r>
              <a:rPr lang="en-US" sz="1200" dirty="0" err="1"/>
              <a:t>PeaksWorkspace</a:t>
            </a:r>
            <a:r>
              <a:rPr lang="en-US" sz="1200" dirty="0"/>
              <a:t>='TOPAZ_15647_peaks', </a:t>
            </a:r>
            <a:r>
              <a:rPr lang="en-US" sz="1200" dirty="0" err="1"/>
              <a:t>RunNumber</a:t>
            </a:r>
            <a:r>
              <a:rPr lang="en-US" sz="1200" dirty="0"/>
              <a:t>=</a:t>
            </a:r>
            <a:r>
              <a:rPr lang="en-US" sz="1200" dirty="0" err="1"/>
              <a:t>runNumber</a:t>
            </a:r>
            <a:r>
              <a:rPr lang="en-US" sz="1200" dirty="0"/>
              <a:t>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</a:t>
            </a:r>
            <a:r>
              <a:rPr lang="en-US" sz="1200" dirty="0" err="1"/>
              <a:t>UBFile</a:t>
            </a:r>
            <a:r>
              <a:rPr lang="en-US" sz="1200" dirty="0"/>
              <a:t>='/SNS/TOPAZ/shared/</a:t>
            </a:r>
            <a:r>
              <a:rPr lang="en-US" sz="1200" dirty="0" err="1"/>
              <a:t>PeakIntegration</a:t>
            </a:r>
            <a:r>
              <a:rPr lang="en-US" sz="1200" dirty="0"/>
              <a:t>/</a:t>
            </a:r>
            <a:r>
              <a:rPr lang="en-US" sz="1200" dirty="0" err="1"/>
              <a:t>DataSet</a:t>
            </a:r>
            <a:r>
              <a:rPr lang="en-US" sz="1200" dirty="0"/>
              <a:t>/Si2mm_2016A_15647_15669/15647_Niggli.mat',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</a:t>
            </a:r>
            <a:r>
              <a:rPr lang="en-US" sz="1200" dirty="0" err="1"/>
              <a:t>ModeratorCoefficientsFile</a:t>
            </a:r>
            <a:r>
              <a:rPr lang="en-US" sz="1200" dirty="0"/>
              <a:t>='/SNS/TOPAZ/shared/</a:t>
            </a:r>
            <a:r>
              <a:rPr lang="en-US" sz="1200" dirty="0" err="1"/>
              <a:t>ProfileFitting</a:t>
            </a:r>
            <a:r>
              <a:rPr lang="en-US" sz="1200" dirty="0"/>
              <a:t>/franz_coefficients_2010.dat',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</a:t>
            </a:r>
            <a:r>
              <a:rPr lang="en-US" sz="1200" dirty="0" err="1"/>
              <a:t>StrongPeakParamsFile</a:t>
            </a:r>
            <a:r>
              <a:rPr lang="en-US" sz="1200" dirty="0"/>
              <a:t>='/SNS/users/vel/Dropbox (ORNL)/analysis/</a:t>
            </a:r>
            <a:r>
              <a:rPr lang="en-US" sz="1200" dirty="0" err="1"/>
              <a:t>strongPeakParams_topaz_silicon.pkl</a:t>
            </a:r>
            <a:r>
              <a:rPr lang="en-US" sz="1200" dirty="0"/>
              <a:t>')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685AC3-2C0B-4DEA-B936-848A0F270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/>
              <a:t>script for TOPAZ</a:t>
            </a:r>
          </a:p>
        </p:txBody>
      </p:sp>
    </p:spTree>
    <p:extLst>
      <p:ext uri="{BB962C8B-B14F-4D97-AF65-F5344CB8AC3E}">
        <p14:creationId xmlns:p14="http://schemas.microsoft.com/office/powerpoint/2010/main" val="29319465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4B8377-9E0C-4876-BD2B-244503757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Profile fitting can recover intensities in </a:t>
            </a:r>
            <a:r>
              <a:rPr lang="en-US" baseline="30000" dirty="0"/>
              <a:t>3</a:t>
            </a:r>
            <a:r>
              <a:rPr lang="en-US" dirty="0"/>
              <a:t>He detectors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50BFE3-3CE4-46D4-98BA-4CA28F4627CB}"/>
              </a:ext>
            </a:extLst>
          </p:cNvPr>
          <p:cNvGrpSpPr/>
          <p:nvPr/>
        </p:nvGrpSpPr>
        <p:grpSpPr>
          <a:xfrm>
            <a:off x="7231434" y="663115"/>
            <a:ext cx="4948928" cy="3711696"/>
            <a:chOff x="6491542" y="2366272"/>
            <a:chExt cx="4948928" cy="37116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024549-93E3-4612-B8A9-CEF51E4CB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542" y="2366272"/>
              <a:ext cx="4948928" cy="371169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AB2BEF3-AB2A-496F-9DDC-98985AD4ADAE}"/>
                </a:ext>
              </a:extLst>
            </p:cNvPr>
            <p:cNvSpPr/>
            <p:nvPr/>
          </p:nvSpPr>
          <p:spPr>
            <a:xfrm>
              <a:off x="7622327" y="2401173"/>
              <a:ext cx="2631517" cy="209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6CCE8D-D903-40E9-9E66-C75D0B5F4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23" y="736641"/>
            <a:ext cx="7168940" cy="3409333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258E09-B6C8-4CEE-9ABD-BDC09293F067}"/>
              </a:ext>
            </a:extLst>
          </p:cNvPr>
          <p:cNvSpPr txBox="1">
            <a:spLocks/>
          </p:cNvSpPr>
          <p:nvPr/>
        </p:nvSpPr>
        <p:spPr bwMode="auto">
          <a:xfrm>
            <a:off x="498117" y="4404252"/>
            <a:ext cx="11195765" cy="2209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Different detector system: </a:t>
            </a:r>
            <a:r>
              <a:rPr lang="en-US" baseline="30000" dirty="0"/>
              <a:t>3</a:t>
            </a:r>
            <a:r>
              <a:rPr lang="en-US" dirty="0"/>
              <a:t>He tubes</a:t>
            </a:r>
          </a:p>
          <a:p>
            <a:r>
              <a:rPr lang="en-US" dirty="0"/>
              <a:t>There is a gap between each tube, set of tubes, and each bank</a:t>
            </a:r>
          </a:p>
          <a:p>
            <a:r>
              <a:rPr lang="en-US" dirty="0"/>
              <a:t>Profile fitting can recover the intensities in these gaps</a:t>
            </a:r>
          </a:p>
        </p:txBody>
      </p:sp>
    </p:spTree>
    <p:extLst>
      <p:ext uri="{BB962C8B-B14F-4D97-AF65-F5344CB8AC3E}">
        <p14:creationId xmlns:p14="http://schemas.microsoft.com/office/powerpoint/2010/main" val="14816102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4677C-153C-4910-A479-B3A3D562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97767"/>
            <a:ext cx="11515053" cy="484748"/>
          </a:xfrm>
        </p:spPr>
        <p:txBody>
          <a:bodyPr/>
          <a:lstStyle/>
          <a:p>
            <a:r>
              <a:rPr lang="en-US" dirty="0"/>
              <a:t>Planned for profile fitting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87ADF4-3AF7-4984-86DB-A16F1993C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509" y="256032"/>
            <a:ext cx="3676650" cy="2752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9F37FB-8C11-4B96-8A09-C9C4768EC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2" y="740780"/>
            <a:ext cx="3490876" cy="29152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F4755C-F293-4427-945F-9D72E0E3E6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479" y="3656034"/>
            <a:ext cx="4434724" cy="3012904"/>
          </a:xfrm>
          <a:prstGeom prst="rect">
            <a:avLst/>
          </a:prstGeom>
        </p:spPr>
      </p:pic>
      <p:sp>
        <p:nvSpPr>
          <p:cNvPr id="11" name="Arc 10">
            <a:extLst>
              <a:ext uri="{FF2B5EF4-FFF2-40B4-BE49-F238E27FC236}">
                <a16:creationId xmlns:a16="http://schemas.microsoft.com/office/drawing/2014/main" id="{F8760780-313C-4235-B5A2-8BC5557ECEEE}"/>
              </a:ext>
            </a:extLst>
          </p:cNvPr>
          <p:cNvSpPr/>
          <p:nvPr/>
        </p:nvSpPr>
        <p:spPr>
          <a:xfrm rot="11160553">
            <a:off x="1419747" y="2319374"/>
            <a:ext cx="3400762" cy="3102240"/>
          </a:xfrm>
          <a:prstGeom prst="arc">
            <a:avLst>
              <a:gd name="adj1" fmla="val 14271788"/>
              <a:gd name="adj2" fmla="val 32264"/>
            </a:avLst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FCFAA4C-7B44-4346-B535-8C20A3C45F3F}"/>
              </a:ext>
            </a:extLst>
          </p:cNvPr>
          <p:cNvSpPr/>
          <p:nvPr/>
        </p:nvSpPr>
        <p:spPr>
          <a:xfrm rot="6324104">
            <a:off x="7640730" y="2505225"/>
            <a:ext cx="2177539" cy="3245060"/>
          </a:xfrm>
          <a:prstGeom prst="arc">
            <a:avLst>
              <a:gd name="adj1" fmla="val 11217903"/>
              <a:gd name="adj2" fmla="val 32264"/>
            </a:avLst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D50B1304-FBCC-4DE2-BDD1-BAD9D030F1B4}"/>
              </a:ext>
            </a:extLst>
          </p:cNvPr>
          <p:cNvSpPr/>
          <p:nvPr/>
        </p:nvSpPr>
        <p:spPr>
          <a:xfrm rot="20583969">
            <a:off x="2915669" y="1050371"/>
            <a:ext cx="4532308" cy="3102240"/>
          </a:xfrm>
          <a:prstGeom prst="arc">
            <a:avLst>
              <a:gd name="adj1" fmla="val 15362181"/>
              <a:gd name="adj2" fmla="val 20408778"/>
            </a:avLst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60CD53-CF94-4455-B2F2-8D85BE9685F0}"/>
              </a:ext>
            </a:extLst>
          </p:cNvPr>
          <p:cNvSpPr txBox="1"/>
          <p:nvPr/>
        </p:nvSpPr>
        <p:spPr>
          <a:xfrm>
            <a:off x="4202260" y="5842840"/>
            <a:ext cx="3663182" cy="75713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Image segmentation</a:t>
            </a:r>
          </a:p>
          <a:p>
            <a:pPr algn="ctr">
              <a:lnSpc>
                <a:spcPct val="90000"/>
              </a:lnSpc>
            </a:pPr>
            <a:r>
              <a:rPr lang="en-US" sz="2400" dirty="0"/>
              <a:t>through machine learning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2D7D0F-4603-4884-B596-76ECD85FECCC}"/>
              </a:ext>
            </a:extLst>
          </p:cNvPr>
          <p:cNvSpPr txBox="1"/>
          <p:nvPr/>
        </p:nvSpPr>
        <p:spPr>
          <a:xfrm rot="20369301">
            <a:off x="863555" y="1534885"/>
            <a:ext cx="3623107" cy="75713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Fit crystal and instrument</a:t>
            </a:r>
          </a:p>
          <a:p>
            <a:pPr algn="ctr">
              <a:lnSpc>
                <a:spcPct val="90000"/>
              </a:lnSpc>
            </a:pPr>
            <a:r>
              <a:rPr lang="en-US" sz="2400" dirty="0"/>
              <a:t>parameters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366220-6BB3-47C4-98A9-567B282791C1}"/>
              </a:ext>
            </a:extLst>
          </p:cNvPr>
          <p:cNvSpPr txBox="1"/>
          <p:nvPr/>
        </p:nvSpPr>
        <p:spPr>
          <a:xfrm rot="1824083">
            <a:off x="6546218" y="2145593"/>
            <a:ext cx="2787943" cy="4247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Overlapping Peaks</a:t>
            </a:r>
          </a:p>
        </p:txBody>
      </p:sp>
    </p:spTree>
    <p:extLst>
      <p:ext uri="{BB962C8B-B14F-4D97-AF65-F5344CB8AC3E}">
        <p14:creationId xmlns:p14="http://schemas.microsoft.com/office/powerpoint/2010/main" val="1379491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9100" y="1638300"/>
            <a:ext cx="6895066" cy="4728815"/>
          </a:xfrm>
        </p:spPr>
        <p:txBody>
          <a:bodyPr/>
          <a:lstStyle/>
          <a:p>
            <a:r>
              <a:rPr lang="en-US" dirty="0"/>
              <a:t>Algorithms work for both rectangular detectors and tubes</a:t>
            </a:r>
          </a:p>
          <a:p>
            <a:r>
              <a:rPr lang="en-US" dirty="0"/>
              <a:t>Column=Tube; Row=Pixel</a:t>
            </a:r>
          </a:p>
          <a:p>
            <a:r>
              <a:rPr lang="en-US" dirty="0"/>
              <a:t>Peak centers can be between tubes</a:t>
            </a:r>
          </a:p>
          <a:p>
            <a:pPr lvl="1"/>
            <a:r>
              <a:rPr lang="en-US" dirty="0"/>
              <a:t>Use tube-gap parameter</a:t>
            </a:r>
          </a:p>
          <a:p>
            <a:r>
              <a:rPr lang="en-US" dirty="0"/>
              <a:t>Resizing pixels does not work for tubes (needed for calibration)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046" y="7374"/>
            <a:ext cx="3255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926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535531"/>
          </a:xfrm>
        </p:spPr>
        <p:txBody>
          <a:bodyPr/>
          <a:lstStyle/>
          <a:p>
            <a:r>
              <a:rPr lang="en-US" dirty="0"/>
              <a:t>Modulated Structures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2096538"/>
            <a:ext cx="5440514" cy="2028101"/>
          </a:xfrm>
        </p:spPr>
        <p:txBody>
          <a:bodyPr/>
          <a:lstStyle/>
          <a:p>
            <a:r>
              <a:rPr lang="en-US" b="1" dirty="0"/>
              <a:t>Shiyun Liu</a:t>
            </a:r>
            <a:r>
              <a:rPr lang="en-US" dirty="0"/>
              <a:t>, Xiaoping Wang, Vickie Lynch</a:t>
            </a:r>
          </a:p>
          <a:p>
            <a:r>
              <a:rPr lang="en-US" dirty="0"/>
              <a:t>Samples: Shiyun Liu, A. Banerjee, X.P. Wang, C.M. Hoffmann, M. Lumsden, B.C. Sales, K.J. Woo, B.C. Chakoumakos</a:t>
            </a:r>
          </a:p>
          <a:p>
            <a:r>
              <a:rPr lang="en-US" dirty="0"/>
              <a:t>Data from the TOPAZ beamlines at the Spallation Neutron Source – Oak Ridge National Laboratory</a:t>
            </a:r>
          </a:p>
          <a:p>
            <a:r>
              <a:rPr lang="en-US" dirty="0"/>
              <a:t>Funding: GO student</a:t>
            </a:r>
          </a:p>
        </p:txBody>
      </p:sp>
    </p:spTree>
    <p:extLst>
      <p:ext uri="{BB962C8B-B14F-4D97-AF65-F5344CB8AC3E}">
        <p14:creationId xmlns:p14="http://schemas.microsoft.com/office/powerpoint/2010/main" val="7323873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76928"/>
            <a:ext cx="8229600" cy="53553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Modulated Structure Example</a:t>
            </a:r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099" y="1642048"/>
            <a:ext cx="564704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cross-terms of satellite observed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1d modulated Cmm2 with twinning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83FD6A-0C95-564B-8DFD-328FF789F6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3" t="28889" r="23449" b="28888"/>
          <a:stretch/>
        </p:blipFill>
        <p:spPr>
          <a:xfrm>
            <a:off x="6591004" y="3413384"/>
            <a:ext cx="3746506" cy="2810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D7FB5A-3AFD-DB42-99EE-7904690E5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3" t="28889" r="23543" b="28888"/>
          <a:stretch/>
        </p:blipFill>
        <p:spPr>
          <a:xfrm>
            <a:off x="6591004" y="354685"/>
            <a:ext cx="3746506" cy="28100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B89902-45CE-9445-A8AA-8467FE8F82D5}"/>
              </a:ext>
            </a:extLst>
          </p:cNvPr>
          <p:cNvSpPr txBox="1"/>
          <p:nvPr/>
        </p:nvSpPr>
        <p:spPr>
          <a:xfrm>
            <a:off x="1524000" y="3886200"/>
            <a:ext cx="577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q</a:t>
            </a:r>
            <a:r>
              <a:rPr lang="en-US" i="1" baseline="-25000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EE25C4-D04B-D34F-9A6D-FE25E33468D9}"/>
              </a:ext>
            </a:extLst>
          </p:cNvPr>
          <p:cNvSpPr txBox="1"/>
          <p:nvPr/>
        </p:nvSpPr>
        <p:spPr>
          <a:xfrm>
            <a:off x="2760330" y="5111369"/>
            <a:ext cx="60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q</a:t>
            </a:r>
            <a:r>
              <a:rPr lang="en-US" i="1" baseline="-25000" dirty="0"/>
              <a:t>1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2A3994-9CE8-8345-99F3-F884D004ABE3}"/>
              </a:ext>
            </a:extLst>
          </p:cNvPr>
          <p:cNvGrpSpPr/>
          <p:nvPr/>
        </p:nvGrpSpPr>
        <p:grpSpPr>
          <a:xfrm>
            <a:off x="1740075" y="4218242"/>
            <a:ext cx="1069848" cy="1077795"/>
            <a:chOff x="1295400" y="4599409"/>
            <a:chExt cx="420549" cy="423673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87D3AA1-5010-D749-BC94-7857F5F2B128}"/>
                </a:ext>
              </a:extLst>
            </p:cNvPr>
            <p:cNvCxnSpPr>
              <a:cxnSpLocks/>
            </p:cNvCxnSpPr>
            <p:nvPr/>
          </p:nvCxnSpPr>
          <p:spPr>
            <a:xfrm>
              <a:off x="1295400" y="5023082"/>
              <a:ext cx="420549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DCFE39F-9281-CB49-BF81-4EC0F336E54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085126" y="4812807"/>
              <a:ext cx="420549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2ABAA40-D893-E24D-BCA8-01323963A1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5400" y="4599409"/>
              <a:ext cx="420549" cy="420136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06034F6-C674-0947-AA28-43A6C2A5C19E}"/>
              </a:ext>
            </a:extLst>
          </p:cNvPr>
          <p:cNvSpPr txBox="1"/>
          <p:nvPr/>
        </p:nvSpPr>
        <p:spPr>
          <a:xfrm>
            <a:off x="2809923" y="3868406"/>
            <a:ext cx="997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q</a:t>
            </a:r>
            <a:r>
              <a:rPr lang="en-US" i="1" baseline="-25000" dirty="0"/>
              <a:t>1</a:t>
            </a:r>
            <a:r>
              <a:rPr lang="en-US" i="1" dirty="0"/>
              <a:t>+q</a:t>
            </a:r>
            <a:r>
              <a:rPr lang="en-US" i="1" baseline="-25000" dirty="0"/>
              <a:t>2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B0F349C-CCCA-744C-A87B-60DC4C9A8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865" y="3170412"/>
            <a:ext cx="2138893" cy="30590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49626D-B4AA-F841-A851-1C652C3F071F}"/>
              </a:ext>
            </a:extLst>
          </p:cNvPr>
          <p:cNvSpPr txBox="1"/>
          <p:nvPr/>
        </p:nvSpPr>
        <p:spPr>
          <a:xfrm>
            <a:off x="6066141" y="1575063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hk0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87D30E-A08E-474D-AF17-32E97C100483}"/>
              </a:ext>
            </a:extLst>
          </p:cNvPr>
          <p:cNvSpPr txBox="1"/>
          <p:nvPr/>
        </p:nvSpPr>
        <p:spPr>
          <a:xfrm>
            <a:off x="5873781" y="463376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hk0.5</a:t>
            </a:r>
          </a:p>
        </p:txBody>
      </p:sp>
    </p:spTree>
    <p:extLst>
      <p:ext uri="{BB962C8B-B14F-4D97-AF65-F5344CB8AC3E}">
        <p14:creationId xmlns:p14="http://schemas.microsoft.com/office/powerpoint/2010/main" val="42641657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FA0B86-DFBE-43B9-BB3E-6DE2BA894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Visual aid for identifying the satellite peaks</a:t>
            </a:r>
          </a:p>
          <a:p>
            <a:r>
              <a:rPr lang="en-US" dirty="0"/>
              <a:t>Finds clusters of peaks by binning the number of peaks in the collapsed HKL space into specified sized boxes</a:t>
            </a:r>
          </a:p>
          <a:p>
            <a:r>
              <a:rPr lang="en-US" dirty="0"/>
              <a:t>The resulting clusters of peaks are modulation vectors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6360E4-00FA-48D2-8DBB-CA155C9D0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Modulation Vectors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137F6E-69FC-445A-A30F-3CF04B301C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t="18889" r="13882" b="16667"/>
          <a:stretch/>
        </p:blipFill>
        <p:spPr>
          <a:xfrm>
            <a:off x="3324783" y="3541093"/>
            <a:ext cx="4773560" cy="313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985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AA3A3B-A208-4814-B7D6-F85BB691B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ModUB</a:t>
            </a:r>
            <a:r>
              <a:rPr lang="en-US" dirty="0"/>
              <a:t> is added to the </a:t>
            </a:r>
            <a:r>
              <a:rPr lang="en-US" dirty="0" err="1"/>
              <a:t>OrientedLattice</a:t>
            </a:r>
            <a:r>
              <a:rPr lang="en-US" dirty="0"/>
              <a:t> class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Members </a:t>
            </a:r>
            <a:r>
              <a:rPr lang="en-US" dirty="0" err="1"/>
              <a:t>ModHKL</a:t>
            </a:r>
            <a:r>
              <a:rPr lang="en-US" dirty="0"/>
              <a:t> and </a:t>
            </a:r>
            <a:r>
              <a:rPr lang="en-US" dirty="0" err="1"/>
              <a:t>errorModHKL</a:t>
            </a:r>
            <a:r>
              <a:rPr lang="en-US" dirty="0"/>
              <a:t> are added to </a:t>
            </a:r>
            <a:r>
              <a:rPr lang="en-US" dirty="0" err="1"/>
              <a:t>UnitCell</a:t>
            </a:r>
            <a:r>
              <a:rPr lang="en-US" dirty="0"/>
              <a:t> class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DE0415-10C7-4E92-B315-B30CE8984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Modifications to Mantid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3860E8D-A990-49F7-9258-4F76E4FAB74C}"/>
                  </a:ext>
                </a:extLst>
              </p:cNvPr>
              <p:cNvSpPr/>
              <p:nvPr/>
            </p:nvSpPr>
            <p:spPr>
              <a:xfrm>
                <a:off x="2499668" y="2059445"/>
                <a:ext cx="3645100" cy="9840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𝑀𝑜𝑑𝑈𝐵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𝑀𝑉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𝑀𝑉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𝑀𝑉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𝑀𝑉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𝑀𝑉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𝑀𝑉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𝑀𝑉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𝑀𝑉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𝑀𝑉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3860E8D-A990-49F7-9258-4F76E4FAB7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9668" y="2059445"/>
                <a:ext cx="3645100" cy="9840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B58B56F-76AB-466B-A8A4-6A08360B9AB2}"/>
                  </a:ext>
                </a:extLst>
              </p:cNvPr>
              <p:cNvSpPr/>
              <p:nvPr/>
            </p:nvSpPr>
            <p:spPr>
              <a:xfrm>
                <a:off x="6255237" y="2059445"/>
                <a:ext cx="3437095" cy="9840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𝑀𝑜𝑑𝑢𝑙𝑎𝑡𝑖𝑜𝑛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𝑉𝑒𝑐𝑡𝑜𝑟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𝑀𝑉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𝑀𝑉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𝑀𝑉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B58B56F-76AB-466B-A8A4-6A08360B9A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5237" y="2059445"/>
                <a:ext cx="3437095" cy="9840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845FDD3-4E40-419E-87FA-5166DDF81D25}"/>
                  </a:ext>
                </a:extLst>
              </p:cNvPr>
              <p:cNvSpPr/>
              <p:nvPr/>
            </p:nvSpPr>
            <p:spPr>
              <a:xfrm>
                <a:off x="1035180" y="3846047"/>
                <a:ext cx="6096000" cy="215276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DengXian" panose="020B0503020204020204" pitchFamily="2" charset="-122"/>
                          <a:cs typeface="Times New Roman" panose="02020603050405020304" pitchFamily="18" charset="0"/>
                        </a:rPr>
                        <m:t>𝑀𝑜𝑑𝐻𝐾𝐿</m:t>
                      </m:r>
                      <m:r>
                        <a:rPr lang="en-US" i="1">
                          <a:latin typeface="Cambria Math" panose="02040503050406030204" pitchFamily="18" charset="0"/>
                          <a:ea typeface="DengXian" panose="020B0503020204020204" pitchFamily="2" charset="-122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engXian" panose="020B0503020204020204" pitchFamily="2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engXian" panose="020B0503020204020204" pitchFamily="2" charset="-122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𝑑h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𝑑h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𝑑h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𝑑𝑘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𝑑𝑘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𝑑𝑘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𝑑𝑙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𝑑𝑙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𝑑𝑙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800" dirty="0">
                  <a:effectLst/>
                  <a:latin typeface="Calibri" panose="020F0502020204030204" pitchFamily="34" charset="0"/>
                  <a:ea typeface="DengXian" panose="020B0503020204020204" pitchFamily="2" charset="-122"/>
                  <a:cs typeface="Times New Roman" panose="02020603050405020304" pitchFamily="18" charset="0"/>
                </a:endParaRPr>
              </a:p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Calibri" panose="020F0502020204030204" pitchFamily="34" charset="0"/>
                    <a:ea typeface="DengXian" panose="020B0503020204020204" pitchFamily="2" charset="-122"/>
                    <a:cs typeface="Times New Roman" panose="02020603050405020304" pitchFamily="18" charset="0"/>
                  </a:rPr>
                  <a:t> </a:t>
                </a:r>
              </a:p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DengXian" panose="020B0503020204020204" pitchFamily="2" charset="-122"/>
                          <a:cs typeface="Times New Roman" panose="02020603050405020304" pitchFamily="18" charset="0"/>
                        </a:rPr>
                        <m:t>𝑒𝑟𝑟𝑜𝑟𝑀𝑜𝑑𝐻𝐾𝐿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DengXian" panose="020B0503020204020204" pitchFamily="2" charset="-122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engXian" panose="020B0503020204020204" pitchFamily="2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engXian" panose="020B0503020204020204" pitchFamily="2" charset="-122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DengXian" panose="020B0503020204020204" pitchFamily="2" charset="-122"/>
                                    <a:cs typeface="Times New Roman" panose="02020603050405020304" pitchFamily="18" charset="0"/>
                                  </a:rPr>
                                  <m:t>𝑒𝑟𝑟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𝑑h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DengXian" panose="020B0503020204020204" pitchFamily="2" charset="-122"/>
                                    <a:cs typeface="Times New Roman" panose="02020603050405020304" pitchFamily="18" charset="0"/>
                                  </a:rPr>
                                  <m:t>𝑒𝑟𝑟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𝑑h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DengXian" panose="020B0503020204020204" pitchFamily="2" charset="-122"/>
                                    <a:cs typeface="Times New Roman" panose="02020603050405020304" pitchFamily="18" charset="0"/>
                                  </a:rPr>
                                  <m:t>𝑒𝑟𝑟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𝑑h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DengXian" panose="020B0503020204020204" pitchFamily="2" charset="-122"/>
                                    <a:cs typeface="Times New Roman" panose="02020603050405020304" pitchFamily="18" charset="0"/>
                                  </a:rPr>
                                  <m:t>𝑒𝑟𝑟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𝑑𝑘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DengXian" panose="020B0503020204020204" pitchFamily="2" charset="-122"/>
                                    <a:cs typeface="Times New Roman" panose="02020603050405020304" pitchFamily="18" charset="0"/>
                                  </a:rPr>
                                  <m:t>𝑒𝑟𝑟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𝑑𝑘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DengXian" panose="020B0503020204020204" pitchFamily="2" charset="-122"/>
                                    <a:cs typeface="Times New Roman" panose="02020603050405020304" pitchFamily="18" charset="0"/>
                                  </a:rPr>
                                  <m:t>𝑒𝑟𝑟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𝑑𝑘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DengXian" panose="020B0503020204020204" pitchFamily="2" charset="-122"/>
                                    <a:cs typeface="Times New Roman" panose="02020603050405020304" pitchFamily="18" charset="0"/>
                                  </a:rPr>
                                  <m:t>𝑒𝑟𝑟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𝑑𝑙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DengXian" panose="020B0503020204020204" pitchFamily="2" charset="-122"/>
                                    <a:cs typeface="Times New Roman" panose="02020603050405020304" pitchFamily="18" charset="0"/>
                                  </a:rPr>
                                  <m:t>𝑒𝑟𝑟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𝑑𝑙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DengXian" panose="020B0503020204020204" pitchFamily="2" charset="-122"/>
                                    <a:cs typeface="Times New Roman" panose="02020603050405020304" pitchFamily="18" charset="0"/>
                                  </a:rPr>
                                  <m:t>𝑒𝑟𝑟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𝑑𝑙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B0503020204020204" pitchFamily="2" charset="-122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800" dirty="0">
                  <a:effectLst/>
                  <a:latin typeface="Calibri" panose="020F0502020204030204" pitchFamily="34" charset="0"/>
                  <a:ea typeface="DengXian" panose="020B0503020204020204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845FDD3-4E40-419E-87FA-5166DDF81D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180" y="3846047"/>
                <a:ext cx="6096000" cy="21527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A8980D5-9019-4C3B-9906-EE135312EBA9}"/>
                  </a:ext>
                </a:extLst>
              </p:cNvPr>
              <p:cNvSpPr/>
              <p:nvPr/>
            </p:nvSpPr>
            <p:spPr>
              <a:xfrm>
                <a:off x="7517095" y="4207664"/>
                <a:ext cx="3425873" cy="16761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𝑈𝐵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𝑀𝑜𝑑𝑈𝐵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A8980D5-9019-4C3B-9906-EE135312EB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7095" y="4207664"/>
                <a:ext cx="3425873" cy="16761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5035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6DD1056-68EB-419D-A1C9-A8521DCF3B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) is the modulation vector i (i=1,2,3) in HKL space. And the relation between </a:t>
                </a:r>
                <a:r>
                  <a:rPr lang="en-US" dirty="0" err="1"/>
                  <a:t>ModUB</a:t>
                </a:r>
                <a:r>
                  <a:rPr lang="en-US" dirty="0"/>
                  <a:t> and </a:t>
                </a:r>
                <a:r>
                  <a:rPr lang="en-US" dirty="0" err="1"/>
                  <a:t>ModHKL</a:t>
                </a:r>
                <a:r>
                  <a:rPr lang="en-US" dirty="0"/>
                  <a:t> is:</a:t>
                </a:r>
              </a:p>
              <a:p>
                <a:endParaRPr lang="en-US" dirty="0"/>
              </a:p>
              <a:p>
                <a:r>
                  <a:rPr lang="en-US" dirty="0"/>
                  <a:t>New functions </a:t>
                </a:r>
                <a:r>
                  <a:rPr lang="en-US" dirty="0" err="1"/>
                  <a:t>setModUB</a:t>
                </a:r>
                <a:r>
                  <a:rPr lang="en-US" dirty="0"/>
                  <a:t> is added to </a:t>
                </a:r>
                <a:r>
                  <a:rPr lang="en-US" dirty="0" err="1"/>
                  <a:t>OrientedLattice</a:t>
                </a:r>
                <a:r>
                  <a:rPr lang="en-US" dirty="0"/>
                  <a:t> class, and </a:t>
                </a:r>
                <a:r>
                  <a:rPr lang="en-US" dirty="0" err="1"/>
                  <a:t>setModHKL</a:t>
                </a:r>
                <a:r>
                  <a:rPr lang="en-US" dirty="0"/>
                  <a:t>, </a:t>
                </a:r>
                <a:r>
                  <a:rPr lang="en-US" dirty="0" err="1"/>
                  <a:t>getModHKL</a:t>
                </a:r>
                <a:r>
                  <a:rPr lang="en-US" dirty="0"/>
                  <a:t>, setModerr1, setModerr2, setModerr3, setModVec1, setModVec2, setModVec3, </a:t>
                </a:r>
                <a:r>
                  <a:rPr lang="en-US" dirty="0" err="1"/>
                  <a:t>getModerr</a:t>
                </a:r>
                <a:r>
                  <a:rPr lang="en-US" dirty="0"/>
                  <a:t>(i), </a:t>
                </a:r>
                <a:r>
                  <a:rPr lang="en-US" dirty="0" err="1"/>
                  <a:t>getModVec</a:t>
                </a:r>
                <a:r>
                  <a:rPr lang="en-US" dirty="0"/>
                  <a:t>(i), </a:t>
                </a:r>
                <a:r>
                  <a:rPr lang="en-US" dirty="0" err="1"/>
                  <a:t>getdh</a:t>
                </a:r>
                <a:r>
                  <a:rPr lang="en-US" dirty="0"/>
                  <a:t>(i), </a:t>
                </a:r>
                <a:r>
                  <a:rPr lang="en-US" dirty="0" err="1"/>
                  <a:t>getdherr</a:t>
                </a:r>
                <a:r>
                  <a:rPr lang="en-US" dirty="0"/>
                  <a:t>(i), </a:t>
                </a:r>
                <a:r>
                  <a:rPr lang="en-US" dirty="0" err="1"/>
                  <a:t>getdk</a:t>
                </a:r>
                <a:r>
                  <a:rPr lang="en-US" dirty="0"/>
                  <a:t>(i), </a:t>
                </a:r>
                <a:r>
                  <a:rPr lang="en-US" dirty="0" err="1"/>
                  <a:t>getdkerr</a:t>
                </a:r>
                <a:r>
                  <a:rPr lang="en-US" dirty="0"/>
                  <a:t>(i), </a:t>
                </a:r>
                <a:r>
                  <a:rPr lang="en-US" dirty="0" err="1"/>
                  <a:t>getdl</a:t>
                </a:r>
                <a:r>
                  <a:rPr lang="en-US" dirty="0"/>
                  <a:t>(i), </a:t>
                </a:r>
                <a:r>
                  <a:rPr lang="en-US" dirty="0" err="1"/>
                  <a:t>getdlerr</a:t>
                </a:r>
                <a:r>
                  <a:rPr lang="en-US" dirty="0"/>
                  <a:t>(i) are added to </a:t>
                </a:r>
                <a:r>
                  <a:rPr lang="en-US" dirty="0" err="1"/>
                  <a:t>UnitCell</a:t>
                </a:r>
                <a:r>
                  <a:rPr lang="en-US" dirty="0"/>
                  <a:t> class. Value for </a:t>
                </a:r>
                <a:r>
                  <a:rPr lang="en-US" dirty="0" err="1"/>
                  <a:t>ModHKL</a:t>
                </a:r>
                <a:r>
                  <a:rPr lang="en-US" dirty="0"/>
                  <a:t> in </a:t>
                </a:r>
                <a:r>
                  <a:rPr lang="en-US" dirty="0" err="1"/>
                  <a:t>UnitCell</a:t>
                </a:r>
                <a:r>
                  <a:rPr lang="en-US" dirty="0"/>
                  <a:t> is set when the function </a:t>
                </a:r>
                <a:r>
                  <a:rPr lang="en-US" dirty="0" err="1"/>
                  <a:t>setModUB</a:t>
                </a:r>
                <a:r>
                  <a:rPr lang="en-US" dirty="0"/>
                  <a:t> is used in </a:t>
                </a:r>
                <a:r>
                  <a:rPr lang="en-US" dirty="0" err="1"/>
                  <a:t>OrientedLattice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6DD1056-68EB-419D-A1C9-A8521DCF3B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99" t="-2616" r="-1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77684EB6-51A2-4CDD-85FC-F6C40D1B9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Modifications to Mantid cont.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406834-91E3-4298-8BEC-05F35D3B2BBD}"/>
                  </a:ext>
                </a:extLst>
              </p:cNvPr>
              <p:cNvSpPr/>
              <p:nvPr/>
            </p:nvSpPr>
            <p:spPr>
              <a:xfrm>
                <a:off x="4141334" y="2499541"/>
                <a:ext cx="28179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𝑀𝑜𝑑𝑈𝐵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𝑈𝐵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𝑀𝑜𝑑𝐻𝐾𝐿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406834-91E3-4298-8BEC-05F35D3B2B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334" y="2499541"/>
                <a:ext cx="281795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34157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B8BD38-A291-4AB2-BF57-F35474729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IndexPeaks</a:t>
            </a:r>
            <a:r>
              <a:rPr lang="en-US" dirty="0"/>
              <a:t> will now index both main reflections and satellites</a:t>
            </a:r>
          </a:p>
          <a:p>
            <a:pPr lvl="1"/>
            <a:r>
              <a:rPr lang="en-US" dirty="0"/>
              <a:t>Will index up with up to 3 modulation vectors</a:t>
            </a:r>
          </a:p>
          <a:p>
            <a:pPr lvl="1"/>
            <a:r>
              <a:rPr lang="en-US" dirty="0"/>
              <a:t>Uses maximum order of satellites to index</a:t>
            </a:r>
          </a:p>
          <a:p>
            <a:pPr lvl="1"/>
            <a:r>
              <a:rPr lang="en-US" dirty="0"/>
              <a:t>Uses Boolean for whether to include satellites of crossed terms</a:t>
            </a:r>
          </a:p>
          <a:p>
            <a:pPr lvl="1"/>
            <a:r>
              <a:rPr lang="en-US" dirty="0"/>
              <a:t>Use smaller tolerance than usual for main reflections with satellites</a:t>
            </a:r>
          </a:p>
          <a:p>
            <a:r>
              <a:rPr lang="en-US" dirty="0" err="1"/>
              <a:t>FindUBUsingIndexedPeaks</a:t>
            </a:r>
            <a:r>
              <a:rPr lang="en-US" dirty="0"/>
              <a:t> uses the indexed peaks to calculate the UB and </a:t>
            </a:r>
            <a:r>
              <a:rPr lang="en-US" dirty="0" err="1"/>
              <a:t>ModUB</a:t>
            </a:r>
            <a:endParaRPr lang="en-US" dirty="0"/>
          </a:p>
          <a:p>
            <a:r>
              <a:rPr lang="en-US" dirty="0" err="1"/>
              <a:t>FindUBUsingIndexedPeaksWithSatellites</a:t>
            </a:r>
            <a:r>
              <a:rPr lang="en-US" dirty="0"/>
              <a:t> uses the indexed peaks from to calculate the UB and </a:t>
            </a:r>
            <a:r>
              <a:rPr lang="en-US" dirty="0" err="1"/>
              <a:t>ModUB</a:t>
            </a:r>
            <a:r>
              <a:rPr lang="en-US" dirty="0"/>
              <a:t> and has addition input for the </a:t>
            </a:r>
            <a:r>
              <a:rPr lang="en-US"/>
              <a:t>modulation vectors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7C0D9E-1BDF-4805-ACAC-B978BF993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Modifications to Mantid cont.</a:t>
            </a:r>
          </a:p>
        </p:txBody>
      </p:sp>
    </p:spTree>
    <p:extLst>
      <p:ext uri="{BB962C8B-B14F-4D97-AF65-F5344CB8AC3E}">
        <p14:creationId xmlns:p14="http://schemas.microsoft.com/office/powerpoint/2010/main" val="16897328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A40F1F-E6D3-4012-ABED-197A528F0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</a:t>
            </a:r>
            <a:r>
              <a:rPr lang="en-US" dirty="0" err="1"/>
              <a:t>dh,dk,dl</a:t>
            </a:r>
            <a:r>
              <a:rPr lang="en-US" dirty="0"/>
              <a:t> as input for </a:t>
            </a:r>
            <a:r>
              <a:rPr lang="en-US" dirty="0" err="1"/>
              <a:t>PredictSatellitePeaks</a:t>
            </a:r>
            <a:r>
              <a:rPr lang="en-US" dirty="0"/>
              <a:t>, all the satellite peaks that hits the detector within the wavelength range are predicted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LoadIsawUB</a:t>
            </a:r>
            <a:r>
              <a:rPr lang="en-US" dirty="0"/>
              <a:t> and </a:t>
            </a:r>
            <a:r>
              <a:rPr lang="en-US" dirty="0" err="1"/>
              <a:t>SaveIsawUB</a:t>
            </a:r>
            <a:r>
              <a:rPr lang="en-US" dirty="0"/>
              <a:t> now input/output three more columns if there is a modulation vector</a:t>
            </a:r>
          </a:p>
          <a:p>
            <a:pPr lvl="1"/>
            <a:r>
              <a:rPr lang="en-US" dirty="0"/>
              <a:t>h k l m n p</a:t>
            </a:r>
          </a:p>
          <a:p>
            <a:r>
              <a:rPr lang="en-US" dirty="0" err="1"/>
              <a:t>IntegrateEllipoidsWithSatellites</a:t>
            </a:r>
            <a:r>
              <a:rPr lang="en-US" dirty="0"/>
              <a:t> integrated both main and satellite peaks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B3D20C-4F23-46A8-97AF-CD944A51C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Modifications to Mantid cont.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DFB8DF2-9B97-4519-8A5C-3D0CEA8F9A9D}"/>
                  </a:ext>
                </a:extLst>
              </p:cNvPr>
              <p:cNvSpPr/>
              <p:nvPr/>
            </p:nvSpPr>
            <p:spPr>
              <a:xfrm>
                <a:off x="4616133" y="2612510"/>
                <a:ext cx="2723759" cy="9840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𝑈𝐵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</m:t>
                          </m:r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𝑑h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𝑑𝑘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𝑑𝑙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DFB8DF2-9B97-4519-8A5C-3D0CEA8F9A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133" y="2612510"/>
                <a:ext cx="2723759" cy="9840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37515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419100" y="275601"/>
            <a:ext cx="8941090" cy="535531"/>
          </a:xfrm>
        </p:spPr>
        <p:txBody>
          <a:bodyPr/>
          <a:lstStyle/>
          <a:p>
            <a:r>
              <a:rPr lang="en-US" dirty="0" err="1">
                <a:latin typeface="Arial "/>
              </a:rPr>
              <a:t>FindUBUsingIndexedPeaks</a:t>
            </a:r>
            <a:r>
              <a:rPr lang="en-US" dirty="0">
                <a:latin typeface="Arial "/>
              </a:rPr>
              <a:t> with Satellites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9100" y="1216833"/>
            <a:ext cx="113847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FindUBUsingIndexedPeaks</a:t>
            </a:r>
            <a:r>
              <a:rPr lang="en-US" dirty="0"/>
              <a:t>-[Notice] </a:t>
            </a:r>
            <a:r>
              <a:rPr lang="en-US" dirty="0" err="1"/>
              <a:t>FindUBUsingIndexedPeaks</a:t>
            </a:r>
            <a:r>
              <a:rPr lang="en-US" dirty="0"/>
              <a:t> started</a:t>
            </a:r>
            <a:br>
              <a:rPr lang="en-US" dirty="0"/>
            </a:br>
            <a:r>
              <a:rPr lang="en-US" dirty="0" err="1"/>
              <a:t>FindUBUsingIndexedPeaks</a:t>
            </a:r>
            <a:r>
              <a:rPr lang="en-US" dirty="0"/>
              <a:t>-[Notice] Number of Indexed Peaks in Run 24281 is 1753</a:t>
            </a:r>
            <a:br>
              <a:rPr lang="en-US" dirty="0"/>
            </a:br>
            <a:r>
              <a:rPr lang="en-US" dirty="0" err="1"/>
              <a:t>FindUBUsingIndexedPeaks</a:t>
            </a:r>
            <a:r>
              <a:rPr lang="en-US" dirty="0"/>
              <a:t>-[Notice] Lattice Parameters:    7.592302    7.628449    7.096641  106.925624  100.586711  115.107697   332.912929</a:t>
            </a:r>
            <a:br>
              <a:rPr lang="en-US" dirty="0"/>
            </a:br>
            <a:r>
              <a:rPr lang="en-US" dirty="0" err="1"/>
              <a:t>FindUBUsingIndexedPeaks</a:t>
            </a:r>
            <a:r>
              <a:rPr lang="en-US" dirty="0"/>
              <a:t>-[Notice] Parameter Errors  :    0.000584    0.000658    0.001245    0.010293    0.010415    0.007113    0.086289</a:t>
            </a:r>
            <a:br>
              <a:rPr lang="en-US" dirty="0"/>
            </a:br>
            <a:r>
              <a:rPr lang="en-US" dirty="0" err="1"/>
              <a:t>FindUBUsingIndexedPeaks</a:t>
            </a:r>
            <a:r>
              <a:rPr lang="en-US" dirty="0"/>
              <a:t>-[Notice] New UB will index 853 main Peaks with tolerance 0.12 and 902 Satellite Peaks with tolerance 0.1 ,out of 2157 Peaks 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FindUBUsingIndexedPeaks</a:t>
            </a:r>
            <a:r>
              <a:rPr lang="en-US" dirty="0"/>
              <a:t>-[Notice] Lattice Parameters:    7.592302    7.628449    7.096641  106.925624  100.586711  115.107697   332.912929</a:t>
            </a:r>
            <a:br>
              <a:rPr lang="en-US" dirty="0"/>
            </a:br>
            <a:r>
              <a:rPr lang="en-US" dirty="0" err="1"/>
              <a:t>FindUBUsingIndexedPeaks</a:t>
            </a:r>
            <a:r>
              <a:rPr lang="en-US" dirty="0"/>
              <a:t>-[Notice] Parameter Errors  :    0.000584    0.000658    0.001245    0.010293    0.010415    0.007113    0.086289</a:t>
            </a:r>
            <a:br>
              <a:rPr lang="en-US" dirty="0"/>
            </a:br>
            <a:r>
              <a:rPr lang="en-US" dirty="0" err="1"/>
              <a:t>FindUBUsingIndexedPeaks</a:t>
            </a:r>
            <a:r>
              <a:rPr lang="en-US" dirty="0"/>
              <a:t>-[Notice] Modulation Dimension is: 1</a:t>
            </a:r>
            <a:br>
              <a:rPr lang="en-US" dirty="0"/>
            </a:br>
            <a:r>
              <a:rPr lang="en-US" dirty="0" err="1"/>
              <a:t>FindUBUsingIndexedPeaks</a:t>
            </a:r>
            <a:r>
              <a:rPr lang="en-US" dirty="0"/>
              <a:t>-[Notice] Modulation Vector 1: [-0.490880,-0.442061,0.384217]</a:t>
            </a:r>
            <a:br>
              <a:rPr lang="en-US" dirty="0"/>
            </a:br>
            <a:r>
              <a:rPr lang="en-US" dirty="0" err="1"/>
              <a:t>FindUBUsingIndexedPeaks</a:t>
            </a:r>
            <a:r>
              <a:rPr lang="en-US" dirty="0"/>
              <a:t>-[Notice] Modulation Vector 1 error: [0.006756,0.007009,0.008165]</a:t>
            </a:r>
            <a:br>
              <a:rPr lang="en-US" dirty="0"/>
            </a:br>
            <a:r>
              <a:rPr lang="en-US" dirty="0" err="1"/>
              <a:t>FindUBUsingIndexedPeaks</a:t>
            </a:r>
            <a:r>
              <a:rPr lang="en-US" dirty="0"/>
              <a:t>-[Notice] </a:t>
            </a:r>
            <a:r>
              <a:rPr lang="en-US" dirty="0" err="1"/>
              <a:t>FindUBUsingIndexedPeaks</a:t>
            </a:r>
            <a:r>
              <a:rPr lang="en-US" dirty="0"/>
              <a:t> successful, Duration 0.01 seconds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2255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419100" y="275601"/>
            <a:ext cx="8941090" cy="535531"/>
          </a:xfrm>
        </p:spPr>
        <p:txBody>
          <a:bodyPr/>
          <a:lstStyle/>
          <a:p>
            <a:r>
              <a:rPr lang="en-US" dirty="0" err="1">
                <a:latin typeface="Arial "/>
              </a:rPr>
              <a:t>IndexPeaks</a:t>
            </a:r>
            <a:r>
              <a:rPr lang="en-US" dirty="0">
                <a:latin typeface="Arial "/>
              </a:rPr>
              <a:t> with Satellites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9100" y="752259"/>
            <a:ext cx="113847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r>
              <a:rPr lang="en-US" dirty="0" err="1"/>
              <a:t>IndexPeaks</a:t>
            </a:r>
            <a:r>
              <a:rPr lang="en-US" dirty="0"/>
              <a:t>-[Notice] </a:t>
            </a:r>
            <a:r>
              <a:rPr lang="en-US" dirty="0" err="1"/>
              <a:t>IndexPeaks</a:t>
            </a:r>
            <a:r>
              <a:rPr lang="en-US" dirty="0"/>
              <a:t> started</a:t>
            </a:r>
            <a:br>
              <a:rPr lang="en-US" dirty="0"/>
            </a:br>
            <a:r>
              <a:rPr lang="en-US" dirty="0" err="1"/>
              <a:t>IndexPeaks</a:t>
            </a:r>
            <a:r>
              <a:rPr lang="en-US" dirty="0"/>
              <a:t>-[Notice] Maximum Order: 2</a:t>
            </a:r>
            <a:br>
              <a:rPr lang="en-US" dirty="0"/>
            </a:br>
            <a:r>
              <a:rPr lang="en-US" dirty="0" err="1"/>
              <a:t>IndexPeaks</a:t>
            </a:r>
            <a:r>
              <a:rPr lang="en-US" dirty="0"/>
              <a:t>-[Notice] ALL Runs: indexed 1765 Peaks out of 2157 with tolerance of 0.12</a:t>
            </a:r>
            <a:br>
              <a:rPr lang="en-US" dirty="0"/>
            </a:br>
            <a:r>
              <a:rPr lang="en-US" dirty="0" err="1"/>
              <a:t>IndexPeaks</a:t>
            </a:r>
            <a:r>
              <a:rPr lang="en-US" dirty="0"/>
              <a:t>-[Notice] Out of 1765 Indexed Peaks 853 are Main Bragg Peaks, and 912 are satellite peaks </a:t>
            </a:r>
            <a:br>
              <a:rPr lang="en-US" dirty="0"/>
            </a:br>
            <a:r>
              <a:rPr lang="en-US" dirty="0" err="1"/>
              <a:t>IndexPeaks</a:t>
            </a:r>
            <a:r>
              <a:rPr lang="en-US" dirty="0"/>
              <a:t>-[Notice] Average error in </a:t>
            </a:r>
            <a:r>
              <a:rPr lang="en-US" dirty="0" err="1"/>
              <a:t>h,k,l</a:t>
            </a:r>
            <a:r>
              <a:rPr lang="en-US" dirty="0"/>
              <a:t> for indexed peaks =  0.0149101</a:t>
            </a:r>
            <a:br>
              <a:rPr lang="en-US" dirty="0"/>
            </a:br>
            <a:r>
              <a:rPr lang="en-US" dirty="0" err="1"/>
              <a:t>IndexPeaks</a:t>
            </a:r>
            <a:r>
              <a:rPr lang="en-US" dirty="0"/>
              <a:t>-[Notice] Average error in </a:t>
            </a:r>
            <a:r>
              <a:rPr lang="en-US" dirty="0" err="1"/>
              <a:t>h,k,l</a:t>
            </a:r>
            <a:r>
              <a:rPr lang="en-US" dirty="0"/>
              <a:t> for indexed main peaks =  0.0145036</a:t>
            </a:r>
            <a:br>
              <a:rPr lang="en-US" dirty="0"/>
            </a:br>
            <a:r>
              <a:rPr lang="en-US" dirty="0" err="1"/>
              <a:t>IndexPeaks</a:t>
            </a:r>
            <a:r>
              <a:rPr lang="en-US" dirty="0"/>
              <a:t>-[Notice] Average error in </a:t>
            </a:r>
            <a:r>
              <a:rPr lang="en-US" dirty="0" err="1"/>
              <a:t>h,k,l</a:t>
            </a:r>
            <a:r>
              <a:rPr lang="en-US" dirty="0"/>
              <a:t> for indexed satellite peaks =  0.0152904</a:t>
            </a:r>
            <a:br>
              <a:rPr lang="en-US" dirty="0"/>
            </a:br>
            <a:r>
              <a:rPr lang="en-US" dirty="0" err="1"/>
              <a:t>IndexPeaks</a:t>
            </a:r>
            <a:r>
              <a:rPr lang="en-US" dirty="0"/>
              <a:t>-[Notice] Lattice Parameters:    7.592302    7.628449    7.096641  106.925624  100.586711  115.107697   332.912929</a:t>
            </a:r>
            <a:br>
              <a:rPr lang="en-US" dirty="0"/>
            </a:br>
            <a:r>
              <a:rPr lang="en-US" dirty="0" err="1"/>
              <a:t>IndexPeaks</a:t>
            </a:r>
            <a:r>
              <a:rPr lang="en-US" dirty="0"/>
              <a:t>-[Notice] Parameter Errors  :    0.000584    0.000658    0.001245    0.010293    0.010415    0.007113    0.086289</a:t>
            </a:r>
            <a:br>
              <a:rPr lang="en-US" dirty="0"/>
            </a:br>
            <a:r>
              <a:rPr lang="en-US" dirty="0" err="1"/>
              <a:t>IndexPeaks</a:t>
            </a:r>
            <a:r>
              <a:rPr lang="en-US" dirty="0"/>
              <a:t>-[Notice] </a:t>
            </a:r>
            <a:r>
              <a:rPr lang="en-US" dirty="0" err="1"/>
              <a:t>IndexPeaks</a:t>
            </a:r>
            <a:r>
              <a:rPr lang="en-US" dirty="0"/>
              <a:t> successful, Duration 0.00 seconds</a:t>
            </a:r>
          </a:p>
        </p:txBody>
      </p:sp>
    </p:spTree>
    <p:extLst>
      <p:ext uri="{BB962C8B-B14F-4D97-AF65-F5344CB8AC3E}">
        <p14:creationId xmlns:p14="http://schemas.microsoft.com/office/powerpoint/2010/main" val="14977825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1"/>
          <p:cNvSpPr>
            <a:spLocks noGrp="1"/>
          </p:cNvSpPr>
          <p:nvPr>
            <p:ph idx="1"/>
          </p:nvPr>
        </p:nvSpPr>
        <p:spPr>
          <a:xfrm>
            <a:off x="419099" y="1638300"/>
            <a:ext cx="11370665" cy="4471987"/>
          </a:xfrm>
        </p:spPr>
        <p:txBody>
          <a:bodyPr/>
          <a:lstStyle/>
          <a:p>
            <a:r>
              <a:rPr lang="en-US" altLang="en-US" dirty="0"/>
              <a:t>Mantid algorithms are reducing single-crystal data</a:t>
            </a:r>
          </a:p>
          <a:p>
            <a:r>
              <a:rPr lang="en-US" altLang="en-US" dirty="0"/>
              <a:t>TOPAZ is using </a:t>
            </a:r>
            <a:r>
              <a:rPr lang="en-US" altLang="en-US" dirty="0" err="1"/>
              <a:t>autoreduction</a:t>
            </a:r>
            <a:r>
              <a:rPr lang="en-US" altLang="en-US" dirty="0"/>
              <a:t> with reduction GUI for setup</a:t>
            </a:r>
          </a:p>
          <a:p>
            <a:r>
              <a:rPr lang="en-US" altLang="en-US" dirty="0"/>
              <a:t>Large memory is needed for normalization of orientations and visualization of data.</a:t>
            </a:r>
          </a:p>
          <a:p>
            <a:pPr lvl="1"/>
            <a:r>
              <a:rPr lang="en-US" altLang="en-US" dirty="0"/>
              <a:t>Visualization is very important for single crystal data.</a:t>
            </a:r>
          </a:p>
          <a:p>
            <a:r>
              <a:rPr lang="en-US" altLang="en-US" dirty="0"/>
              <a:t>3D Profile fitting for integration is available in Mantid</a:t>
            </a:r>
          </a:p>
          <a:p>
            <a:r>
              <a:rPr lang="en-US" altLang="en-US" dirty="0"/>
              <a:t>Reduction of data with modulated structures will soon be  available in Mantid</a:t>
            </a:r>
          </a:p>
          <a:p>
            <a:pPr lvl="1"/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3584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Conclusions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73587" y="258917"/>
            <a:ext cx="8636000" cy="535531"/>
          </a:xfrm>
        </p:spPr>
        <p:txBody>
          <a:bodyPr/>
          <a:lstStyle/>
          <a:p>
            <a:r>
              <a:rPr lang="en-US" altLang="en-US" dirty="0"/>
              <a:t>Experiment Planning &amp; Mantid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419100" y="1638300"/>
            <a:ext cx="12367752" cy="685800"/>
          </a:xfrm>
        </p:spPr>
        <p:txBody>
          <a:bodyPr/>
          <a:lstStyle/>
          <a:p>
            <a:r>
              <a:rPr lang="en-US" altLang="en-US" dirty="0"/>
              <a:t>CrystalPlan optimizes goniometer angles to maximize beam time usage.</a:t>
            </a:r>
          </a:p>
          <a:p>
            <a:r>
              <a:rPr lang="en-US" altLang="en-US" dirty="0"/>
              <a:t>Future version will use Mantid Instrument Definition, Goniometers, PredictPeaks and PointGroups.</a:t>
            </a: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858" y="3024188"/>
            <a:ext cx="8458200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572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1"/>
          <p:cNvSpPr>
            <a:spLocks noGrp="1"/>
          </p:cNvSpPr>
          <p:nvPr>
            <p:ph idx="1"/>
          </p:nvPr>
        </p:nvSpPr>
        <p:spPr>
          <a:xfrm>
            <a:off x="419100" y="1638300"/>
            <a:ext cx="10597573" cy="4471987"/>
          </a:xfrm>
        </p:spPr>
        <p:txBody>
          <a:bodyPr/>
          <a:lstStyle/>
          <a:p>
            <a:r>
              <a:rPr lang="en-US" altLang="en-US" dirty="0"/>
              <a:t>SCDCalibratePanels</a:t>
            </a:r>
          </a:p>
          <a:p>
            <a:pPr lvl="1"/>
            <a:r>
              <a:rPr lang="en-US" altLang="en-US" sz="2800" dirty="0"/>
              <a:t>This algorithm calibrates Rectangular Detectors or tubes</a:t>
            </a:r>
          </a:p>
          <a:p>
            <a:pPr lvl="1"/>
            <a:r>
              <a:rPr lang="en-US" altLang="en-US" sz="2800" dirty="0"/>
              <a:t>The initial path, panel centers and orientations are adjusted so the error in Q positions from the theoretical Q positions is minimized. </a:t>
            </a:r>
          </a:p>
          <a:p>
            <a:pPr lvl="1"/>
            <a:r>
              <a:rPr lang="en-US" altLang="en-US" sz="2800" dirty="0"/>
              <a:t>Given a set of peaks indexed by h,k,l we modify the instrument parameters and then find Q in the sample frame that minimizes the following:</a:t>
            </a:r>
          </a:p>
          <a:p>
            <a:pPr lvl="1"/>
            <a:endParaRPr lang="en-US" altLang="en-US" sz="2800" dirty="0"/>
          </a:p>
          <a:p>
            <a:pPr lvl="1"/>
            <a:endParaRPr lang="en-US" altLang="en-US" sz="2800" dirty="0"/>
          </a:p>
          <a:p>
            <a:pPr lvl="1"/>
            <a:r>
              <a:rPr lang="en-US" altLang="en-US" sz="2800" dirty="0"/>
              <a:t>Output saved as DetCal file and loaded with LoadIsawDetCal</a:t>
            </a:r>
          </a:p>
        </p:txBody>
      </p:sp>
      <p:sp>
        <p:nvSpPr>
          <p:cNvPr id="3072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Calibrating Detectors</a:t>
            </a:r>
          </a:p>
        </p:txBody>
      </p:sp>
      <p:pic>
        <p:nvPicPr>
          <p:cNvPr id="30724" name="Picture 12" descr="\left\vert 2\pi \rm U \rm B \left(&#10;                            \begin{array}{c}&#10;                              NINT(h_i) \\&#10;                              NINT(k_i) \\&#10;                              NINT(l_i) \\&#10;                            \end{array}&#10;                          \right) - \rm Q_{sample,i}(p) \right\vert ^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039" y="5161628"/>
            <a:ext cx="28860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1"/>
          <p:cNvSpPr>
            <a:spLocks noGrp="1"/>
          </p:cNvSpPr>
          <p:nvPr>
            <p:ph idx="1"/>
          </p:nvPr>
        </p:nvSpPr>
        <p:spPr>
          <a:xfrm>
            <a:off x="429768" y="1654277"/>
            <a:ext cx="11364468" cy="4471987"/>
          </a:xfrm>
        </p:spPr>
        <p:txBody>
          <a:bodyPr/>
          <a:lstStyle/>
          <a:p>
            <a:r>
              <a:rPr lang="en-US" altLang="en-US" dirty="0"/>
              <a:t>FindPeaksMD</a:t>
            </a:r>
          </a:p>
          <a:p>
            <a:pPr lvl="1"/>
            <a:r>
              <a:rPr lang="en-US" altLang="en-US" dirty="0"/>
              <a:t>Sorts all the boxes in the workspace by decreasing order of signal density (total weighted event sum divided by box volume).</a:t>
            </a:r>
          </a:p>
          <a:p>
            <a:pPr lvl="1"/>
            <a:r>
              <a:rPr lang="en-US" altLang="en-US" dirty="0"/>
              <a:t>The centroid of the strongest boxes are considered peaks.</a:t>
            </a:r>
          </a:p>
          <a:p>
            <a:r>
              <a:rPr lang="en-US" altLang="en-US" dirty="0"/>
              <a:t>PredictPeaks</a:t>
            </a:r>
          </a:p>
          <a:p>
            <a:pPr lvl="1"/>
            <a:r>
              <a:rPr lang="en-US" altLang="en-US" dirty="0"/>
              <a:t>Using a known crystal lattice and UB matrix, predict where single crystal peaks should be found in detector/TOF space</a:t>
            </a:r>
          </a:p>
          <a:p>
            <a:pPr lvl="1"/>
            <a:r>
              <a:rPr lang="en-US" altLang="en-US" dirty="0"/>
              <a:t>Improving performance would help transition to experiment planning with Mantid</a:t>
            </a:r>
          </a:p>
        </p:txBody>
      </p:sp>
      <p:sp>
        <p:nvSpPr>
          <p:cNvPr id="1536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Single Crystal Peaks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1"/>
          <p:cNvSpPr>
            <a:spLocks noGrp="1"/>
          </p:cNvSpPr>
          <p:nvPr>
            <p:ph idx="1"/>
          </p:nvPr>
        </p:nvSpPr>
        <p:spPr>
          <a:xfrm>
            <a:off x="419100" y="1638300"/>
            <a:ext cx="11179464" cy="4471987"/>
          </a:xfrm>
        </p:spPr>
        <p:txBody>
          <a:bodyPr/>
          <a:lstStyle/>
          <a:p>
            <a:r>
              <a:rPr lang="en-US" altLang="en-US" dirty="0"/>
              <a:t>FindUBUsingFFT</a:t>
            </a:r>
          </a:p>
          <a:p>
            <a:pPr lvl="1"/>
            <a:r>
              <a:rPr lang="en-US" altLang="en-US" dirty="0"/>
              <a:t>Best algorithm for finding UB for Niggli cell</a:t>
            </a:r>
          </a:p>
          <a:p>
            <a:r>
              <a:rPr lang="en-US" altLang="en-US" dirty="0"/>
              <a:t>FindUBUsingMinMaxD</a:t>
            </a:r>
          </a:p>
          <a:p>
            <a:r>
              <a:rPr lang="en-US" altLang="en-US" dirty="0" err="1"/>
              <a:t>FindUBUsingLatticeParameters</a:t>
            </a:r>
            <a:endParaRPr lang="en-US" altLang="en-US" dirty="0"/>
          </a:p>
          <a:p>
            <a:r>
              <a:rPr lang="en-US" altLang="en-US" dirty="0"/>
              <a:t>FindUBUsingIndexedPeaks</a:t>
            </a:r>
          </a:p>
          <a:p>
            <a:r>
              <a:rPr lang="en-US" altLang="en-US" dirty="0"/>
              <a:t>OptimizeLatticeForCellType</a:t>
            </a:r>
          </a:p>
          <a:p>
            <a:r>
              <a:rPr lang="en-US" altLang="en-US" dirty="0"/>
              <a:t>CalculateUMatrix</a:t>
            </a:r>
          </a:p>
          <a:p>
            <a:pPr lvl="1"/>
            <a:r>
              <a:rPr lang="en-US" altLang="en-US" dirty="0"/>
              <a:t>Calculates U matrix from indexed peaks and lattice parameters</a:t>
            </a:r>
          </a:p>
          <a:p>
            <a:endParaRPr lang="en-US" altLang="en-US" dirty="0"/>
          </a:p>
        </p:txBody>
      </p:sp>
      <p:sp>
        <p:nvSpPr>
          <p:cNvPr id="16387" name="Title 2"/>
          <p:cNvSpPr>
            <a:spLocks noGrp="1"/>
          </p:cNvSpPr>
          <p:nvPr>
            <p:ph type="title"/>
          </p:nvPr>
        </p:nvSpPr>
        <p:spPr>
          <a:xfrm>
            <a:off x="419100" y="264569"/>
            <a:ext cx="8628063" cy="535531"/>
          </a:xfrm>
        </p:spPr>
        <p:txBody>
          <a:bodyPr/>
          <a:lstStyle/>
          <a:p>
            <a:r>
              <a:rPr lang="en-US" altLang="en-US" dirty="0"/>
              <a:t>Finding UB matrices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A20C22-D077-412B-81BA-8B2541026FAD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6B0504-AE38-4B68-B5E7-89AA94502C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3294</Words>
  <Application>Microsoft Office PowerPoint</Application>
  <PresentationFormat>Widescreen</PresentationFormat>
  <Paragraphs>461</Paragraphs>
  <Slides>59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9" baseType="lpstr">
      <vt:lpstr>DengXian</vt:lpstr>
      <vt:lpstr>MS PGothic</vt:lpstr>
      <vt:lpstr>Arial</vt:lpstr>
      <vt:lpstr>Arial </vt:lpstr>
      <vt:lpstr>Arial Black</vt:lpstr>
      <vt:lpstr>Calibri</vt:lpstr>
      <vt:lpstr>Cambria Math</vt:lpstr>
      <vt:lpstr>Century Gothic</vt:lpstr>
      <vt:lpstr>Times New Roman</vt:lpstr>
      <vt:lpstr>ORNL</vt:lpstr>
      <vt:lpstr>Using Mantid to process single crystal data </vt:lpstr>
      <vt:lpstr>Outline</vt:lpstr>
      <vt:lpstr>Algorithms available in Mantid to process single crystal data </vt:lpstr>
      <vt:lpstr>Loading and Converting Data</vt:lpstr>
      <vt:lpstr>Geometry</vt:lpstr>
      <vt:lpstr>Experiment Planning &amp; Mantid</vt:lpstr>
      <vt:lpstr>Calibrating Detectors</vt:lpstr>
      <vt:lpstr>Single Crystal Peaks</vt:lpstr>
      <vt:lpstr>Finding UB matrices</vt:lpstr>
      <vt:lpstr>Unit Cell Symmetry</vt:lpstr>
      <vt:lpstr>Indexing Peaks</vt:lpstr>
      <vt:lpstr>Integrating Peaks in Reciprocal Space</vt:lpstr>
      <vt:lpstr>Comparing Integration Algorithms</vt:lpstr>
      <vt:lpstr>Viewing Peaks with SliceViewer</vt:lpstr>
      <vt:lpstr>Options for SliceViewer</vt:lpstr>
      <vt:lpstr>Corrections</vt:lpstr>
      <vt:lpstr>Post-Reduction Algorithms</vt:lpstr>
      <vt:lpstr>Reduction scripts and GUI</vt:lpstr>
      <vt:lpstr>SCD Event Data Reduction Interface</vt:lpstr>
      <vt:lpstr>Parallel Python Reduction</vt:lpstr>
      <vt:lpstr>Timings of Parallel Reduction</vt:lpstr>
      <vt:lpstr>GUI for Single Crystal Reduction Enables Autoreduction</vt:lpstr>
      <vt:lpstr>Normalization and Visualization</vt:lpstr>
      <vt:lpstr>Normalizing Data</vt:lpstr>
      <vt:lpstr>Integrating MD Histograms</vt:lpstr>
      <vt:lpstr>Live Data Viewer</vt:lpstr>
      <vt:lpstr>Vates Splatter Plot</vt:lpstr>
      <vt:lpstr>Vates Simple Interface</vt:lpstr>
      <vt:lpstr>Vates Visualization Capabilities</vt:lpstr>
      <vt:lpstr>Diffuse Scattering</vt:lpstr>
      <vt:lpstr>Diffuse Scattering</vt:lpstr>
      <vt:lpstr>3D Profile Fitting for Peak Integration</vt:lpstr>
      <vt:lpstr>Currently use peak-minus-background integration</vt:lpstr>
      <vt:lpstr>Shortcomings of peak-minus-background approaches</vt:lpstr>
      <vt:lpstr>Details of peak integration</vt:lpstr>
      <vt:lpstr>Profile fitting recovers intensities at detector edges</vt:lpstr>
      <vt:lpstr>Moderator emission and the Ikeda-Carpenter function</vt:lpstr>
      <vt:lpstr>Background from expected profile fit</vt:lpstr>
      <vt:lpstr>Angular coordinates from bivariate normal distribution</vt:lpstr>
      <vt:lpstr>Angular coordinates from bivariate normal distribution</vt:lpstr>
      <vt:lpstr>Works well strong peaks not near detector edges</vt:lpstr>
      <vt:lpstr>Weak peaks use profile of neighboring strong peak</vt:lpstr>
      <vt:lpstr>Case study: Perdeuterated β-lactamase mutant</vt:lpstr>
      <vt:lpstr>Case Study: Perdeuterated PaPth1</vt:lpstr>
      <vt:lpstr>Case study: H-D Exchanged Z-DNA</vt:lpstr>
      <vt:lpstr>3D profile fitting is an algorithm in Mantid</vt:lpstr>
      <vt:lpstr>Python script for TOPAZ</vt:lpstr>
      <vt:lpstr>Profile fitting can recover intensities in 3He detectors</vt:lpstr>
      <vt:lpstr>Planned for profile fitting</vt:lpstr>
      <vt:lpstr>Modulated Structures</vt:lpstr>
      <vt:lpstr>Modulated Structure Example</vt:lpstr>
      <vt:lpstr>Finding Modulation Vectors</vt:lpstr>
      <vt:lpstr>Modifications to Mantid</vt:lpstr>
      <vt:lpstr>Modifications to Mantid cont.</vt:lpstr>
      <vt:lpstr>Modifications to Mantid cont.</vt:lpstr>
      <vt:lpstr>Modifications to Mantid cont.</vt:lpstr>
      <vt:lpstr>FindUBUsingIndexedPeaks with Satellites</vt:lpstr>
      <vt:lpstr>IndexPeaks with Satellites</vt:lpstr>
      <vt:lpstr>Conclusions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2018-09-12T14:24:04Z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