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45" r:id="rId3"/>
    <p:sldId id="453" r:id="rId4"/>
    <p:sldId id="536" r:id="rId5"/>
    <p:sldId id="454" r:id="rId6"/>
    <p:sldId id="455" r:id="rId7"/>
    <p:sldId id="456" r:id="rId8"/>
    <p:sldId id="496" r:id="rId9"/>
    <p:sldId id="498" r:id="rId10"/>
    <p:sldId id="462" r:id="rId11"/>
    <p:sldId id="463" r:id="rId12"/>
    <p:sldId id="465" r:id="rId13"/>
    <p:sldId id="466" r:id="rId14"/>
    <p:sldId id="468" r:id="rId15"/>
    <p:sldId id="469" r:id="rId16"/>
    <p:sldId id="470" r:id="rId17"/>
    <p:sldId id="473" r:id="rId18"/>
    <p:sldId id="474" r:id="rId19"/>
    <p:sldId id="535" r:id="rId20"/>
    <p:sldId id="534" r:id="rId21"/>
    <p:sldId id="476" r:id="rId22"/>
    <p:sldId id="477" r:id="rId23"/>
    <p:sldId id="479" r:id="rId24"/>
    <p:sldId id="481" r:id="rId25"/>
    <p:sldId id="482" r:id="rId26"/>
    <p:sldId id="483" r:id="rId27"/>
    <p:sldId id="484" r:id="rId28"/>
    <p:sldId id="485" r:id="rId29"/>
    <p:sldId id="499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500" r:id="rId40"/>
    <p:sldId id="495" r:id="rId41"/>
    <p:sldId id="501" r:id="rId42"/>
    <p:sldId id="502" r:id="rId43"/>
    <p:sldId id="503" r:id="rId44"/>
    <p:sldId id="504" r:id="rId45"/>
    <p:sldId id="505" r:id="rId46"/>
    <p:sldId id="506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20" r:id="rId58"/>
    <p:sldId id="521" r:id="rId59"/>
    <p:sldId id="522" r:id="rId60"/>
    <p:sldId id="523" r:id="rId61"/>
    <p:sldId id="524" r:id="rId62"/>
    <p:sldId id="525" r:id="rId63"/>
    <p:sldId id="526" r:id="rId64"/>
    <p:sldId id="527" r:id="rId65"/>
    <p:sldId id="528" r:id="rId66"/>
    <p:sldId id="529" r:id="rId67"/>
    <p:sldId id="530" r:id="rId68"/>
    <p:sldId id="531" r:id="rId69"/>
    <p:sldId id="421" r:id="rId70"/>
    <p:sldId id="422" r:id="rId71"/>
    <p:sldId id="45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Dušek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7" d="100"/>
          <a:sy n="107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9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9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8B2E-E100-400C-B863-1A75ED2D818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4E9E-DA8E-4AAE-B2FE-5BD946376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A013-83D8-48FF-8D9F-F09B85F154D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1882-EE43-4D74-80F9-C6AA7B923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91882-EE43-4D74-80F9-C6AA7B9230B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0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806896" y="116632"/>
            <a:ext cx="7437512" cy="85010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2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-27384"/>
            <a:ext cx="9144000" cy="876300"/>
          </a:xfrm>
          <a:prstGeom prst="rect">
            <a:avLst/>
          </a:prstGeom>
          <a:gradFill rotWithShape="1">
            <a:gsLst>
              <a:gs pos="0">
                <a:srgbClr val="FFFF00">
                  <a:lumMod val="35000"/>
                  <a:lumOff val="65000"/>
                </a:srgbClr>
              </a:gs>
              <a:gs pos="100000">
                <a:srgbClr val="92D050">
                  <a:alpha val="49000"/>
                </a:srgbClr>
              </a:gs>
            </a:gsLst>
            <a:lin ang="0" scaled="1"/>
          </a:gradFill>
          <a:ln w="3175" algn="ctr">
            <a:solidFill>
              <a:srgbClr val="6666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pic>
        <p:nvPicPr>
          <p:cNvPr id="8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624"/>
            <a:ext cx="1368152" cy="7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159023"/>
            <a:ext cx="2232248" cy="492443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DMSC for SX Diffraction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12 September, 2018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09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42.png"/><Relationship Id="rId5" Type="http://schemas.openxmlformats.org/officeDocument/2006/relationships/image" Target="../media/image810.png"/><Relationship Id="rId10" Type="http://schemas.openxmlformats.org/officeDocument/2006/relationships/image" Target="../media/image130.png"/><Relationship Id="rId4" Type="http://schemas.openxmlformats.org/officeDocument/2006/relationships/image" Target="../media/image7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0.png"/><Relationship Id="rId5" Type="http://schemas.openxmlformats.org/officeDocument/2006/relationships/image" Target="../media/image18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0.png"/><Relationship Id="rId4" Type="http://schemas.openxmlformats.org/officeDocument/2006/relationships/image" Target="../media/image27.wmf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7.png"/><Relationship Id="rId4" Type="http://schemas.openxmlformats.org/officeDocument/2006/relationships/image" Target="../media/image34.wmf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8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58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59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249289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Introduction to Jana software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63688" y="344177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Václav</a:t>
            </a:r>
            <a:r>
              <a:rPr lang="en-US" b="1" dirty="0" smtClean="0"/>
              <a:t> </a:t>
            </a:r>
            <a:r>
              <a:rPr lang="en-US" b="1" dirty="0" err="1" smtClean="0"/>
              <a:t>Petříček</a:t>
            </a:r>
            <a:r>
              <a:rPr lang="cs-CZ" b="1" dirty="0" smtClean="0"/>
              <a:t> and </a:t>
            </a:r>
            <a:r>
              <a:rPr lang="en-US" b="1" dirty="0" smtClean="0"/>
              <a:t>Michal D</a:t>
            </a:r>
            <a:r>
              <a:rPr lang="cs-CZ" b="1" dirty="0" err="1" smtClean="0"/>
              <a:t>ušek</a:t>
            </a:r>
            <a:endParaRPr lang="en-US" b="1" dirty="0" smtClean="0"/>
          </a:p>
          <a:p>
            <a:pPr algn="ctr"/>
            <a:r>
              <a:rPr lang="en-US" b="1" dirty="0" smtClean="0"/>
              <a:t>Institute of Physics</a:t>
            </a:r>
          </a:p>
          <a:p>
            <a:pPr algn="ctr"/>
            <a:r>
              <a:rPr lang="en-US" b="1" dirty="0" smtClean="0"/>
              <a:t>Academy of Sciences of the Czech Republic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98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Twins-type I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800" y="966788"/>
            <a:ext cx="8089900" cy="147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4600" indent="-2514600" algn="ctr">
              <a:defRPr/>
            </a:pPr>
            <a:r>
              <a:rPr lang="en-US" u="sng" dirty="0" err="1" smtClean="0"/>
              <a:t>Sygnonic</a:t>
            </a:r>
            <a:r>
              <a:rPr lang="en-US" u="sng" dirty="0" smtClean="0"/>
              <a:t> </a:t>
            </a:r>
            <a:r>
              <a:rPr lang="en-US" u="sng" dirty="0" err="1" smtClean="0"/>
              <a:t>merohedry</a:t>
            </a:r>
            <a:endParaRPr lang="en-US" u="sng" dirty="0"/>
          </a:p>
          <a:p>
            <a:pPr marL="2514600" indent="-2514600">
              <a:defRPr/>
            </a:pPr>
            <a:r>
              <a:rPr lang="en-US" dirty="0"/>
              <a:t> </a:t>
            </a:r>
            <a:endParaRPr lang="cs-CZ" dirty="0"/>
          </a:p>
          <a:p>
            <a:pPr marL="1974850" indent="-1974850">
              <a:defRPr/>
            </a:pPr>
            <a:r>
              <a:rPr lang="en-US" dirty="0"/>
              <a:t>Basic condition</a:t>
            </a:r>
            <a:r>
              <a:rPr lang="cs-CZ" dirty="0"/>
              <a:t>: </a:t>
            </a:r>
            <a:r>
              <a:rPr lang="en-US" dirty="0"/>
              <a:t>	The symmetry of the lattice is higher that the point (Laue) symmetry of the structure. But both symmetries belong to the same crystal system</a:t>
            </a:r>
            <a:r>
              <a:rPr lang="cs-CZ" dirty="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0700" y="2546350"/>
            <a:ext cx="805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Example cubic system:</a:t>
            </a:r>
            <a:endParaRPr lang="cs-CZ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8"/>
              <p:cNvSpPr txBox="1">
                <a:spLocks noChangeArrowheads="1"/>
              </p:cNvSpPr>
              <p:nvPr/>
            </p:nvSpPr>
            <p:spPr bwMode="auto">
              <a:xfrm>
                <a:off x="355600" y="5126296"/>
                <a:ext cx="7745413" cy="67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altLang="en-US" dirty="0" smtClean="0">
                    <a:latin typeface="+mn-lt"/>
                  </a:rPr>
                  <a:t>The black arrows indicate those which can be returned back to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𝑚</m:t>
                    </m:r>
                    <m:bar>
                      <m:barPr>
                        <m:pos m:val="top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0" i="1" smtClean="0">
                            <a:latin typeface="Cambria Math"/>
                          </a:rPr>
                          <m:t>3</m:t>
                        </m:r>
                      </m:e>
                    </m:bar>
                    <m:r>
                      <a:rPr lang="en-US" alt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en-US" dirty="0" smtClean="0">
                    <a:latin typeface="+mn-lt"/>
                  </a:rPr>
                  <a:t>  by </a:t>
                </a:r>
                <a:r>
                  <a:rPr lang="en-US" altLang="en-US" dirty="0">
                    <a:latin typeface="+mn-lt"/>
                  </a:rPr>
                  <a:t>adding of the inversion center. </a:t>
                </a:r>
                <a:endParaRPr lang="cs-CZ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600" y="5126296"/>
                <a:ext cx="7745413" cy="678968"/>
              </a:xfrm>
              <a:prstGeom prst="rect">
                <a:avLst/>
              </a:prstGeom>
              <a:blipFill rotWithShape="1">
                <a:blip r:embed="rId2"/>
                <a:stretch>
                  <a:fillRect l="-629" b="-13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746500" y="3562350"/>
            <a:ext cx="4445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2667000" y="3549650"/>
            <a:ext cx="12319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813300" y="3511550"/>
            <a:ext cx="1016000" cy="850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4470400" y="3524250"/>
            <a:ext cx="457200" cy="901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995936" y="3068960"/>
                <a:ext cx="76168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/>
                        </a:rPr>
                        <m:t>𝑚</m:t>
                      </m:r>
                      <m:bar>
                        <m:barPr>
                          <m:pos m:val="top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i="1">
                              <a:latin typeface="Cambria Math"/>
                            </a:rPr>
                            <m:t>3</m:t>
                          </m:r>
                        </m:e>
                      </m:bar>
                      <m:r>
                        <a:rPr lang="en-US" alt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68960"/>
                <a:ext cx="761682" cy="401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267744" y="4437112"/>
                <a:ext cx="622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37112"/>
                <a:ext cx="62228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3419872" y="4437112"/>
                <a:ext cx="691984" cy="400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437112"/>
                <a:ext cx="691984" cy="4009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5592432" y="4437112"/>
                <a:ext cx="563744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/>
                        </a:rPr>
                        <m:t>𝑚</m:t>
                      </m:r>
                      <m:bar>
                        <m:barPr>
                          <m:pos m:val="top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en-US" i="1">
                              <a:latin typeface="Cambria Math"/>
                            </a:rPr>
                            <m:t>3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32" y="4437112"/>
                <a:ext cx="563744" cy="4019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4665893" y="4484612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893" y="4484612"/>
                <a:ext cx="4940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4716016" y="3800915"/>
                <a:ext cx="556563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ba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00915"/>
                <a:ext cx="556563" cy="6789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5502338" y="381408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38" y="3814081"/>
                <a:ext cx="36580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4120737" y="29628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2838043" y="3770102"/>
                <a:ext cx="3658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43" y="3770102"/>
                <a:ext cx="365805" cy="4019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3630131" y="3764532"/>
                <a:ext cx="3658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31" y="3764532"/>
                <a:ext cx="365805" cy="40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1844824"/>
            <a:ext cx="635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Example tetragonal case:</a:t>
            </a:r>
            <a:endParaRPr lang="cs-CZ" altLang="en-US" dirty="0">
              <a:latin typeface="+mj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156544" y="4045868"/>
            <a:ext cx="1397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308944" y="4198268"/>
            <a:ext cx="1257300" cy="104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2385144" y="2877468"/>
            <a:ext cx="1155700" cy="901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217244" y="2852068"/>
            <a:ext cx="13335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5217244" y="4058568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229944" y="4439568"/>
            <a:ext cx="1295400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779912" y="3852068"/>
                <a:ext cx="1079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𝑚𝑚𝑚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52068"/>
                <a:ext cx="107946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5254" t="-118333" r="-2825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547664" y="2708920"/>
                <a:ext cx="705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70519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3276" t="-116393" r="-5689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685915" y="3861048"/>
                <a:ext cx="365805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15" y="3861048"/>
                <a:ext cx="365805" cy="4009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757923" y="507589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23" y="5075892"/>
                <a:ext cx="3658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804248" y="263691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636912"/>
                <a:ext cx="79208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732240" y="501317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13176"/>
                <a:ext cx="79208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732240" y="3851756"/>
                <a:ext cx="792088" cy="400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51756"/>
                <a:ext cx="792088" cy="4009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31800" y="966788"/>
            <a:ext cx="8089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4600" indent="-2514600" algn="ctr">
              <a:defRPr/>
            </a:pPr>
            <a:r>
              <a:rPr lang="en-US" u="sng" dirty="0" err="1"/>
              <a:t>Sygnonic</a:t>
            </a:r>
            <a:r>
              <a:rPr lang="en-US" u="sng" dirty="0"/>
              <a:t> </a:t>
            </a:r>
            <a:r>
              <a:rPr lang="en-US" u="sng" dirty="0" err="1"/>
              <a:t>merohedry</a:t>
            </a:r>
            <a:endParaRPr lang="en-US" u="sng" dirty="0"/>
          </a:p>
          <a:p>
            <a:pPr marL="2514600" indent="-2514600">
              <a:defRPr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652120" y="2780928"/>
                <a:ext cx="3658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80928"/>
                <a:ext cx="365805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652120" y="3608641"/>
                <a:ext cx="3658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608641"/>
                <a:ext cx="365805" cy="4019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5652120" y="4365104"/>
                <a:ext cx="3658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365104"/>
                <a:ext cx="365805" cy="40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2555776" y="2780928"/>
                <a:ext cx="544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80928"/>
                <a:ext cx="54495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2267744" y="3645024"/>
                <a:ext cx="100181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645024"/>
                <a:ext cx="1001813" cy="4019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2254934" y="4293096"/>
                <a:ext cx="100181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ba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34" y="4293096"/>
                <a:ext cx="1001813" cy="4019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5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800" y="1541463"/>
            <a:ext cx="80899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4600" indent="-2514600" algn="ctr">
              <a:defRPr/>
            </a:pPr>
            <a:r>
              <a:rPr lang="en-US" u="sng" dirty="0"/>
              <a:t> </a:t>
            </a:r>
            <a:r>
              <a:rPr lang="en-US" u="sng" dirty="0" smtClean="0"/>
              <a:t>Metric </a:t>
            </a:r>
            <a:r>
              <a:rPr lang="en-US" u="sng" dirty="0" err="1" smtClean="0"/>
              <a:t>merohedry</a:t>
            </a:r>
            <a:endParaRPr lang="en-US" u="sng" dirty="0"/>
          </a:p>
          <a:p>
            <a:pPr marL="2514600" indent="-2514600">
              <a:defRPr/>
            </a:pPr>
            <a:r>
              <a:rPr lang="en-US" dirty="0"/>
              <a:t> </a:t>
            </a:r>
            <a:endParaRPr lang="cs-CZ" dirty="0"/>
          </a:p>
          <a:p>
            <a:pPr marL="2332038" indent="-2332038">
              <a:defRPr/>
            </a:pPr>
            <a:r>
              <a:rPr lang="en-US" dirty="0"/>
              <a:t>Basic condition</a:t>
            </a:r>
            <a:r>
              <a:rPr lang="cs-CZ" dirty="0"/>
              <a:t>: </a:t>
            </a:r>
            <a:r>
              <a:rPr lang="en-US" dirty="0"/>
              <a:t>	The symmetry of the lattice is higher that the point (Laue) symmetry of the structure. But both symmetries do not belong to the same crystal system</a:t>
            </a:r>
            <a:r>
              <a:rPr lang="cs-CZ" dirty="0"/>
              <a:t>.</a:t>
            </a:r>
            <a:endParaRPr lang="en-US" dirty="0"/>
          </a:p>
          <a:p>
            <a:pPr marL="1974850" indent="-1974850">
              <a:defRPr/>
            </a:pPr>
            <a:endParaRPr lang="en-US" dirty="0"/>
          </a:p>
          <a:p>
            <a:pPr marL="2332038" indent="-2332038">
              <a:defRPr/>
            </a:pPr>
            <a:r>
              <a:rPr lang="en-US" dirty="0"/>
              <a:t>Additional </a:t>
            </a:r>
            <a:r>
              <a:rPr lang="en-US" dirty="0" smtClean="0"/>
              <a:t>conditions:</a:t>
            </a:r>
            <a:r>
              <a:rPr lang="en-US" dirty="0"/>
              <a:t>	For full overlaps some geometrical </a:t>
            </a:r>
            <a:r>
              <a:rPr lang="en-US" dirty="0" smtClean="0"/>
              <a:t>conditions </a:t>
            </a:r>
            <a:r>
              <a:rPr lang="en-US" dirty="0"/>
              <a:t>are to be fulfilled. For example: the monoclinic angle </a:t>
            </a:r>
            <a:r>
              <a:rPr lang="en-US" dirty="0" smtClean="0"/>
              <a:t>is, within </a:t>
            </a:r>
            <a:r>
              <a:rPr lang="en-US" dirty="0"/>
              <a:t>accuracy of our </a:t>
            </a:r>
            <a:r>
              <a:rPr lang="en-US" dirty="0" smtClean="0"/>
              <a:t>experiment, </a:t>
            </a:r>
            <a:r>
              <a:rPr lang="en-US" dirty="0"/>
              <a:t>equal 90</a:t>
            </a:r>
            <a:r>
              <a:rPr lang="en-US" dirty="0" smtClean="0">
                <a:latin typeface="Calibri"/>
              </a:rPr>
              <a:t>°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pPr marL="2332038" indent="-2332038"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1974850" indent="-1974850">
              <a:defRPr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06896" y="116632"/>
            <a:ext cx="7437512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Twins-type 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25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Picture 4" descr="twin-mono-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97868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915816" y="980728"/>
                <a:ext cx="4104456" cy="56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altLang="en-US" dirty="0" smtClean="0"/>
                  <a:t>Point </a:t>
                </a:r>
                <a:r>
                  <a:rPr lang="en-US" altLang="en-US" dirty="0"/>
                  <a:t>group of the structure</a:t>
                </a:r>
                <a:r>
                  <a:rPr lang="en-US" altLang="en-US" sz="2800" dirty="0"/>
                  <a:t> </a:t>
                </a:r>
                <a:r>
                  <a:rPr lang="en-US" altLang="en-US" dirty="0" smtClean="0"/>
                  <a:t>2/</a:t>
                </a:r>
                <a:r>
                  <a:rPr lang="en-US" altLang="en-US" i="1" dirty="0" smtClean="0"/>
                  <a:t>m</a:t>
                </a:r>
              </a:p>
              <a:p>
                <a:pPr algn="ctr">
                  <a:lnSpc>
                    <a:spcPct val="50000"/>
                  </a:lnSpc>
                </a:pPr>
                <a:r>
                  <a:rPr lang="en-US" altLang="en-US" dirty="0" smtClean="0"/>
                  <a:t>Point </a:t>
                </a:r>
                <a:r>
                  <a:rPr lang="en-US" altLang="en-US" dirty="0"/>
                  <a:t>group of the lattice</a:t>
                </a:r>
                <a:r>
                  <a:rPr lang="en-US" altLang="en-US" sz="2800" dirty="0"/>
                  <a:t> </a:t>
                </a:r>
                <a:r>
                  <a:rPr lang="en-US" altLang="en-US" i="1" dirty="0" smtClean="0"/>
                  <a:t>mmm,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90°</m:t>
                    </m:r>
                  </m:oMath>
                </a14:m>
                <a:r>
                  <a:rPr lang="en-US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980728"/>
                <a:ext cx="4104456" cy="564129"/>
              </a:xfrm>
              <a:prstGeom prst="rect">
                <a:avLst/>
              </a:prstGeom>
              <a:blipFill rotWithShape="1">
                <a:blip r:embed="rId3"/>
                <a:stretch>
                  <a:fillRect l="-742" t="-1521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3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Picture 4" descr="twin-mono-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97868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4713" y="1042888"/>
            <a:ext cx="484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+mj-lt"/>
              </a:rPr>
              <a:t>Twinning by </a:t>
            </a:r>
            <a:r>
              <a:rPr lang="en-US" altLang="en-US" i="1" dirty="0">
                <a:latin typeface="+mj-lt"/>
              </a:rPr>
              <a:t>m</a:t>
            </a:r>
            <a:r>
              <a:rPr lang="en-US" altLang="en-US" baseline="-25000" dirty="0">
                <a:latin typeface="+mj-lt"/>
              </a:rPr>
              <a:t>x </a:t>
            </a:r>
            <a:r>
              <a:rPr lang="en-US" altLang="en-US" dirty="0">
                <a:latin typeface="+mj-lt"/>
              </a:rPr>
              <a:t>- 50% of the second domain</a:t>
            </a:r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0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11560" y="105273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we recognize the problem from </a:t>
            </a:r>
            <a:r>
              <a:rPr lang="en-US" dirty="0" smtClean="0"/>
              <a:t>directly diffraction </a:t>
            </a:r>
            <a:r>
              <a:rPr lang="en-US" dirty="0"/>
              <a:t>pattern?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No, the diffraction pattern looks like for regular structure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we index diffraction spots and integrate them?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All diffraction spots can be indexed </a:t>
            </a:r>
            <a:r>
              <a:rPr lang="en-US" dirty="0" smtClean="0">
                <a:solidFill>
                  <a:srgbClr val="FF0000"/>
                </a:solidFill>
              </a:rPr>
              <a:t>with three </a:t>
            </a:r>
            <a:r>
              <a:rPr lang="en-US" dirty="0">
                <a:solidFill>
                  <a:srgbClr val="FF0000"/>
                </a:solidFill>
              </a:rPr>
              <a:t>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Laue </a:t>
            </a:r>
            <a:r>
              <a:rPr lang="en-US" dirty="0" smtClean="0"/>
              <a:t>symmetry?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of the </a:t>
            </a:r>
            <a:r>
              <a:rPr lang="en-US" dirty="0" smtClean="0"/>
              <a:t>structure?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Refinement, presentation of </a:t>
            </a:r>
            <a:r>
              <a:rPr lang="en-US" dirty="0" smtClean="0"/>
              <a:t>results?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4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Twins-type I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8800" y="533400"/>
            <a:ext cx="808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>
                <a:latin typeface="+mj-lt"/>
              </a:rPr>
              <a:t>The </a:t>
            </a:r>
            <a:r>
              <a:rPr lang="en-US" altLang="en-US" dirty="0">
                <a:latin typeface="+mj-lt"/>
              </a:rPr>
              <a:t>twinning </a:t>
            </a:r>
            <a:r>
              <a:rPr lang="en-US" altLang="en-US" dirty="0" smtClean="0">
                <a:latin typeface="+mj-lt"/>
              </a:rPr>
              <a:t>operations </a:t>
            </a:r>
            <a:r>
              <a:rPr lang="en-US" altLang="en-US" dirty="0">
                <a:latin typeface="+mj-lt"/>
              </a:rPr>
              <a:t>can be derived from the group – subgroup relationship:</a:t>
            </a:r>
            <a:endParaRPr lang="cs-CZ" altLang="en-US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3138"/>
              </p:ext>
            </p:extLst>
          </p:nvPr>
        </p:nvGraphicFramePr>
        <p:xfrm>
          <a:off x="768350" y="1897063"/>
          <a:ext cx="673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897063"/>
                        <a:ext cx="673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1844824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+mj-lt"/>
              </a:rPr>
              <a:t>the </a:t>
            </a:r>
            <a:r>
              <a:rPr lang="en-US" altLang="en-US" dirty="0">
                <a:latin typeface="+mj-lt"/>
              </a:rPr>
              <a:t>point group of the structure</a:t>
            </a:r>
          </a:p>
          <a:p>
            <a:pPr eaLnBrk="1" hangingPunct="1"/>
            <a:r>
              <a:rPr lang="en-US" altLang="en-US" dirty="0">
                <a:latin typeface="+mj-lt"/>
              </a:rPr>
              <a:t>the point group of the lattice</a:t>
            </a:r>
            <a:endParaRPr lang="cs-CZ" altLang="en-US" dirty="0">
              <a:latin typeface="+mj-lt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803400" y="2819400"/>
            <a:ext cx="5578475" cy="3565525"/>
            <a:chOff x="1803400" y="2819400"/>
            <a:chExt cx="5578475" cy="3565525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719763" y="4252913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803400" y="2819400"/>
              <a:ext cx="5578475" cy="35655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33850" y="5145088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579688" y="4608513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133850" y="4070350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579688" y="3355975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591050" y="3087688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4156127"/>
                </p:ext>
              </p:extLst>
            </p:nvPr>
          </p:nvGraphicFramePr>
          <p:xfrm>
            <a:off x="5110163" y="3384550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0" name="Equation" r:id="rId5" imgW="241200" imgH="215640" progId="Equation.DSMT4">
                    <p:embed/>
                  </p:oleObj>
                </mc:Choice>
                <mc:Fallback>
                  <p:oleObj name="Equation" r:id="rId5" imgW="241200" imgH="215640" progId="Equation.DSMT4">
                    <p:embed/>
                    <p:pic>
                      <p:nvPicPr>
                        <p:cNvPr id="1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0163" y="3384550"/>
                          <a:ext cx="2413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9124883"/>
                </p:ext>
              </p:extLst>
            </p:nvPr>
          </p:nvGraphicFramePr>
          <p:xfrm>
            <a:off x="3049588" y="3657600"/>
            <a:ext cx="393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1" name="Equation" r:id="rId7" imgW="393480" imgH="291960" progId="Equation.DSMT4">
                    <p:embed/>
                  </p:oleObj>
                </mc:Choice>
                <mc:Fallback>
                  <p:oleObj name="Equation" r:id="rId7" imgW="393480" imgH="291960" progId="Equation.DSMT4">
                    <p:embed/>
                    <p:pic>
                      <p:nvPicPr>
                        <p:cNvPr id="1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9588" y="3657600"/>
                          <a:ext cx="393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692518"/>
                </p:ext>
              </p:extLst>
            </p:nvPr>
          </p:nvGraphicFramePr>
          <p:xfrm>
            <a:off x="3041650" y="4914900"/>
            <a:ext cx="393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2" name="Equation" r:id="rId9" imgW="393480" imgH="291960" progId="Equation.DSMT4">
                    <p:embed/>
                  </p:oleObj>
                </mc:Choice>
                <mc:Fallback>
                  <p:oleObj name="Equation" r:id="rId9" imgW="393480" imgH="291960" progId="Equation.DSMT4">
                    <p:embed/>
                    <p:pic>
                      <p:nvPicPr>
                        <p:cNvPr id="1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650" y="4914900"/>
                          <a:ext cx="393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050246"/>
                </p:ext>
              </p:extLst>
            </p:nvPr>
          </p:nvGraphicFramePr>
          <p:xfrm>
            <a:off x="4576763" y="5492750"/>
            <a:ext cx="393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3" name="Equation" r:id="rId11" imgW="393480" imgH="291960" progId="Equation.DSMT4">
                    <p:embed/>
                  </p:oleObj>
                </mc:Choice>
                <mc:Fallback>
                  <p:oleObj name="Equation" r:id="rId11" imgW="393480" imgH="291960" progId="Equation.DSMT4">
                    <p:embed/>
                    <p:pic>
                      <p:nvPicPr>
                        <p:cNvPr id="1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763" y="5492750"/>
                          <a:ext cx="393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826617"/>
                </p:ext>
              </p:extLst>
            </p:nvPr>
          </p:nvGraphicFramePr>
          <p:xfrm>
            <a:off x="4600575" y="4368800"/>
            <a:ext cx="393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4" name="Equation" r:id="rId13" imgW="393480" imgH="291960" progId="Equation.DSMT4">
                    <p:embed/>
                  </p:oleObj>
                </mc:Choice>
                <mc:Fallback>
                  <p:oleObj name="Equation" r:id="rId13" imgW="393480" imgH="291960" progId="Equation.DSMT4">
                    <p:embed/>
                    <p:pic>
                      <p:nvPicPr>
                        <p:cNvPr id="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575" y="4368800"/>
                          <a:ext cx="393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719763" y="4252913"/>
              <a:ext cx="13716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1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308346"/>
                </p:ext>
              </p:extLst>
            </p:nvPr>
          </p:nvGraphicFramePr>
          <p:xfrm>
            <a:off x="6135688" y="4532313"/>
            <a:ext cx="393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15" name="Equation" r:id="rId15" imgW="393480" imgH="291960" progId="Equation.DSMT4">
                    <p:embed/>
                  </p:oleObj>
                </mc:Choice>
                <mc:Fallback>
                  <p:oleObj name="Equation" r:id="rId15" imgW="393480" imgH="291960" progId="Equation.DSMT4">
                    <p:embed/>
                    <p:pic>
                      <p:nvPicPr>
                        <p:cNvPr id="21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5688" y="4532313"/>
                          <a:ext cx="393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kt 21"/>
          <p:cNvGraphicFramePr>
            <a:graphicFrameLocks noChangeAspect="1"/>
          </p:cNvGraphicFramePr>
          <p:nvPr>
            <p:extLst/>
          </p:nvPr>
        </p:nvGraphicFramePr>
        <p:xfrm>
          <a:off x="1979712" y="2204864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Equation" r:id="rId17" imgW="228600" imgH="241300" progId="Equation.3">
                  <p:embed/>
                </p:oleObj>
              </mc:Choice>
              <mc:Fallback>
                <p:oleObj name="Equation" r:id="rId17" imgW="228600" imgH="241300" progId="Equation.3">
                  <p:embed/>
                  <p:pic>
                    <p:nvPicPr>
                      <p:cNvPr id="22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95566"/>
              </p:ext>
            </p:extLst>
          </p:nvPr>
        </p:nvGraphicFramePr>
        <p:xfrm>
          <a:off x="2014538" y="1925638"/>
          <a:ext cx="241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Equation" r:id="rId19" imgW="241200" imgH="215640" progId="Equation.DSMT4">
                  <p:embed/>
                </p:oleObj>
              </mc:Choice>
              <mc:Fallback>
                <p:oleObj name="Equation" r:id="rId19" imgW="241200" imgH="215640" progId="Equation.DSMT4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1925638"/>
                        <a:ext cx="241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1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03304"/>
              </p:ext>
            </p:extLst>
          </p:nvPr>
        </p:nvGraphicFramePr>
        <p:xfrm>
          <a:off x="2165350" y="1125538"/>
          <a:ext cx="455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0" name="Equation" r:id="rId3" imgW="4559040" imgH="355320" progId="Equation.DSMT4">
                  <p:embed/>
                </p:oleObj>
              </mc:Choice>
              <mc:Fallback>
                <p:oleObj name="Equation" r:id="rId3" imgW="4559040" imgH="35532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5350" y="1125538"/>
                        <a:ext cx="4559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05172" y="163249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detected intensity                is a sum of individual intensities                   from each domain. Without loosing generality we assume that             . The coefficients     are individual volume fractions normalized to one:    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60618"/>
              </p:ext>
            </p:extLst>
          </p:nvPr>
        </p:nvGraphicFramePr>
        <p:xfrm>
          <a:off x="2473325" y="1627188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1" name="Equation" r:id="rId5" imgW="634680" imgH="355320" progId="Equation.DSMT4">
                  <p:embed/>
                </p:oleObj>
              </mc:Choice>
              <mc:Fallback>
                <p:oleObj name="Equation" r:id="rId5" imgW="634680" imgH="355320" progId="Equation.DSMT4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3325" y="1627188"/>
                        <a:ext cx="63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115207"/>
              </p:ext>
            </p:extLst>
          </p:nvPr>
        </p:nvGraphicFramePr>
        <p:xfrm>
          <a:off x="6242050" y="1636713"/>
          <a:ext cx="825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2" name="Equation" r:id="rId7" imgW="825480" imgH="355320" progId="Equation.DSMT4">
                  <p:embed/>
                </p:oleObj>
              </mc:Choice>
              <mc:Fallback>
                <p:oleObj name="Equation" r:id="rId7" imgW="825480" imgH="355320" progId="Equation.DSMT4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2050" y="1636713"/>
                        <a:ext cx="825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7380312" y="1948109"/>
          <a:ext cx="177800" cy="29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3"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0312" y="1948109"/>
                        <a:ext cx="177800" cy="29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691772" y="2241511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11" imgW="1688760" imgH="291960" progId="Equation.DSMT4">
                  <p:embed/>
                </p:oleObj>
              </mc:Choice>
              <mc:Fallback>
                <p:oleObj name="Equation" r:id="rId11" imgW="1688760" imgH="29196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1772" y="2241511"/>
                        <a:ext cx="1689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148064" y="1973482"/>
          <a:ext cx="609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Equation" r:id="rId13" imgW="609480" imgH="291960" progId="Equation.DSMT4">
                  <p:embed/>
                </p:oleObj>
              </mc:Choice>
              <mc:Fallback>
                <p:oleObj name="Equation" r:id="rId13" imgW="609480" imgH="291960" progId="Equation.DSMT4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48064" y="1973482"/>
                        <a:ext cx="609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7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628800"/>
            <a:ext cx="845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any symmetry element       from the point group H and calculate the structure factor for the symmetry related intensity: </a:t>
            </a:r>
            <a:endParaRPr lang="cs-CZ" dirty="0"/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46704"/>
              </p:ext>
            </p:extLst>
          </p:nvPr>
        </p:nvGraphicFramePr>
        <p:xfrm>
          <a:off x="3649286" y="1905962"/>
          <a:ext cx="82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4" name="Equation" r:id="rId3" imgW="825480" imgH="444240" progId="Equation.DSMT4">
                  <p:embed/>
                </p:oleObj>
              </mc:Choice>
              <mc:Fallback>
                <p:oleObj name="Equation" r:id="rId3" imgW="825480" imgH="444240" progId="Equation.DSMT4">
                  <p:embed/>
                  <p:pic>
                    <p:nvPicPr>
                      <p:cNvPr id="29" name="Objek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9286" y="1905962"/>
                        <a:ext cx="825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55241"/>
              </p:ext>
            </p:extLst>
          </p:nvPr>
        </p:nvGraphicFramePr>
        <p:xfrm>
          <a:off x="2123728" y="2481853"/>
          <a:ext cx="5080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5" name="Equation" r:id="rId5" imgW="5079960" imgH="444240" progId="Equation.DSMT4">
                  <p:embed/>
                </p:oleObj>
              </mc:Choice>
              <mc:Fallback>
                <p:oleObj name="Equation" r:id="rId5" imgW="5079960" imgH="444240" progId="Equation.DSMT4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2481853"/>
                        <a:ext cx="5080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844208"/>
              </p:ext>
            </p:extLst>
          </p:nvPr>
        </p:nvGraphicFramePr>
        <p:xfrm>
          <a:off x="2165350" y="1125538"/>
          <a:ext cx="455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6" name="Equation" r:id="rId7" imgW="4559040" imgH="355320" progId="Equation.DSMT4">
                  <p:embed/>
                </p:oleObj>
              </mc:Choice>
              <mc:Fallback>
                <p:oleObj name="Equation" r:id="rId7" imgW="4559040" imgH="35532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5350" y="1125538"/>
                        <a:ext cx="4559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888633" y="1623377"/>
                <a:ext cx="459062" cy="37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33" y="1623377"/>
                <a:ext cx="459062" cy="378630"/>
              </a:xfrm>
              <a:prstGeom prst="rect">
                <a:avLst/>
              </a:prstGeom>
              <a:blipFill>
                <a:blip r:embed="rId9"/>
                <a:stretch>
                  <a:fillRect t="-1613" r="-800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87490"/>
              </p:ext>
            </p:extLst>
          </p:nvPr>
        </p:nvGraphicFramePr>
        <p:xfrm>
          <a:off x="2016125" y="2481263"/>
          <a:ext cx="529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3" imgW="5295600" imgH="444240" progId="Equation.DSMT4">
                  <p:embed/>
                </p:oleObj>
              </mc:Choice>
              <mc:Fallback>
                <p:oleObj name="Equation" r:id="rId3" imgW="5295600" imgH="444240" progId="Equation.DSMT4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25" y="2481263"/>
                        <a:ext cx="5295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2165350" y="1125538"/>
          <a:ext cx="455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Equation" r:id="rId5" imgW="4559040" imgH="355320" progId="Equation.DSMT4">
                  <p:embed/>
                </p:oleObj>
              </mc:Choice>
              <mc:Fallback>
                <p:oleObj name="Equation" r:id="rId5" imgW="4559040" imgH="355320" progId="Equation.DSMT4">
                  <p:embed/>
                  <p:pic>
                    <p:nvPicPr>
                      <p:cNvPr id="41" name="Objekt 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350" y="1125538"/>
                        <a:ext cx="4559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>
            <a:off x="3347864" y="1481138"/>
            <a:ext cx="0" cy="93975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6016" y="1481138"/>
            <a:ext cx="0" cy="93975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054697" y="1433796"/>
            <a:ext cx="220054" cy="1094809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67544" y="32129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5675" indent="-3495675"/>
            <a:r>
              <a:rPr lang="en-US" dirty="0" smtClean="0"/>
              <a:t>No interchanging of twin domains → 	this symmetry operation is present in the           combined diffraction pattern</a:t>
            </a:r>
            <a:endParaRPr lang="en-US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47435"/>
              </p:ext>
            </p:extLst>
          </p:nvPr>
        </p:nvGraphicFramePr>
        <p:xfrm>
          <a:off x="3176588" y="4421188"/>
          <a:ext cx="25273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Equation" r:id="rId7" imgW="2527200" imgH="342720" progId="Equation.DSMT4">
                  <p:embed/>
                </p:oleObj>
              </mc:Choice>
              <mc:Fallback>
                <p:oleObj name="Equation" r:id="rId7" imgW="2527200" imgH="34272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588" y="4421188"/>
                        <a:ext cx="25273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2943306" y="1571310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06" y="1571310"/>
                <a:ext cx="434030" cy="378630"/>
              </a:xfrm>
              <a:prstGeom prst="rect">
                <a:avLst/>
              </a:prstGeom>
              <a:blipFill>
                <a:blip r:embed="rId9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4164107" y="1556792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07" y="1556792"/>
                <a:ext cx="434030" cy="378630"/>
              </a:xfrm>
              <a:prstGeom prst="rect">
                <a:avLst/>
              </a:prstGeom>
              <a:blipFill>
                <a:blip r:embed="rId10"/>
                <a:stretch>
                  <a:fillRect t="-1613" r="-7042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12"/>
              <p:cNvSpPr/>
              <p:nvPr/>
            </p:nvSpPr>
            <p:spPr>
              <a:xfrm>
                <a:off x="5697351" y="1577888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351" y="1577888"/>
                <a:ext cx="434030" cy="378630"/>
              </a:xfrm>
              <a:prstGeom prst="rect">
                <a:avLst/>
              </a:prstGeom>
              <a:blipFill>
                <a:blip r:embed="rId11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2483768" y="1481138"/>
            <a:ext cx="0" cy="93975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/>
              <p:cNvSpPr/>
              <p:nvPr/>
            </p:nvSpPr>
            <p:spPr>
              <a:xfrm>
                <a:off x="1979712" y="1599391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599391"/>
                <a:ext cx="434030" cy="378630"/>
              </a:xfrm>
              <a:prstGeom prst="rect">
                <a:avLst/>
              </a:prstGeom>
              <a:blipFill>
                <a:blip r:embed="rId12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05273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crystallographic software for solution and refinement difficult crystal structures. </a:t>
            </a:r>
            <a:br>
              <a:rPr lang="en-US" dirty="0" smtClean="0"/>
            </a:br>
            <a:r>
              <a:rPr lang="en-US" dirty="0" smtClean="0"/>
              <a:t>It can be applied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including disordered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Structures affected by twinning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Modulated and composite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structures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density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ADP </a:t>
            </a:r>
            <a:r>
              <a:rPr lang="en-US" dirty="0" err="1" smtClean="0"/>
              <a:t>anharmonic</a:t>
            </a:r>
            <a:r>
              <a:rPr lang="en-US" dirty="0" smtClean="0"/>
              <a:t> refinements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 an input diffraction data we can use single crystal or powder data from: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Conventional X-ray diffractometers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Synchrotron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 diffraction experiment  - kinematical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diffraction experiment  - </a:t>
            </a:r>
            <a:r>
              <a:rPr lang="en-US" dirty="0" smtClean="0"/>
              <a:t>dynamical approach thanks to the connection with </a:t>
            </a:r>
            <a:r>
              <a:rPr lang="en-US" u="sng" dirty="0" err="1" smtClean="0"/>
              <a:t>Dyngo</a:t>
            </a:r>
            <a:r>
              <a:rPr lang="en-US" u="sng" dirty="0" smtClean="0"/>
              <a:t> developed by Lu</a:t>
            </a:r>
            <a:r>
              <a:rPr lang="cs-CZ" u="sng" dirty="0" err="1" smtClean="0"/>
              <a:t>káš</a:t>
            </a:r>
            <a:r>
              <a:rPr lang="cs-CZ" u="sng" dirty="0" smtClean="0"/>
              <a:t> </a:t>
            </a:r>
            <a:r>
              <a:rPr lang="cs-CZ" u="sng" dirty="0" err="1" smtClean="0"/>
              <a:t>Palatinus</a:t>
            </a:r>
            <a:endParaRPr lang="en-US" u="sng" dirty="0"/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93687"/>
              </p:ext>
            </p:extLst>
          </p:nvPr>
        </p:nvGraphicFramePr>
        <p:xfrm>
          <a:off x="1952625" y="2481263"/>
          <a:ext cx="5422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3" imgW="5422680" imgH="444240" progId="Equation.DSMT4">
                  <p:embed/>
                </p:oleObj>
              </mc:Choice>
              <mc:Fallback>
                <p:oleObj name="Equation" r:id="rId3" imgW="5422680" imgH="444240" progId="Equation.DSMT4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25" y="2481263"/>
                        <a:ext cx="5422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/>
        </p:nvGraphicFramePr>
        <p:xfrm>
          <a:off x="2165350" y="1125538"/>
          <a:ext cx="455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Equation" r:id="rId5" imgW="4559040" imgH="355320" progId="Equation.DSMT4">
                  <p:embed/>
                </p:oleObj>
              </mc:Choice>
              <mc:Fallback>
                <p:oleObj name="Equation" r:id="rId5" imgW="4559040" imgH="355320" progId="Equation.DSMT4">
                  <p:embed/>
                  <p:pic>
                    <p:nvPicPr>
                      <p:cNvPr id="41" name="Objekt 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350" y="1125538"/>
                        <a:ext cx="4559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>
            <a:off x="3347864" y="1481138"/>
            <a:ext cx="0" cy="93975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6016" y="1481138"/>
            <a:ext cx="1584176" cy="100071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788024" y="1542103"/>
            <a:ext cx="1292114" cy="87878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32129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5675" indent="-3495675"/>
            <a:r>
              <a:rPr lang="en-US" dirty="0"/>
              <a:t>I</a:t>
            </a:r>
            <a:r>
              <a:rPr lang="en-US" dirty="0" smtClean="0"/>
              <a:t>nterchanging of twin domains   → 	this symmetry operation is not present in the           combined diffraction pattern</a:t>
            </a:r>
            <a:endParaRPr lang="en-US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887470"/>
              </p:ext>
            </p:extLst>
          </p:nvPr>
        </p:nvGraphicFramePr>
        <p:xfrm>
          <a:off x="3144838" y="4408488"/>
          <a:ext cx="2590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Equation" r:id="rId7" imgW="2590560" imgH="368280" progId="Equation.DSMT4">
                  <p:embed/>
                </p:oleObj>
              </mc:Choice>
              <mc:Fallback>
                <p:oleObj name="Equation" r:id="rId7" imgW="2590560" imgH="368280" progId="Equation.DSMT4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838" y="4408488"/>
                        <a:ext cx="259080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10"/>
              <p:cNvSpPr/>
              <p:nvPr/>
            </p:nvSpPr>
            <p:spPr>
              <a:xfrm>
                <a:off x="1979712" y="1628800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628800"/>
                <a:ext cx="434030" cy="378630"/>
              </a:xfrm>
              <a:prstGeom prst="rect">
                <a:avLst/>
              </a:prstGeom>
              <a:blipFill>
                <a:blip r:embed="rId9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>
            <a:off x="2483768" y="1481138"/>
            <a:ext cx="0" cy="93975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/>
              <p:cNvSpPr/>
              <p:nvPr/>
            </p:nvSpPr>
            <p:spPr>
              <a:xfrm>
                <a:off x="2913834" y="1628800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34" y="1628800"/>
                <a:ext cx="434030" cy="378630"/>
              </a:xfrm>
              <a:prstGeom prst="rect">
                <a:avLst/>
              </a:prstGeom>
              <a:blipFill>
                <a:blip r:embed="rId10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/>
              <p:cNvSpPr/>
              <p:nvPr/>
            </p:nvSpPr>
            <p:spPr>
              <a:xfrm>
                <a:off x="4714034" y="1682218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034" y="1682218"/>
                <a:ext cx="434030" cy="378630"/>
              </a:xfrm>
              <a:prstGeom prst="rect">
                <a:avLst/>
              </a:prstGeom>
              <a:blipFill>
                <a:blip r:embed="rId11"/>
                <a:stretch>
                  <a:fillRect t="-1613" r="-7042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16"/>
              <p:cNvSpPr/>
              <p:nvPr/>
            </p:nvSpPr>
            <p:spPr>
              <a:xfrm>
                <a:off x="5722146" y="1700808"/>
                <a:ext cx="4340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46" y="1700808"/>
                <a:ext cx="434030" cy="378630"/>
              </a:xfrm>
              <a:prstGeom prst="rect">
                <a:avLst/>
              </a:prstGeom>
              <a:blipFill>
                <a:blip r:embed="rId12"/>
                <a:stretch>
                  <a:fillRect t="-1613" r="-563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7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11560" y="105273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we recognize the problem </a:t>
            </a:r>
            <a:r>
              <a:rPr lang="en-US" dirty="0" smtClean="0"/>
              <a:t>directly from </a:t>
            </a:r>
            <a:r>
              <a:rPr lang="en-US" dirty="0"/>
              <a:t>diffraction pattern?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No, the diffraction pattern looks like for regular non-twinned structure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can </a:t>
            </a:r>
            <a:r>
              <a:rPr lang="en-US" dirty="0"/>
              <a:t>we index diffraction spots and integrate them?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All diffraction spots can be </a:t>
            </a:r>
            <a:r>
              <a:rPr lang="en-US" dirty="0" smtClean="0">
                <a:solidFill>
                  <a:srgbClr val="FF0000"/>
                </a:solidFill>
              </a:rPr>
              <a:t>indexed with three </a:t>
            </a:r>
            <a:r>
              <a:rPr lang="en-US" dirty="0">
                <a:solidFill>
                  <a:srgbClr val="FF0000"/>
                </a:solidFill>
              </a:rPr>
              <a:t>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Laue </a:t>
            </a:r>
            <a:r>
              <a:rPr lang="en-US" dirty="0" smtClean="0"/>
              <a:t>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Diffraction pattern do not need to show correct point group of the structure. It can be higher or lower than what we can see from the diffraction pattern. </a:t>
            </a:r>
            <a:r>
              <a:rPr lang="en-US" dirty="0" smtClean="0"/>
              <a:t>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of the </a:t>
            </a:r>
            <a:r>
              <a:rPr lang="en-US" dirty="0" smtClean="0"/>
              <a:t>structure?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Refinement, presentation of </a:t>
            </a:r>
            <a:r>
              <a:rPr lang="en-US" dirty="0" smtClean="0"/>
              <a:t>results?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2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Picture 4" descr="twin-ortho-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03921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83813" y="910461"/>
            <a:ext cx="548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latin typeface="+mj-lt"/>
              </a:rPr>
              <a:t>Point group of the structure </a:t>
            </a:r>
            <a:r>
              <a:rPr lang="en-US" altLang="en-US" i="1" dirty="0">
                <a:latin typeface="+mj-lt"/>
              </a:rPr>
              <a:t>mmm – </a:t>
            </a:r>
            <a:r>
              <a:rPr lang="en-US" altLang="en-US" dirty="0">
                <a:latin typeface="+mj-lt"/>
              </a:rPr>
              <a:t>space group </a:t>
            </a:r>
            <a:r>
              <a:rPr lang="en-US" altLang="en-US" i="1" dirty="0" err="1">
                <a:latin typeface="+mj-lt"/>
              </a:rPr>
              <a:t>Pmma</a:t>
            </a:r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        </a:t>
            </a:r>
            <a:r>
              <a:rPr lang="cs-CZ" altLang="en-US" dirty="0">
                <a:latin typeface="+mj-lt"/>
              </a:rPr>
              <a:t>       </a:t>
            </a:r>
            <a:r>
              <a:rPr lang="en-US" altLang="en-US" dirty="0">
                <a:latin typeface="+mj-lt"/>
              </a:rPr>
              <a:t>Point group of the lattice </a:t>
            </a:r>
            <a:r>
              <a:rPr lang="en-US" altLang="en-US" dirty="0" smtClean="0">
                <a:latin typeface="+mj-lt"/>
              </a:rPr>
              <a:t>4/</a:t>
            </a:r>
            <a:r>
              <a:rPr lang="en-US" altLang="en-US" i="1" dirty="0" smtClean="0">
                <a:latin typeface="+mj-lt"/>
              </a:rPr>
              <a:t>mmm, a </a:t>
            </a:r>
            <a:r>
              <a:rPr lang="en-US" altLang="en-US" i="1" dirty="0" smtClean="0">
                <a:latin typeface="+mj-lt"/>
                <a:sym typeface="Symbol"/>
              </a:rPr>
              <a:t> b</a:t>
            </a:r>
            <a:r>
              <a:rPr lang="en-US" altLang="en-US" i="1" dirty="0" smtClean="0">
                <a:latin typeface="+mj-lt"/>
              </a:rPr>
              <a:t> </a:t>
            </a:r>
            <a:endParaRPr lang="en-US" alt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8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Picture 4" descr="twin-ortho-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97868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4713" y="910679"/>
            <a:ext cx="4849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+mj-lt"/>
              </a:rPr>
              <a:t>Twinning by four-fold axis</a:t>
            </a:r>
            <a:r>
              <a:rPr lang="en-US" altLang="en-US" baseline="-25000" dirty="0">
                <a:latin typeface="+mj-lt"/>
              </a:rPr>
              <a:t> </a:t>
            </a:r>
          </a:p>
          <a:p>
            <a:pPr algn="ctr" eaLnBrk="1" hangingPunct="1"/>
            <a:r>
              <a:rPr lang="en-US" altLang="en-US" dirty="0">
                <a:latin typeface="+mj-lt"/>
              </a:rPr>
              <a:t>50% of the second domain</a:t>
            </a:r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5636" r="26528" b="23214"/>
          <a:stretch/>
        </p:blipFill>
        <p:spPr>
          <a:xfrm>
            <a:off x="1763688" y="1988840"/>
            <a:ext cx="5726588" cy="445318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Lattice point group 6/mmm, structure point group ???</a:t>
            </a:r>
          </a:p>
          <a:p>
            <a:pPr algn="ctr"/>
            <a:r>
              <a:rPr lang="en-US" dirty="0" smtClean="0"/>
              <a:t>Regular test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9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5636" r="26528" b="23214"/>
          <a:stretch/>
        </p:blipFill>
        <p:spPr>
          <a:xfrm>
            <a:off x="1764000" y="1958400"/>
            <a:ext cx="5726588" cy="44531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Lattice point group 6/mmm, structure point group ???</a:t>
            </a:r>
          </a:p>
          <a:p>
            <a:pPr algn="ctr"/>
            <a:r>
              <a:rPr lang="en-US" dirty="0" smtClean="0"/>
              <a:t>Regular test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0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2" t="25708" r="26611" b="23315"/>
          <a:stretch/>
        </p:blipFill>
        <p:spPr>
          <a:xfrm>
            <a:off x="1763689" y="1956835"/>
            <a:ext cx="5688632" cy="44244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Lattice point group 6/mmm, structure point group ???</a:t>
            </a:r>
          </a:p>
          <a:p>
            <a:pPr algn="ctr"/>
            <a:r>
              <a:rPr lang="en-US" dirty="0" smtClean="0"/>
              <a:t>Test taking into account twin laws for subgroups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2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5636" r="26528" b="23214"/>
          <a:stretch/>
        </p:blipFill>
        <p:spPr>
          <a:xfrm>
            <a:off x="1764000" y="1958400"/>
            <a:ext cx="5726588" cy="445318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Lattice point group 6/mmm, structure point group ???</a:t>
            </a:r>
          </a:p>
          <a:p>
            <a:pPr algn="ctr"/>
            <a:r>
              <a:rPr lang="en-US" dirty="0" smtClean="0"/>
              <a:t>Test taking into account twin laws for subgroups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7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11560" y="1052736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recognize the problem </a:t>
            </a:r>
            <a:r>
              <a:rPr lang="en-US" dirty="0" smtClean="0"/>
              <a:t>directly from </a:t>
            </a:r>
            <a:r>
              <a:rPr lang="en-US" dirty="0"/>
              <a:t>diffraction pattern?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No, the diffraction pattern looks like for regular non-twinned structure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we index diffraction spots and integrate them?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All diffraction spots can be indexed </a:t>
            </a:r>
            <a:r>
              <a:rPr lang="en-US" dirty="0" smtClean="0">
                <a:solidFill>
                  <a:srgbClr val="FF0000"/>
                </a:solidFill>
              </a:rPr>
              <a:t>three </a:t>
            </a:r>
            <a:r>
              <a:rPr lang="en-US" dirty="0">
                <a:solidFill>
                  <a:srgbClr val="FF0000"/>
                </a:solidFill>
              </a:rPr>
              <a:t>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Laue </a:t>
            </a:r>
            <a:r>
              <a:rPr lang="en-US" dirty="0" smtClean="0"/>
              <a:t>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Diffraction pattern do not need to show correct point symmetry of the crystal. It can be higher or lower than what we can see from the diffraction pattern. </a:t>
            </a:r>
            <a:r>
              <a:rPr lang="en-US" dirty="0" smtClean="0"/>
              <a:t>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The systematic extinctions can be fully or partly hidden. A special testing procedure is needed. 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of the </a:t>
            </a:r>
            <a:r>
              <a:rPr lang="en-US" dirty="0" smtClean="0"/>
              <a:t>structure?</a:t>
            </a:r>
            <a:br>
              <a:rPr lang="en-US" dirty="0" smtClean="0"/>
            </a:br>
            <a:r>
              <a:rPr lang="en-US" altLang="en-US" dirty="0">
                <a:solidFill>
                  <a:srgbClr val="FF0000"/>
                </a:solidFill>
              </a:rPr>
              <a:t>Difficult to solve the structure. Fortunately very often the structure has some relationship to higher </a:t>
            </a:r>
            <a:r>
              <a:rPr lang="en-US" altLang="en-US" dirty="0" smtClean="0">
                <a:solidFill>
                  <a:srgbClr val="FF0000"/>
                </a:solidFill>
              </a:rPr>
              <a:t>symmetry of the lattice.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Refinement, presentation of </a:t>
            </a:r>
            <a:r>
              <a:rPr lang="en-US" dirty="0" smtClean="0"/>
              <a:t>results?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Volume fractions are needed as new parameters in the refinement.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4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</a:t>
            </a:r>
            <a:endParaRPr lang="en-US" dirty="0"/>
          </a:p>
        </p:txBody>
      </p:sp>
      <p:pic>
        <p:nvPicPr>
          <p:cNvPr id="19458" name="Picture 2" descr="Q:\## Z prace\2016 Aachen\Submitted\Fig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5"/>
          <a:stretch/>
        </p:blipFill>
        <p:spPr bwMode="auto">
          <a:xfrm>
            <a:off x="251520" y="2174811"/>
            <a:ext cx="8770411" cy="18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06896" y="1630541"/>
            <a:ext cx="77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reticular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merohedry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Q:\## Z prace\2016 Aachen\Submitted\Fig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5" b="32810"/>
          <a:stretch/>
        </p:blipFill>
        <p:spPr bwMode="auto">
          <a:xfrm>
            <a:off x="251519" y="2150644"/>
            <a:ext cx="8791677" cy="19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3528" y="4437112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diffraction pattern usually (but not always) indicates fully separated and fully overlapped reflections. The twinning matrix can be calculated from orientation matrices of two domains: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ll elements of the twinning matrix are rational numbers. 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67544" y="5439835"/>
          <a:ext cx="124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4" imgW="1244520" imgH="444240" progId="Equation.DSMT4">
                  <p:embed/>
                </p:oleObj>
              </mc:Choice>
              <mc:Fallback>
                <p:oleObj name="Equation" r:id="rId4" imgW="1244520" imgH="4442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5439835"/>
                        <a:ext cx="1244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8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features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05273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crystallographic software for solution and refinement difficult crystal structures. </a:t>
            </a:r>
            <a:br>
              <a:rPr lang="en-US" dirty="0" smtClean="0"/>
            </a:br>
            <a:r>
              <a:rPr lang="en-US" dirty="0" smtClean="0"/>
              <a:t>It can be applied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including disordered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Structures affected by twinning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Modulated and composite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Magnetic structures – Margarida's lecture</a:t>
            </a:r>
            <a:endParaRPr lang="cs-CZ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density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ADP </a:t>
            </a:r>
            <a:r>
              <a:rPr lang="en-US" dirty="0" err="1" smtClean="0">
                <a:solidFill>
                  <a:srgbClr val="FF0000"/>
                </a:solidFill>
              </a:rPr>
              <a:t>anharmonic</a:t>
            </a:r>
            <a:r>
              <a:rPr lang="en-US" dirty="0" smtClean="0">
                <a:solidFill>
                  <a:srgbClr val="FF0000"/>
                </a:solidFill>
              </a:rPr>
              <a:t> refinements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 an input diffraction data we can use single crystal or powder data from: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Conventional X-ray diffractometers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Synchrotron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Neutron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 diffraction experiment  - kinematical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diffraction experiment  - </a:t>
            </a:r>
            <a:r>
              <a:rPr lang="en-US" dirty="0" smtClean="0"/>
              <a:t>dynamical approach thanks to the connection with </a:t>
            </a:r>
            <a:r>
              <a:rPr lang="en-US" u="sng" dirty="0" err="1" smtClean="0"/>
              <a:t>Dyngo</a:t>
            </a:r>
            <a:r>
              <a:rPr lang="en-US" u="sng" dirty="0" smtClean="0"/>
              <a:t> developed by Lu</a:t>
            </a:r>
            <a:r>
              <a:rPr lang="cs-CZ" u="sng" dirty="0" err="1" smtClean="0"/>
              <a:t>káš</a:t>
            </a:r>
            <a:r>
              <a:rPr lang="cs-CZ" u="sng" dirty="0" smtClean="0"/>
              <a:t> </a:t>
            </a:r>
            <a:r>
              <a:rPr lang="cs-CZ" u="sng" dirty="0" err="1" smtClean="0"/>
              <a:t>Palatinus</a:t>
            </a:r>
            <a:endParaRPr lang="en-US" u="sng" dirty="0"/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78125"/>
            <a:ext cx="6713327" cy="479123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Diffraction pattern indicates some problems. Some reflections are systematically absent but not as a result of crystal symmetry but due to combining of two or more domains: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6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Diffraction pattern indicates some problems. Some reflections are systematically absent but not as a result of crystal symmetry but due to overlaps of two or more domains:</a:t>
            </a:r>
            <a:endParaRPr lang="cs-CZ" dirty="0"/>
          </a:p>
        </p:txBody>
      </p:sp>
      <p:pic>
        <p:nvPicPr>
          <p:cNvPr id="4" name="Picture 1" descr="C:\Users\dusek\AppData\Local\Microsoft\Windows\INetCache\Content.Word\Fig xx Luc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4"/>
          <a:stretch/>
        </p:blipFill>
        <p:spPr bwMode="auto">
          <a:xfrm>
            <a:off x="1619672" y="2132856"/>
            <a:ext cx="5760640" cy="3656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3" name="Picture 1" descr="C:\Users\dusek\AppData\Local\Microsoft\Windows\INetCache\Content.Word\Fig xx Luc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8" b="4994"/>
          <a:stretch/>
        </p:blipFill>
        <p:spPr bwMode="auto">
          <a:xfrm>
            <a:off x="1331640" y="2204864"/>
            <a:ext cx="586735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Diffraction pattern indicates some problems. Some reflections are systematically absent but not as a result of crystal symmetry but due to overlaps of two or more domains: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4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in some cases the overlaps can generate a diffraction pattern which fakes real translation symmetry and no extra extinctions are detected: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69343"/>
            <a:ext cx="6624736" cy="4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25624" r="26524" b="23226"/>
          <a:stretch/>
        </p:blipFill>
        <p:spPr>
          <a:xfrm>
            <a:off x="1764000" y="1990800"/>
            <a:ext cx="5727600" cy="4453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in some cases the overlaps can generate a diffraction pattern which fakes real translation symmetry: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25624" r="26524" b="23226"/>
          <a:stretch/>
        </p:blipFill>
        <p:spPr>
          <a:xfrm>
            <a:off x="1764000" y="1990800"/>
            <a:ext cx="5727600" cy="4453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in some cases the overlaps can generate a diffraction pattern which fakes real translation symmetry: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25624" r="26524" b="23226"/>
          <a:stretch/>
        </p:blipFill>
        <p:spPr>
          <a:xfrm>
            <a:off x="1764000" y="1990800"/>
            <a:ext cx="5727600" cy="44532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in some cases the overlaps can generate a diffraction pattern which fakes real translation symmetry: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 t="25624" r="26524" b="23226"/>
          <a:stretch/>
        </p:blipFill>
        <p:spPr>
          <a:xfrm>
            <a:off x="1764000" y="1990800"/>
            <a:ext cx="5727600" cy="44532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in some cases the overlaps can generate a diffraction pattern which fakes real translation symmetry: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0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611560" y="105273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we recognize the problem </a:t>
            </a:r>
            <a:r>
              <a:rPr lang="en-US" dirty="0" smtClean="0"/>
              <a:t>directly from </a:t>
            </a:r>
            <a:r>
              <a:rPr lang="en-US" dirty="0"/>
              <a:t>diffraction pattern?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Yes, in most cases.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we index diffraction spots and integrate them?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All diffraction spots can be indexed </a:t>
            </a:r>
            <a:r>
              <a:rPr lang="en-US" dirty="0" smtClean="0">
                <a:solidFill>
                  <a:srgbClr val="FF0000"/>
                </a:solidFill>
              </a:rPr>
              <a:t>three </a:t>
            </a:r>
            <a:r>
              <a:rPr lang="en-US" dirty="0">
                <a:solidFill>
                  <a:srgbClr val="FF0000"/>
                </a:solidFill>
              </a:rPr>
              <a:t>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Laue </a:t>
            </a:r>
            <a:r>
              <a:rPr lang="en-US" dirty="0" smtClean="0"/>
              <a:t>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 special testing procedure needed.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A special testing procedure needed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of the </a:t>
            </a:r>
            <a:r>
              <a:rPr lang="en-US" dirty="0" smtClean="0"/>
              <a:t>structure?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Similar as for type I. Here better chance as we have some not-overlapping set of spots.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Refinement, presentation of </a:t>
            </a:r>
            <a:r>
              <a:rPr lang="en-US" dirty="0" smtClean="0"/>
              <a:t>results?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Similar as for type 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3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## Z prace\2016 Aachen\Submitted\Fig0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1"/>
          <a:stretch/>
        </p:blipFill>
        <p:spPr bwMode="auto">
          <a:xfrm>
            <a:off x="323528" y="2132856"/>
            <a:ext cx="8770413" cy="1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6896" y="1630541"/>
            <a:ext cx="77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reticular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pseudomerohedry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443711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overlaps – some spots are so close that it is difficult to decide if they are integrated separately or not. </a:t>
            </a:r>
            <a:r>
              <a:rPr lang="en-US" dirty="0"/>
              <a:t>The twinning matrix can be calculated from orientation matrices of two domains: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elements </a:t>
            </a:r>
            <a:r>
              <a:rPr lang="en-US" dirty="0" smtClean="0"/>
              <a:t>of the twinning matrix are </a:t>
            </a:r>
            <a:r>
              <a:rPr lang="en-US" dirty="0"/>
              <a:t>general numbers.</a:t>
            </a:r>
            <a:endParaRPr lang="cs-CZ" dirty="0"/>
          </a:p>
          <a:p>
            <a:endParaRPr lang="en-US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467544" y="5439835"/>
          <a:ext cx="124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4" imgW="1244520" imgH="444240" progId="Equation.DSMT4">
                  <p:embed/>
                </p:oleObj>
              </mc:Choice>
              <mc:Fallback>
                <p:oleObj name="Equation" r:id="rId4" imgW="1244520" imgH="44424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5439835"/>
                        <a:ext cx="1244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7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11560" y="105273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For both twinned and modulated structures we shall try to answer following questions: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recognize the problem from </a:t>
            </a:r>
            <a:r>
              <a:rPr lang="en-US" dirty="0" smtClean="0"/>
              <a:t>directly diffraction </a:t>
            </a:r>
            <a:r>
              <a:rPr lang="en-US" dirty="0"/>
              <a:t>pattern</a:t>
            </a:r>
            <a:r>
              <a:rPr lang="en-US" dirty="0" smtClean="0"/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we index diffraction spots and integrate </a:t>
            </a:r>
            <a:r>
              <a:rPr lang="en-US" dirty="0" smtClean="0"/>
              <a:t>them?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Laue </a:t>
            </a:r>
            <a:r>
              <a:rPr lang="en-US" dirty="0" smtClean="0"/>
              <a:t>symmetry?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of the </a:t>
            </a:r>
            <a:r>
              <a:rPr lang="en-US" dirty="0" smtClean="0"/>
              <a:t>structure?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Refinement, presentation of </a:t>
            </a:r>
            <a:r>
              <a:rPr lang="en-US" dirty="0" smtClean="0"/>
              <a:t>results?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59296" y="269032"/>
            <a:ext cx="7437512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General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</a:t>
            </a:r>
            <a:r>
              <a:rPr lang="en-US" altLang="en-US" dirty="0" smtClean="0"/>
              <a:t>III</a:t>
            </a:r>
            <a:endParaRPr lang="en-US" dirty="0"/>
          </a:p>
        </p:txBody>
      </p:sp>
      <p:pic>
        <p:nvPicPr>
          <p:cNvPr id="3" name="Picture 5" descr="t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b="9203"/>
          <a:stretch>
            <a:fillRect/>
          </a:stretch>
        </p:blipFill>
        <p:spPr bwMode="auto">
          <a:xfrm>
            <a:off x="2123728" y="1804635"/>
            <a:ext cx="4752528" cy="47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105273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problem how to separate partly overlapped reflections. Tis can be made only during the integration of data from frames – hklf5 format.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3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Modulated structures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0900" y="6302647"/>
            <a:ext cx="536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Example – Na</a:t>
            </a:r>
            <a:r>
              <a:rPr lang="en-US" altLang="en-US" baseline="-25000" dirty="0">
                <a:latin typeface="+mj-lt"/>
              </a:rPr>
              <a:t>2</a:t>
            </a:r>
            <a:r>
              <a:rPr lang="en-US" altLang="en-US" dirty="0">
                <a:latin typeface="+mj-lt"/>
              </a:rPr>
              <a:t>CO</a:t>
            </a:r>
            <a:r>
              <a:rPr lang="en-US" altLang="en-US" baseline="-25000" dirty="0">
                <a:latin typeface="+mj-lt"/>
              </a:rPr>
              <a:t>3</a:t>
            </a:r>
            <a:r>
              <a:rPr lang="en-US" altLang="en-US" dirty="0">
                <a:latin typeface="+mj-lt"/>
              </a:rPr>
              <a:t>  </a:t>
            </a:r>
            <a:endParaRPr lang="cs-CZ" altLang="en-US" dirty="0">
              <a:latin typeface="+mj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51720" y="1052736"/>
            <a:ext cx="536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+mj-lt"/>
              </a:rPr>
              <a:t>Diffraction pattern  </a:t>
            </a:r>
            <a:endParaRPr lang="cs-CZ" altLang="en-US" dirty="0">
              <a:latin typeface="+mj-lt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2555776" y="1550318"/>
            <a:ext cx="4154487" cy="4398962"/>
            <a:chOff x="2617788" y="1100138"/>
            <a:chExt cx="4154487" cy="4398962"/>
          </a:xfrm>
        </p:grpSpPr>
        <p:pic>
          <p:nvPicPr>
            <p:cNvPr id="36" name="Picture 3" descr="figures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788" y="1100138"/>
              <a:ext cx="4154487" cy="43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4608513" y="3013075"/>
              <a:ext cx="100012" cy="1762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4727575" y="2844800"/>
              <a:ext cx="87313" cy="1317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4500563" y="3221038"/>
              <a:ext cx="100012" cy="1444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4389438" y="3414713"/>
              <a:ext cx="87312" cy="1317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4283075" y="3571875"/>
              <a:ext cx="87313" cy="1571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179888" y="3763963"/>
              <a:ext cx="74612" cy="1317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731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534" y="116632"/>
            <a:ext cx="7437512" cy="850106"/>
          </a:xfrm>
        </p:spPr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diffraction spots:</a:t>
            </a:r>
          </a:p>
          <a:p>
            <a:endParaRPr lang="en-US" dirty="0" smtClean="0"/>
          </a:p>
          <a:p>
            <a:r>
              <a:rPr lang="en-US" u="sng" dirty="0" err="1" smtClean="0"/>
              <a:t>Modul</a:t>
            </a:r>
            <a:r>
              <a:rPr lang="cs-CZ" u="sng" dirty="0" smtClean="0"/>
              <a:t>a</a:t>
            </a:r>
            <a:r>
              <a:rPr lang="en-US" u="sng" dirty="0" smtClean="0"/>
              <a:t>ted structures:</a:t>
            </a:r>
          </a:p>
          <a:p>
            <a:r>
              <a:rPr lang="en-US" dirty="0" smtClean="0"/>
              <a:t>“</a:t>
            </a:r>
            <a:r>
              <a:rPr lang="en-US" i="1" dirty="0" err="1" smtClean="0"/>
              <a:t>Gittergeister</a:t>
            </a:r>
            <a:r>
              <a:rPr lang="en-US" dirty="0" smtClean="0"/>
              <a:t>” </a:t>
            </a:r>
            <a:r>
              <a:rPr lang="en-US" dirty="0" err="1" smtClean="0"/>
              <a:t>U.Dehlinger</a:t>
            </a:r>
            <a:r>
              <a:rPr lang="en-US" dirty="0" smtClean="0"/>
              <a:t>, </a:t>
            </a:r>
            <a:r>
              <a:rPr lang="en-US" i="1" dirty="0"/>
              <a:t>Z. </a:t>
            </a:r>
            <a:r>
              <a:rPr lang="en-US" i="1" dirty="0" err="1"/>
              <a:t>Kristallogr</a:t>
            </a:r>
            <a:r>
              <a:rPr lang="en-US" i="1" dirty="0"/>
              <a:t>.</a:t>
            </a:r>
            <a:r>
              <a:rPr lang="en-US" dirty="0"/>
              <a:t> </a:t>
            </a:r>
            <a:r>
              <a:rPr lang="en-US" dirty="0" smtClean="0"/>
              <a:t>(1927) </a:t>
            </a:r>
            <a:r>
              <a:rPr lang="en-US" b="1" dirty="0" smtClean="0"/>
              <a:t>65</a:t>
            </a:r>
            <a:r>
              <a:rPr lang="en-US" dirty="0"/>
              <a:t> </a:t>
            </a:r>
            <a:r>
              <a:rPr lang="en-US" dirty="0" smtClean="0"/>
              <a:t>615–31.</a:t>
            </a:r>
          </a:p>
          <a:p>
            <a:r>
              <a:rPr lang="en-US" dirty="0" smtClean="0"/>
              <a:t>“</a:t>
            </a:r>
            <a:r>
              <a:rPr lang="en-US" i="1" dirty="0"/>
              <a:t>S</a:t>
            </a:r>
            <a:r>
              <a:rPr lang="en-US" i="1" dirty="0" smtClean="0"/>
              <a:t>atellites”</a:t>
            </a:r>
            <a:r>
              <a:rPr lang="en-US" dirty="0"/>
              <a:t> </a:t>
            </a:r>
            <a:r>
              <a:rPr lang="en-US" dirty="0" err="1" smtClean="0"/>
              <a:t>G.D.Preston</a:t>
            </a:r>
            <a:r>
              <a:rPr lang="en-US" dirty="0" smtClean="0"/>
              <a:t> </a:t>
            </a:r>
            <a:r>
              <a:rPr lang="en-US" i="1" dirty="0" err="1" smtClean="0"/>
              <a:t>Pr</a:t>
            </a:r>
            <a:r>
              <a:rPr lang="pl-PL" i="1" dirty="0" smtClean="0"/>
              <a:t>oc</a:t>
            </a:r>
            <a:r>
              <a:rPr lang="pl-PL" i="1" dirty="0"/>
              <a:t>. R. Soc.</a:t>
            </a:r>
            <a:r>
              <a:rPr lang="pl-PL" dirty="0"/>
              <a:t> </a:t>
            </a:r>
            <a:r>
              <a:rPr lang="en-US" dirty="0" smtClean="0"/>
              <a:t>(1938) </a:t>
            </a:r>
            <a:r>
              <a:rPr lang="pl-PL" b="1" dirty="0" smtClean="0"/>
              <a:t>167</a:t>
            </a:r>
            <a:r>
              <a:rPr lang="pl-PL" dirty="0"/>
              <a:t> </a:t>
            </a:r>
            <a:r>
              <a:rPr lang="pl-PL" dirty="0" smtClean="0"/>
              <a:t>526–38</a:t>
            </a:r>
            <a:r>
              <a:rPr lang="en-US" dirty="0" smtClean="0"/>
              <a:t>. 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49459" r="30633" b="44047"/>
          <a:stretch/>
        </p:blipFill>
        <p:spPr bwMode="auto">
          <a:xfrm>
            <a:off x="1115616" y="2636912"/>
            <a:ext cx="6101486" cy="157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970187" y="2896764"/>
            <a:ext cx="41859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645421" y="3108596"/>
            <a:ext cx="33748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82680" y="3760860"/>
            <a:ext cx="3437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31640" y="3982217"/>
            <a:ext cx="57606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309083" y="4186806"/>
            <a:ext cx="31189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23528" y="429309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Korekawa</a:t>
            </a:r>
            <a:r>
              <a:rPr lang="en-US" dirty="0" smtClean="0"/>
              <a:t>  (1967)</a:t>
            </a:r>
            <a:r>
              <a:rPr lang="en-US" dirty="0"/>
              <a:t> </a:t>
            </a:r>
            <a:r>
              <a:rPr lang="en-US" i="1" dirty="0" err="1"/>
              <a:t>Theorie</a:t>
            </a:r>
            <a:r>
              <a:rPr lang="en-US" i="1" dirty="0"/>
              <a:t> der </a:t>
            </a:r>
            <a:r>
              <a:rPr lang="en-US" i="1" dirty="0" err="1"/>
              <a:t>Satellitereflexe</a:t>
            </a:r>
            <a:r>
              <a:rPr lang="en-US" i="1" dirty="0"/>
              <a:t> </a:t>
            </a:r>
            <a:r>
              <a:rPr lang="en-US" i="1" dirty="0" err="1"/>
              <a:t>Habilitationschrift</a:t>
            </a:r>
            <a:r>
              <a:rPr lang="en-US" dirty="0"/>
              <a:t> (</a:t>
            </a:r>
            <a:r>
              <a:rPr lang="en-US" dirty="0" err="1"/>
              <a:t>München</a:t>
            </a:r>
            <a:r>
              <a:rPr lang="en-US" dirty="0"/>
              <a:t>, Germany: </a:t>
            </a:r>
            <a:r>
              <a:rPr lang="en-US" dirty="0" err="1"/>
              <a:t>Ludwigs</a:t>
            </a:r>
            <a:r>
              <a:rPr lang="en-US" dirty="0"/>
              <a:t>-</a:t>
            </a:r>
            <a:r>
              <a:rPr lang="en-US" dirty="0" err="1"/>
              <a:t>Maximilians</a:t>
            </a:r>
            <a:r>
              <a:rPr lang="en-US" dirty="0"/>
              <a:t>-University</a:t>
            </a:r>
            <a:r>
              <a:rPr lang="en-US" dirty="0" smtClean="0"/>
              <a:t>).</a:t>
            </a:r>
          </a:p>
          <a:p>
            <a:r>
              <a:rPr lang="en-US" altLang="en-US" dirty="0" err="1"/>
              <a:t>Korekawa</a:t>
            </a:r>
            <a:r>
              <a:rPr lang="en-US" altLang="en-US" dirty="0"/>
              <a:t> &amp; </a:t>
            </a:r>
            <a:r>
              <a:rPr lang="en-US" altLang="en-US" dirty="0" err="1"/>
              <a:t>Jagodzinski</a:t>
            </a:r>
            <a:r>
              <a:rPr lang="en-US" altLang="en-US" dirty="0"/>
              <a:t> (1967), </a:t>
            </a:r>
            <a:r>
              <a:rPr lang="en-US" altLang="en-US" i="1" dirty="0" err="1"/>
              <a:t>Schweitz.Miner.Petrogr.Mitt</a:t>
            </a:r>
            <a:r>
              <a:rPr lang="en-US" altLang="en-US" i="1" dirty="0"/>
              <a:t>., </a:t>
            </a:r>
            <a:r>
              <a:rPr lang="en-US" altLang="en-US" b="1" dirty="0"/>
              <a:t>47</a:t>
            </a:r>
            <a:r>
              <a:rPr lang="en-US" altLang="en-US" dirty="0"/>
              <a:t>, 269-278.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theory of satellite reflections due to various types of modulation </a:t>
            </a:r>
            <a:r>
              <a:rPr lang="en-US" dirty="0" smtClean="0"/>
              <a:t>waves.</a:t>
            </a:r>
          </a:p>
          <a:p>
            <a:endParaRPr lang="en-US" dirty="0" smtClean="0"/>
          </a:p>
          <a:p>
            <a:r>
              <a:rPr lang="en-US" u="sng" dirty="0" smtClean="0"/>
              <a:t>Composite crystals:</a:t>
            </a:r>
            <a:endParaRPr lang="en-US" u="sng" dirty="0"/>
          </a:p>
          <a:p>
            <a:r>
              <a:rPr lang="en-US" altLang="en-US" dirty="0" smtClean="0"/>
              <a:t>S. van </a:t>
            </a:r>
            <a:r>
              <a:rPr lang="en-US" altLang="en-US" dirty="0" err="1" smtClean="0"/>
              <a:t>Smallen</a:t>
            </a:r>
            <a:r>
              <a:rPr lang="en-US" altLang="en-US" dirty="0" smtClean="0"/>
              <a:t>, (1991), Phys. </a:t>
            </a:r>
            <a:r>
              <a:rPr lang="en-US" altLang="en-US" dirty="0" err="1" smtClean="0"/>
              <a:t>Rew</a:t>
            </a:r>
            <a:r>
              <a:rPr lang="en-US" altLang="en-US" dirty="0" smtClean="0"/>
              <a:t>. B, </a:t>
            </a:r>
            <a:r>
              <a:rPr lang="en-US" altLang="en-US" b="1" dirty="0" smtClean="0"/>
              <a:t>43</a:t>
            </a:r>
            <a:r>
              <a:rPr lang="en-US" altLang="en-US" dirty="0" smtClean="0"/>
              <a:t>, 11330-11341.</a:t>
            </a:r>
          </a:p>
          <a:p>
            <a:r>
              <a:rPr lang="en-US" altLang="en-US" dirty="0"/>
              <a:t>E. </a:t>
            </a:r>
            <a:r>
              <a:rPr lang="en-US" altLang="en-US" dirty="0" err="1"/>
              <a:t>Makovicky</a:t>
            </a:r>
            <a:r>
              <a:rPr lang="en-US" altLang="en-US" dirty="0"/>
              <a:t> &amp; </a:t>
            </a:r>
            <a:r>
              <a:rPr lang="en-US" altLang="en-US" dirty="0" err="1" smtClean="0"/>
              <a:t>B.G.Hide</a:t>
            </a:r>
            <a:r>
              <a:rPr lang="en-US" altLang="en-US" dirty="0"/>
              <a:t>, (1992), </a:t>
            </a:r>
            <a:r>
              <a:rPr lang="en-US" altLang="en-US" i="1" dirty="0"/>
              <a:t>Material Science Forum, </a:t>
            </a:r>
            <a:r>
              <a:rPr lang="en-US" altLang="en-US" b="1" dirty="0"/>
              <a:t>100&amp;101</a:t>
            </a:r>
            <a:r>
              <a:rPr lang="en-US" altLang="en-US" dirty="0"/>
              <a:t>, 1-100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2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23528" y="1413931"/>
            <a:ext cx="8496944" cy="4524315"/>
            <a:chOff x="323528" y="1413931"/>
            <a:chExt cx="8496944" cy="4524315"/>
          </a:xfrm>
        </p:grpSpPr>
        <p:sp>
          <p:nvSpPr>
            <p:cNvPr id="3" name="TextovéPole 2"/>
            <p:cNvSpPr txBox="1"/>
            <p:nvPr/>
          </p:nvSpPr>
          <p:spPr>
            <a:xfrm>
              <a:off x="323528" y="1413931"/>
              <a:ext cx="8496944" cy="45243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</a:t>
              </a:r>
              <a:r>
                <a:rPr lang="en-US" b="1" dirty="0" smtClean="0"/>
                <a:t>Diffraction pattern              </a:t>
              </a:r>
              <a:r>
                <a:rPr lang="en-US" b="1" dirty="0" smtClean="0">
                  <a:sym typeface="Symbol"/>
                </a:rPr>
                <a:t> </a:t>
              </a:r>
              <a:r>
                <a:rPr lang="en-US" b="1" dirty="0" smtClean="0"/>
                <a:t>Fourier transform </a:t>
              </a:r>
              <a:r>
                <a:rPr lang="en-US" b="1" dirty="0" smtClean="0">
                  <a:sym typeface="Symbol"/>
                </a:rPr>
                <a:t></a:t>
              </a:r>
              <a:r>
                <a:rPr lang="en-US" b="1" dirty="0" smtClean="0"/>
                <a:t>            Charge (nuclear) density</a:t>
              </a:r>
              <a:r>
                <a:rPr lang="en-US" dirty="0" smtClean="0"/>
                <a:t>                     	                                    </a:t>
              </a:r>
            </a:p>
            <a:p>
              <a:r>
                <a:rPr lang="en-US" dirty="0" smtClean="0"/>
                <a:t>                3d lattice                                                                             translation symmetry in</a:t>
              </a:r>
              <a:br>
                <a:rPr lang="en-US" dirty="0" smtClean="0"/>
              </a:br>
              <a:r>
                <a:rPr lang="en-US" dirty="0" smtClean="0"/>
                <a:t>                                                                                                                 3 dimensional space  </a:t>
              </a:r>
            </a:p>
            <a:p>
              <a:endParaRPr lang="en-US" b="1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                                                                                                            translation symmetry in </a:t>
              </a:r>
            </a:p>
            <a:p>
              <a:r>
                <a:rPr lang="en-US" dirty="0" smtClean="0"/>
                <a:t>                                                                                                            (3+d) dimensional space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>
                  <a:sym typeface="Symbol"/>
                </a:rPr>
                <a:t>                             </a:t>
              </a:r>
            </a:p>
            <a:p>
              <a:r>
                <a:rPr lang="en-US" dirty="0">
                  <a:sym typeface="Symbol"/>
                </a:rPr>
                <a:t> </a:t>
              </a:r>
              <a:r>
                <a:rPr lang="en-US" dirty="0" smtClean="0">
                  <a:sym typeface="Symbol"/>
                </a:rPr>
                <a:t>                                Description in 3+d dimensional </a:t>
              </a:r>
              <a:r>
                <a:rPr lang="en-US" dirty="0" err="1" smtClean="0">
                  <a:sym typeface="Symbol"/>
                </a:rPr>
                <a:t>superspace</a:t>
              </a:r>
              <a:endParaRPr lang="en-US" dirty="0" smtClean="0"/>
            </a:p>
            <a:p>
              <a:endParaRPr lang="en-US" dirty="0"/>
            </a:p>
          </p:txBody>
        </p:sp>
        <p:graphicFrame>
          <p:nvGraphicFramePr>
            <p:cNvPr id="4" name="Objekt 3"/>
            <p:cNvGraphicFramePr>
              <a:graphicFrameLocks noChangeAspect="1"/>
            </p:cNvGraphicFramePr>
            <p:nvPr>
              <p:extLst/>
            </p:nvPr>
          </p:nvGraphicFramePr>
          <p:xfrm>
            <a:off x="1022350" y="2495550"/>
            <a:ext cx="13335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0" name="Rovnice" r:id="rId3" imgW="1333440" imgH="812520" progId="Equation.3">
                    <p:embed/>
                  </p:oleObj>
                </mc:Choice>
                <mc:Fallback>
                  <p:oleObj name="Rovnice" r:id="rId3" imgW="1333440" imgH="812520" progId="Equation.3">
                    <p:embed/>
                    <p:pic>
                      <p:nvPicPr>
                        <p:cNvPr id="4" name="Objek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2350" y="2495550"/>
                          <a:ext cx="13335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kt 5"/>
            <p:cNvGraphicFramePr>
              <a:graphicFrameLocks noChangeAspect="1"/>
            </p:cNvGraphicFramePr>
            <p:nvPr>
              <p:extLst/>
            </p:nvPr>
          </p:nvGraphicFramePr>
          <p:xfrm>
            <a:off x="5976938" y="2541588"/>
            <a:ext cx="2603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1" name="Rovnice" r:id="rId5" imgW="2603160" imgH="838080" progId="Equation.3">
                    <p:embed/>
                  </p:oleObj>
                </mc:Choice>
                <mc:Fallback>
                  <p:oleObj name="Rovnice" r:id="rId5" imgW="2603160" imgH="838080" progId="Equation.3">
                    <p:embed/>
                    <p:pic>
                      <p:nvPicPr>
                        <p:cNvPr id="6" name="Objekt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76938" y="2541588"/>
                          <a:ext cx="2603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6"/>
            <p:cNvGraphicFramePr>
              <a:graphicFrameLocks noChangeAspect="1"/>
            </p:cNvGraphicFramePr>
            <p:nvPr>
              <p:extLst/>
            </p:nvPr>
          </p:nvGraphicFramePr>
          <p:xfrm>
            <a:off x="982663" y="3984352"/>
            <a:ext cx="14224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2" name="Rovnice" r:id="rId7" imgW="1422360" imgH="812520" progId="Equation.3">
                    <p:embed/>
                  </p:oleObj>
                </mc:Choice>
                <mc:Fallback>
                  <p:oleObj name="Rovnice" r:id="rId7" imgW="1422360" imgH="812520" progId="Equation.3">
                    <p:embed/>
                    <p:pic>
                      <p:nvPicPr>
                        <p:cNvPr id="7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63" y="3984352"/>
                          <a:ext cx="1422400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>
              <p:extLst/>
            </p:nvPr>
          </p:nvGraphicFramePr>
          <p:xfrm>
            <a:off x="5913438" y="4221088"/>
            <a:ext cx="27051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3" name="Rovnice" r:id="rId9" imgW="2705040" imgH="838080" progId="Equation.3">
                    <p:embed/>
                  </p:oleObj>
                </mc:Choice>
                <mc:Fallback>
                  <p:oleObj name="Rovnice" r:id="rId9" imgW="2705040" imgH="838080" progId="Equation.3">
                    <p:embed/>
                    <p:pic>
                      <p:nvPicPr>
                        <p:cNvPr id="8" name="Objek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4221088"/>
                          <a:ext cx="27051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ovéPole 8"/>
            <p:cNvSpPr txBox="1"/>
            <p:nvPr/>
          </p:nvSpPr>
          <p:spPr>
            <a:xfrm>
              <a:off x="554410" y="3563724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additional satellite spots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0" t="50395" r="52919" b="42252"/>
          <a:stretch>
            <a:fillRect/>
          </a:stretch>
        </p:blipFill>
        <p:spPr bwMode="auto">
          <a:xfrm>
            <a:off x="6329363" y="2448272"/>
            <a:ext cx="14779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882900" y="2121247"/>
            <a:ext cx="3084513" cy="2309813"/>
            <a:chOff x="1846" y="254"/>
            <a:chExt cx="1943" cy="145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30" t="32324" r="31927" b="49316"/>
            <a:stretch>
              <a:fillRect/>
            </a:stretch>
          </p:blipFill>
          <p:spPr bwMode="auto">
            <a:xfrm>
              <a:off x="2371" y="254"/>
              <a:ext cx="82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46" y="1478"/>
              <a:ext cx="19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en-US" dirty="0">
                  <a:latin typeface="+mj-lt"/>
                </a:rPr>
                <a:t>Peter M. de </a:t>
              </a:r>
              <a:r>
                <a:rPr lang="cs-CZ" altLang="en-US" dirty="0" err="1">
                  <a:latin typeface="+mj-lt"/>
                </a:rPr>
                <a:t>Wolff</a:t>
              </a:r>
              <a:endParaRPr lang="cs-CZ" altLang="en-US" dirty="0">
                <a:latin typeface="+mj-lt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2413" y="2353022"/>
            <a:ext cx="2620962" cy="2301875"/>
            <a:chOff x="271" y="1966"/>
            <a:chExt cx="1651" cy="145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16" t="22690" r="10104" b="59651"/>
            <a:stretch>
              <a:fillRect/>
            </a:stretch>
          </p:blipFill>
          <p:spPr bwMode="auto">
            <a:xfrm>
              <a:off x="751" y="1966"/>
              <a:ext cx="705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71" y="3185"/>
              <a:ext cx="16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altLang="en-US" dirty="0">
                  <a:latin typeface="+mj-lt"/>
                </a:rPr>
                <a:t>Ted </a:t>
              </a:r>
              <a:r>
                <a:rPr lang="cs-CZ" altLang="en-US" dirty="0" err="1">
                  <a:latin typeface="+mj-lt"/>
                </a:rPr>
                <a:t>Janssen</a:t>
              </a:r>
              <a:endParaRPr lang="cs-CZ" altLang="en-US" dirty="0">
                <a:latin typeface="+mj-lt"/>
              </a:endParaRP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43588" y="4364385"/>
            <a:ext cx="2676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dirty="0" err="1">
                <a:latin typeface="+mj-lt"/>
              </a:rPr>
              <a:t>Aloysio</a:t>
            </a:r>
            <a:r>
              <a:rPr lang="cs-CZ" altLang="en-US" dirty="0">
                <a:latin typeface="+mj-lt"/>
              </a:rPr>
              <a:t> </a:t>
            </a:r>
            <a:r>
              <a:rPr lang="cs-CZ" altLang="en-US" dirty="0" err="1">
                <a:latin typeface="+mj-lt"/>
              </a:rPr>
              <a:t>Janner</a:t>
            </a:r>
            <a:endParaRPr lang="cs-CZ" altLang="en-US" dirty="0">
              <a:latin typeface="+mj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58813" y="1243360"/>
            <a:ext cx="767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+mj-lt"/>
              </a:rPr>
              <a:t>Superspace</a:t>
            </a:r>
            <a:r>
              <a:rPr lang="en-US" altLang="en-US" sz="2400" b="1" dirty="0">
                <a:latin typeface="+mj-lt"/>
              </a:rPr>
              <a:t> theory</a:t>
            </a:r>
            <a:endParaRPr lang="cs-CZ" altLang="en-US" sz="2400" b="1" dirty="0">
              <a:latin typeface="+mj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9113" y="5511800"/>
            <a:ext cx="81200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latin typeface="+mj-lt"/>
              </a:rPr>
              <a:t>Aminoff</a:t>
            </a:r>
            <a:r>
              <a:rPr lang="en-US" altLang="en-US" dirty="0">
                <a:latin typeface="+mj-lt"/>
              </a:rPr>
              <a:t> prize in </a:t>
            </a:r>
            <a:r>
              <a:rPr lang="en-US" altLang="en-US" dirty="0" smtClean="0">
                <a:latin typeface="+mj-lt"/>
              </a:rPr>
              <a:t>1998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+mj-lt"/>
              </a:rPr>
              <a:t>Ewald prize in 2014</a:t>
            </a:r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5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52525" y="1268760"/>
            <a:ext cx="7010400" cy="4572000"/>
            <a:chOff x="720" y="912"/>
            <a:chExt cx="4416" cy="288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20" y="912"/>
              <a:ext cx="4416" cy="2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20" y="1215"/>
              <a:ext cx="4084" cy="2385"/>
              <a:chOff x="720" y="1344"/>
              <a:chExt cx="4084" cy="2385"/>
            </a:xfrm>
          </p:grpSpPr>
          <p:sp>
            <p:nvSpPr>
              <p:cNvPr id="6" name="Line 6"/>
              <p:cNvSpPr>
                <a:spLocks noChangeAspect="1" noChangeShapeType="1"/>
              </p:cNvSpPr>
              <p:nvPr/>
            </p:nvSpPr>
            <p:spPr bwMode="auto">
              <a:xfrm>
                <a:off x="1196" y="1517"/>
                <a:ext cx="0" cy="2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1196" y="2727"/>
                <a:ext cx="3216" cy="100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1196" y="2046"/>
                <a:ext cx="3181" cy="99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196" y="1344"/>
                <a:ext cx="3216" cy="100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Line 10"/>
              <p:cNvSpPr>
                <a:spLocks noChangeAspect="1" noChangeShapeType="1"/>
              </p:cNvSpPr>
              <p:nvPr/>
            </p:nvSpPr>
            <p:spPr bwMode="auto">
              <a:xfrm>
                <a:off x="1953" y="2109"/>
                <a:ext cx="4" cy="13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Line 11"/>
              <p:cNvSpPr>
                <a:spLocks noChangeAspect="1" noChangeShapeType="1"/>
              </p:cNvSpPr>
              <p:nvPr/>
            </p:nvSpPr>
            <p:spPr bwMode="auto">
              <a:xfrm>
                <a:off x="2752" y="1862"/>
                <a:ext cx="0" cy="1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Line 12"/>
              <p:cNvSpPr>
                <a:spLocks noChangeAspect="1" noChangeShapeType="1"/>
              </p:cNvSpPr>
              <p:nvPr/>
            </p:nvSpPr>
            <p:spPr bwMode="auto">
              <a:xfrm>
                <a:off x="3547" y="1621"/>
                <a:ext cx="0" cy="13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13"/>
              <p:cNvSpPr>
                <a:spLocks noChangeAspect="1" noChangeShapeType="1"/>
              </p:cNvSpPr>
              <p:nvPr/>
            </p:nvSpPr>
            <p:spPr bwMode="auto">
              <a:xfrm>
                <a:off x="4382" y="1348"/>
                <a:ext cx="0" cy="1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Line 14"/>
              <p:cNvSpPr>
                <a:spLocks noChangeAspect="1" noChangeShapeType="1"/>
              </p:cNvSpPr>
              <p:nvPr/>
            </p:nvSpPr>
            <p:spPr bwMode="auto">
              <a:xfrm>
                <a:off x="1196" y="2346"/>
                <a:ext cx="0" cy="6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196" y="2104"/>
                <a:ext cx="761" cy="2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6" name="Group 16"/>
              <p:cNvGrpSpPr>
                <a:grpSpLocks noChangeAspect="1"/>
              </p:cNvGrpSpPr>
              <p:nvPr/>
            </p:nvGrpSpPr>
            <p:grpSpPr bwMode="auto">
              <a:xfrm>
                <a:off x="1404" y="2185"/>
                <a:ext cx="478" cy="1406"/>
                <a:chOff x="816" y="1360"/>
                <a:chExt cx="664" cy="1952"/>
              </a:xfrm>
            </p:grpSpPr>
            <p:sp>
              <p:nvSpPr>
                <p:cNvPr id="37" name="Freeform 17"/>
                <p:cNvSpPr>
                  <a:spLocks noChangeAspect="1"/>
                </p:cNvSpPr>
                <p:nvPr/>
              </p:nvSpPr>
              <p:spPr bwMode="auto">
                <a:xfrm>
                  <a:off x="816" y="136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" name="Freeform 18"/>
                <p:cNvSpPr>
                  <a:spLocks noChangeAspect="1"/>
                </p:cNvSpPr>
                <p:nvPr/>
              </p:nvSpPr>
              <p:spPr bwMode="auto">
                <a:xfrm>
                  <a:off x="816" y="232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7" name="Group 19"/>
              <p:cNvGrpSpPr>
                <a:grpSpLocks noChangeAspect="1"/>
              </p:cNvGrpSpPr>
              <p:nvPr/>
            </p:nvGrpSpPr>
            <p:grpSpPr bwMode="auto">
              <a:xfrm>
                <a:off x="2199" y="1943"/>
                <a:ext cx="478" cy="1406"/>
                <a:chOff x="816" y="1360"/>
                <a:chExt cx="664" cy="1952"/>
              </a:xfrm>
            </p:grpSpPr>
            <p:sp>
              <p:nvSpPr>
                <p:cNvPr id="35" name="Freeform 20"/>
                <p:cNvSpPr>
                  <a:spLocks noChangeAspect="1"/>
                </p:cNvSpPr>
                <p:nvPr/>
              </p:nvSpPr>
              <p:spPr bwMode="auto">
                <a:xfrm>
                  <a:off x="816" y="136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" name="Freeform 21"/>
                <p:cNvSpPr>
                  <a:spLocks noChangeAspect="1"/>
                </p:cNvSpPr>
                <p:nvPr/>
              </p:nvSpPr>
              <p:spPr bwMode="auto">
                <a:xfrm>
                  <a:off x="816" y="232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8" name="Group 22"/>
              <p:cNvGrpSpPr>
                <a:grpSpLocks noChangeAspect="1"/>
              </p:cNvGrpSpPr>
              <p:nvPr/>
            </p:nvGrpSpPr>
            <p:grpSpPr bwMode="auto">
              <a:xfrm>
                <a:off x="2977" y="1701"/>
                <a:ext cx="478" cy="1406"/>
                <a:chOff x="816" y="1360"/>
                <a:chExt cx="664" cy="1952"/>
              </a:xfrm>
            </p:grpSpPr>
            <p:sp>
              <p:nvSpPr>
                <p:cNvPr id="33" name="Freeform 23"/>
                <p:cNvSpPr>
                  <a:spLocks noChangeAspect="1"/>
                </p:cNvSpPr>
                <p:nvPr/>
              </p:nvSpPr>
              <p:spPr bwMode="auto">
                <a:xfrm>
                  <a:off x="816" y="136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" name="Freeform 24"/>
                <p:cNvSpPr>
                  <a:spLocks noChangeAspect="1"/>
                </p:cNvSpPr>
                <p:nvPr/>
              </p:nvSpPr>
              <p:spPr bwMode="auto">
                <a:xfrm>
                  <a:off x="816" y="232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9" name="Group 25"/>
              <p:cNvGrpSpPr>
                <a:grpSpLocks noChangeAspect="1"/>
              </p:cNvGrpSpPr>
              <p:nvPr/>
            </p:nvGrpSpPr>
            <p:grpSpPr bwMode="auto">
              <a:xfrm>
                <a:off x="3860" y="1417"/>
                <a:ext cx="478" cy="1406"/>
                <a:chOff x="816" y="1360"/>
                <a:chExt cx="664" cy="1952"/>
              </a:xfrm>
            </p:grpSpPr>
            <p:sp>
              <p:nvSpPr>
                <p:cNvPr id="31" name="Freeform 26"/>
                <p:cNvSpPr>
                  <a:spLocks noChangeAspect="1"/>
                </p:cNvSpPr>
                <p:nvPr/>
              </p:nvSpPr>
              <p:spPr bwMode="auto">
                <a:xfrm>
                  <a:off x="816" y="136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" name="Freeform 27"/>
                <p:cNvSpPr>
                  <a:spLocks noChangeAspect="1"/>
                </p:cNvSpPr>
                <p:nvPr/>
              </p:nvSpPr>
              <p:spPr bwMode="auto">
                <a:xfrm>
                  <a:off x="816" y="2320"/>
                  <a:ext cx="664" cy="992"/>
                </a:xfrm>
                <a:custGeom>
                  <a:avLst/>
                  <a:gdLst>
                    <a:gd name="T0" fmla="*/ 336 w 664"/>
                    <a:gd name="T1" fmla="*/ 32 h 992"/>
                    <a:gd name="T2" fmla="*/ 624 w 664"/>
                    <a:gd name="T3" fmla="*/ 32 h 992"/>
                    <a:gd name="T4" fmla="*/ 576 w 664"/>
                    <a:gd name="T5" fmla="*/ 224 h 992"/>
                    <a:gd name="T6" fmla="*/ 384 w 664"/>
                    <a:gd name="T7" fmla="*/ 368 h 992"/>
                    <a:gd name="T8" fmla="*/ 288 w 664"/>
                    <a:gd name="T9" fmla="*/ 608 h 992"/>
                    <a:gd name="T10" fmla="*/ 48 w 664"/>
                    <a:gd name="T11" fmla="*/ 800 h 992"/>
                    <a:gd name="T12" fmla="*/ 48 w 664"/>
                    <a:gd name="T13" fmla="*/ 944 h 992"/>
                    <a:gd name="T14" fmla="*/ 336 w 664"/>
                    <a:gd name="T15" fmla="*/ 992 h 9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992"/>
                    <a:gd name="T26" fmla="*/ 664 w 664"/>
                    <a:gd name="T27" fmla="*/ 992 h 9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992">
                      <a:moveTo>
                        <a:pt x="336" y="32"/>
                      </a:moveTo>
                      <a:cubicBezTo>
                        <a:pt x="460" y="16"/>
                        <a:pt x="584" y="0"/>
                        <a:pt x="624" y="32"/>
                      </a:cubicBezTo>
                      <a:cubicBezTo>
                        <a:pt x="664" y="64"/>
                        <a:pt x="616" y="168"/>
                        <a:pt x="576" y="224"/>
                      </a:cubicBezTo>
                      <a:cubicBezTo>
                        <a:pt x="536" y="280"/>
                        <a:pt x="432" y="304"/>
                        <a:pt x="384" y="368"/>
                      </a:cubicBezTo>
                      <a:cubicBezTo>
                        <a:pt x="336" y="432"/>
                        <a:pt x="344" y="536"/>
                        <a:pt x="288" y="608"/>
                      </a:cubicBezTo>
                      <a:cubicBezTo>
                        <a:pt x="232" y="680"/>
                        <a:pt x="88" y="744"/>
                        <a:pt x="48" y="800"/>
                      </a:cubicBezTo>
                      <a:cubicBezTo>
                        <a:pt x="8" y="856"/>
                        <a:pt x="0" y="912"/>
                        <a:pt x="48" y="944"/>
                      </a:cubicBezTo>
                      <a:cubicBezTo>
                        <a:pt x="96" y="976"/>
                        <a:pt x="304" y="968"/>
                        <a:pt x="336" y="992"/>
                      </a:cubicBezTo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" name="Line 28"/>
              <p:cNvSpPr>
                <a:spLocks noChangeAspect="1" noChangeShapeType="1"/>
              </p:cNvSpPr>
              <p:nvPr/>
            </p:nvSpPr>
            <p:spPr bwMode="auto">
              <a:xfrm>
                <a:off x="1196" y="2346"/>
                <a:ext cx="35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29"/>
              <p:cNvSpPr>
                <a:spLocks noChangeAspect="1" noChangeShapeType="1"/>
              </p:cNvSpPr>
              <p:nvPr/>
            </p:nvSpPr>
            <p:spPr bwMode="auto">
              <a:xfrm>
                <a:off x="1196" y="2346"/>
                <a:ext cx="76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Oval 30"/>
              <p:cNvSpPr>
                <a:spLocks noChangeAspect="1" noChangeArrowheads="1"/>
              </p:cNvSpPr>
              <p:nvPr/>
            </p:nvSpPr>
            <p:spPr bwMode="auto">
              <a:xfrm>
                <a:off x="1750" y="2303"/>
                <a:ext cx="103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Oval 31"/>
              <p:cNvSpPr>
                <a:spLocks noChangeAspect="1" noChangeArrowheads="1"/>
              </p:cNvSpPr>
              <p:nvPr/>
            </p:nvSpPr>
            <p:spPr bwMode="auto">
              <a:xfrm>
                <a:off x="2372" y="2286"/>
                <a:ext cx="104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Oval 32"/>
              <p:cNvSpPr>
                <a:spLocks noChangeAspect="1" noChangeArrowheads="1"/>
              </p:cNvSpPr>
              <p:nvPr/>
            </p:nvSpPr>
            <p:spPr bwMode="auto">
              <a:xfrm>
                <a:off x="2929" y="2282"/>
                <a:ext cx="104" cy="1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Oval 33"/>
              <p:cNvSpPr>
                <a:spLocks noChangeAspect="1" noChangeArrowheads="1"/>
              </p:cNvSpPr>
              <p:nvPr/>
            </p:nvSpPr>
            <p:spPr bwMode="auto">
              <a:xfrm>
                <a:off x="4105" y="2295"/>
                <a:ext cx="104" cy="1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4544" y="2073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 New Roman" pitchFamily="18" charset="0"/>
                  </a:rPr>
                  <a:t>R</a:t>
                </a:r>
                <a:r>
                  <a:rPr lang="en-US" altLang="en-US" baseline="-25000">
                    <a:latin typeface="Times New Roman" pitchFamily="18" charset="0"/>
                  </a:rPr>
                  <a:t>3</a:t>
                </a:r>
                <a:endParaRPr lang="en-US" altLang="en-US">
                  <a:latin typeface="Times New Roman" pitchFamily="18" charset="0"/>
                </a:endParaRPr>
              </a:p>
            </p:txBody>
          </p:sp>
          <p:graphicFrame>
            <p:nvGraphicFramePr>
              <p:cNvPr id="27" name="Object 2"/>
              <p:cNvGraphicFramePr>
                <a:graphicFrameLocks noChangeAspect="1"/>
              </p:cNvGraphicFramePr>
              <p:nvPr/>
            </p:nvGraphicFramePr>
            <p:xfrm>
              <a:off x="720" y="2623"/>
              <a:ext cx="409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23" name="Equation" r:id="rId3" imgW="901309" imgH="368140" progId="Equation.3">
                      <p:embed/>
                    </p:oleObj>
                  </mc:Choice>
                  <mc:Fallback>
                    <p:oleObj name="Equation" r:id="rId3" imgW="901309" imgH="368140" progId="Equation.3">
                      <p:embed/>
                      <p:pic>
                        <p:nvPicPr>
                          <p:cNvPr id="27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623"/>
                            <a:ext cx="409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3"/>
              <p:cNvGraphicFramePr>
                <a:graphicFrameLocks noChangeAspect="1"/>
              </p:cNvGraphicFramePr>
              <p:nvPr/>
            </p:nvGraphicFramePr>
            <p:xfrm>
              <a:off x="1479" y="2041"/>
              <a:ext cx="167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24" name="Equation" r:id="rId5" imgW="368300" imgH="368300" progId="Equation.3">
                      <p:embed/>
                    </p:oleObj>
                  </mc:Choice>
                  <mc:Fallback>
                    <p:oleObj name="Equation" r:id="rId5" imgW="368300" imgH="368300" progId="Equation.3">
                      <p:embed/>
                      <p:pic>
                        <p:nvPicPr>
                          <p:cNvPr id="28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9" y="2041"/>
                            <a:ext cx="167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1344" y="2304"/>
                <a:ext cx="21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graphicFrame>
            <p:nvGraphicFramePr>
              <p:cNvPr id="30" name="Object 4"/>
              <p:cNvGraphicFramePr>
                <a:graphicFrameLocks noChangeAspect="1"/>
              </p:cNvGraphicFramePr>
              <p:nvPr/>
            </p:nvGraphicFramePr>
            <p:xfrm>
              <a:off x="1440" y="2377"/>
              <a:ext cx="127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125" name="Equation" r:id="rId7" imgW="279400" imgH="368300" progId="Equation.3">
                      <p:embed/>
                    </p:oleObj>
                  </mc:Choice>
                  <mc:Fallback>
                    <p:oleObj name="Equation" r:id="rId7" imgW="279400" imgH="368300" progId="Equation.3">
                      <p:embed/>
                      <p:pic>
                        <p:nvPicPr>
                          <p:cNvPr id="3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377"/>
                            <a:ext cx="127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2619375" y="3365848"/>
            <a:ext cx="11715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524125" y="3699223"/>
            <a:ext cx="1143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3533775" y="3342035"/>
            <a:ext cx="11715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2206625" y="4078635"/>
            <a:ext cx="1143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2317750" y="3730973"/>
            <a:ext cx="11715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3944938" y="3789710"/>
            <a:ext cx="12858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5246688" y="3386485"/>
            <a:ext cx="12573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2684463" y="4224685"/>
            <a:ext cx="12668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V="1">
            <a:off x="2703513" y="350078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2644775" y="3456335"/>
            <a:ext cx="1143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23528" y="1413931"/>
            <a:ext cx="8496944" cy="3416320"/>
            <a:chOff x="323528" y="1413931"/>
            <a:chExt cx="8496944" cy="3416320"/>
          </a:xfrm>
        </p:grpSpPr>
        <p:sp>
          <p:nvSpPr>
            <p:cNvPr id="3" name="TextovéPole 2"/>
            <p:cNvSpPr txBox="1"/>
            <p:nvPr/>
          </p:nvSpPr>
          <p:spPr>
            <a:xfrm>
              <a:off x="323528" y="1413931"/>
              <a:ext cx="8496944" cy="34163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</a:t>
              </a:r>
              <a:r>
                <a:rPr lang="en-US" b="1" dirty="0" smtClean="0"/>
                <a:t>Diffraction pattern              </a:t>
              </a:r>
              <a:r>
                <a:rPr lang="en-US" b="1" dirty="0" smtClean="0">
                  <a:sym typeface="Symbol"/>
                </a:rPr>
                <a:t> </a:t>
              </a:r>
              <a:r>
                <a:rPr lang="en-US" b="1" dirty="0" smtClean="0"/>
                <a:t>Fourier transform </a:t>
              </a:r>
              <a:r>
                <a:rPr lang="en-US" b="1" dirty="0" smtClean="0">
                  <a:sym typeface="Symbol"/>
                </a:rPr>
                <a:t></a:t>
              </a:r>
              <a:r>
                <a:rPr lang="en-US" b="1" dirty="0" smtClean="0"/>
                <a:t>            Charge (nuclear) density</a:t>
              </a:r>
              <a:r>
                <a:rPr lang="en-US" dirty="0" smtClean="0"/>
                <a:t>                     	                                    </a:t>
              </a:r>
              <a:br>
                <a:rPr lang="en-US" dirty="0" smtClean="0"/>
              </a:br>
              <a:r>
                <a:rPr lang="en-US" dirty="0" smtClean="0"/>
                <a:t>                                                                                                                            </a:t>
              </a:r>
              <a:r>
                <a:rPr lang="en-US" dirty="0"/>
                <a:t> </a:t>
              </a:r>
              <a:r>
                <a:rPr lang="en-US" dirty="0" smtClean="0"/>
                <a:t>                                        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Artificial description in (3+d)</a:t>
              </a:r>
            </a:p>
            <a:p>
              <a:endParaRPr lang="en-US" dirty="0"/>
            </a:p>
            <a:p>
              <a:r>
                <a:rPr lang="en-US" dirty="0" smtClean="0">
                  <a:sym typeface="Symbol"/>
                </a:rPr>
                <a:t>                      </a:t>
              </a:r>
            </a:p>
            <a:p>
              <a:r>
                <a:rPr lang="en-US" dirty="0" smtClean="0">
                  <a:sym typeface="Symbol"/>
                </a:rPr>
                <a:t>Projection from (3+1)d </a:t>
              </a:r>
              <a:r>
                <a:rPr lang="en-US" dirty="0" err="1" smtClean="0">
                  <a:sym typeface="Symbol"/>
                </a:rPr>
                <a:t>superspace</a:t>
              </a:r>
              <a:r>
                <a:rPr lang="en-US" dirty="0" smtClean="0">
                  <a:sym typeface="Symbol"/>
                </a:rPr>
                <a:t>                                                      3d section through </a:t>
              </a:r>
            </a:p>
            <a:p>
              <a:r>
                <a:rPr lang="en-US" dirty="0" smtClean="0">
                  <a:sym typeface="Symbol"/>
                </a:rPr>
                <a:t>               into 3d space                                                                             (3+1)d </a:t>
              </a:r>
              <a:r>
                <a:rPr lang="en-US" dirty="0" err="1" smtClean="0">
                  <a:sym typeface="Symbol"/>
                </a:rPr>
                <a:t>superspace</a:t>
              </a:r>
              <a:r>
                <a:rPr lang="en-US" dirty="0" smtClean="0">
                  <a:sym typeface="Symbol"/>
                </a:rPr>
                <a:t> </a:t>
              </a:r>
              <a:endParaRPr lang="en-US" dirty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                                                                                                           </a:t>
              </a:r>
              <a:br>
                <a:rPr lang="en-US" dirty="0" smtClean="0">
                  <a:sym typeface="Symbol"/>
                </a:rPr>
              </a:br>
              <a:r>
                <a:rPr lang="en-US" dirty="0" smtClean="0">
                  <a:sym typeface="Symbol"/>
                </a:rPr>
                <a:t>                                                                                                                                </a:t>
              </a:r>
            </a:p>
            <a:p>
              <a:r>
                <a:rPr lang="en-US" dirty="0" smtClean="0">
                  <a:sym typeface="Symbol"/>
                </a:rPr>
                <a:t>     </a:t>
              </a:r>
              <a:br>
                <a:rPr lang="en-US" dirty="0" smtClean="0">
                  <a:sym typeface="Symbol"/>
                </a:rPr>
              </a:br>
              <a:r>
                <a:rPr lang="en-US" dirty="0" smtClean="0">
                  <a:sym typeface="Symbol"/>
                </a:rPr>
                <a:t>        Diffraction pattern                          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Real 3d</a:t>
              </a:r>
              <a:r>
                <a:rPr lang="en-US" dirty="0" smtClean="0">
                  <a:sym typeface="Symbol"/>
                </a:rPr>
                <a:t>                                  Modulated structure                         </a:t>
              </a:r>
              <a:endParaRPr lang="en-US" dirty="0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>
              <p:extLst/>
            </p:nvPr>
          </p:nvGraphicFramePr>
          <p:xfrm>
            <a:off x="982663" y="2060848"/>
            <a:ext cx="14224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6" name="Rovnice" r:id="rId3" imgW="1422360" imgH="812520" progId="Equation.3">
                    <p:embed/>
                  </p:oleObj>
                </mc:Choice>
                <mc:Fallback>
                  <p:oleObj name="Rovnice" r:id="rId3" imgW="1422360" imgH="812520" progId="Equation.3">
                    <p:embed/>
                    <p:pic>
                      <p:nvPicPr>
                        <p:cNvPr id="7" name="Objek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63" y="2060848"/>
                          <a:ext cx="1422400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>
              <p:extLst/>
            </p:nvPr>
          </p:nvGraphicFramePr>
          <p:xfrm>
            <a:off x="6300788" y="2078038"/>
            <a:ext cx="22733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7" name="Rovnice" r:id="rId5" imgW="2273040" imgH="711000" progId="Equation.3">
                    <p:embed/>
                  </p:oleObj>
                </mc:Choice>
                <mc:Fallback>
                  <p:oleObj name="Rovnice" r:id="rId5" imgW="2273040" imgH="711000" progId="Equation.3">
                    <p:embed/>
                    <p:pic>
                      <p:nvPicPr>
                        <p:cNvPr id="8" name="Objek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788" y="2078038"/>
                          <a:ext cx="227330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29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91880" y="1154583"/>
            <a:ext cx="2237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latin typeface="+mj-lt"/>
              </a:rPr>
              <a:t>Positional </a:t>
            </a:r>
            <a:r>
              <a:rPr lang="en-US" altLang="en-US" u="sng" dirty="0" smtClean="0">
                <a:latin typeface="+mj-lt"/>
              </a:rPr>
              <a:t>modulation</a:t>
            </a:r>
            <a:endParaRPr lang="en-US" altLang="en-US" u="sng" dirty="0">
              <a:latin typeface="+mj-lt"/>
            </a:endParaRPr>
          </a:p>
        </p:txBody>
      </p:sp>
      <p:pic>
        <p:nvPicPr>
          <p:cNvPr id="4" name="Picture 3" descr="polohova_lon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8" b="40051"/>
          <a:stretch>
            <a:fillRect/>
          </a:stretch>
        </p:blipFill>
        <p:spPr bwMode="auto">
          <a:xfrm>
            <a:off x="457200" y="1946746"/>
            <a:ext cx="83439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925" y="3897783"/>
            <a:ext cx="2095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Modulation vector :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644775" y="393588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Equation" r:id="rId4" imgW="736600" imgH="279400" progId="Equation.3">
                  <p:embed/>
                </p:oleObj>
              </mc:Choice>
              <mc:Fallback>
                <p:oleObj name="Equation" r:id="rId4" imgW="736600" imgH="2794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93588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4659783"/>
            <a:ext cx="1937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Modulation wave 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520950" y="4681835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Equation" r:id="rId6" imgW="1765300" imgH="292100" progId="Equation.3">
                  <p:embed/>
                </p:oleObj>
              </mc:Choice>
              <mc:Fallback>
                <p:oleObj name="Equation" r:id="rId6" imgW="1765300" imgH="2921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681835"/>
                        <a:ext cx="176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7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873" r="11057" b="4758"/>
          <a:stretch>
            <a:fillRect/>
          </a:stretch>
        </p:blipFill>
        <p:spPr bwMode="auto">
          <a:xfrm>
            <a:off x="1403648" y="1638448"/>
            <a:ext cx="6197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784" y="1154583"/>
            <a:ext cx="4013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latin typeface="+mj-lt"/>
              </a:rPr>
              <a:t>Positional modulation </a:t>
            </a:r>
            <a:r>
              <a:rPr lang="en-US" altLang="en-US" u="sng" dirty="0" smtClean="0">
                <a:latin typeface="+mj-lt"/>
              </a:rPr>
              <a:t>– small amplitude </a:t>
            </a:r>
            <a:endParaRPr lang="en-US" alt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84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27784" y="1154583"/>
            <a:ext cx="398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latin typeface="+mj-lt"/>
              </a:rPr>
              <a:t>Positional modulation </a:t>
            </a:r>
            <a:r>
              <a:rPr lang="en-US" altLang="en-US" u="sng" dirty="0" smtClean="0">
                <a:latin typeface="+mj-lt"/>
              </a:rPr>
              <a:t>– large amplitude </a:t>
            </a:r>
            <a:endParaRPr lang="en-US" altLang="en-US" u="sng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873" r="11057" b="4758"/>
          <a:stretch>
            <a:fillRect/>
          </a:stretch>
        </p:blipFill>
        <p:spPr bwMode="auto">
          <a:xfrm>
            <a:off x="1439863" y="1638448"/>
            <a:ext cx="6197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</a:t>
            </a:r>
            <a:endParaRPr lang="en-US" dirty="0"/>
          </a:p>
        </p:txBody>
      </p:sp>
      <p:pic>
        <p:nvPicPr>
          <p:cNvPr id="3" name="Picture 5" descr="t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b="9203"/>
          <a:stretch>
            <a:fillRect/>
          </a:stretch>
        </p:blipFill>
        <p:spPr bwMode="auto">
          <a:xfrm>
            <a:off x="2051720" y="1055712"/>
            <a:ext cx="5216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pic>
        <p:nvPicPr>
          <p:cNvPr id="3" name="Picture 2" descr="kompoz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4365"/>
            <a:ext cx="50292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819" y="1154583"/>
            <a:ext cx="442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 smtClean="0">
                <a:latin typeface="+mj-lt"/>
              </a:rPr>
              <a:t>Composite structure – no mutual modulation</a:t>
            </a:r>
            <a:endParaRPr lang="en-US" alt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1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81819" y="1154583"/>
            <a:ext cx="442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 smtClean="0">
                <a:latin typeface="+mj-lt"/>
              </a:rPr>
              <a:t>Composite structure – no mutual modulation</a:t>
            </a:r>
            <a:endParaRPr lang="en-US" altLang="en-US" u="sng" dirty="0">
              <a:latin typeface="+mj-lt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235450" y="98072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873" r="11057" b="4758"/>
          <a:stretch>
            <a:fillRect/>
          </a:stretch>
        </p:blipFill>
        <p:spPr bwMode="auto">
          <a:xfrm>
            <a:off x="1439863" y="1790353"/>
            <a:ext cx="6197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1428750" y="1784003"/>
            <a:ext cx="6235700" cy="4829175"/>
            <a:chOff x="1429173" y="1073573"/>
            <a:chExt cx="6234854" cy="4829387"/>
          </a:xfrm>
        </p:grpSpPr>
        <p:cxnSp>
          <p:nvCxnSpPr>
            <p:cNvPr id="22" name="Straight Connector 6"/>
            <p:cNvCxnSpPr>
              <a:cxnSpLocks noChangeShapeType="1"/>
            </p:cNvCxnSpPr>
            <p:nvPr/>
          </p:nvCxnSpPr>
          <p:spPr bwMode="auto">
            <a:xfrm flipV="1">
              <a:off x="1442720" y="1090506"/>
              <a:ext cx="5858933" cy="426721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2"/>
            <p:cNvCxnSpPr>
              <a:cxnSpLocks noChangeShapeType="1"/>
            </p:cNvCxnSpPr>
            <p:nvPr/>
          </p:nvCxnSpPr>
          <p:spPr bwMode="auto">
            <a:xfrm flipV="1">
              <a:off x="1435947" y="1774614"/>
              <a:ext cx="6204373" cy="447039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 flipV="1">
              <a:off x="1435947" y="2468881"/>
              <a:ext cx="6187439" cy="450426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6"/>
            <p:cNvCxnSpPr>
              <a:cxnSpLocks noChangeShapeType="1"/>
            </p:cNvCxnSpPr>
            <p:nvPr/>
          </p:nvCxnSpPr>
          <p:spPr bwMode="auto">
            <a:xfrm flipV="1">
              <a:off x="1429173" y="3169921"/>
              <a:ext cx="6217920" cy="447039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7"/>
            <p:cNvCxnSpPr>
              <a:cxnSpLocks noChangeShapeType="1"/>
            </p:cNvCxnSpPr>
            <p:nvPr/>
          </p:nvCxnSpPr>
          <p:spPr bwMode="auto">
            <a:xfrm flipV="1">
              <a:off x="1429174" y="3870962"/>
              <a:ext cx="6234853" cy="443651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8"/>
            <p:cNvCxnSpPr>
              <a:cxnSpLocks noChangeShapeType="1"/>
            </p:cNvCxnSpPr>
            <p:nvPr/>
          </p:nvCxnSpPr>
          <p:spPr bwMode="auto">
            <a:xfrm flipV="1">
              <a:off x="1435947" y="4572002"/>
              <a:ext cx="6190827" cy="447038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9"/>
            <p:cNvCxnSpPr>
              <a:cxnSpLocks noChangeShapeType="1"/>
            </p:cNvCxnSpPr>
            <p:nvPr/>
          </p:nvCxnSpPr>
          <p:spPr bwMode="auto">
            <a:xfrm flipV="1">
              <a:off x="1442720" y="5266269"/>
              <a:ext cx="6214534" cy="45042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-358987" y="3481490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463972" y="3498424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26"/>
            <p:cNvCxnSpPr>
              <a:cxnSpLocks noChangeShapeType="1"/>
            </p:cNvCxnSpPr>
            <p:nvPr/>
          </p:nvCxnSpPr>
          <p:spPr bwMode="auto">
            <a:xfrm rot="16200000" flipH="1">
              <a:off x="1293705" y="3488264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2949785" y="3491651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28"/>
            <p:cNvCxnSpPr>
              <a:cxnSpLocks noChangeShapeType="1"/>
            </p:cNvCxnSpPr>
            <p:nvPr/>
          </p:nvCxnSpPr>
          <p:spPr bwMode="auto">
            <a:xfrm rot="16200000" flipH="1">
              <a:off x="3779518" y="3481490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29"/>
            <p:cNvCxnSpPr>
              <a:cxnSpLocks noChangeShapeType="1"/>
            </p:cNvCxnSpPr>
            <p:nvPr/>
          </p:nvCxnSpPr>
          <p:spPr bwMode="auto">
            <a:xfrm rot="16200000" flipH="1">
              <a:off x="4602478" y="3478104"/>
              <a:ext cx="4809067" cy="5"/>
            </a:xfrm>
            <a:prstGeom prst="line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46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81819" y="1154583"/>
            <a:ext cx="477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u="sng" dirty="0" smtClean="0">
                <a:latin typeface="+mj-lt"/>
              </a:rPr>
              <a:t>Composite structure – strong mutual modulation</a:t>
            </a:r>
            <a:endParaRPr lang="en-US" altLang="en-US" u="sng" dirty="0">
              <a:latin typeface="+mj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873" r="11057" b="4758"/>
          <a:stretch>
            <a:fillRect/>
          </a:stretch>
        </p:blipFill>
        <p:spPr bwMode="auto">
          <a:xfrm>
            <a:off x="1439863" y="1638448"/>
            <a:ext cx="6197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0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we recognize the problem directly from diffraction pattern?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area detectors we can directly detect modulations in the crystal.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can we index diffraction spots and integrate them?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All diffraction spots can be indexed and integrated with (3+d) 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Laue symmetry?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Solution of the structure?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Refinement, presentation of results?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036265" y="1345133"/>
            <a:ext cx="7040565" cy="1147763"/>
            <a:chOff x="230" y="666"/>
            <a:chExt cx="4435" cy="72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548" y="711"/>
            <a:ext cx="66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6" name="Rovnice" r:id="rId3" imgW="1054080" imgH="355320" progId="Equation.3">
                    <p:embed/>
                  </p:oleObj>
                </mc:Choice>
                <mc:Fallback>
                  <p:oleObj name="Rovnice" r:id="rId3" imgW="1054080" imgH="355320" progId="Equation.3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" y="711"/>
                          <a:ext cx="66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230" y="666"/>
              <a:ext cx="4435" cy="723"/>
              <a:chOff x="230" y="666"/>
              <a:chExt cx="4435" cy="723"/>
            </a:xfrm>
          </p:grpSpPr>
          <p:graphicFrame>
            <p:nvGraphicFramePr>
              <p:cNvPr id="7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4" y="666"/>
              <a:ext cx="872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07" name="Rovnice" r:id="rId5" imgW="1384200" imgH="355320" progId="Equation.3">
                      <p:embed/>
                    </p:oleObj>
                  </mc:Choice>
                  <mc:Fallback>
                    <p:oleObj name="Rovnice" r:id="rId5" imgW="1384200" imgH="355320" progId="Equation.3">
                      <p:embed/>
                      <p:pic>
                        <p:nvPicPr>
                          <p:cNvPr id="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" y="666"/>
                            <a:ext cx="872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044" y="698"/>
              <a:ext cx="808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08" name="Rovnice" r:id="rId7" imgW="1282680" imgH="304560" progId="Equation.3">
                      <p:embed/>
                    </p:oleObj>
                  </mc:Choice>
                  <mc:Fallback>
                    <p:oleObj name="Rovnice" r:id="rId7" imgW="1282680" imgH="304560" progId="Equation.3">
                      <p:embed/>
                      <p:pic>
                        <p:nvPicPr>
                          <p:cNvPr id="8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4" y="698"/>
                            <a:ext cx="808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77"/>
              <p:cNvSpPr txBox="1">
                <a:spLocks noChangeArrowheads="1"/>
              </p:cNvSpPr>
              <p:nvPr/>
            </p:nvSpPr>
            <p:spPr bwMode="auto">
              <a:xfrm>
                <a:off x="230" y="982"/>
                <a:ext cx="443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GB" altLang="en-US" dirty="0">
                    <a:cs typeface="Times New Roman" pitchFamily="18" charset="0"/>
                  </a:rPr>
                  <a:t>          </a:t>
                </a:r>
                <a:r>
                  <a:rPr lang="en-GB" altLang="en-US" dirty="0">
                    <a:cs typeface="Times New Roman" pitchFamily="18" charset="0"/>
                    <a:sym typeface="Symbol" pitchFamily="18" charset="2"/>
                  </a:rPr>
                  <a:t></a:t>
                </a:r>
                <a:r>
                  <a:rPr lang="en-GB" altLang="en-US" dirty="0">
                    <a:cs typeface="Times New Roman" pitchFamily="18" charset="0"/>
                  </a:rPr>
                  <a:t>                                   </a:t>
                </a:r>
                <a:r>
                  <a:rPr lang="en-GB" altLang="en-US" dirty="0">
                    <a:cs typeface="Times New Roman" pitchFamily="18" charset="0"/>
                    <a:sym typeface="Symbol" pitchFamily="18" charset="2"/>
                  </a:rPr>
                  <a:t></a:t>
                </a:r>
                <a:r>
                  <a:rPr lang="en-GB" altLang="en-US" dirty="0">
                    <a:cs typeface="Times New Roman" pitchFamily="18" charset="0"/>
                  </a:rPr>
                  <a:t>                                 </a:t>
                </a:r>
                <a:r>
                  <a:rPr lang="en-GB" altLang="en-US" dirty="0">
                    <a:cs typeface="Times New Roman" pitchFamily="18" charset="0"/>
                    <a:sym typeface="Symbol" pitchFamily="18" charset="2"/>
                  </a:rPr>
                  <a:t></a:t>
                </a:r>
                <a:endParaRPr lang="en-GB" altLang="en-US" dirty="0">
                  <a:cs typeface="Times New Roman" pitchFamily="18" charset="0"/>
                </a:endParaRPr>
              </a:p>
              <a:p>
                <a:pPr eaLnBrk="1" hangingPunct="1"/>
                <a:r>
                  <a:rPr lang="en-GB" altLang="en-US" dirty="0">
                    <a:cs typeface="Times New Roman" pitchFamily="18" charset="0"/>
                  </a:rPr>
                  <a:t> </a:t>
                </a:r>
                <a:r>
                  <a:rPr lang="en-GB" altLang="en-US" dirty="0">
                    <a:latin typeface="+mj-lt"/>
                    <a:cs typeface="Times New Roman" pitchFamily="18" charset="0"/>
                  </a:rPr>
                  <a:t>basic property</a:t>
                </a:r>
                <a:r>
                  <a:rPr lang="en-GB" altLang="en-US" dirty="0">
                    <a:cs typeface="Times New Roman" pitchFamily="18" charset="0"/>
                  </a:rPr>
                  <a:t>       </a:t>
                </a:r>
                <a:r>
                  <a:rPr lang="en-GB" altLang="en-US" dirty="0" smtClean="0">
                    <a:cs typeface="Times New Roman" pitchFamily="18" charset="0"/>
                  </a:rPr>
                  <a:t>          </a:t>
                </a:r>
                <a:r>
                  <a:rPr lang="en-GB" altLang="en-US" dirty="0">
                    <a:latin typeface="+mj-lt"/>
                    <a:cs typeface="Times New Roman" pitchFamily="18" charset="0"/>
                  </a:rPr>
                  <a:t>unitary operator      </a:t>
                </a:r>
                <a:r>
                  <a:rPr lang="en-GB" altLang="en-US" dirty="0" smtClean="0">
                    <a:latin typeface="+mj-lt"/>
                    <a:cs typeface="Times New Roman" pitchFamily="18" charset="0"/>
                  </a:rPr>
                  <a:t>      </a:t>
                </a:r>
                <a:r>
                  <a:rPr lang="en-GB" altLang="en-US" dirty="0">
                    <a:latin typeface="+mj-lt"/>
                    <a:cs typeface="Times New Roman" pitchFamily="18" charset="0"/>
                  </a:rPr>
                  <a:t>matrix representation</a:t>
                </a:r>
                <a:r>
                  <a:rPr lang="en-US" altLang="en-US" dirty="0">
                    <a:latin typeface="+mj-lt"/>
                  </a:rPr>
                  <a:t> </a:t>
                </a:r>
              </a:p>
            </p:txBody>
          </p:sp>
        </p:grpSp>
      </p:grp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635896" y="3068960"/>
          <a:ext cx="20621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Rovnice" r:id="rId9" imgW="2057400" imgH="685800" progId="Equation.3">
                  <p:embed/>
                </p:oleObj>
              </mc:Choice>
              <mc:Fallback>
                <p:oleObj name="Rovnice" r:id="rId9" imgW="2057400" imgH="6858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068960"/>
                        <a:ext cx="20621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2339752" y="2636912"/>
            <a:ext cx="4938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latin typeface="+mj-lt"/>
                <a:cs typeface="Times New Roman" pitchFamily="18" charset="0"/>
              </a:rPr>
              <a:t>Trivial symmetry operator - translation symmetry </a:t>
            </a:r>
            <a:r>
              <a:rPr lang="en-GB" altLang="en-US" dirty="0" smtClean="0">
                <a:latin typeface="+mj-lt"/>
                <a:cs typeface="Times New Roman" pitchFamily="18" charset="0"/>
              </a:rPr>
              <a:t>: </a:t>
            </a:r>
            <a:endParaRPr lang="en-US" altLang="en-US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37170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these conditions are also used for space group in (3+d) dimensional space.</a:t>
            </a:r>
          </a:p>
          <a:p>
            <a:r>
              <a:rPr lang="en-US" dirty="0" smtClean="0"/>
              <a:t>But the de Wolff construction leads to a specific simplification. The </a:t>
            </a:r>
            <a:r>
              <a:rPr lang="en-US" dirty="0" err="1" smtClean="0"/>
              <a:t>superspace</a:t>
            </a:r>
            <a:r>
              <a:rPr lang="en-US" dirty="0" smtClean="0"/>
              <a:t> groups are in fact 3+d reducible subgroups of more general (3+d) dimensional space groups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209774"/>
              </p:ext>
            </p:extLst>
          </p:nvPr>
        </p:nvGraphicFramePr>
        <p:xfrm>
          <a:off x="3813175" y="1474788"/>
          <a:ext cx="22240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3" imgW="2222280" imgH="698400" progId="Equation.DSMT4">
                  <p:embed/>
                </p:oleObj>
              </mc:Choice>
              <mc:Fallback>
                <p:oleObj name="Equation" r:id="rId3" imgW="2222280" imgH="6984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1474788"/>
                        <a:ext cx="22240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138" y="1641698"/>
            <a:ext cx="3333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err="1">
                <a:latin typeface="+mj-lt"/>
                <a:cs typeface="Times New Roman" pitchFamily="18" charset="0"/>
              </a:rPr>
              <a:t>S</a:t>
            </a:r>
            <a:r>
              <a:rPr lang="en-GB" altLang="en-US" dirty="0" err="1" smtClean="0">
                <a:latin typeface="+mj-lt"/>
                <a:cs typeface="Times New Roman" pitchFamily="18" charset="0"/>
              </a:rPr>
              <a:t>uperspace</a:t>
            </a:r>
            <a:r>
              <a:rPr lang="en-GB" altLang="en-US" dirty="0" smtClean="0">
                <a:latin typeface="+mj-lt"/>
                <a:cs typeface="Times New Roman" pitchFamily="18" charset="0"/>
              </a:rPr>
              <a:t> symmetry operation: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>
              <a:latin typeface="+mj-lt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425450" y="2547938"/>
          <a:ext cx="101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3" name="Rovnice" r:id="rId5" imgW="1015920" imgH="291960" progId="Equation.3">
                  <p:embed/>
                </p:oleObj>
              </mc:Choice>
              <mc:Fallback>
                <p:oleObj name="Rovnice" r:id="rId5" imgW="1015920" imgH="29196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547938"/>
                        <a:ext cx="1016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691680" y="24208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(3x3) external, (dx3) mixed and (</a:t>
            </a:r>
            <a:r>
              <a:rPr lang="en-US" dirty="0" err="1" smtClean="0"/>
              <a:t>dxd</a:t>
            </a:r>
            <a:r>
              <a:rPr lang="en-US" dirty="0" smtClean="0"/>
              <a:t>) internal blocks of the rotational part of the </a:t>
            </a:r>
            <a:r>
              <a:rPr lang="en-US" dirty="0" err="1" smtClean="0"/>
              <a:t>superspace</a:t>
            </a:r>
            <a:r>
              <a:rPr lang="en-US" dirty="0" smtClean="0"/>
              <a:t> symmetry operation    </a:t>
            </a:r>
            <a:endParaRPr lang="en-US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665163" y="3268663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Rovnice" r:id="rId7" imgW="495000" imgH="291960" progId="Equation.3">
                  <p:embed/>
                </p:oleObj>
              </mc:Choice>
              <mc:Fallback>
                <p:oleObj name="Rovnice" r:id="rId7" imgW="495000" imgH="29196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268663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763688" y="32129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3x1 external and (dx1) internal block of the translation part of the </a:t>
            </a:r>
            <a:r>
              <a:rPr lang="en-US" dirty="0" err="1" smtClean="0"/>
              <a:t>superspace</a:t>
            </a:r>
            <a:r>
              <a:rPr lang="en-US" dirty="0" smtClean="0"/>
              <a:t> symmetry operation  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539552" y="4844132"/>
          <a:ext cx="2632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5" name="Rovnice" r:id="rId9" imgW="2628720" imgH="672840" progId="Equation.3">
                  <p:embed/>
                </p:oleObj>
              </mc:Choice>
              <mc:Fallback>
                <p:oleObj name="Rovnice" r:id="rId9" imgW="2628720" imgH="67284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844132"/>
                        <a:ext cx="26320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1138" y="4149080"/>
            <a:ext cx="8753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superspace</a:t>
            </a:r>
            <a:r>
              <a:rPr lang="en-US" dirty="0" smtClean="0"/>
              <a:t> operation to a point  </a:t>
            </a:r>
            <a:r>
              <a:rPr lang="en-US" b="1" dirty="0" smtClean="0"/>
              <a:t>x: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external and internal coordinates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(3+1) dimensional </a:t>
            </a:r>
            <a:r>
              <a:rPr lang="en-US" dirty="0" err="1" smtClean="0"/>
              <a:t>superspace</a:t>
            </a:r>
            <a:r>
              <a:rPr lang="en-US" dirty="0" smtClean="0"/>
              <a:t> we have 4 components  </a:t>
            </a:r>
            <a:endParaRPr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3973513" y="5008563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Rovnice" r:id="rId11" imgW="558720" imgH="291960" progId="Equation.3">
                  <p:embed/>
                </p:oleObj>
              </mc:Choice>
              <mc:Fallback>
                <p:oleObj name="Rovnice" r:id="rId11" imgW="558720" imgH="29196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5008563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5976938" y="5833839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Rovnice" r:id="rId13" imgW="1206360" imgH="291960" progId="Equation.3">
                  <p:embed/>
                </p:oleObj>
              </mc:Choice>
              <mc:Fallback>
                <p:oleObj name="Rovnice" r:id="rId13" imgW="1206360" imgH="29196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5833839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88607" y="1844824"/>
            <a:ext cx="432048" cy="3444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319935" y="1860377"/>
            <a:ext cx="429989" cy="34448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65055" y="1464120"/>
            <a:ext cx="327025" cy="3444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86028" y="1494031"/>
            <a:ext cx="325437" cy="3460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65625" y="1475010"/>
            <a:ext cx="325437" cy="3460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138" y="1641698"/>
            <a:ext cx="3333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err="1">
                <a:latin typeface="+mj-lt"/>
                <a:cs typeface="Times New Roman" pitchFamily="18" charset="0"/>
              </a:rPr>
              <a:t>S</a:t>
            </a:r>
            <a:r>
              <a:rPr lang="en-GB" altLang="en-US" dirty="0" err="1" smtClean="0">
                <a:latin typeface="+mj-lt"/>
                <a:cs typeface="Times New Roman" pitchFamily="18" charset="0"/>
              </a:rPr>
              <a:t>uperspace</a:t>
            </a:r>
            <a:r>
              <a:rPr lang="en-GB" altLang="en-US" dirty="0" smtClean="0">
                <a:latin typeface="+mj-lt"/>
                <a:cs typeface="Times New Roman" pitchFamily="18" charset="0"/>
              </a:rPr>
              <a:t> symmetry operation: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>
              <a:latin typeface="+mj-lt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20873" y="2652935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Comic Sans MS" pitchFamily="66" charset="0"/>
              <a:buAutoNum type="arabicPeriod"/>
            </a:pPr>
            <a:r>
              <a:rPr lang="en-US" altLang="en-US" dirty="0">
                <a:solidFill>
                  <a:srgbClr val="00B0F0"/>
                </a:solidFill>
                <a:latin typeface="+mj-lt"/>
              </a:rPr>
              <a:t>From the basic symmetry as determined from main reflections 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85750" y="3084735"/>
            <a:ext cx="828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Comic Sans MS" pitchFamily="66" charset="0"/>
              <a:buAutoNum type="arabicPeriod" startAt="2"/>
            </a:pPr>
            <a:r>
              <a:rPr lang="en-US" altLang="en-US" dirty="0">
                <a:solidFill>
                  <a:srgbClr val="00B050"/>
                </a:solidFill>
                <a:latin typeface="+mj-lt"/>
              </a:rPr>
              <a:t>Internal space cannot be mixed up with external one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88925" y="3537173"/>
            <a:ext cx="718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Comic Sans MS" pitchFamily="66" charset="0"/>
              <a:buAutoNum type="arabicPeriod" startAt="3"/>
            </a:pPr>
            <a:r>
              <a:rPr lang="en-US" altLang="en-US" dirty="0">
                <a:solidFill>
                  <a:srgbClr val="FF3300"/>
                </a:solidFill>
                <a:latin typeface="+mj-lt"/>
              </a:rPr>
              <a:t>Form the metric properties (unitary conditions) →</a:t>
            </a:r>
            <a:r>
              <a:rPr lang="en-US" altLang="en-US" dirty="0">
                <a:solidFill>
                  <a:srgbClr val="FF3300"/>
                </a:solidFill>
                <a:latin typeface="Calibri" pitchFamily="34" charset="0"/>
              </a:rPr>
              <a:t>  </a:t>
            </a:r>
            <a:r>
              <a:rPr lang="en-US" altLang="en-US" dirty="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93315" y="3933056"/>
            <a:ext cx="82391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The only new </a:t>
            </a:r>
            <a:r>
              <a:rPr lang="en-US" altLang="en-US" dirty="0" smtClean="0">
                <a:latin typeface="+mj-lt"/>
              </a:rPr>
              <a:t>independent information are modulation vector(s) and intrinsic </a:t>
            </a:r>
            <a:r>
              <a:rPr lang="en-US" altLang="en-US" dirty="0">
                <a:latin typeface="+mj-lt"/>
              </a:rPr>
              <a:t>part of the 4</a:t>
            </a:r>
            <a:r>
              <a:rPr lang="en-US" altLang="en-US" baseline="30000" dirty="0">
                <a:latin typeface="+mj-lt"/>
              </a:rPr>
              <a:t>th</a:t>
            </a:r>
            <a:r>
              <a:rPr lang="en-US" altLang="en-US" dirty="0">
                <a:latin typeface="+mj-lt"/>
              </a:rPr>
              <a:t> component of the translation </a:t>
            </a:r>
            <a:r>
              <a:rPr lang="en-US" altLang="en-US" dirty="0" smtClean="0">
                <a:latin typeface="+mj-lt"/>
              </a:rPr>
              <a:t>vector. This component, </a:t>
            </a:r>
            <a:r>
              <a:rPr lang="en-US" altLang="en-US" dirty="0">
                <a:latin typeface="+mj-lt"/>
              </a:rPr>
              <a:t>analogically to 3d symmetry, affects systematic extinctions of reflections (here satellites). It expressed how the modulation wave is shifted  the internal space</a:t>
            </a:r>
            <a:r>
              <a:rPr lang="en-US" altLang="en-US" dirty="0" smtClean="0">
                <a:latin typeface="+mj-lt"/>
              </a:rPr>
              <a:t>.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 The modulation vector can be split into two parts rational and irrational.    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T</a:t>
            </a:r>
            <a:r>
              <a:rPr lang="en-US" altLang="en-US" dirty="0" smtClean="0">
                <a:latin typeface="+mj-lt"/>
              </a:rPr>
              <a:t>he rational part is made of zeros and specific  fractions 1/2 , 1/3 fixed by symmetry.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                  </a:t>
            </a:r>
            <a:r>
              <a:rPr lang="en-US" altLang="en-US" dirty="0" smtClean="0">
                <a:latin typeface="+mj-lt"/>
                <a:sym typeface="Symbol"/>
              </a:rPr>
              <a:t> complete separation of the external and internal case</a:t>
            </a:r>
            <a:endParaRPr lang="en-US" altLang="en-US" dirty="0">
              <a:latin typeface="+mj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37471"/>
              </p:ext>
            </p:extLst>
          </p:nvPr>
        </p:nvGraphicFramePr>
        <p:xfrm>
          <a:off x="3679825" y="1443038"/>
          <a:ext cx="2492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3" imgW="2489040" imgH="761760" progId="Equation.DSMT4">
                  <p:embed/>
                </p:oleObj>
              </mc:Choice>
              <mc:Fallback>
                <p:oleObj name="Equation" r:id="rId3" imgW="2489040" imgH="76176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443038"/>
                        <a:ext cx="2492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5575300" y="3573463"/>
          <a:ext cx="168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6" name="Rovnice" r:id="rId5" imgW="1688760" imgH="317160" progId="Equation.3">
                  <p:embed/>
                </p:oleObj>
              </mc:Choice>
              <mc:Fallback>
                <p:oleObj name="Rovnice" r:id="rId5" imgW="1688760" imgH="31716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573463"/>
                        <a:ext cx="1689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558800" y="5763096"/>
          <a:ext cx="163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Rovnice" r:id="rId7" imgW="1638000" imgH="330120" progId="Equation.3">
                  <p:embed/>
                </p:oleObj>
              </mc:Choice>
              <mc:Fallback>
                <p:oleObj name="Rovnice" r:id="rId7" imgW="1638000" imgH="33012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763096"/>
                        <a:ext cx="1638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/>
          </p:nvPr>
        </p:nvGraphicFramePr>
        <p:xfrm>
          <a:off x="2519363" y="5733256"/>
          <a:ext cx="189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Rovnice" r:id="rId9" imgW="1892160" imgH="317160" progId="Equation.3">
                  <p:embed/>
                </p:oleObj>
              </mc:Choice>
              <mc:Fallback>
                <p:oleObj name="Rovnice" r:id="rId9" imgW="1892160" imgH="31716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5733256"/>
                        <a:ext cx="1892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395536" y="6453336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Rovnice" r:id="rId11" imgW="774360" imgH="317160" progId="Equation.3">
                  <p:embed/>
                </p:oleObj>
              </mc:Choice>
              <mc:Fallback>
                <p:oleObj name="Rovnice" r:id="rId11" imgW="774360" imgH="317160" progId="Equation.3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453336"/>
                        <a:ext cx="77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1124744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Superspace</a:t>
            </a:r>
            <a:r>
              <a:rPr lang="en-US" b="1" dirty="0" smtClean="0"/>
              <a:t> group symbols</a:t>
            </a:r>
          </a:p>
          <a:p>
            <a:pPr algn="ctr"/>
            <a:endParaRPr lang="en-US" b="1" dirty="0" smtClean="0"/>
          </a:p>
          <a:p>
            <a:r>
              <a:rPr lang="en-US" u="sng" dirty="0" smtClean="0"/>
              <a:t>For (3+1) dimensional </a:t>
            </a:r>
            <a:r>
              <a:rPr lang="en-US" u="sng" dirty="0" err="1" smtClean="0"/>
              <a:t>superspace</a:t>
            </a:r>
            <a:r>
              <a:rPr lang="en-US" u="sng" dirty="0" smtClean="0"/>
              <a:t> groups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Originally proposed by P.M.de Wolff, T. Janssen and A. Janner,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Cryst</a:t>
            </a:r>
            <a:r>
              <a:rPr lang="en-US" i="1" dirty="0" smtClean="0"/>
              <a:t>. </a:t>
            </a:r>
            <a:r>
              <a:rPr lang="en-US" dirty="0" smtClean="0"/>
              <a:t>(1981). A37, 625-636</a:t>
            </a:r>
          </a:p>
          <a:p>
            <a:r>
              <a:rPr lang="en-US" dirty="0" smtClean="0"/>
              <a:t>Later modified and included into International Tables for Crystallography, volume C.</a:t>
            </a:r>
          </a:p>
          <a:p>
            <a:endParaRPr lang="en-US" dirty="0" smtClean="0"/>
          </a:p>
          <a:p>
            <a:r>
              <a:rPr lang="en-US" u="sng" dirty="0" smtClean="0"/>
              <a:t>For (3+1), (3+2) and (3+3) dimensional space groups</a:t>
            </a:r>
          </a:p>
          <a:p>
            <a:endParaRPr lang="en-US" u="sng" dirty="0" smtClean="0"/>
          </a:p>
          <a:p>
            <a:r>
              <a:rPr lang="en-US" dirty="0" smtClean="0"/>
              <a:t>H.T. Stokes, B. Campbell and S. van </a:t>
            </a:r>
            <a:r>
              <a:rPr lang="en-US" dirty="0" err="1" smtClean="0"/>
              <a:t>Smaalen</a:t>
            </a:r>
            <a:r>
              <a:rPr lang="en-US" dirty="0" smtClean="0"/>
              <a:t>,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Cryst</a:t>
            </a:r>
            <a:r>
              <a:rPr lang="en-US" dirty="0" smtClean="0"/>
              <a:t>. A47, 45-55.  </a:t>
            </a:r>
          </a:p>
          <a:p>
            <a:endParaRPr lang="en-US" dirty="0"/>
          </a:p>
          <a:p>
            <a:r>
              <a:rPr lang="en-US" u="sng" dirty="0" smtClean="0"/>
              <a:t>Examples: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/>
          </p:nvPr>
        </p:nvGraphicFramePr>
        <p:xfrm>
          <a:off x="254000" y="5229225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Rovnice" r:id="rId3" imgW="1917360" imgH="317160" progId="Equation.3">
                  <p:embed/>
                </p:oleObj>
              </mc:Choice>
              <mc:Fallback>
                <p:oleObj name="Rovnice" r:id="rId3" imgW="1917360" imgH="317160" progId="Equation.3">
                  <p:embed/>
                  <p:pic>
                    <p:nvPicPr>
                      <p:cNvPr id="15" name="Objek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" y="5229225"/>
                        <a:ext cx="1917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/>
          </p:nvPr>
        </p:nvGraphicFramePr>
        <p:xfrm>
          <a:off x="254000" y="4840288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Rovnice" r:id="rId5" imgW="1714320" imgH="317160" progId="Equation.3">
                  <p:embed/>
                </p:oleObj>
              </mc:Choice>
              <mc:Fallback>
                <p:oleObj name="Rovnice" r:id="rId5" imgW="1714320" imgH="31716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840288"/>
                        <a:ext cx="1714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/>
          </p:nvPr>
        </p:nvGraphicFramePr>
        <p:xfrm>
          <a:off x="270272" y="5631780"/>
          <a:ext cx="314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Rovnice" r:id="rId7" imgW="3149280" imgH="317160" progId="Equation.3">
                  <p:embed/>
                </p:oleObj>
              </mc:Choice>
              <mc:Fallback>
                <p:oleObj name="Rovnice" r:id="rId7" imgW="3149280" imgH="317160" progId="Equation.3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72" y="5631780"/>
                        <a:ext cx="3149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/>
          </p:nvPr>
        </p:nvGraphicFramePr>
        <p:xfrm>
          <a:off x="251520" y="6064250"/>
          <a:ext cx="4978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Rovnice" r:id="rId9" imgW="4978080" imgH="317160" progId="Equation.3">
                  <p:embed/>
                </p:oleObj>
              </mc:Choice>
              <mc:Fallback>
                <p:oleObj name="Rovnice" r:id="rId9" imgW="4978080" imgH="317160" progId="Equation.3">
                  <p:embed/>
                  <p:pic>
                    <p:nvPicPr>
                      <p:cNvPr id="18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064250"/>
                        <a:ext cx="4978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8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340768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we recognize the problem directly from diffraction pattern?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area detectors we can directly detect modulations in the crystal.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can we index diffraction spots and integrate them?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All diffraction spots can be indexed and integrated with (3+d) 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Laue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Diffraction pattern follows Laue symmetry not only form main diffraction spots but also for satellites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Superspace groups – extinction conditions affects also satellites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Solution of the structure?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Refinement, presentation of results?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0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8950" y="1701130"/>
            <a:ext cx="80629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latin typeface="+mn-lt"/>
              </a:rPr>
              <a:t>A new technique applicable to regular and modulated structures,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u="sng" dirty="0">
                <a:latin typeface="+mn-lt"/>
              </a:rPr>
              <a:t>For regular structures: </a:t>
            </a:r>
          </a:p>
          <a:p>
            <a:pPr eaLnBrk="1" hangingPunct="1"/>
            <a:endParaRPr lang="en-US" altLang="en-US" u="sng" dirty="0">
              <a:latin typeface="+mn-lt"/>
            </a:endParaRPr>
          </a:p>
          <a:p>
            <a:pPr eaLnBrk="1" hangingPunct="1"/>
            <a:r>
              <a:rPr lang="cs-CZ" altLang="en-US" dirty="0">
                <a:latin typeface="+mn-lt"/>
              </a:rPr>
              <a:t>G</a:t>
            </a:r>
            <a:r>
              <a:rPr lang="en-US" altLang="en-US" dirty="0">
                <a:latin typeface="+mn-lt"/>
              </a:rPr>
              <a:t>. </a:t>
            </a:r>
            <a:r>
              <a:rPr lang="cs-CZ" altLang="en-US" dirty="0" err="1">
                <a:latin typeface="+mn-lt"/>
              </a:rPr>
              <a:t>Oszlányi</a:t>
            </a:r>
            <a:r>
              <a:rPr lang="en-US" altLang="en-US" dirty="0">
                <a:latin typeface="+mn-lt"/>
              </a:rPr>
              <a:t> </a:t>
            </a:r>
            <a:r>
              <a:rPr lang="cs-CZ" altLang="en-US" dirty="0">
                <a:latin typeface="+mn-lt"/>
              </a:rPr>
              <a:t>and A</a:t>
            </a:r>
            <a:r>
              <a:rPr lang="en-US" altLang="en-US" dirty="0">
                <a:latin typeface="+mn-lt"/>
              </a:rPr>
              <a:t>.</a:t>
            </a:r>
            <a:r>
              <a:rPr lang="cs-CZ" altLang="en-US" dirty="0">
                <a:latin typeface="+mn-lt"/>
              </a:rPr>
              <a:t> </a:t>
            </a:r>
            <a:r>
              <a:rPr lang="cs-CZ" altLang="en-US" dirty="0" err="1">
                <a:latin typeface="+mn-lt"/>
              </a:rPr>
              <a:t>Süto</a:t>
            </a:r>
            <a:r>
              <a:rPr lang="en-US" altLang="en-US" dirty="0">
                <a:latin typeface="+mn-lt"/>
              </a:rPr>
              <a:t>, (2004). </a:t>
            </a:r>
            <a:r>
              <a:rPr lang="en-US" altLang="en-US" dirty="0" err="1">
                <a:latin typeface="+mn-lt"/>
              </a:rPr>
              <a:t>Acta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Cryst</a:t>
            </a:r>
            <a:r>
              <a:rPr lang="en-US" altLang="en-US" dirty="0">
                <a:latin typeface="+mn-lt"/>
              </a:rPr>
              <a:t>. </a:t>
            </a:r>
            <a:r>
              <a:rPr lang="en-US" altLang="en-US" b="1" dirty="0">
                <a:latin typeface="+mn-lt"/>
              </a:rPr>
              <a:t>A</a:t>
            </a:r>
            <a:r>
              <a:rPr lang="cs-CZ" altLang="en-US" b="1" dirty="0">
                <a:latin typeface="+mn-lt"/>
              </a:rPr>
              <a:t>60</a:t>
            </a:r>
            <a:r>
              <a:rPr lang="en-US" altLang="en-US" dirty="0">
                <a:latin typeface="+mn-lt"/>
              </a:rPr>
              <a:t>, </a:t>
            </a:r>
            <a:r>
              <a:rPr lang="cs-CZ" altLang="en-US" dirty="0">
                <a:latin typeface="+mn-lt"/>
              </a:rPr>
              <a:t>134</a:t>
            </a:r>
            <a:r>
              <a:rPr lang="en-US" altLang="en-US" dirty="0">
                <a:latin typeface="+mn-lt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FF3300"/>
              </a:solidFill>
              <a:latin typeface="+mn-lt"/>
            </a:endParaRPr>
          </a:p>
          <a:p>
            <a:pPr eaLnBrk="1" hangingPunct="1"/>
            <a:r>
              <a:rPr lang="en-US" altLang="en-US" u="sng" dirty="0">
                <a:latin typeface="+mn-lt"/>
              </a:rPr>
              <a:t>For modulated structures:</a:t>
            </a:r>
            <a:r>
              <a:rPr lang="en-US" altLang="en-US" dirty="0">
                <a:latin typeface="+mn-lt"/>
              </a:rPr>
              <a:t> 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L. </a:t>
            </a:r>
            <a:r>
              <a:rPr lang="en-US" altLang="en-US" dirty="0" err="1">
                <a:latin typeface="+mn-lt"/>
              </a:rPr>
              <a:t>Palatinus</a:t>
            </a:r>
            <a:r>
              <a:rPr lang="en-US" altLang="en-US" dirty="0">
                <a:latin typeface="+mn-lt"/>
              </a:rPr>
              <a:t> </a:t>
            </a:r>
            <a:r>
              <a:rPr lang="cs-CZ" altLang="en-US" dirty="0">
                <a:latin typeface="+mn-lt"/>
              </a:rPr>
              <a:t>(2004)</a:t>
            </a:r>
            <a:r>
              <a:rPr lang="en-US" altLang="en-US" dirty="0">
                <a:latin typeface="+mn-lt"/>
              </a:rPr>
              <a:t>. </a:t>
            </a:r>
            <a:r>
              <a:rPr lang="cs-CZ" altLang="en-US" i="1" dirty="0">
                <a:latin typeface="+mn-lt"/>
              </a:rPr>
              <a:t>Acta </a:t>
            </a:r>
            <a:r>
              <a:rPr lang="cs-CZ" altLang="en-US" i="1" dirty="0" err="1">
                <a:latin typeface="+mn-lt"/>
              </a:rPr>
              <a:t>Cryst</a:t>
            </a:r>
            <a:r>
              <a:rPr lang="cs-CZ" altLang="en-US" dirty="0">
                <a:latin typeface="+mn-lt"/>
              </a:rPr>
              <a:t>. </a:t>
            </a:r>
            <a:r>
              <a:rPr lang="cs-CZ" altLang="en-US" b="1" dirty="0">
                <a:latin typeface="+mn-lt"/>
              </a:rPr>
              <a:t>A60</a:t>
            </a:r>
            <a:r>
              <a:rPr lang="cs-CZ" altLang="en-US" dirty="0">
                <a:latin typeface="+mn-lt"/>
              </a:rPr>
              <a:t>, 604</a:t>
            </a:r>
            <a:r>
              <a:rPr lang="en-US" altLang="en-US" dirty="0">
                <a:latin typeface="+mn-lt"/>
              </a:rPr>
              <a:t>.</a:t>
            </a:r>
            <a:r>
              <a:rPr lang="cs-CZ" altLang="en-US" dirty="0">
                <a:latin typeface="+mn-lt"/>
              </a:rPr>
              <a:t> 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L. </a:t>
            </a:r>
            <a:r>
              <a:rPr lang="en-US" altLang="en-US" dirty="0" err="1">
                <a:latin typeface="+mn-lt"/>
              </a:rPr>
              <a:t>Palatinus</a:t>
            </a:r>
            <a:r>
              <a:rPr lang="en-US" altLang="en-US" dirty="0">
                <a:latin typeface="+mn-lt"/>
              </a:rPr>
              <a:t> and </a:t>
            </a:r>
            <a:r>
              <a:rPr lang="en-US" altLang="en-US" dirty="0" err="1">
                <a:latin typeface="+mn-lt"/>
              </a:rPr>
              <a:t>G.Chapuis</a:t>
            </a:r>
            <a:r>
              <a:rPr lang="en-US" altLang="en-US" dirty="0">
                <a:latin typeface="+mn-lt"/>
              </a:rPr>
              <a:t>, (2007). </a:t>
            </a:r>
            <a:r>
              <a:rPr lang="en-US" altLang="en-US" i="1" dirty="0">
                <a:latin typeface="+mn-lt"/>
              </a:rPr>
              <a:t>J. Appl. </a:t>
            </a:r>
            <a:r>
              <a:rPr lang="en-US" altLang="en-US" i="1" dirty="0" err="1">
                <a:latin typeface="+mn-lt"/>
              </a:rPr>
              <a:t>Cryst</a:t>
            </a:r>
            <a:r>
              <a:rPr lang="en-US" altLang="en-US" i="1" dirty="0">
                <a:latin typeface="+mn-lt"/>
              </a:rPr>
              <a:t>.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b="1" dirty="0">
                <a:latin typeface="+mn-lt"/>
              </a:rPr>
              <a:t>40</a:t>
            </a:r>
            <a:r>
              <a:rPr lang="en-US" altLang="en-US" dirty="0">
                <a:latin typeface="+mn-lt"/>
              </a:rPr>
              <a:t>, 786. 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It represents a small revolution in the structure analysis of modulated crystals. It is applicable even for strongly modulated crystals having discontinuously modulated occupancies or positions.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4975" y="1155030"/>
            <a:ext cx="807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US" altLang="en-US" u="sng" dirty="0">
                <a:latin typeface="+mj-lt"/>
              </a:rPr>
              <a:t>Charge flipping method</a:t>
            </a:r>
          </a:p>
        </p:txBody>
      </p:sp>
    </p:spTree>
    <p:extLst>
      <p:ext uri="{BB962C8B-B14F-4D97-AF65-F5344CB8AC3E}">
        <p14:creationId xmlns:p14="http://schemas.microsoft.com/office/powerpoint/2010/main" val="15624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247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between independently diffraction domains is described by twinning matrix:  </a:t>
            </a:r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2627784" y="1896244"/>
          <a:ext cx="3822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3" imgW="3822480" imgH="1028520" progId="Equation.DSMT4">
                  <p:embed/>
                </p:oleObj>
              </mc:Choice>
              <mc:Fallback>
                <p:oleObj name="Equation" r:id="rId3" imgW="3822480" imgH="102852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896244"/>
                        <a:ext cx="3822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6" y="306896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                        are indices with respect to the n</a:t>
            </a:r>
            <a:r>
              <a:rPr lang="en-US" baseline="30000" dirty="0" smtClean="0"/>
              <a:t>th</a:t>
            </a:r>
            <a:r>
              <a:rPr lang="en-US" dirty="0" smtClean="0"/>
              <a:t> twin domain.</a:t>
            </a:r>
            <a:r>
              <a:rPr lang="en-US" baseline="30000" dirty="0" smtClean="0"/>
              <a:t> </a:t>
            </a:r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187450" y="3087688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5" imgW="1155600" imgH="342720" progId="Equation.DSMT4">
                  <p:embed/>
                </p:oleObj>
              </mc:Choice>
              <mc:Fallback>
                <p:oleObj name="Equation" r:id="rId5" imgW="1155600" imgH="342720" progId="Equation.DSMT4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3087688"/>
                        <a:ext cx="115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7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34076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we recognize the problem directly from diffraction pattern?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area detectors we can directly detect modulations in the crystal.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can we index diffraction spots and integrate them?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All diffraction spots can be indexed and integrated with (3+d) 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Laue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Diffraction pattern follows Laue symmetry not only form main diffraction spots but also for satellites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Superspace groups – extinction conditions affects also satellites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Solution of the structure?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Superflip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Refinement, presentation of results?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3528" y="918357"/>
                <a:ext cx="8424936" cy="4324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b="1" dirty="0" smtClean="0"/>
                  <a:t>Structure factor formula:</a:t>
                </a:r>
              </a:p>
              <a:p>
                <a:r>
                  <a:rPr lang="en-US" dirty="0" smtClean="0"/>
                  <a:t>Generally any structural parameter</a:t>
                </a:r>
                <a:r>
                  <a:rPr lang="cs-CZ" dirty="0" smtClean="0"/>
                  <a:t>,</a:t>
                </a:r>
                <a:r>
                  <a:rPr lang="en-US" dirty="0" smtClean="0"/>
                  <a:t>  i.e. site occupancy, position, ADP parameter</a:t>
                </a:r>
                <a:r>
                  <a:rPr lang="cs-CZ" dirty="0" smtClean="0"/>
                  <a:t>s,</a:t>
                </a:r>
                <a:r>
                  <a:rPr lang="en-US" dirty="0" smtClean="0"/>
                  <a:t> can be modulated. An actual value </a:t>
                </a:r>
                <a:r>
                  <a:rPr lang="en-US" i="1" dirty="0" smtClean="0"/>
                  <a:t>p</a:t>
                </a:r>
                <a:r>
                  <a:rPr lang="en-US" dirty="0"/>
                  <a:t> </a:t>
                </a:r>
                <a:r>
                  <a:rPr lang="en-US" dirty="0" smtClean="0"/>
                  <a:t>can be described by a modulation function having periodicity 1: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Fourier expansion: </a:t>
                </a:r>
              </a:p>
              <a:p>
                <a:endParaRPr lang="en-US" dirty="0"/>
              </a:p>
              <a:p>
                <a:r>
                  <a:rPr lang="en-US" dirty="0" smtClean="0"/>
                  <a:t>The structure factor is to be integrated over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cs-CZ" dirty="0" smtClean="0"/>
              </a:p>
              <a:p>
                <a:endParaRPr lang="en-US" dirty="0"/>
              </a:p>
              <a:p>
                <a:r>
                  <a:rPr lang="en-US" b="1" dirty="0" smtClean="0"/>
                  <a:t>Analytical method</a:t>
                </a:r>
                <a:r>
                  <a:rPr lang="en-US" dirty="0" smtClean="0"/>
                  <a:t>: occupancy – simple formula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position – Bessel functions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ADP (harmonic) – modified Bessel functions</a:t>
                </a:r>
              </a:p>
              <a:p>
                <a:r>
                  <a:rPr lang="en-US" dirty="0" smtClean="0"/>
                  <a:t>Combination of modulations:   Convolution of previous functions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Numerical integration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8357"/>
                <a:ext cx="8424936" cy="4324261"/>
              </a:xfrm>
              <a:prstGeom prst="rect">
                <a:avLst/>
              </a:prstGeom>
              <a:blipFill rotWithShape="1">
                <a:blip r:embed="rId3"/>
                <a:stretch>
                  <a:fillRect l="-579" t="-705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835696" y="1824038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Rovnice" r:id="rId4" imgW="1714320" imgH="317160" progId="Equation.3">
                  <p:embed/>
                </p:oleObj>
              </mc:Choice>
              <mc:Fallback>
                <p:oleObj name="Rovnice" r:id="rId4" imgW="1714320" imgH="317160" progId="Equation.3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1824038"/>
                        <a:ext cx="171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2325464" y="2352632"/>
          <a:ext cx="462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Rovnice" r:id="rId6" imgW="4622760" imgH="533160" progId="Equation.3">
                  <p:embed/>
                </p:oleObj>
              </mc:Choice>
              <mc:Fallback>
                <p:oleObj name="Rovnice" r:id="rId6" imgW="4622760" imgH="53316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464" y="2352632"/>
                        <a:ext cx="4622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1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pic>
        <p:nvPicPr>
          <p:cNvPr id="6" name="Picture 5" descr="tagete_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1" b="37421"/>
          <a:stretch>
            <a:fillRect/>
          </a:stretch>
        </p:blipFill>
        <p:spPr bwMode="auto">
          <a:xfrm>
            <a:off x="677863" y="3746500"/>
            <a:ext cx="7632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29013" y="3268663"/>
            <a:ext cx="2155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Average structure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9875" y="1008063"/>
            <a:ext cx="8572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The modulation curves and corresponding density maps play a crucial role during the solution and refinement process. But a fine presentation should be made in the 3d real space. Several cells and more different sections are to be presented to see various configurations in the modulated crystal: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The same example as for the crenel function - </a:t>
            </a:r>
            <a:r>
              <a:rPr lang="en-GB" altLang="en-US" dirty="0">
                <a:latin typeface="+mj-lt"/>
              </a:rPr>
              <a:t>TaGe</a:t>
            </a:r>
            <a:r>
              <a:rPr lang="en-GB" altLang="en-US" baseline="-25000" dirty="0">
                <a:latin typeface="+mj-lt"/>
              </a:rPr>
              <a:t>0.354</a:t>
            </a:r>
            <a:r>
              <a:rPr lang="en-GB" altLang="en-US" dirty="0">
                <a:latin typeface="+mj-lt"/>
              </a:rPr>
              <a:t>Te – F. Boucher, </a:t>
            </a:r>
            <a:r>
              <a:rPr lang="en-GB" altLang="en-US" dirty="0" err="1">
                <a:latin typeface="+mj-lt"/>
              </a:rPr>
              <a:t>M.Evain</a:t>
            </a:r>
            <a:r>
              <a:rPr lang="en-GB" altLang="en-US" dirty="0">
                <a:latin typeface="+mj-lt"/>
              </a:rPr>
              <a:t> &amp; V. Pet</a:t>
            </a:r>
            <a:r>
              <a:rPr lang="cs-CZ" altLang="en-US" dirty="0">
                <a:latin typeface="+mj-lt"/>
              </a:rPr>
              <a:t>říček, </a:t>
            </a:r>
            <a:r>
              <a:rPr lang="en-US" altLang="en-US" dirty="0">
                <a:latin typeface="+mj-lt"/>
              </a:rPr>
              <a:t>(1996). </a:t>
            </a:r>
            <a:r>
              <a:rPr lang="cs-CZ" altLang="en-US" i="1" dirty="0">
                <a:latin typeface="+mj-lt"/>
              </a:rPr>
              <a:t>Acta </a:t>
            </a:r>
            <a:r>
              <a:rPr lang="cs-CZ" altLang="en-US" i="1" dirty="0" err="1">
                <a:latin typeface="+mj-lt"/>
              </a:rPr>
              <a:t>Cr</a:t>
            </a:r>
            <a:r>
              <a:rPr lang="en-US" altLang="en-US" i="1" dirty="0" err="1">
                <a:latin typeface="+mj-lt"/>
              </a:rPr>
              <a:t>yst</a:t>
            </a:r>
            <a:r>
              <a:rPr lang="en-US" altLang="en-US" i="1" dirty="0">
                <a:latin typeface="+mj-lt"/>
              </a:rPr>
              <a:t>.</a:t>
            </a:r>
            <a:r>
              <a:rPr lang="en-US" altLang="en-US" dirty="0">
                <a:latin typeface="+mj-lt"/>
              </a:rPr>
              <a:t>, B</a:t>
            </a:r>
            <a:r>
              <a:rPr lang="en-US" altLang="en-US" b="1" dirty="0">
                <a:latin typeface="+mj-lt"/>
              </a:rPr>
              <a:t>52</a:t>
            </a:r>
            <a:r>
              <a:rPr lang="en-US" altLang="en-US" dirty="0">
                <a:latin typeface="+mj-lt"/>
              </a:rPr>
              <a:t>, 100:     </a:t>
            </a:r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2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9875" y="1008063"/>
            <a:ext cx="8572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The modulation curves and corresponding density maps play a crucial role during the solution and refinement process. But a fine presentation should be made in the 3d real space. Several cells and more different sections are to be presented to see various configurations in the modulated crystal: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The same example as for the crenel function - </a:t>
            </a:r>
            <a:r>
              <a:rPr lang="en-GB" altLang="en-US" dirty="0">
                <a:latin typeface="+mj-lt"/>
              </a:rPr>
              <a:t>TaGe</a:t>
            </a:r>
            <a:r>
              <a:rPr lang="en-GB" altLang="en-US" baseline="-25000" dirty="0">
                <a:latin typeface="+mj-lt"/>
              </a:rPr>
              <a:t>0.354</a:t>
            </a:r>
            <a:r>
              <a:rPr lang="en-GB" altLang="en-US" dirty="0">
                <a:latin typeface="+mj-lt"/>
              </a:rPr>
              <a:t>Te – F. Boucher, </a:t>
            </a:r>
            <a:r>
              <a:rPr lang="en-GB" altLang="en-US" dirty="0" err="1">
                <a:latin typeface="+mj-lt"/>
              </a:rPr>
              <a:t>M.Evain</a:t>
            </a:r>
            <a:r>
              <a:rPr lang="en-GB" altLang="en-US" dirty="0">
                <a:latin typeface="+mj-lt"/>
              </a:rPr>
              <a:t> &amp; V. Pet</a:t>
            </a:r>
            <a:r>
              <a:rPr lang="cs-CZ" altLang="en-US" dirty="0">
                <a:latin typeface="+mj-lt"/>
              </a:rPr>
              <a:t>říček, </a:t>
            </a:r>
            <a:r>
              <a:rPr lang="en-US" altLang="en-US" dirty="0">
                <a:latin typeface="+mj-lt"/>
              </a:rPr>
              <a:t>(1996). </a:t>
            </a:r>
            <a:r>
              <a:rPr lang="cs-CZ" altLang="en-US" i="1" dirty="0">
                <a:latin typeface="+mj-lt"/>
              </a:rPr>
              <a:t>Acta </a:t>
            </a:r>
            <a:r>
              <a:rPr lang="cs-CZ" altLang="en-US" i="1" dirty="0" err="1">
                <a:latin typeface="+mj-lt"/>
              </a:rPr>
              <a:t>Cr</a:t>
            </a:r>
            <a:r>
              <a:rPr lang="en-US" altLang="en-US" i="1" dirty="0" err="1">
                <a:latin typeface="+mj-lt"/>
              </a:rPr>
              <a:t>yst</a:t>
            </a:r>
            <a:r>
              <a:rPr lang="en-US" altLang="en-US" i="1" dirty="0">
                <a:latin typeface="+mj-lt"/>
              </a:rPr>
              <a:t>.</a:t>
            </a:r>
            <a:r>
              <a:rPr lang="en-US" altLang="en-US" dirty="0">
                <a:latin typeface="+mj-lt"/>
              </a:rPr>
              <a:t>, B</a:t>
            </a:r>
            <a:r>
              <a:rPr lang="en-US" altLang="en-US" b="1" dirty="0">
                <a:latin typeface="+mj-lt"/>
              </a:rPr>
              <a:t>52</a:t>
            </a:r>
            <a:r>
              <a:rPr lang="en-US" altLang="en-US" dirty="0">
                <a:latin typeface="+mj-lt"/>
              </a:rPr>
              <a:t>, 100:     </a:t>
            </a:r>
            <a:endParaRPr lang="cs-CZ" altLang="en-US" dirty="0">
              <a:latin typeface="+mj-lt"/>
            </a:endParaRPr>
          </a:p>
        </p:txBody>
      </p:sp>
      <p:pic>
        <p:nvPicPr>
          <p:cNvPr id="4" name="Picture 4" descr="tagete_only_occ_tmp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7" b="37160"/>
          <a:stretch>
            <a:fillRect/>
          </a:stretch>
        </p:blipFill>
        <p:spPr bwMode="auto">
          <a:xfrm>
            <a:off x="679450" y="3732213"/>
            <a:ext cx="7632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9525" y="3230563"/>
            <a:ext cx="3995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dirty="0"/>
              <a:t>Only occupational modulation</a:t>
            </a:r>
          </a:p>
        </p:txBody>
      </p:sp>
    </p:spTree>
    <p:extLst>
      <p:ext uri="{BB962C8B-B14F-4D97-AF65-F5344CB8AC3E}">
        <p14:creationId xmlns:p14="http://schemas.microsoft.com/office/powerpoint/2010/main" val="41224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9875" y="1008063"/>
            <a:ext cx="8572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The modulation curves and corresponding density maps play a crucial role during the solution and refinement process. But a fine presentation should be made in the 3d real space. Several cells and more different sections are to be presented to see various configurations in the modulated crystal:</a:t>
            </a:r>
          </a:p>
          <a:p>
            <a:pPr eaLnBrk="1" hangingPunct="1"/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The same example as for the crenel function - </a:t>
            </a:r>
            <a:r>
              <a:rPr lang="en-GB" altLang="en-US" dirty="0">
                <a:latin typeface="+mj-lt"/>
              </a:rPr>
              <a:t>TaGe</a:t>
            </a:r>
            <a:r>
              <a:rPr lang="en-GB" altLang="en-US" baseline="-25000" dirty="0">
                <a:latin typeface="+mj-lt"/>
              </a:rPr>
              <a:t>0.354</a:t>
            </a:r>
            <a:r>
              <a:rPr lang="en-GB" altLang="en-US" dirty="0">
                <a:latin typeface="+mj-lt"/>
              </a:rPr>
              <a:t>Te – F. Boucher, </a:t>
            </a:r>
            <a:r>
              <a:rPr lang="en-GB" altLang="en-US" dirty="0" err="1">
                <a:latin typeface="+mj-lt"/>
              </a:rPr>
              <a:t>M.Evain</a:t>
            </a:r>
            <a:r>
              <a:rPr lang="en-GB" altLang="en-US" dirty="0">
                <a:latin typeface="+mj-lt"/>
              </a:rPr>
              <a:t> &amp; V. Pet</a:t>
            </a:r>
            <a:r>
              <a:rPr lang="cs-CZ" altLang="en-US" dirty="0">
                <a:latin typeface="+mj-lt"/>
              </a:rPr>
              <a:t>říček, </a:t>
            </a:r>
            <a:r>
              <a:rPr lang="en-US" altLang="en-US" dirty="0">
                <a:latin typeface="+mj-lt"/>
              </a:rPr>
              <a:t>(1996). </a:t>
            </a:r>
            <a:r>
              <a:rPr lang="cs-CZ" altLang="en-US" i="1" dirty="0">
                <a:latin typeface="+mj-lt"/>
              </a:rPr>
              <a:t>Acta </a:t>
            </a:r>
            <a:r>
              <a:rPr lang="cs-CZ" altLang="en-US" i="1" dirty="0" err="1">
                <a:latin typeface="+mj-lt"/>
              </a:rPr>
              <a:t>Cr</a:t>
            </a:r>
            <a:r>
              <a:rPr lang="en-US" altLang="en-US" i="1" dirty="0" err="1">
                <a:latin typeface="+mj-lt"/>
              </a:rPr>
              <a:t>yst</a:t>
            </a:r>
            <a:r>
              <a:rPr lang="en-US" altLang="en-US" i="1" dirty="0">
                <a:latin typeface="+mj-lt"/>
              </a:rPr>
              <a:t>.</a:t>
            </a:r>
            <a:r>
              <a:rPr lang="en-US" altLang="en-US" dirty="0">
                <a:latin typeface="+mj-lt"/>
              </a:rPr>
              <a:t>, B</a:t>
            </a:r>
            <a:r>
              <a:rPr lang="en-US" altLang="en-US" b="1" dirty="0">
                <a:latin typeface="+mj-lt"/>
              </a:rPr>
              <a:t>52</a:t>
            </a:r>
            <a:r>
              <a:rPr lang="en-US" altLang="en-US" dirty="0">
                <a:latin typeface="+mj-lt"/>
              </a:rPr>
              <a:t>, 100:     </a:t>
            </a:r>
            <a:endParaRPr lang="cs-CZ" altLang="en-US" dirty="0">
              <a:latin typeface="+mj-lt"/>
            </a:endParaRPr>
          </a:p>
        </p:txBody>
      </p:sp>
      <p:pic>
        <p:nvPicPr>
          <p:cNvPr id="4" name="Picture 5" descr="tagete_m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6" b="37253"/>
          <a:stretch>
            <a:fillRect/>
          </a:stretch>
        </p:blipFill>
        <p:spPr bwMode="auto">
          <a:xfrm>
            <a:off x="674688" y="3673475"/>
            <a:ext cx="7600950" cy="19192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78263" y="3246438"/>
            <a:ext cx="121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Final result</a:t>
            </a:r>
          </a:p>
        </p:txBody>
      </p:sp>
    </p:spTree>
    <p:extLst>
      <p:ext uri="{BB962C8B-B14F-4D97-AF65-F5344CB8AC3E}">
        <p14:creationId xmlns:p14="http://schemas.microsoft.com/office/powerpoint/2010/main" val="13692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pic>
        <p:nvPicPr>
          <p:cNvPr id="3" name="Picture 8" descr="melilit_cr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803995"/>
            <a:ext cx="45307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112474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Animation by graphic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Modulated structures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34076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an we recognize the problem directly from diffraction pattern?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area detectors we can directly detect modulations in the crystal.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can we index diffraction spots and integrate them?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All diffraction spots can be indexed and integrated with (3+d) indices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Laue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Diffraction pattern follows Laue symmetry not only form main diffraction spots but also for satellites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 structure symmetry?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Superspace groups – extinction conditions affects also satellites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Solution of the structure?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Superflip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Refinement, presentation of results?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For calculation of structure factors - integration over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. Presentation in a large supercell or by animation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Anharmonic</a:t>
            </a:r>
            <a:r>
              <a:rPr lang="en-US" dirty="0" smtClean="0"/>
              <a:t> ADP</a:t>
            </a:r>
            <a:endParaRPr lang="cs-CZ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3200" y="1395413"/>
            <a:ext cx="8472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dirty="0">
                <a:latin typeface="+mn-lt"/>
              </a:rPr>
              <a:t>ADP tensor</a:t>
            </a:r>
            <a:r>
              <a:rPr lang="en-US" altLang="en-US" dirty="0">
                <a:latin typeface="+mn-lt"/>
              </a:rPr>
              <a:t>s of the second order (harmonic ADP, “temperature </a:t>
            </a:r>
            <a:r>
              <a:rPr lang="en-US" altLang="en-US" dirty="0" smtClean="0">
                <a:latin typeface="+mn-lt"/>
              </a:rPr>
              <a:t>parameters”) </a:t>
            </a:r>
            <a:r>
              <a:rPr lang="cs-CZ" altLang="en-US" dirty="0" smtClean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need not fully describe distribution of atoms in the </a:t>
            </a:r>
            <a:r>
              <a:rPr lang="en-US" altLang="en-US" dirty="0" smtClean="0">
                <a:latin typeface="+mn-lt"/>
              </a:rPr>
              <a:t>crystal</a:t>
            </a:r>
            <a:r>
              <a:rPr lang="cs-CZ" altLang="en-US" dirty="0" smtClean="0">
                <a:latin typeface="+mn-lt"/>
              </a:rPr>
              <a:t>. </a:t>
            </a:r>
            <a:r>
              <a:rPr lang="en-US" altLang="en-US" dirty="0">
                <a:latin typeface="+mn-lt"/>
              </a:rPr>
              <a:t>Then the </a:t>
            </a:r>
            <a:r>
              <a:rPr lang="cs-CZ" altLang="en-US" dirty="0">
                <a:latin typeface="+mn-lt"/>
              </a:rPr>
              <a:t>Gram-Charlie </a:t>
            </a:r>
            <a:r>
              <a:rPr lang="en-US" altLang="en-US" dirty="0">
                <a:latin typeface="+mn-lt"/>
              </a:rPr>
              <a:t>expansion can </a:t>
            </a:r>
            <a:r>
              <a:rPr lang="en-US" altLang="en-US" dirty="0" smtClean="0">
                <a:latin typeface="+mn-lt"/>
              </a:rPr>
              <a:t>be used:</a:t>
            </a:r>
            <a:endParaRPr lang="cs-CZ" altLang="en-US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511673"/>
            <a:ext cx="59848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476750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4500" y="44831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contravariant components of symmetric tensor of order</a:t>
            </a:r>
            <a:r>
              <a:rPr lang="cs-CZ" altLang="en-US" dirty="0">
                <a:latin typeface="+mj-lt"/>
              </a:rPr>
              <a:t> 3,4,5,</a:t>
            </a:r>
            <a:r>
              <a:rPr lang="en-US" altLang="en-US" dirty="0" smtClean="0">
                <a:latin typeface="+mj-lt"/>
              </a:rPr>
              <a:t>6</a:t>
            </a:r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41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Anharmonic</a:t>
            </a:r>
            <a:r>
              <a:rPr lang="en-US" dirty="0" smtClean="0"/>
              <a:t> ADP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9950"/>
            <a:ext cx="3022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b="560"/>
          <a:stretch>
            <a:fillRect/>
          </a:stretch>
        </p:blipFill>
        <p:spPr bwMode="auto">
          <a:xfrm>
            <a:off x="5181600" y="2347913"/>
            <a:ext cx="299561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3100" y="5481638"/>
            <a:ext cx="75279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Jana calculates  </a:t>
            </a:r>
            <a:r>
              <a:rPr lang="en-US" dirty="0" err="1">
                <a:latin typeface="+mn-lt"/>
                <a:cs typeface="Arial" charset="0"/>
              </a:rPr>
              <a:t>j.p.d.f</a:t>
            </a:r>
            <a:r>
              <a:rPr lang="en-US" dirty="0">
                <a:latin typeface="+mn-lt"/>
                <a:cs typeface="Arial" charset="0"/>
              </a:rPr>
              <a:t>. maps and then calls 3d visualization program</a:t>
            </a:r>
            <a:r>
              <a:rPr lang="en-US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75" y="1177925"/>
            <a:ext cx="860107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+mn-lt"/>
                <a:cs typeface="Arial" charset="0"/>
              </a:rPr>
              <a:t>Ionic conductor Ag</a:t>
            </a:r>
            <a:r>
              <a:rPr lang="en-US" baseline="-25000" dirty="0" smtClean="0">
                <a:latin typeface="+mn-lt"/>
                <a:cs typeface="Arial" charset="0"/>
              </a:rPr>
              <a:t>8</a:t>
            </a:r>
            <a:r>
              <a:rPr lang="en-US" dirty="0" smtClean="0">
                <a:latin typeface="+mn-lt"/>
                <a:cs typeface="Arial" charset="0"/>
              </a:rPr>
              <a:t>TiSe</a:t>
            </a:r>
            <a:r>
              <a:rPr lang="en-US" baseline="-25000" dirty="0" smtClean="0">
                <a:latin typeface="+mn-lt"/>
                <a:cs typeface="Arial" charset="0"/>
              </a:rPr>
              <a:t>6 </a:t>
            </a:r>
            <a:r>
              <a:rPr lang="en-US" dirty="0" smtClean="0">
                <a:latin typeface="+mn-lt"/>
                <a:cs typeface="Arial" charset="0"/>
              </a:rPr>
              <a:t>– </a:t>
            </a:r>
            <a:r>
              <a:rPr lang="en-US" dirty="0" err="1" smtClean="0">
                <a:latin typeface="+mn-lt"/>
                <a:cs typeface="Arial" charset="0"/>
              </a:rPr>
              <a:t>argyrodite</a:t>
            </a:r>
            <a:r>
              <a:rPr lang="en-US" dirty="0" smtClean="0">
                <a:latin typeface="+mn-lt"/>
                <a:cs typeface="Arial" charset="0"/>
              </a:rPr>
              <a:t/>
            </a:r>
            <a:br>
              <a:rPr lang="en-US" dirty="0" smtClean="0">
                <a:latin typeface="+mn-lt"/>
                <a:cs typeface="Arial" charset="0"/>
              </a:rPr>
            </a:br>
            <a:r>
              <a:rPr lang="en-US" dirty="0" err="1" smtClean="0">
                <a:latin typeface="+mn-lt"/>
                <a:cs typeface="Arial" charset="0"/>
              </a:rPr>
              <a:t>E.Gaudin</a:t>
            </a:r>
            <a:r>
              <a:rPr lang="en-US" dirty="0" smtClean="0">
                <a:latin typeface="+mn-lt"/>
                <a:cs typeface="Arial" charset="0"/>
              </a:rPr>
              <a:t>, </a:t>
            </a:r>
            <a:r>
              <a:rPr lang="en-US" dirty="0" err="1" smtClean="0">
                <a:latin typeface="+mn-lt"/>
                <a:cs typeface="Arial" charset="0"/>
              </a:rPr>
              <a:t>V.Pet</a:t>
            </a:r>
            <a:r>
              <a:rPr lang="cs-CZ" dirty="0" smtClean="0">
                <a:latin typeface="+mn-lt"/>
                <a:cs typeface="Arial" charset="0"/>
              </a:rPr>
              <a:t>říček, </a:t>
            </a:r>
            <a:r>
              <a:rPr lang="cs-CZ" dirty="0" err="1" smtClean="0">
                <a:latin typeface="+mn-lt"/>
                <a:cs typeface="Arial" charset="0"/>
              </a:rPr>
              <a:t>F.Boucher</a:t>
            </a:r>
            <a:r>
              <a:rPr lang="cs-CZ" dirty="0" smtClean="0">
                <a:latin typeface="+mn-lt"/>
                <a:cs typeface="Arial" charset="0"/>
              </a:rPr>
              <a:t>, </a:t>
            </a:r>
            <a:r>
              <a:rPr lang="en-US" dirty="0" err="1" smtClean="0">
                <a:latin typeface="+mn-lt"/>
                <a:cs typeface="Arial" charset="0"/>
              </a:rPr>
              <a:t>F.Taulelle</a:t>
            </a:r>
            <a:r>
              <a:rPr lang="en-US" dirty="0" smtClean="0">
                <a:latin typeface="+mn-lt"/>
                <a:cs typeface="Arial" charset="0"/>
              </a:rPr>
              <a:t> &amp; </a:t>
            </a:r>
            <a:r>
              <a:rPr lang="cs-CZ" dirty="0" err="1" smtClean="0">
                <a:latin typeface="+mn-lt"/>
                <a:cs typeface="Arial" charset="0"/>
              </a:rPr>
              <a:t>M.Evain</a:t>
            </a:r>
            <a:r>
              <a:rPr lang="en-US" dirty="0" smtClean="0">
                <a:latin typeface="+mn-lt"/>
                <a:cs typeface="Arial" charset="0"/>
              </a:rPr>
              <a:t>, </a:t>
            </a:r>
            <a:r>
              <a:rPr lang="en-US" dirty="0" err="1" smtClean="0">
                <a:latin typeface="+mn-lt"/>
                <a:cs typeface="Arial" charset="0"/>
              </a:rPr>
              <a:t>ActaCryst</a:t>
            </a:r>
            <a:r>
              <a:rPr lang="en-US" dirty="0" smtClean="0">
                <a:latin typeface="+mn-lt"/>
                <a:cs typeface="Arial" charset="0"/>
              </a:rPr>
              <a:t> (2000), B56, 972-979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  <a:endParaRPr lang="en-US" baseline="-250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Anharmonic</a:t>
            </a:r>
            <a:r>
              <a:rPr lang="en-US" dirty="0" smtClean="0"/>
              <a:t> ADP</a:t>
            </a:r>
            <a:endParaRPr lang="cs-CZ" dirty="0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00025" y="1268760"/>
            <a:ext cx="8715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Except of </a:t>
            </a:r>
            <a:r>
              <a:rPr lang="en-US" altLang="en-US" dirty="0" err="1">
                <a:latin typeface="+mj-lt"/>
              </a:rPr>
              <a:t>p.d.f</a:t>
            </a:r>
            <a:r>
              <a:rPr lang="en-US" altLang="en-US" dirty="0">
                <a:latin typeface="+mj-lt"/>
              </a:rPr>
              <a:t>. and </a:t>
            </a:r>
            <a:r>
              <a:rPr lang="en-US" altLang="en-US" dirty="0" err="1">
                <a:latin typeface="+mj-lt"/>
              </a:rPr>
              <a:t>j.p.d.f</a:t>
            </a:r>
            <a:r>
              <a:rPr lang="en-US" altLang="en-US" dirty="0">
                <a:latin typeface="+mj-lt"/>
              </a:rPr>
              <a:t>. map Jana can calculate also so called error map showing “map uncertainty” as follows from covariation matrix from the refinement. For </a:t>
            </a:r>
            <a:r>
              <a:rPr lang="en-US" altLang="en-US" dirty="0" smtClean="0">
                <a:latin typeface="+mj-lt"/>
              </a:rPr>
              <a:t>this a </a:t>
            </a:r>
            <a:r>
              <a:rPr lang="en-US" altLang="en-US" dirty="0">
                <a:latin typeface="+mj-lt"/>
              </a:rPr>
              <a:t>Monte-Carlo technique </a:t>
            </a:r>
            <a:r>
              <a:rPr lang="en-US" altLang="en-US" dirty="0" smtClean="0">
                <a:latin typeface="+mj-lt"/>
              </a:rPr>
              <a:t>according to </a:t>
            </a:r>
            <a:r>
              <a:rPr lang="en-GB" altLang="en-US" dirty="0" err="1" smtClean="0">
                <a:latin typeface="+mj-lt"/>
              </a:rPr>
              <a:t>Kuhs</a:t>
            </a:r>
            <a:r>
              <a:rPr lang="en-GB" altLang="en-US" dirty="0">
                <a:latin typeface="+mj-lt"/>
              </a:rPr>
              <a:t>, W.F. (1992). </a:t>
            </a:r>
            <a:r>
              <a:rPr lang="en-GB" altLang="en-US" i="1" dirty="0" err="1">
                <a:latin typeface="+mj-lt"/>
              </a:rPr>
              <a:t>Acta</a:t>
            </a:r>
            <a:r>
              <a:rPr lang="en-GB" altLang="en-US" i="1" dirty="0">
                <a:latin typeface="+mj-lt"/>
              </a:rPr>
              <a:t> </a:t>
            </a:r>
            <a:r>
              <a:rPr lang="en-GB" altLang="en-US" i="1" dirty="0" err="1">
                <a:latin typeface="+mj-lt"/>
              </a:rPr>
              <a:t>Cryst</a:t>
            </a:r>
            <a:r>
              <a:rPr lang="en-GB" altLang="en-US" dirty="0">
                <a:latin typeface="+mj-lt"/>
              </a:rPr>
              <a:t>. A</a:t>
            </a:r>
            <a:r>
              <a:rPr lang="en-GB" altLang="en-US" b="1" dirty="0">
                <a:latin typeface="+mj-lt"/>
              </a:rPr>
              <a:t>48</a:t>
            </a:r>
            <a:r>
              <a:rPr lang="en-GB" altLang="en-US" dirty="0">
                <a:latin typeface="+mj-lt"/>
              </a:rPr>
              <a:t>, </a:t>
            </a:r>
            <a:r>
              <a:rPr lang="en-GB" altLang="en-US" dirty="0" smtClean="0">
                <a:latin typeface="+mj-lt"/>
              </a:rPr>
              <a:t>80-98</a:t>
            </a:r>
            <a:r>
              <a:rPr lang="en-GB" altLang="en-US" dirty="0">
                <a:latin typeface="+mj-lt"/>
              </a:rPr>
              <a:t> </a:t>
            </a:r>
            <a:r>
              <a:rPr lang="en-GB" altLang="en-US" dirty="0" smtClean="0">
                <a:latin typeface="+mj-lt"/>
              </a:rPr>
              <a:t>is implemented:</a:t>
            </a:r>
            <a:r>
              <a:rPr lang="en-US" altLang="en-US" dirty="0" smtClean="0">
                <a:latin typeface="+mj-lt"/>
              </a:rPr>
              <a:t>   </a:t>
            </a:r>
            <a:endParaRPr lang="en-US" altLang="en-US" dirty="0">
              <a:latin typeface="+mj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886075"/>
            <a:ext cx="3683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76550"/>
            <a:ext cx="3683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</a:t>
            </a:r>
            <a:endParaRPr lang="en-US" dirty="0"/>
          </a:p>
        </p:txBody>
      </p:sp>
      <p:pic>
        <p:nvPicPr>
          <p:cNvPr id="19458" name="Picture 2" descr="Q:\## Z prace\2016 Aachen\Submitted\Fig0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5"/>
          <a:stretch/>
        </p:blipFill>
        <p:spPr bwMode="auto">
          <a:xfrm>
            <a:off x="251520" y="2174811"/>
            <a:ext cx="8770411" cy="18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06896" y="1630541"/>
            <a:ext cx="77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sygnonic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metric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merohedry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44371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diffraction pattern does not indicate any problem !!! The twinning matrix can be derived from symmetry considerations and all elements of twining matrices are integers.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8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Anharmonic</a:t>
            </a:r>
            <a:r>
              <a:rPr lang="en-US" dirty="0" smtClean="0"/>
              <a:t> ADP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2282"/>
            <a:ext cx="34083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966119"/>
            <a:ext cx="39195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69888" y="4956969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  <a:cs typeface="Arial" charset="0"/>
              </a:rPr>
              <a:t>    [1,1,0]  section through </a:t>
            </a:r>
            <a:r>
              <a:rPr lang="en-US" dirty="0" err="1" smtClean="0">
                <a:latin typeface="+mn-lt"/>
                <a:cs typeface="Arial" charset="0"/>
              </a:rPr>
              <a:t>j.p.d.f</a:t>
            </a:r>
            <a:r>
              <a:rPr lang="en-US" dirty="0" smtClean="0">
                <a:latin typeface="+mn-lt"/>
                <a:cs typeface="Arial" charset="0"/>
              </a:rPr>
              <a:t>.                                              Potential curve        </a:t>
            </a:r>
          </a:p>
        </p:txBody>
      </p:sp>
      <p:cxnSp>
        <p:nvCxnSpPr>
          <p:cNvPr id="6" name="Straight Arrow Connector 8"/>
          <p:cNvCxnSpPr/>
          <p:nvPr/>
        </p:nvCxnSpPr>
        <p:spPr>
          <a:xfrm flipV="1">
            <a:off x="3733800" y="3367882"/>
            <a:ext cx="947738" cy="31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2"/>
          <p:cNvCxnSpPr/>
          <p:nvPr/>
        </p:nvCxnSpPr>
        <p:spPr>
          <a:xfrm rot="16200000" flipH="1">
            <a:off x="5765800" y="3648075"/>
            <a:ext cx="584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4"/>
          <p:cNvCxnSpPr/>
          <p:nvPr/>
        </p:nvCxnSpPr>
        <p:spPr>
          <a:xfrm rot="16200000" flipH="1">
            <a:off x="7223125" y="3625850"/>
            <a:ext cx="584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5"/>
          <p:cNvCxnSpPr/>
          <p:nvPr/>
        </p:nvCxnSpPr>
        <p:spPr>
          <a:xfrm rot="16200000" flipH="1">
            <a:off x="6157913" y="3375025"/>
            <a:ext cx="584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6"/>
          <p:cNvCxnSpPr/>
          <p:nvPr/>
        </p:nvCxnSpPr>
        <p:spPr>
          <a:xfrm rot="16200000" flipH="1">
            <a:off x="6854825" y="3365500"/>
            <a:ext cx="584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66738" y="5517232"/>
            <a:ext cx="811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j-lt"/>
                <a:cs typeface="Arial" charset="0"/>
              </a:rPr>
              <a:t>Chance to localize possible positions of atoms after LT phase transition   </a:t>
            </a:r>
          </a:p>
        </p:txBody>
      </p:sp>
    </p:spTree>
    <p:extLst>
      <p:ext uri="{BB962C8B-B14F-4D97-AF65-F5344CB8AC3E}">
        <p14:creationId xmlns:p14="http://schemas.microsoft.com/office/powerpoint/2010/main" val="2015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9807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326582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67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Twins-type I</a:t>
            </a:r>
            <a:endParaRPr lang="en-US" dirty="0"/>
          </a:p>
        </p:txBody>
      </p:sp>
      <p:pic>
        <p:nvPicPr>
          <p:cNvPr id="31" name="Picture 9" descr="lasete-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24" y="1450226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743200" y="838671"/>
            <a:ext cx="3325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Point group of the structure </a:t>
            </a:r>
            <a:r>
              <a:rPr lang="en-US" altLang="en-US" i="1" dirty="0">
                <a:latin typeface="+mn-lt"/>
              </a:rPr>
              <a:t>4/m</a:t>
            </a:r>
          </a:p>
          <a:p>
            <a:pPr eaLnBrk="1" hangingPunct="1"/>
            <a:r>
              <a:rPr lang="en-US" altLang="en-US" dirty="0">
                <a:latin typeface="+mn-lt"/>
              </a:rPr>
              <a:t>Point group of the lattice </a:t>
            </a:r>
            <a:r>
              <a:rPr lang="en-US" altLang="en-US" i="1" dirty="0">
                <a:latin typeface="+mn-lt"/>
              </a:rPr>
              <a:t>4/mmm</a:t>
            </a:r>
          </a:p>
        </p:txBody>
      </p:sp>
    </p:spTree>
    <p:extLst>
      <p:ext uri="{BB962C8B-B14F-4D97-AF65-F5344CB8AC3E}">
        <p14:creationId xmlns:p14="http://schemas.microsoft.com/office/powerpoint/2010/main" val="36757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Twins-type I</a:t>
            </a:r>
            <a:endParaRPr lang="en-US" dirty="0"/>
          </a:p>
        </p:txBody>
      </p:sp>
      <p:pic>
        <p:nvPicPr>
          <p:cNvPr id="3" name="Picture 5" descr="lasete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53852"/>
            <a:ext cx="7200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4713" y="970880"/>
            <a:ext cx="484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+mj-lt"/>
              </a:rPr>
              <a:t>Twinning by </a:t>
            </a:r>
            <a:r>
              <a:rPr lang="en-US" altLang="en-US" i="1" dirty="0">
                <a:latin typeface="+mj-lt"/>
              </a:rPr>
              <a:t>m</a:t>
            </a:r>
            <a:r>
              <a:rPr lang="en-US" altLang="en-US" baseline="-25000" dirty="0">
                <a:latin typeface="+mj-lt"/>
              </a:rPr>
              <a:t>x </a:t>
            </a:r>
            <a:r>
              <a:rPr lang="en-US" altLang="en-US" dirty="0">
                <a:latin typeface="+mj-lt"/>
              </a:rPr>
              <a:t>- 50% of the second domain</a:t>
            </a:r>
            <a:endParaRPr lang="cs-CZ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4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1898</Words>
  <Application>Microsoft Office PowerPoint</Application>
  <PresentationFormat>Předvádění na obrazovce (4:3)</PresentationFormat>
  <Paragraphs>409</Paragraphs>
  <Slides>71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71</vt:i4>
      </vt:variant>
    </vt:vector>
  </HeadingPairs>
  <TitlesOfParts>
    <vt:vector size="82" baseType="lpstr">
      <vt:lpstr>Arial</vt:lpstr>
      <vt:lpstr>Book Antiqua</vt:lpstr>
      <vt:lpstr>Calibri</vt:lpstr>
      <vt:lpstr>Cambria Math</vt:lpstr>
      <vt:lpstr>Comic Sans MS</vt:lpstr>
      <vt:lpstr>Symbol</vt:lpstr>
      <vt:lpstr>Times New Roman</vt:lpstr>
      <vt:lpstr>Motiv systému Office</vt:lpstr>
      <vt:lpstr>Equation</vt:lpstr>
      <vt:lpstr>MathType 6.0 Equation</vt:lpstr>
      <vt:lpstr>Rovnice</vt:lpstr>
      <vt:lpstr> </vt:lpstr>
      <vt:lpstr>General features</vt:lpstr>
      <vt:lpstr>General features</vt:lpstr>
      <vt:lpstr> </vt:lpstr>
      <vt:lpstr>Twins</vt:lpstr>
      <vt:lpstr>Twins</vt:lpstr>
      <vt:lpstr>Twins</vt:lpstr>
      <vt:lpstr>Twins-type I</vt:lpstr>
      <vt:lpstr>Twins-type I</vt:lpstr>
      <vt:lpstr>Twins-type I</vt:lpstr>
      <vt:lpstr>Twins-type I</vt:lpstr>
      <vt:lpstr>Prezentace aplikace PowerPoint</vt:lpstr>
      <vt:lpstr>Twins-type I</vt:lpstr>
      <vt:lpstr>Twins-type I</vt:lpstr>
      <vt:lpstr>Twins-type I </vt:lpstr>
      <vt:lpstr>Twins-type I</vt:lpstr>
      <vt:lpstr>Twins-type I</vt:lpstr>
      <vt:lpstr>Twins-type I</vt:lpstr>
      <vt:lpstr>Twins-type I</vt:lpstr>
      <vt:lpstr>Twins-type I</vt:lpstr>
      <vt:lpstr>Twins-type I </vt:lpstr>
      <vt:lpstr>Twins-type I</vt:lpstr>
      <vt:lpstr>Twins-type I</vt:lpstr>
      <vt:lpstr>Twins-type I</vt:lpstr>
      <vt:lpstr>Twins-type I</vt:lpstr>
      <vt:lpstr>Twins-type I</vt:lpstr>
      <vt:lpstr>Twins-type I</vt:lpstr>
      <vt:lpstr>Twins-type I </vt:lpstr>
      <vt:lpstr>Twins</vt:lpstr>
      <vt:lpstr>Twins-type II</vt:lpstr>
      <vt:lpstr>Twins-type II</vt:lpstr>
      <vt:lpstr>Twins-type II</vt:lpstr>
      <vt:lpstr>Twins-type II</vt:lpstr>
      <vt:lpstr>Twins-type II</vt:lpstr>
      <vt:lpstr>Twins-type II</vt:lpstr>
      <vt:lpstr>Twins-type II</vt:lpstr>
      <vt:lpstr>Twins-type II</vt:lpstr>
      <vt:lpstr>Twins-type II</vt:lpstr>
      <vt:lpstr>Twins</vt:lpstr>
      <vt:lpstr>Twins-type III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Modulated structures</vt:lpstr>
      <vt:lpstr>Anharmonic ADP</vt:lpstr>
      <vt:lpstr>Anharmonic ADP</vt:lpstr>
      <vt:lpstr>Anharmonic ADP</vt:lpstr>
      <vt:lpstr>Anharmonic ADP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Vaclav Petricek</dc:creator>
  <cp:lastModifiedBy>Vasek</cp:lastModifiedBy>
  <cp:revision>272</cp:revision>
  <dcterms:created xsi:type="dcterms:W3CDTF">2014-07-31T10:41:58Z</dcterms:created>
  <dcterms:modified xsi:type="dcterms:W3CDTF">2018-09-12T06:15:45Z</dcterms:modified>
</cp:coreProperties>
</file>