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0"/>
  </p:notesMasterIdLst>
  <p:sldIdLst>
    <p:sldId id="256" r:id="rId2"/>
    <p:sldId id="547" r:id="rId3"/>
    <p:sldId id="546" r:id="rId4"/>
    <p:sldId id="550" r:id="rId5"/>
    <p:sldId id="552" r:id="rId6"/>
    <p:sldId id="553" r:id="rId7"/>
    <p:sldId id="560" r:id="rId8"/>
    <p:sldId id="561" r:id="rId9"/>
    <p:sldId id="562" r:id="rId10"/>
    <p:sldId id="563" r:id="rId11"/>
    <p:sldId id="551" r:id="rId12"/>
    <p:sldId id="540" r:id="rId13"/>
    <p:sldId id="518" r:id="rId14"/>
    <p:sldId id="258" r:id="rId15"/>
    <p:sldId id="541" r:id="rId16"/>
    <p:sldId id="544" r:id="rId17"/>
    <p:sldId id="549" r:id="rId18"/>
    <p:sldId id="564" r:id="rId19"/>
    <p:sldId id="565" r:id="rId20"/>
    <p:sldId id="543" r:id="rId21"/>
    <p:sldId id="559" r:id="rId22"/>
    <p:sldId id="515" r:id="rId23"/>
    <p:sldId id="556" r:id="rId24"/>
    <p:sldId id="555" r:id="rId25"/>
    <p:sldId id="554" r:id="rId26"/>
    <p:sldId id="557" r:id="rId27"/>
    <p:sldId id="558" r:id="rId28"/>
    <p:sldId id="538" r:id="rId29"/>
  </p:sldIdLst>
  <p:sldSz cx="9144000" cy="6858000" type="screen4x3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00000"/>
    <a:srgbClr val="4F81BD"/>
    <a:srgbClr val="8064A2"/>
    <a:srgbClr val="99CC66"/>
    <a:srgbClr val="385D8A"/>
    <a:srgbClr val="0094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808" autoAdjust="0"/>
    <p:restoredTop sz="82628" autoAdjust="0"/>
  </p:normalViewPr>
  <p:slideViewPr>
    <p:cSldViewPr>
      <p:cViewPr varScale="1">
        <p:scale>
          <a:sx n="92" d="100"/>
          <a:sy n="92" d="100"/>
        </p:scale>
        <p:origin x="1576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155" d="100"/>
          <a:sy n="155" d="100"/>
        </p:scale>
        <p:origin x="-6728" y="-10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9F57FC-B3FF-4DF2-9417-962901C07B3B}" type="datetimeFigureOut">
              <a:rPr lang="sv-SE" smtClean="0"/>
              <a:t>2018-09-13</a:t>
            </a:fld>
            <a:endParaRPr lang="sv-SE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1A53A7-64CD-4D0E-AAE8-1AC9C79D7085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2846559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1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0412639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4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2548667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14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6255163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18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2434009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/>
              <a:t>Click to edit Master subtitle style</a:t>
            </a:r>
            <a:endParaRPr lang="en-GB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7AC81-318B-4D49-A602-9E30227C87EC}" type="datetime1">
              <a:rPr lang="en-GB" noProof="0" smtClean="0"/>
              <a:t>13/09/2018</a:t>
            </a:fld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  <p:pic>
        <p:nvPicPr>
          <p:cNvPr id="7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260648"/>
            <a:ext cx="1656184" cy="886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8844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99CB0-346B-43FA-9EE6-F90C3F3BC0BA}" type="datetime1">
              <a:rPr lang="en-GB" noProof="0" smtClean="0"/>
              <a:t>13/09/2018</a:t>
            </a:fld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  <p:pic>
        <p:nvPicPr>
          <p:cNvPr id="8" name="Bildobjekt 5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4008" y="319530"/>
            <a:ext cx="1370480" cy="733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0992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66B7F-8271-49DA-A25A-F4BB9F476347}" type="datetime1">
              <a:rPr lang="en-GB" noProof="0" smtClean="0"/>
              <a:t>13/09/2018</a:t>
            </a:fld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  <p:pic>
        <p:nvPicPr>
          <p:cNvPr id="9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4662" y="260648"/>
            <a:ext cx="1359826" cy="727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832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D23FA-05C4-4CC1-B281-2F815585BC1C}" type="datetime1">
              <a:rPr lang="en-GB" noProof="0" smtClean="0"/>
              <a:t>13/09/2018</a:t>
            </a:fld>
            <a:endParaRPr lang="en-GB" noProof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  <p:sp>
        <p:nvSpPr>
          <p:cNvPr id="10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>
              <a:solidFill>
                <a:srgbClr val="0094C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97403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3233B-D569-4A6E-878F-CDE152514C47}" type="datetime1">
              <a:rPr lang="en-GB" noProof="0" smtClean="0"/>
              <a:t>13/09/2018</a:t>
            </a:fld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806408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320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4000" dirty="0" err="1"/>
              <a:t>FullProf</a:t>
            </a:r>
            <a:r>
              <a:rPr lang="en-GB" sz="4000" dirty="0"/>
              <a:t> &amp; Esmeralda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45024"/>
            <a:ext cx="6400800" cy="1752600"/>
          </a:xfrm>
        </p:spPr>
        <p:txBody>
          <a:bodyPr>
            <a:noAutofit/>
          </a:bodyPr>
          <a:lstStyle/>
          <a:p>
            <a:r>
              <a:rPr lang="en-GB" sz="2000" dirty="0">
                <a:solidFill>
                  <a:schemeClr val="bg1"/>
                </a:solidFill>
              </a:rPr>
              <a:t>Céline </a:t>
            </a:r>
            <a:r>
              <a:rPr lang="en-GB" sz="2000" dirty="0" err="1">
                <a:solidFill>
                  <a:schemeClr val="bg1"/>
                </a:solidFill>
              </a:rPr>
              <a:t>Durniak</a:t>
            </a:r>
            <a:endParaRPr lang="en-GB" sz="2000" dirty="0">
              <a:solidFill>
                <a:schemeClr val="bg1"/>
              </a:solidFill>
            </a:endParaRPr>
          </a:p>
          <a:p>
            <a:r>
              <a:rPr lang="en-GB" sz="2000" dirty="0">
                <a:solidFill>
                  <a:schemeClr val="bg1"/>
                </a:solidFill>
              </a:rPr>
              <a:t>on behalf of Juan Rodriguez Carvajal</a:t>
            </a:r>
          </a:p>
        </p:txBody>
      </p:sp>
      <p:sp>
        <p:nvSpPr>
          <p:cNvPr id="4" name="Rectangle 3"/>
          <p:cNvSpPr/>
          <p:nvPr/>
        </p:nvSpPr>
        <p:spPr>
          <a:xfrm>
            <a:off x="2286000" y="5661248"/>
            <a:ext cx="4572000" cy="89870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GB" sz="1600" dirty="0">
                <a:solidFill>
                  <a:srgbClr val="FFFFFF"/>
                </a:solidFill>
              </a:rPr>
              <a:t>Single crystal diffraction workshop</a:t>
            </a:r>
          </a:p>
          <a:p>
            <a:pPr algn="ctr">
              <a:lnSpc>
                <a:spcPct val="120000"/>
              </a:lnSpc>
            </a:pPr>
            <a:r>
              <a:rPr lang="en-GB" sz="1600" dirty="0">
                <a:solidFill>
                  <a:srgbClr val="FFFFFF"/>
                </a:solidFill>
              </a:rPr>
              <a:t>IKON15</a:t>
            </a:r>
          </a:p>
          <a:p>
            <a:pPr algn="ctr"/>
            <a:r>
              <a:rPr lang="en-GB" sz="1400" dirty="0">
                <a:solidFill>
                  <a:srgbClr val="FFFFFF"/>
                </a:solidFill>
              </a:rPr>
              <a:t>12 September 2018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90CA413-472B-1E4E-A020-FEB0DA3961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6816" y="4365104"/>
            <a:ext cx="825224" cy="72008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3946133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7F5106-3C16-CB43-A536-DA0B35FF37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10</a:t>
            </a:fld>
            <a:endParaRPr lang="en-GB" noProof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FFA5AD9-F4F2-7E4A-AF45-6C9C5FB806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6" cy="1143000"/>
          </a:xfrm>
        </p:spPr>
        <p:txBody>
          <a:bodyPr/>
          <a:lstStyle/>
          <a:p>
            <a:r>
              <a:rPr lang="en-GB" dirty="0"/>
              <a:t>Example – Naphthalene (D9 @ ILL) 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408A4378-7690-444D-B563-70E9F3ABA950}"/>
              </a:ext>
            </a:extLst>
          </p:cNvPr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v-SE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51115BC-487E-4422-894C-CB7CD3E79223}" type="slidenum">
              <a:rPr lang="en-GB" smtClean="0"/>
              <a:pPr/>
              <a:t>10</a:t>
            </a:fld>
            <a:endParaRPr lang="en-GB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036D5451-026A-4346-A79D-6AB8A5B0AFB6}"/>
              </a:ext>
            </a:extLst>
          </p:cNvPr>
          <p:cNvSpPr/>
          <p:nvPr/>
        </p:nvSpPr>
        <p:spPr>
          <a:xfrm>
            <a:off x="107504" y="2708920"/>
            <a:ext cx="1728192" cy="576064"/>
          </a:xfrm>
          <a:prstGeom prst="roundRect">
            <a:avLst/>
          </a:prstGeom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Reciprocal Space Visualizer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D7B5163D-F673-F847-AD43-A58EB2051240}"/>
              </a:ext>
            </a:extLst>
          </p:cNvPr>
          <p:cNvSpPr/>
          <p:nvPr/>
        </p:nvSpPr>
        <p:spPr>
          <a:xfrm>
            <a:off x="2339752" y="2708920"/>
            <a:ext cx="1440160" cy="576064"/>
          </a:xfrm>
          <a:prstGeom prst="roundRect">
            <a:avLst/>
          </a:prstGeom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err="1"/>
              <a:t>CheckGroup</a:t>
            </a:r>
            <a:endParaRPr lang="en-GB" dirty="0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7F68C350-D7C5-A142-A2AD-5EBCDFAD1C11}"/>
              </a:ext>
            </a:extLst>
          </p:cNvPr>
          <p:cNvSpPr/>
          <p:nvPr/>
        </p:nvSpPr>
        <p:spPr>
          <a:xfrm>
            <a:off x="4283968" y="2708920"/>
            <a:ext cx="1080120" cy="576064"/>
          </a:xfrm>
          <a:prstGeom prst="roundRect">
            <a:avLst/>
          </a:prstGeom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err="1"/>
              <a:t>DataRed</a:t>
            </a:r>
            <a:endParaRPr lang="en-GB" dirty="0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B64D0F1C-1943-684F-A142-46774A6B0915}"/>
              </a:ext>
            </a:extLst>
          </p:cNvPr>
          <p:cNvSpPr/>
          <p:nvPr/>
        </p:nvSpPr>
        <p:spPr>
          <a:xfrm>
            <a:off x="5940152" y="2708920"/>
            <a:ext cx="1008112" cy="576064"/>
          </a:xfrm>
          <a:prstGeom prst="roundRect">
            <a:avLst/>
          </a:prstGeom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err="1"/>
              <a:t>FullProf</a:t>
            </a:r>
            <a:endParaRPr lang="en-GB" dirty="0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C7BFBAEC-10CD-6744-B4DB-E2272E5E3B8D}"/>
              </a:ext>
            </a:extLst>
          </p:cNvPr>
          <p:cNvSpPr/>
          <p:nvPr/>
        </p:nvSpPr>
        <p:spPr>
          <a:xfrm>
            <a:off x="5220072" y="1556792"/>
            <a:ext cx="1080120" cy="360040"/>
          </a:xfrm>
          <a:prstGeom prst="roundRect">
            <a:avLst/>
          </a:prstGeom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err="1"/>
              <a:t>Mol_tpcr</a:t>
            </a:r>
            <a:endParaRPr lang="en-GB" dirty="0"/>
          </a:p>
        </p:txBody>
      </p:sp>
      <p:sp>
        <p:nvSpPr>
          <p:cNvPr id="12" name="Down Arrow Callout 11">
            <a:extLst>
              <a:ext uri="{FF2B5EF4-FFF2-40B4-BE49-F238E27FC236}">
                <a16:creationId xmlns:a16="http://schemas.microsoft.com/office/drawing/2014/main" id="{A9C6963A-0CEB-F443-AA1B-43426865CDFF}"/>
              </a:ext>
            </a:extLst>
          </p:cNvPr>
          <p:cNvSpPr/>
          <p:nvPr/>
        </p:nvSpPr>
        <p:spPr>
          <a:xfrm>
            <a:off x="467544" y="2060848"/>
            <a:ext cx="936104" cy="576064"/>
          </a:xfrm>
          <a:prstGeom prst="downArrowCallout">
            <a:avLst>
              <a:gd name="adj1" fmla="val 25000"/>
              <a:gd name="adj2" fmla="val 25000"/>
              <a:gd name="adj3" fmla="val 25000"/>
              <a:gd name="adj4" fmla="val 60648"/>
            </a:avLst>
          </a:prstGeom>
          <a:ln w="1270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CFL file</a:t>
            </a:r>
          </a:p>
        </p:txBody>
      </p:sp>
      <p:sp>
        <p:nvSpPr>
          <p:cNvPr id="13" name="Down Arrow Callout 12">
            <a:extLst>
              <a:ext uri="{FF2B5EF4-FFF2-40B4-BE49-F238E27FC236}">
                <a16:creationId xmlns:a16="http://schemas.microsoft.com/office/drawing/2014/main" id="{A10AB6DF-DBC7-F44C-8175-4D40D68C6E5C}"/>
              </a:ext>
            </a:extLst>
          </p:cNvPr>
          <p:cNvSpPr/>
          <p:nvPr/>
        </p:nvSpPr>
        <p:spPr>
          <a:xfrm>
            <a:off x="2555776" y="2060848"/>
            <a:ext cx="936104" cy="576064"/>
          </a:xfrm>
          <a:prstGeom prst="downArrowCallout">
            <a:avLst>
              <a:gd name="adj1" fmla="val 27886"/>
              <a:gd name="adj2" fmla="val 25000"/>
              <a:gd name="adj3" fmla="val 25000"/>
              <a:gd name="adj4" fmla="val 58916"/>
            </a:avLst>
          </a:prstGeom>
          <a:ln w="1270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HKL file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C8B0A25-AF90-2748-843C-CD7B3F97A0D1}"/>
              </a:ext>
            </a:extLst>
          </p:cNvPr>
          <p:cNvSpPr txBox="1"/>
          <p:nvPr/>
        </p:nvSpPr>
        <p:spPr>
          <a:xfrm>
            <a:off x="107504" y="3717032"/>
            <a:ext cx="18722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i="1" dirty="0"/>
              <a:t>Measured region of reciprocal space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19FE25D-7D2C-0A48-8BEF-EBAB4BBCE765}"/>
              </a:ext>
            </a:extLst>
          </p:cNvPr>
          <p:cNvSpPr txBox="1"/>
          <p:nvPr/>
        </p:nvSpPr>
        <p:spPr>
          <a:xfrm>
            <a:off x="2411760" y="3717032"/>
            <a:ext cx="15841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i="1" dirty="0"/>
              <a:t>List of possible space groups </a:t>
            </a:r>
          </a:p>
        </p:txBody>
      </p:sp>
      <p:sp>
        <p:nvSpPr>
          <p:cNvPr id="16" name="Curved Right Arrow 15">
            <a:extLst>
              <a:ext uri="{FF2B5EF4-FFF2-40B4-BE49-F238E27FC236}">
                <a16:creationId xmlns:a16="http://schemas.microsoft.com/office/drawing/2014/main" id="{62E6E3DE-9462-204F-A854-992D3467A9E6}"/>
              </a:ext>
            </a:extLst>
          </p:cNvPr>
          <p:cNvSpPr/>
          <p:nvPr/>
        </p:nvSpPr>
        <p:spPr>
          <a:xfrm rot="16200000">
            <a:off x="5436096" y="3284984"/>
            <a:ext cx="504054" cy="648074"/>
          </a:xfrm>
          <a:prstGeom prst="curvedRightArrow">
            <a:avLst/>
          </a:prstGeom>
          <a:gradFill>
            <a:gsLst>
              <a:gs pos="30000">
                <a:srgbClr val="99CC66"/>
              </a:gs>
              <a:gs pos="69000">
                <a:srgbClr val="8064A2"/>
              </a:gs>
            </a:gsLst>
            <a:lin ang="5400000" scaled="1"/>
          </a:gradFill>
          <a:ln w="12700">
            <a:gradFill>
              <a:gsLst>
                <a:gs pos="29000">
                  <a:srgbClr val="99CC66"/>
                </a:gs>
                <a:gs pos="71000">
                  <a:srgbClr val="8064A2"/>
                </a:gs>
              </a:gsLst>
              <a:lin ang="5400000" scaled="1"/>
            </a:gra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E42F9A1-638E-1B46-943A-16ADAD2D0460}"/>
              </a:ext>
            </a:extLst>
          </p:cNvPr>
          <p:cNvSpPr txBox="1"/>
          <p:nvPr/>
        </p:nvSpPr>
        <p:spPr>
          <a:xfrm>
            <a:off x="7452320" y="2154342"/>
            <a:ext cx="18356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i="1" dirty="0"/>
              <a:t>Display of structure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FA94BCA0-9C39-1742-B619-D97CA8F4A66C}"/>
              </a:ext>
            </a:extLst>
          </p:cNvPr>
          <p:cNvSpPr/>
          <p:nvPr/>
        </p:nvSpPr>
        <p:spPr>
          <a:xfrm>
            <a:off x="7668344" y="1628800"/>
            <a:ext cx="971600" cy="576064"/>
          </a:xfrm>
          <a:prstGeom prst="roundRect">
            <a:avLst/>
          </a:prstGeom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err="1"/>
              <a:t>FullProf</a:t>
            </a:r>
            <a:r>
              <a:rPr lang="en-GB" dirty="0"/>
              <a:t> Studio</a:t>
            </a:r>
          </a:p>
        </p:txBody>
      </p:sp>
      <p:sp>
        <p:nvSpPr>
          <p:cNvPr id="19" name="Down Arrow 18">
            <a:extLst>
              <a:ext uri="{FF2B5EF4-FFF2-40B4-BE49-F238E27FC236}">
                <a16:creationId xmlns:a16="http://schemas.microsoft.com/office/drawing/2014/main" id="{16856A45-9D01-514A-B8CB-A8E8DFC8FBEB}"/>
              </a:ext>
            </a:extLst>
          </p:cNvPr>
          <p:cNvSpPr/>
          <p:nvPr/>
        </p:nvSpPr>
        <p:spPr>
          <a:xfrm rot="19668722">
            <a:off x="5909659" y="2061120"/>
            <a:ext cx="285240" cy="619428"/>
          </a:xfrm>
          <a:prstGeom prst="downArrow">
            <a:avLst/>
          </a:prstGeom>
          <a:gradFill>
            <a:gsLst>
              <a:gs pos="29000">
                <a:srgbClr val="99CC66"/>
              </a:gs>
              <a:gs pos="63000">
                <a:srgbClr val="8064A2"/>
              </a:gs>
            </a:gsLst>
            <a:lin ang="5400000" scaled="1"/>
          </a:gradFill>
          <a:ln w="12700">
            <a:gradFill>
              <a:gsLst>
                <a:gs pos="30000">
                  <a:srgbClr val="99CC66"/>
                </a:gs>
                <a:gs pos="70000">
                  <a:srgbClr val="8064A2"/>
                </a:gs>
              </a:gsLst>
              <a:lin ang="5400000" scaled="1"/>
            </a:gra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5EE837C-4D9F-1E47-B0F3-9B5BA6D97389}"/>
              </a:ext>
            </a:extLst>
          </p:cNvPr>
          <p:cNvSpPr/>
          <p:nvPr/>
        </p:nvSpPr>
        <p:spPr>
          <a:xfrm>
            <a:off x="6228184" y="1988840"/>
            <a:ext cx="864096" cy="360040"/>
          </a:xfrm>
          <a:prstGeom prst="rect">
            <a:avLst/>
          </a:prstGeom>
          <a:solidFill>
            <a:srgbClr val="8064A2"/>
          </a:solidFill>
          <a:ln w="1270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err="1"/>
              <a:t>Pcr</a:t>
            </a:r>
            <a:r>
              <a:rPr lang="en-GB" dirty="0"/>
              <a:t> file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3F65117-7339-5447-86C3-3ACECB39289C}"/>
              </a:ext>
            </a:extLst>
          </p:cNvPr>
          <p:cNvSpPr/>
          <p:nvPr/>
        </p:nvSpPr>
        <p:spPr>
          <a:xfrm>
            <a:off x="5292080" y="4005064"/>
            <a:ext cx="1368152" cy="360040"/>
          </a:xfrm>
          <a:prstGeom prst="rect">
            <a:avLst/>
          </a:prstGeom>
          <a:ln w="1270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Intensity file</a:t>
            </a:r>
          </a:p>
        </p:txBody>
      </p:sp>
      <p:sp>
        <p:nvSpPr>
          <p:cNvPr id="22" name="Down Arrow 21">
            <a:extLst>
              <a:ext uri="{FF2B5EF4-FFF2-40B4-BE49-F238E27FC236}">
                <a16:creationId xmlns:a16="http://schemas.microsoft.com/office/drawing/2014/main" id="{7FE3A933-B644-1147-A8CA-82B4ED578A56}"/>
              </a:ext>
            </a:extLst>
          </p:cNvPr>
          <p:cNvSpPr/>
          <p:nvPr/>
        </p:nvSpPr>
        <p:spPr>
          <a:xfrm>
            <a:off x="2852030" y="3356992"/>
            <a:ext cx="351818" cy="432048"/>
          </a:xfrm>
          <a:prstGeom prst="downArrow">
            <a:avLst/>
          </a:prstGeom>
          <a:ln w="12700"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Down Arrow 22">
            <a:extLst>
              <a:ext uri="{FF2B5EF4-FFF2-40B4-BE49-F238E27FC236}">
                <a16:creationId xmlns:a16="http://schemas.microsoft.com/office/drawing/2014/main" id="{EF43A40D-E15C-7B4B-8140-FE1C2F8BB9E9}"/>
              </a:ext>
            </a:extLst>
          </p:cNvPr>
          <p:cNvSpPr/>
          <p:nvPr/>
        </p:nvSpPr>
        <p:spPr>
          <a:xfrm rot="13936745">
            <a:off x="7072448" y="2249592"/>
            <a:ext cx="351818" cy="486646"/>
          </a:xfrm>
          <a:prstGeom prst="downArrow">
            <a:avLst/>
          </a:prstGeom>
          <a:ln w="12700"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Down Arrow 23">
            <a:extLst>
              <a:ext uri="{FF2B5EF4-FFF2-40B4-BE49-F238E27FC236}">
                <a16:creationId xmlns:a16="http://schemas.microsoft.com/office/drawing/2014/main" id="{09A850C7-66A6-9149-B496-7AF325B087DF}"/>
              </a:ext>
            </a:extLst>
          </p:cNvPr>
          <p:cNvSpPr/>
          <p:nvPr/>
        </p:nvSpPr>
        <p:spPr>
          <a:xfrm>
            <a:off x="755576" y="3356992"/>
            <a:ext cx="351818" cy="432048"/>
          </a:xfrm>
          <a:prstGeom prst="downArrow">
            <a:avLst/>
          </a:prstGeom>
          <a:ln w="12700"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A846B4A-D090-0546-9E2D-22F6C560CE99}"/>
              </a:ext>
            </a:extLst>
          </p:cNvPr>
          <p:cNvSpPr txBox="1"/>
          <p:nvPr/>
        </p:nvSpPr>
        <p:spPr>
          <a:xfrm>
            <a:off x="4211960" y="3297758"/>
            <a:ext cx="13681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i="1" dirty="0"/>
              <a:t>Average of equivalent reflections</a:t>
            </a:r>
          </a:p>
        </p:txBody>
      </p:sp>
      <p:sp>
        <p:nvSpPr>
          <p:cNvPr id="29" name="Right Arrow 28">
            <a:extLst>
              <a:ext uri="{FF2B5EF4-FFF2-40B4-BE49-F238E27FC236}">
                <a16:creationId xmlns:a16="http://schemas.microsoft.com/office/drawing/2014/main" id="{B097E9F0-5F74-534A-A811-581D428F2726}"/>
              </a:ext>
            </a:extLst>
          </p:cNvPr>
          <p:cNvSpPr/>
          <p:nvPr/>
        </p:nvSpPr>
        <p:spPr>
          <a:xfrm>
            <a:off x="1907704" y="2852936"/>
            <a:ext cx="360040" cy="360040"/>
          </a:xfrm>
          <a:prstGeom prst="rightArrow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Right Arrow 29">
            <a:extLst>
              <a:ext uri="{FF2B5EF4-FFF2-40B4-BE49-F238E27FC236}">
                <a16:creationId xmlns:a16="http://schemas.microsoft.com/office/drawing/2014/main" id="{390E5A98-F020-FD48-A45C-ADFAEAA3AB59}"/>
              </a:ext>
            </a:extLst>
          </p:cNvPr>
          <p:cNvSpPr/>
          <p:nvPr/>
        </p:nvSpPr>
        <p:spPr>
          <a:xfrm>
            <a:off x="3851920" y="2852936"/>
            <a:ext cx="360040" cy="360040"/>
          </a:xfrm>
          <a:prstGeom prst="rightArrow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Right Arrow 30">
            <a:extLst>
              <a:ext uri="{FF2B5EF4-FFF2-40B4-BE49-F238E27FC236}">
                <a16:creationId xmlns:a16="http://schemas.microsoft.com/office/drawing/2014/main" id="{C9E3D34C-FF4E-E945-B358-D40E7CABB53E}"/>
              </a:ext>
            </a:extLst>
          </p:cNvPr>
          <p:cNvSpPr/>
          <p:nvPr/>
        </p:nvSpPr>
        <p:spPr>
          <a:xfrm>
            <a:off x="5436096" y="2852936"/>
            <a:ext cx="360040" cy="360040"/>
          </a:xfrm>
          <a:prstGeom prst="rightArrow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Down Arrow Callout 31">
            <a:extLst>
              <a:ext uri="{FF2B5EF4-FFF2-40B4-BE49-F238E27FC236}">
                <a16:creationId xmlns:a16="http://schemas.microsoft.com/office/drawing/2014/main" id="{71E42C02-5BAB-6441-B6B0-4327D24FF26F}"/>
              </a:ext>
            </a:extLst>
          </p:cNvPr>
          <p:cNvSpPr/>
          <p:nvPr/>
        </p:nvSpPr>
        <p:spPr>
          <a:xfrm>
            <a:off x="4355976" y="2060848"/>
            <a:ext cx="936104" cy="576064"/>
          </a:xfrm>
          <a:prstGeom prst="downArrowCallout">
            <a:avLst>
              <a:gd name="adj1" fmla="val 27886"/>
              <a:gd name="adj2" fmla="val 25000"/>
              <a:gd name="adj3" fmla="val 25000"/>
              <a:gd name="adj4" fmla="val 58916"/>
            </a:avLst>
          </a:prstGeom>
          <a:ln w="1270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HKL file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799F07E0-ADC6-8144-8BF2-DF8D9B57533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99" t="24484" r="17034" b="11945"/>
          <a:stretch/>
        </p:blipFill>
        <p:spPr>
          <a:xfrm>
            <a:off x="7740352" y="2492896"/>
            <a:ext cx="1092591" cy="961293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270130D1-CE52-C846-A0A3-60DB9DF3D1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9488" y="4005064"/>
            <a:ext cx="1804512" cy="1296144"/>
          </a:xfrm>
          <a:prstGeom prst="rect">
            <a:avLst/>
          </a:prstGeom>
        </p:spPr>
      </p:pic>
      <p:sp>
        <p:nvSpPr>
          <p:cNvPr id="36" name="Down Arrow 35">
            <a:extLst>
              <a:ext uri="{FF2B5EF4-FFF2-40B4-BE49-F238E27FC236}">
                <a16:creationId xmlns:a16="http://schemas.microsoft.com/office/drawing/2014/main" id="{5CB4D5F9-10FB-6E4B-8D02-EF2DE3C76333}"/>
              </a:ext>
            </a:extLst>
          </p:cNvPr>
          <p:cNvSpPr/>
          <p:nvPr/>
        </p:nvSpPr>
        <p:spPr>
          <a:xfrm rot="19289130">
            <a:off x="7061516" y="3125566"/>
            <a:ext cx="351818" cy="486646"/>
          </a:xfrm>
          <a:prstGeom prst="downArrow">
            <a:avLst/>
          </a:prstGeom>
          <a:ln w="12700"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AB5FB2D-35A2-E045-ADB2-16672AEDA5F0}"/>
              </a:ext>
            </a:extLst>
          </p:cNvPr>
          <p:cNvSpPr txBox="1"/>
          <p:nvPr/>
        </p:nvSpPr>
        <p:spPr>
          <a:xfrm>
            <a:off x="7164288" y="3501008"/>
            <a:ext cx="19797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i="1" dirty="0"/>
              <a:t>Display of diffraction pattern</a:t>
            </a:r>
          </a:p>
        </p:txBody>
      </p:sp>
    </p:spTree>
    <p:extLst>
      <p:ext uri="{BB962C8B-B14F-4D97-AF65-F5344CB8AC3E}">
        <p14:creationId xmlns:p14="http://schemas.microsoft.com/office/powerpoint/2010/main" val="18810360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EA1DF8-FD6E-4941-B7E3-8D03C3F7F1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FullProf</a:t>
            </a:r>
            <a:r>
              <a:rPr lang="en-GB" dirty="0"/>
              <a:t> Suite – Future plans &amp; events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3843CD-4D3C-4D40-9F72-77573F653F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 marL="0" indent="0">
              <a:buNone/>
            </a:pPr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For both single crystals and powders</a:t>
            </a:r>
          </a:p>
          <a:p>
            <a:endParaRPr lang="en-GB" sz="1300" dirty="0"/>
          </a:p>
          <a:p>
            <a:pPr lvl="1"/>
            <a:r>
              <a:rPr lang="en-GB" dirty="0"/>
              <a:t>merge molecular fragments from different structures</a:t>
            </a:r>
          </a:p>
          <a:p>
            <a:pPr lvl="1"/>
            <a:endParaRPr lang="en-GB" sz="1300" dirty="0"/>
          </a:p>
          <a:p>
            <a:pPr lvl="1"/>
            <a:r>
              <a:rPr lang="en-GB" dirty="0"/>
              <a:t>generate automatic or manual z-matrices using a GUI</a:t>
            </a:r>
          </a:p>
          <a:p>
            <a:pPr lvl="1"/>
            <a:endParaRPr lang="en-GB" sz="1300" dirty="0"/>
          </a:p>
          <a:p>
            <a:pPr lvl="1"/>
            <a:r>
              <a:rPr lang="en-GB" dirty="0"/>
              <a:t>settings of automatic planar restraints, combination or rigid-bodies with restraints...</a:t>
            </a:r>
          </a:p>
          <a:p>
            <a:pPr marL="457200" lvl="1" indent="0">
              <a:buNone/>
            </a:pPr>
            <a:endParaRPr lang="en-GB" dirty="0"/>
          </a:p>
          <a:p>
            <a:pPr>
              <a:lnSpc>
                <a:spcPct val="120000"/>
              </a:lnSpc>
            </a:pPr>
            <a:r>
              <a:rPr lang="en-GB" dirty="0"/>
              <a:t>Direct treatment of raw Laue integrated intensity data, without passing by the normalization step (extraction of wavelength-independent structure factors)</a:t>
            </a:r>
          </a:p>
          <a:p>
            <a:pPr marL="457200" lvl="1" indent="0">
              <a:lnSpc>
                <a:spcPct val="120000"/>
              </a:lnSpc>
              <a:buNone/>
            </a:pPr>
            <a:endParaRPr lang="en-GB" dirty="0"/>
          </a:p>
          <a:p>
            <a:pPr marL="457200" lvl="1" indent="0">
              <a:buNone/>
            </a:pPr>
            <a:r>
              <a:rPr lang="en-GB" dirty="0"/>
              <a:t>          a better control of the refinement of incident spectrum and extinction effects</a:t>
            </a: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636C89-7022-9B49-9FFC-703CF2AE2C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11</a:t>
            </a:fld>
            <a:endParaRPr lang="en-GB" noProof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0F1BC90-2EC2-D740-875A-E55F1CBC36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624078"/>
            <a:ext cx="3672408" cy="1444882"/>
          </a:xfrm>
          <a:prstGeom prst="rect">
            <a:avLst/>
          </a:prstGeom>
        </p:spPr>
      </p:pic>
      <p:sp>
        <p:nvSpPr>
          <p:cNvPr id="7" name="Bent Arrow 6">
            <a:extLst>
              <a:ext uri="{FF2B5EF4-FFF2-40B4-BE49-F238E27FC236}">
                <a16:creationId xmlns:a16="http://schemas.microsoft.com/office/drawing/2014/main" id="{7AB9678D-9AB7-BB48-A0FC-E5D362835B18}"/>
              </a:ext>
            </a:extLst>
          </p:cNvPr>
          <p:cNvSpPr/>
          <p:nvPr/>
        </p:nvSpPr>
        <p:spPr>
          <a:xfrm rot="10800000" flipH="1">
            <a:off x="971600" y="5445224"/>
            <a:ext cx="360040" cy="360040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20171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00D1ECC-2326-8B4A-8316-C8779192C4B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GB" dirty="0"/>
              <a:t>The Esmeralda Laue Suite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A8BC34-1B19-6343-B0E2-EB1CF1DE7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12</a:t>
            </a:fld>
            <a:endParaRPr lang="en-GB" noProof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BE85ECB-1DDE-2643-B360-16A3F5D157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3645024"/>
            <a:ext cx="1811040" cy="1811040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4817812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1C81F5-365B-5B4A-A4F4-F21784E33D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6" cy="1143000"/>
          </a:xfrm>
        </p:spPr>
        <p:txBody>
          <a:bodyPr/>
          <a:lstStyle/>
          <a:p>
            <a:r>
              <a:rPr lang="en-GB" dirty="0">
                <a:solidFill>
                  <a:prstClr val="white"/>
                </a:solidFill>
              </a:rPr>
              <a:t>Laue Diffraction with neutrons - Technique</a:t>
            </a:r>
            <a:endParaRPr lang="en-GB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8D7B37C-F7D5-9A47-A787-0E38412CC1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496" y="1639341"/>
            <a:ext cx="9108504" cy="4525963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en-GB" sz="2000" dirty="0"/>
              <a:t>Generally used in </a:t>
            </a:r>
            <a:r>
              <a:rPr lang="en-GB" sz="2000" b="1" dirty="0">
                <a:solidFill>
                  <a:srgbClr val="7030A0"/>
                </a:solidFill>
              </a:rPr>
              <a:t>single</a:t>
            </a:r>
            <a:r>
              <a:rPr lang="en-GB" sz="2000" dirty="0"/>
              <a:t> </a:t>
            </a:r>
            <a:r>
              <a:rPr lang="en-GB" sz="2000" b="1" dirty="0">
                <a:solidFill>
                  <a:srgbClr val="7030A0"/>
                </a:solidFill>
              </a:rPr>
              <a:t>crystal spallation sources diffractometers</a:t>
            </a:r>
            <a:r>
              <a:rPr lang="en-GB" sz="2000" dirty="0"/>
              <a:t> with the advantage of separating exact overlaps thanks to TOF analysis</a:t>
            </a:r>
          </a:p>
          <a:p>
            <a:pPr>
              <a:lnSpc>
                <a:spcPct val="120000"/>
              </a:lnSpc>
            </a:pPr>
            <a:endParaRPr lang="en-GB" sz="400" dirty="0"/>
          </a:p>
          <a:p>
            <a:pPr>
              <a:lnSpc>
                <a:spcPct val="120000"/>
              </a:lnSpc>
            </a:pPr>
            <a:r>
              <a:rPr lang="en-GB" sz="2000" dirty="0"/>
              <a:t>In </a:t>
            </a:r>
            <a:r>
              <a:rPr lang="en-GB" sz="2000" b="1" dirty="0">
                <a:solidFill>
                  <a:srgbClr val="7030A0"/>
                </a:solidFill>
              </a:rPr>
              <a:t>reactor sources </a:t>
            </a:r>
            <a:r>
              <a:rPr lang="en-GB" sz="2000" dirty="0"/>
              <a:t>overlap cannot be avoided but concerns ≤ 20% of reflections 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GB" sz="2000" dirty="0"/>
              <a:t>      Continuous flux ➜ high efficiency in data collection with cheap detectors</a:t>
            </a:r>
          </a:p>
          <a:p>
            <a:pPr>
              <a:lnSpc>
                <a:spcPct val="120000"/>
              </a:lnSpc>
            </a:pPr>
            <a:endParaRPr lang="en-GB" sz="800" dirty="0"/>
          </a:p>
          <a:p>
            <a:pPr marL="0" indent="0">
              <a:lnSpc>
                <a:spcPct val="120000"/>
              </a:lnSpc>
              <a:buNone/>
            </a:pPr>
            <a:r>
              <a:rPr lang="en-GB" sz="2400" b="1" dirty="0"/>
              <a:t>Advantages</a:t>
            </a:r>
            <a:endParaRPr lang="en-GB" sz="800" b="1" dirty="0"/>
          </a:p>
          <a:p>
            <a:pPr>
              <a:lnSpc>
                <a:spcPct val="120000"/>
              </a:lnSpc>
            </a:pPr>
            <a:r>
              <a:rPr lang="en-GB" sz="2000" dirty="0"/>
              <a:t> very </a:t>
            </a:r>
            <a:r>
              <a:rPr lang="en-GB" sz="2000" b="1" dirty="0">
                <a:solidFill>
                  <a:srgbClr val="7030A0"/>
                </a:solidFill>
              </a:rPr>
              <a:t>small crystals </a:t>
            </a:r>
            <a:r>
              <a:rPr lang="en-GB" sz="2000" dirty="0"/>
              <a:t>can be analysed</a:t>
            </a:r>
          </a:p>
          <a:p>
            <a:pPr>
              <a:lnSpc>
                <a:spcPct val="120000"/>
              </a:lnSpc>
            </a:pPr>
            <a:r>
              <a:rPr lang="en-GB" sz="2000" dirty="0"/>
              <a:t> </a:t>
            </a:r>
            <a:r>
              <a:rPr lang="en-GB" sz="2000" b="1" dirty="0">
                <a:solidFill>
                  <a:srgbClr val="7030A0"/>
                </a:solidFill>
              </a:rPr>
              <a:t>fast survey </a:t>
            </a:r>
            <a:r>
              <a:rPr lang="en-GB" sz="2000" dirty="0"/>
              <a:t>of the reciprocal space as a function of T, field, etc</a:t>
            </a:r>
          </a:p>
          <a:p>
            <a:pPr marL="0" indent="0">
              <a:lnSpc>
                <a:spcPct val="120000"/>
              </a:lnSpc>
              <a:buNone/>
            </a:pPr>
            <a:endParaRPr lang="en-GB" sz="800" dirty="0"/>
          </a:p>
          <a:p>
            <a:pPr marL="0" indent="0">
              <a:lnSpc>
                <a:spcPct val="120000"/>
              </a:lnSpc>
              <a:buNone/>
            </a:pPr>
            <a:r>
              <a:rPr lang="en-GB" sz="2400" b="1" dirty="0"/>
              <a:t>Drawbacks</a:t>
            </a:r>
          </a:p>
          <a:p>
            <a:pPr>
              <a:lnSpc>
                <a:spcPct val="120000"/>
              </a:lnSpc>
              <a:buClr>
                <a:schemeClr val="tx1"/>
              </a:buClr>
            </a:pPr>
            <a:r>
              <a:rPr lang="en-GB" sz="2000" b="1" dirty="0">
                <a:solidFill>
                  <a:srgbClr val="7030A0"/>
                </a:solidFill>
              </a:rPr>
              <a:t>complexity of data treatment </a:t>
            </a:r>
            <a:r>
              <a:rPr lang="en-GB" sz="2000" dirty="0"/>
              <a:t>➜ not as precise as monochromatic refinements</a:t>
            </a:r>
          </a:p>
          <a:p>
            <a:pPr>
              <a:lnSpc>
                <a:spcPct val="120000"/>
              </a:lnSpc>
            </a:pPr>
            <a:r>
              <a:rPr lang="en-GB" sz="2000" dirty="0"/>
              <a:t>difficulties to model all physical effects affecting integrated intensities</a:t>
            </a:r>
          </a:p>
          <a:p>
            <a:pPr>
              <a:lnSpc>
                <a:spcPct val="120000"/>
              </a:lnSpc>
            </a:pPr>
            <a:endParaRPr lang="en-GB" sz="2400" dirty="0"/>
          </a:p>
          <a:p>
            <a:endParaRPr lang="en-GB" sz="2400" dirty="0"/>
          </a:p>
          <a:p>
            <a:endParaRPr lang="en-GB" sz="2400" dirty="0"/>
          </a:p>
          <a:p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12210435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Laue neutron diffraction </a:t>
            </a:r>
            <a:br>
              <a:rPr lang="en-GB" dirty="0"/>
            </a:br>
            <a:r>
              <a:rPr lang="en-GB" dirty="0"/>
              <a:t>Data treatment using Esmeralda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628800"/>
            <a:ext cx="8229600" cy="4525963"/>
          </a:xfrm>
        </p:spPr>
        <p:txBody>
          <a:bodyPr>
            <a:noAutofit/>
          </a:bodyPr>
          <a:lstStyle/>
          <a:p>
            <a:r>
              <a:rPr lang="en-GB" sz="2000" dirty="0"/>
              <a:t>project started in 2010</a:t>
            </a:r>
          </a:p>
          <a:p>
            <a:endParaRPr lang="en-GB" sz="800" dirty="0"/>
          </a:p>
          <a:p>
            <a:r>
              <a:rPr lang="en-GB" sz="2000" dirty="0"/>
              <a:t>written in Fortran, </a:t>
            </a:r>
            <a:r>
              <a:rPr lang="en-GB" sz="2000" dirty="0" err="1"/>
              <a:t>Winteracter</a:t>
            </a:r>
            <a:r>
              <a:rPr lang="en-GB" sz="2000" dirty="0"/>
              <a:t> for GUI (commercial)</a:t>
            </a:r>
          </a:p>
          <a:p>
            <a:endParaRPr lang="en-GB" sz="800" dirty="0"/>
          </a:p>
          <a:p>
            <a:r>
              <a:rPr lang="en-GB" sz="2000" dirty="0"/>
              <a:t>authors</a:t>
            </a:r>
          </a:p>
          <a:p>
            <a:pPr lvl="1"/>
            <a:r>
              <a:rPr lang="en-GB" sz="2000" dirty="0"/>
              <a:t>Juan Rodriguez-Carvajal (ILL)</a:t>
            </a:r>
          </a:p>
          <a:p>
            <a:pPr lvl="1"/>
            <a:r>
              <a:rPr lang="en-GB" sz="2000" dirty="0"/>
              <a:t>Luis Fuentes-Montero (Diamond facility UK)</a:t>
            </a:r>
          </a:p>
          <a:p>
            <a:pPr lvl="1"/>
            <a:r>
              <a:rPr lang="en-GB" sz="2000" dirty="0"/>
              <a:t>Petr Cermak (MLZ Germany, now in Prague)</a:t>
            </a:r>
          </a:p>
          <a:p>
            <a:pPr marL="57150" indent="0">
              <a:buNone/>
            </a:pPr>
            <a:endParaRPr lang="en-GB" sz="800" dirty="0"/>
          </a:p>
          <a:p>
            <a:r>
              <a:rPr lang="en-GB" sz="2000" dirty="0"/>
              <a:t>repository</a:t>
            </a:r>
          </a:p>
          <a:p>
            <a:pPr marL="457200" lvl="1" indent="0">
              <a:buNone/>
            </a:pPr>
            <a:r>
              <a:rPr lang="en-GB" sz="2000" dirty="0"/>
              <a:t>https://forge.epn-campus.eu/projects/esmeralda</a:t>
            </a:r>
            <a:endParaRPr lang="en-GB" sz="800" dirty="0"/>
          </a:p>
          <a:p>
            <a:endParaRPr lang="en-GB" sz="800" dirty="0"/>
          </a:p>
          <a:p>
            <a:r>
              <a:rPr lang="en-GB" sz="2000" dirty="0"/>
              <a:t>supported operating systems</a:t>
            </a:r>
          </a:p>
          <a:p>
            <a:pPr marL="457200" lvl="1" indent="0">
              <a:buNone/>
            </a:pPr>
            <a:endParaRPr lang="en-GB" dirty="0"/>
          </a:p>
          <a:p>
            <a:pPr marL="457200" lvl="1" indent="0"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t>14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B0AFA50-0906-404B-B29F-B23A175806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5551994"/>
            <a:ext cx="576064" cy="54130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1686DBF-A466-CA4B-81BD-32112B2CAC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5530017"/>
            <a:ext cx="576064" cy="63528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F33DAE0-6914-6142-8DA6-9E57C44F9E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5589240"/>
            <a:ext cx="504056" cy="504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8156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92D47B-5C77-534E-A891-2E4F104B4C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Esmeralda Laue Suite - Structure of project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1A96A0-D4CF-8847-B745-00AABC05B8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4" y="1772816"/>
            <a:ext cx="8892480" cy="4525963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en-GB" sz="2000" dirty="0"/>
              <a:t>developed from </a:t>
            </a:r>
            <a:r>
              <a:rPr lang="en-GB" sz="2000" dirty="0" err="1"/>
              <a:t>CrysFML</a:t>
            </a:r>
            <a:r>
              <a:rPr lang="en-GB" sz="2000" dirty="0"/>
              <a:t> + several calculation modules specialized for Laue technique </a:t>
            </a:r>
          </a:p>
          <a:p>
            <a:pPr marL="0" indent="0">
              <a:lnSpc>
                <a:spcPct val="120000"/>
              </a:lnSpc>
              <a:buNone/>
            </a:pPr>
            <a:endParaRPr lang="en-GB" sz="800" dirty="0"/>
          </a:p>
          <a:p>
            <a:pPr>
              <a:lnSpc>
                <a:spcPct val="120000"/>
              </a:lnSpc>
              <a:buClr>
                <a:schemeClr val="tx1"/>
              </a:buClr>
            </a:pPr>
            <a:r>
              <a:rPr lang="en-GB" sz="2000" b="1" dirty="0">
                <a:solidFill>
                  <a:srgbClr val="7030A0"/>
                </a:solidFill>
              </a:rPr>
              <a:t>Modularity</a:t>
            </a:r>
            <a:r>
              <a:rPr lang="en-GB" sz="2000" dirty="0"/>
              <a:t>: calculation modules separated from GUI modules</a:t>
            </a:r>
          </a:p>
          <a:p>
            <a:pPr>
              <a:lnSpc>
                <a:spcPct val="120000"/>
              </a:lnSpc>
            </a:pPr>
            <a:endParaRPr lang="en-GB" sz="800" dirty="0"/>
          </a:p>
          <a:p>
            <a:pPr>
              <a:lnSpc>
                <a:spcPct val="120000"/>
              </a:lnSpc>
            </a:pPr>
            <a:r>
              <a:rPr lang="en-GB" sz="2000" dirty="0"/>
              <a:t>main GUI program (Esmeralda) can run </a:t>
            </a:r>
            <a:r>
              <a:rPr lang="en-GB" sz="2000" b="1" dirty="0">
                <a:solidFill>
                  <a:srgbClr val="7030A0"/>
                </a:solidFill>
              </a:rPr>
              <a:t>other standalone console programs</a:t>
            </a:r>
            <a:r>
              <a:rPr lang="en-GB" sz="2000" dirty="0"/>
              <a:t> (more adapted to treat large amount of data)</a:t>
            </a:r>
          </a:p>
          <a:p>
            <a:pPr>
              <a:lnSpc>
                <a:spcPct val="120000"/>
              </a:lnSpc>
            </a:pPr>
            <a:endParaRPr lang="en-GB" sz="800" dirty="0"/>
          </a:p>
          <a:p>
            <a:pPr>
              <a:lnSpc>
                <a:spcPct val="120000"/>
              </a:lnSpc>
              <a:buClr>
                <a:schemeClr val="tx1"/>
              </a:buClr>
            </a:pPr>
            <a:r>
              <a:rPr lang="en-GB" sz="2000" b="1" dirty="0">
                <a:solidFill>
                  <a:srgbClr val="7030A0"/>
                </a:solidFill>
              </a:rPr>
              <a:t>Script files</a:t>
            </a:r>
            <a:r>
              <a:rPr lang="en-GB" sz="2000" dirty="0">
                <a:solidFill>
                  <a:srgbClr val="7030A0"/>
                </a:solidFill>
              </a:rPr>
              <a:t> </a:t>
            </a:r>
            <a:r>
              <a:rPr lang="en-GB" sz="2000" dirty="0"/>
              <a:t>for running these programs </a:t>
            </a:r>
            <a:r>
              <a:rPr lang="en-GB" sz="2000" i="1" dirty="0"/>
              <a:t>(Cyclops2Cyl </a:t>
            </a:r>
            <a:r>
              <a:rPr lang="en-GB" sz="2000" i="1" dirty="0" err="1"/>
              <a:t>Laue_Orient</a:t>
            </a:r>
            <a:r>
              <a:rPr lang="en-GB" sz="2000" i="1" dirty="0"/>
              <a:t>, </a:t>
            </a:r>
            <a:r>
              <a:rPr lang="en-GB" sz="2000" i="1" dirty="0" err="1"/>
              <a:t>Ref_UB_Laue</a:t>
            </a:r>
            <a:r>
              <a:rPr lang="en-GB" sz="2000" i="1" dirty="0"/>
              <a:t>, </a:t>
            </a:r>
            <a:r>
              <a:rPr lang="en-GB" sz="2000" i="1" dirty="0" err="1"/>
              <a:t>Laue_kSearch</a:t>
            </a:r>
            <a:r>
              <a:rPr lang="en-GB" sz="2000" i="1" dirty="0"/>
              <a:t>, </a:t>
            </a:r>
            <a:r>
              <a:rPr lang="en-GB" sz="2000" i="1" dirty="0" err="1"/>
              <a:t>Laue_Integration</a:t>
            </a:r>
            <a:r>
              <a:rPr lang="en-GB" sz="2000" i="1" dirty="0"/>
              <a:t>, </a:t>
            </a:r>
            <a:r>
              <a:rPr lang="en-GB" sz="2000" i="1" dirty="0" err="1"/>
              <a:t>Normalize_Laue</a:t>
            </a:r>
            <a:r>
              <a:rPr lang="en-GB" sz="2000" i="1" dirty="0"/>
              <a:t> …) </a:t>
            </a:r>
            <a:r>
              <a:rPr lang="en-GB" sz="2000" dirty="0"/>
              <a:t>can be generated automatically from the GUI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DD40A6-33D5-B547-AF6C-F2D2E29A1F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15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3297153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0BDB1F-C6B9-184F-BC92-AE62F728FA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Esmeralda Laue Suite – Data treatment workflow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918FDE-0655-4C40-B1C2-784BAB7832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2" y="1600200"/>
            <a:ext cx="8363272" cy="4525963"/>
          </a:xfrm>
        </p:spPr>
        <p:txBody>
          <a:bodyPr>
            <a:noAutofit/>
          </a:bodyPr>
          <a:lstStyle/>
          <a:p>
            <a:pPr marL="0" indent="0" algn="just" eaLnBrk="0" hangingPunct="0">
              <a:buNone/>
              <a:defRPr/>
            </a:pPr>
            <a:r>
              <a:rPr lang="en-GB" altLang="ja-JP" sz="2400" b="1" dirty="0">
                <a:solidFill>
                  <a:srgbClr val="7030A0"/>
                </a:solidFill>
                <a:ea typeface="Times New Roman" pitchFamily="18" charset="0"/>
                <a:cs typeface="Times New Roman" pitchFamily="18" charset="0"/>
              </a:rPr>
              <a:t>Objectives</a:t>
            </a:r>
            <a:endParaRPr lang="en-GB" altLang="ja-JP" sz="800" b="1" dirty="0">
              <a:solidFill>
                <a:srgbClr val="7030A0"/>
              </a:solidFill>
              <a:ea typeface="Times New Roman" pitchFamily="18" charset="0"/>
              <a:cs typeface="Times New Roman" pitchFamily="18" charset="0"/>
            </a:endParaRPr>
          </a:p>
          <a:p>
            <a:pPr marL="0" indent="0" algn="just" eaLnBrk="0" hangingPunct="0">
              <a:lnSpc>
                <a:spcPct val="120000"/>
              </a:lnSpc>
              <a:buNone/>
              <a:defRPr/>
            </a:pPr>
            <a:r>
              <a:rPr lang="en-GB" altLang="ja-JP" sz="2000" dirty="0">
                <a:ea typeface="Times New Roman" pitchFamily="18" charset="0"/>
                <a:cs typeface="Times New Roman" pitchFamily="18" charset="0"/>
              </a:rPr>
              <a:t>list of integrated intensities of well identified Bragg spots collected in series of images differing by the spindle angle associated with the rotation of the crystal</a:t>
            </a:r>
          </a:p>
          <a:p>
            <a:pPr marL="0" indent="0" algn="just" eaLnBrk="0" hangingPunct="0">
              <a:buNone/>
              <a:defRPr/>
            </a:pPr>
            <a:endParaRPr lang="en-GB" altLang="ja-JP" sz="400" dirty="0">
              <a:ea typeface="Times New Roman" pitchFamily="18" charset="0"/>
              <a:cs typeface="Times New Roman" pitchFamily="18" charset="0"/>
            </a:endParaRPr>
          </a:p>
          <a:p>
            <a:pPr marL="0" indent="0" algn="just" eaLnBrk="0" hangingPunct="0">
              <a:buNone/>
              <a:defRPr/>
            </a:pPr>
            <a:r>
              <a:rPr lang="en-GB" altLang="ja-JP" sz="2400" b="1" dirty="0">
                <a:solidFill>
                  <a:srgbClr val="7030A0"/>
                </a:solidFill>
                <a:ea typeface="Times New Roman" pitchFamily="18" charset="0"/>
                <a:cs typeface="Times New Roman" pitchFamily="18" charset="0"/>
              </a:rPr>
              <a:t>Data treatment</a:t>
            </a:r>
            <a:endParaRPr lang="en-GB" altLang="ja-JP" sz="800" b="1" dirty="0">
              <a:solidFill>
                <a:srgbClr val="7030A0"/>
              </a:solidFill>
              <a:ea typeface="Times New Roman" pitchFamily="18" charset="0"/>
              <a:cs typeface="Times New Roman" pitchFamily="18" charset="0"/>
            </a:endParaRPr>
          </a:p>
          <a:p>
            <a:pPr algn="just" eaLnBrk="0" hangingPunct="0">
              <a:defRPr/>
            </a:pPr>
            <a:r>
              <a:rPr lang="en-GB" altLang="ja-JP" sz="2000" dirty="0">
                <a:ea typeface="Times New Roman" pitchFamily="18" charset="0"/>
                <a:cs typeface="Times New Roman" pitchFamily="18" charset="0"/>
              </a:rPr>
              <a:t>Manipulation of experimental images (geometric transformations)</a:t>
            </a:r>
          </a:p>
          <a:p>
            <a:pPr marL="0" indent="0" algn="just" eaLnBrk="0" hangingPunct="0">
              <a:buNone/>
              <a:defRPr/>
            </a:pPr>
            <a:endParaRPr lang="en-GB" altLang="ja-JP" sz="400" dirty="0"/>
          </a:p>
          <a:p>
            <a:pPr algn="just" eaLnBrk="0" hangingPunct="0">
              <a:defRPr/>
            </a:pPr>
            <a:r>
              <a:rPr lang="en-GB" altLang="ja-JP" sz="2000" dirty="0">
                <a:ea typeface="Times New Roman" pitchFamily="18" charset="0"/>
                <a:cs typeface="Times New Roman" pitchFamily="18" charset="0"/>
              </a:rPr>
              <a:t>Laue simulator </a:t>
            </a:r>
            <a:endParaRPr lang="en-GB" altLang="ja-JP" sz="1300" dirty="0">
              <a:ea typeface="Times New Roman" pitchFamily="18" charset="0"/>
              <a:cs typeface="Times New Roman" pitchFamily="18" charset="0"/>
            </a:endParaRPr>
          </a:p>
          <a:p>
            <a:pPr marL="400050" lvl="1" indent="0" algn="just" eaLnBrk="0" hangingPunct="0">
              <a:buNone/>
              <a:defRPr/>
            </a:pPr>
            <a:r>
              <a:rPr lang="en-GB" altLang="ja-JP" sz="1800" dirty="0">
                <a:ea typeface="Times New Roman" pitchFamily="18" charset="0"/>
                <a:cs typeface="Times New Roman" pitchFamily="18" charset="0"/>
              </a:rPr>
              <a:t>Calculation of integrated + profile intensities</a:t>
            </a:r>
          </a:p>
          <a:p>
            <a:pPr marL="400050" lvl="1" indent="0" algn="just" eaLnBrk="0" hangingPunct="0">
              <a:buNone/>
              <a:defRPr/>
            </a:pPr>
            <a:endParaRPr lang="en-GB" altLang="ja-JP" sz="400" dirty="0"/>
          </a:p>
          <a:p>
            <a:pPr algn="just" eaLnBrk="0" hangingPunct="0">
              <a:defRPr/>
            </a:pPr>
            <a:r>
              <a:rPr lang="en-GB" altLang="ja-JP" sz="2000" dirty="0">
                <a:ea typeface="Times New Roman" pitchFamily="18" charset="0"/>
                <a:cs typeface="Times New Roman" pitchFamily="18" charset="0"/>
              </a:rPr>
              <a:t>Indexing and refinement of the orientation matrix</a:t>
            </a:r>
          </a:p>
          <a:p>
            <a:pPr marL="0" indent="0" algn="just" eaLnBrk="0" hangingPunct="0">
              <a:buNone/>
              <a:defRPr/>
            </a:pPr>
            <a:endParaRPr lang="en-GB" altLang="ja-JP" sz="400" dirty="0"/>
          </a:p>
          <a:p>
            <a:pPr algn="just" eaLnBrk="0" hangingPunct="0">
              <a:defRPr/>
            </a:pPr>
            <a:r>
              <a:rPr lang="en-GB" altLang="ja-JP" sz="2000" dirty="0">
                <a:ea typeface="Times New Roman" pitchFamily="18" charset="0"/>
                <a:cs typeface="Times New Roman" pitchFamily="18" charset="0"/>
              </a:rPr>
              <a:t>Integration of Laue Spots</a:t>
            </a:r>
            <a:endParaRPr lang="en-GB" altLang="ja-JP" sz="800" dirty="0">
              <a:ea typeface="Times New Roman" pitchFamily="18" charset="0"/>
              <a:cs typeface="Times New Roman" pitchFamily="18" charset="0"/>
            </a:endParaRPr>
          </a:p>
          <a:p>
            <a:pPr marL="400050" lvl="1" indent="0" algn="just" eaLnBrk="0" hangingPunct="0">
              <a:buNone/>
              <a:defRPr/>
            </a:pPr>
            <a:r>
              <a:rPr lang="en-GB" altLang="ja-JP" sz="1800" dirty="0">
                <a:ea typeface="Times New Roman" pitchFamily="18" charset="0"/>
                <a:cs typeface="Times New Roman" pitchFamily="18" charset="0"/>
              </a:rPr>
              <a:t>Choice between 2 methods: 2D-Lehmann-Larsen and profile integration</a:t>
            </a:r>
          </a:p>
          <a:p>
            <a:pPr marL="0" indent="0" algn="just" eaLnBrk="0" hangingPunct="0">
              <a:buNone/>
              <a:defRPr/>
            </a:pPr>
            <a:endParaRPr lang="en-GB" altLang="ja-JP" sz="400" dirty="0">
              <a:ea typeface="Times New Roman" pitchFamily="18" charset="0"/>
              <a:cs typeface="Times New Roman" pitchFamily="18" charset="0"/>
            </a:endParaRPr>
          </a:p>
          <a:p>
            <a:pPr algn="just" eaLnBrk="0" hangingPunct="0">
              <a:defRPr/>
            </a:pPr>
            <a:r>
              <a:rPr lang="en-GB" altLang="ja-JP" sz="2000" dirty="0">
                <a:ea typeface="Times New Roman" pitchFamily="18" charset="0"/>
                <a:cs typeface="Times New Roman" pitchFamily="18" charset="0"/>
              </a:rPr>
              <a:t>Normalization of Laue intensities</a:t>
            </a:r>
            <a:endParaRPr lang="en-GB" altLang="ja-JP" sz="800" dirty="0">
              <a:ea typeface="Times New Roman" pitchFamily="18" charset="0"/>
              <a:cs typeface="Times New Roman" pitchFamily="18" charset="0"/>
            </a:endParaRPr>
          </a:p>
          <a:p>
            <a:pPr marL="400050" lvl="1" indent="0" algn="just" eaLnBrk="0" hangingPunct="0">
              <a:buNone/>
              <a:defRPr/>
            </a:pPr>
            <a:r>
              <a:rPr lang="en-GB" altLang="ja-JP" sz="1800" dirty="0">
                <a:ea typeface="Times New Roman" pitchFamily="18" charset="0"/>
                <a:cs typeface="Times New Roman" pitchFamily="18" charset="0"/>
              </a:rPr>
              <a:t>Extraction of wavelength independent structure factors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061D9B-EA1F-994C-91A4-FC078DD4DB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16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1959385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1913C3-D1BD-D741-8FA9-FAA107E995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Esmeralda Laue Suite – Input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2707D7-F236-654D-B3B2-D77FCD80B2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 algn="just" eaLnBrk="0" hangingPunct="0">
              <a:defRPr/>
            </a:pPr>
            <a:endParaRPr lang="en-GB" altLang="ja-JP" dirty="0">
              <a:ea typeface="Times New Roman" pitchFamily="18" charset="0"/>
              <a:cs typeface="Times New Roman" pitchFamily="18" charset="0"/>
            </a:endParaRP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B1BFDE-F99C-FC47-99B7-A6DD444C0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17</a:t>
            </a:fld>
            <a:endParaRPr lang="en-GB" noProof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04C82F4E-C395-E045-9605-9D3E8AEE1D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4032490"/>
            <a:ext cx="3500408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194D2F0-4292-D54C-8BF6-F480284113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1772816"/>
            <a:ext cx="1451000" cy="1451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50B9BED-DA0D-4F4D-A30F-EA0B7FF12D71}"/>
              </a:ext>
            </a:extLst>
          </p:cNvPr>
          <p:cNvSpPr txBox="1"/>
          <p:nvPr/>
        </p:nvSpPr>
        <p:spPr>
          <a:xfrm>
            <a:off x="179512" y="1556792"/>
            <a:ext cx="3240360" cy="923330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7030A0"/>
                </a:solidFill>
              </a:rPr>
              <a:t>CFL file </a:t>
            </a:r>
          </a:p>
          <a:p>
            <a:r>
              <a:rPr lang="en-GB" dirty="0"/>
              <a:t>(cell parameters, space group, name of the instrument file)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5F6319D3-99C1-6947-B40A-53D299D54432}"/>
              </a:ext>
            </a:extLst>
          </p:cNvPr>
          <p:cNvCxnSpPr>
            <a:stCxn id="10" idx="3"/>
            <a:endCxn id="9" idx="1"/>
          </p:cNvCxnSpPr>
          <p:nvPr/>
        </p:nvCxnSpPr>
        <p:spPr>
          <a:xfrm>
            <a:off x="3419872" y="2018457"/>
            <a:ext cx="936104" cy="479859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12263AA2-85A8-2E4F-B9FE-002A6EA38104}"/>
              </a:ext>
            </a:extLst>
          </p:cNvPr>
          <p:cNvSpPr txBox="1"/>
          <p:nvPr/>
        </p:nvSpPr>
        <p:spPr>
          <a:xfrm>
            <a:off x="4283968" y="2924944"/>
            <a:ext cx="11577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Esmeralda</a:t>
            </a:r>
          </a:p>
        </p:txBody>
      </p:sp>
    </p:spTree>
    <p:extLst>
      <p:ext uri="{BB962C8B-B14F-4D97-AF65-F5344CB8AC3E}">
        <p14:creationId xmlns:p14="http://schemas.microsoft.com/office/powerpoint/2010/main" val="18917812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86D7EC-352E-0D44-B61A-3C9FD0789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18</a:t>
            </a:fld>
            <a:endParaRPr lang="en-GB" noProof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4D0AFB2-6204-284B-BBA2-637DAFDC1F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6" cy="1143000"/>
          </a:xfrm>
        </p:spPr>
        <p:txBody>
          <a:bodyPr/>
          <a:lstStyle/>
          <a:p>
            <a:r>
              <a:rPr lang="en-GB" dirty="0"/>
              <a:t>The Esmeralda Laue Suite – Input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44A4605-3A23-0348-A73E-E2ABD42FA3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/>
          </a:bodyPr>
          <a:lstStyle/>
          <a:p>
            <a:pPr marL="514350" indent="-514350" algn="just" eaLnBrk="0" hangingPunct="0">
              <a:defRPr/>
            </a:pPr>
            <a:endParaRPr lang="en-GB" altLang="ja-JP" dirty="0">
              <a:ea typeface="Times New Roman" pitchFamily="18" charset="0"/>
              <a:cs typeface="Times New Roman" pitchFamily="18" charset="0"/>
            </a:endParaRPr>
          </a:p>
          <a:p>
            <a:endParaRPr lang="en-GB" dirty="0"/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6A16F4AB-B5D6-9841-9EC9-0E33CE959354}"/>
              </a:ext>
            </a:extLst>
          </p:cNvPr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v-SE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51115BC-487E-4422-894C-CB7CD3E79223}" type="slidenum">
              <a:rPr lang="en-GB" smtClean="0"/>
              <a:pPr/>
              <a:t>18</a:t>
            </a:fld>
            <a:endParaRPr lang="en-GB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48062308-A9EC-8E4C-B9C4-FAC608F7F4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4032490"/>
            <a:ext cx="3500408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28B6339F-F043-FE43-A11A-652BE98596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8064" y="3983291"/>
            <a:ext cx="2952328" cy="2855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AA3FAF0-A535-6946-BAFF-90BCDE3746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1772816"/>
            <a:ext cx="1451000" cy="1451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1588F9C-CB90-C144-9ABD-C043D056A04C}"/>
              </a:ext>
            </a:extLst>
          </p:cNvPr>
          <p:cNvSpPr txBox="1"/>
          <p:nvPr/>
        </p:nvSpPr>
        <p:spPr>
          <a:xfrm>
            <a:off x="179512" y="1556792"/>
            <a:ext cx="3240360" cy="923330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7030A0"/>
                </a:solidFill>
              </a:rPr>
              <a:t>CFL file </a:t>
            </a:r>
          </a:p>
          <a:p>
            <a:r>
              <a:rPr lang="en-GB" dirty="0"/>
              <a:t>(cell parameters, space group, name of the instrument file)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0EC0A3B-4C8E-4943-94F1-314111D53FA8}"/>
              </a:ext>
            </a:extLst>
          </p:cNvPr>
          <p:cNvSpPr txBox="1"/>
          <p:nvPr/>
        </p:nvSpPr>
        <p:spPr>
          <a:xfrm>
            <a:off x="118655" y="2723272"/>
            <a:ext cx="3312368" cy="1200329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GB" altLang="ja-JP" b="1" dirty="0">
                <a:solidFill>
                  <a:srgbClr val="7030A0"/>
                </a:solidFill>
                <a:ea typeface="Times New Roman" pitchFamily="18" charset="0"/>
                <a:cs typeface="Times New Roman" pitchFamily="18" charset="0"/>
              </a:rPr>
              <a:t>Instrument file </a:t>
            </a:r>
          </a:p>
          <a:p>
            <a:r>
              <a:rPr lang="en-GB" altLang="ja-JP" dirty="0">
                <a:ea typeface="Times New Roman" pitchFamily="18" charset="0"/>
                <a:cs typeface="Times New Roman" pitchFamily="18" charset="0"/>
              </a:rPr>
              <a:t>geometrical characteristics of the instrument and detector system (flat or cylindrical)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AC68CA8D-6679-5049-9DB0-361755294018}"/>
              </a:ext>
            </a:extLst>
          </p:cNvPr>
          <p:cNvCxnSpPr>
            <a:stCxn id="11" idx="3"/>
            <a:endCxn id="10" idx="1"/>
          </p:cNvCxnSpPr>
          <p:nvPr/>
        </p:nvCxnSpPr>
        <p:spPr>
          <a:xfrm>
            <a:off x="3419872" y="2018457"/>
            <a:ext cx="936104" cy="479859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3029D683-1CA7-424C-B377-06796F8AB809}"/>
              </a:ext>
            </a:extLst>
          </p:cNvPr>
          <p:cNvCxnSpPr>
            <a:stCxn id="12" idx="3"/>
            <a:endCxn id="10" idx="1"/>
          </p:cNvCxnSpPr>
          <p:nvPr/>
        </p:nvCxnSpPr>
        <p:spPr>
          <a:xfrm flipV="1">
            <a:off x="3431023" y="2498316"/>
            <a:ext cx="924953" cy="825121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3F408E3F-1302-0C45-B7AB-BD3975E866C3}"/>
              </a:ext>
            </a:extLst>
          </p:cNvPr>
          <p:cNvSpPr txBox="1"/>
          <p:nvPr/>
        </p:nvSpPr>
        <p:spPr>
          <a:xfrm>
            <a:off x="4283968" y="2924944"/>
            <a:ext cx="11577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Esmeralda</a:t>
            </a:r>
          </a:p>
        </p:txBody>
      </p:sp>
    </p:spTree>
    <p:extLst>
      <p:ext uri="{BB962C8B-B14F-4D97-AF65-F5344CB8AC3E}">
        <p14:creationId xmlns:p14="http://schemas.microsoft.com/office/powerpoint/2010/main" val="19264667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9F1A97-B557-2641-956F-117F174A9D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19</a:t>
            </a:fld>
            <a:endParaRPr lang="en-GB" noProof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1CE517C-6A8E-2E4D-A032-E370962067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6" cy="1143000"/>
          </a:xfrm>
        </p:spPr>
        <p:txBody>
          <a:bodyPr/>
          <a:lstStyle/>
          <a:p>
            <a:r>
              <a:rPr lang="en-GB" dirty="0"/>
              <a:t>The Esmeralda Laue Suite – Input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23EC9D0-4948-ED46-818B-B71E5A6070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/>
          </a:bodyPr>
          <a:lstStyle/>
          <a:p>
            <a:pPr marL="514350" indent="-514350" algn="just" eaLnBrk="0" hangingPunct="0">
              <a:defRPr/>
            </a:pPr>
            <a:endParaRPr lang="en-GB" altLang="ja-JP" dirty="0">
              <a:ea typeface="Times New Roman" pitchFamily="18" charset="0"/>
              <a:cs typeface="Times New Roman" pitchFamily="18" charset="0"/>
            </a:endParaRPr>
          </a:p>
          <a:p>
            <a:endParaRPr lang="en-GB" dirty="0"/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D7EB0AF9-3788-2741-BB4C-0B6268EBEBFB}"/>
              </a:ext>
            </a:extLst>
          </p:cNvPr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v-SE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51115BC-487E-4422-894C-CB7CD3E79223}" type="slidenum">
              <a:rPr lang="en-GB" smtClean="0"/>
              <a:pPr/>
              <a:t>19</a:t>
            </a:fld>
            <a:endParaRPr lang="en-GB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9364DB57-9C09-664F-A2A1-AEEC3350D7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4032490"/>
            <a:ext cx="3500408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ECC4DDE1-AD6D-F349-AD78-6741A382C6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064" y="3983291"/>
            <a:ext cx="2952328" cy="2855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3582F58-CA83-D449-A70D-9BD38AC7F4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1772816"/>
            <a:ext cx="1451000" cy="1451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AEE388B-16FC-574D-8DC4-5BE5F2B5CB96}"/>
              </a:ext>
            </a:extLst>
          </p:cNvPr>
          <p:cNvSpPr txBox="1"/>
          <p:nvPr/>
        </p:nvSpPr>
        <p:spPr>
          <a:xfrm>
            <a:off x="179512" y="1556792"/>
            <a:ext cx="3240360" cy="923330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7030A0"/>
                </a:solidFill>
              </a:rPr>
              <a:t>CFL file </a:t>
            </a:r>
          </a:p>
          <a:p>
            <a:r>
              <a:rPr lang="en-GB" dirty="0"/>
              <a:t>(cell parameters, space group, name of the instrument file)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3F11F69-A045-B343-941C-7B637A166680}"/>
              </a:ext>
            </a:extLst>
          </p:cNvPr>
          <p:cNvSpPr txBox="1"/>
          <p:nvPr/>
        </p:nvSpPr>
        <p:spPr>
          <a:xfrm>
            <a:off x="118655" y="2723272"/>
            <a:ext cx="3312368" cy="1200329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GB" altLang="ja-JP" b="1" dirty="0">
                <a:solidFill>
                  <a:srgbClr val="7030A0"/>
                </a:solidFill>
                <a:ea typeface="Times New Roman" pitchFamily="18" charset="0"/>
                <a:cs typeface="Times New Roman" pitchFamily="18" charset="0"/>
              </a:rPr>
              <a:t>Instrument file </a:t>
            </a:r>
          </a:p>
          <a:p>
            <a:r>
              <a:rPr lang="en-GB" altLang="ja-JP" dirty="0">
                <a:ea typeface="Times New Roman" pitchFamily="18" charset="0"/>
                <a:cs typeface="Times New Roman" pitchFamily="18" charset="0"/>
              </a:rPr>
              <a:t>geometrical characteristics of the instrument and detector system (flat or cylindrical)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4958D8A8-88CC-B444-B79C-5734D231BEED}"/>
              </a:ext>
            </a:extLst>
          </p:cNvPr>
          <p:cNvCxnSpPr>
            <a:stCxn id="11" idx="3"/>
            <a:endCxn id="10" idx="1"/>
          </p:cNvCxnSpPr>
          <p:nvPr/>
        </p:nvCxnSpPr>
        <p:spPr>
          <a:xfrm>
            <a:off x="3419872" y="2018457"/>
            <a:ext cx="936104" cy="479859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4A968D9D-9356-364A-892E-8824616FC792}"/>
              </a:ext>
            </a:extLst>
          </p:cNvPr>
          <p:cNvCxnSpPr>
            <a:stCxn id="12" idx="3"/>
            <a:endCxn id="10" idx="1"/>
          </p:cNvCxnSpPr>
          <p:nvPr/>
        </p:nvCxnSpPr>
        <p:spPr>
          <a:xfrm flipV="1">
            <a:off x="3431023" y="2498316"/>
            <a:ext cx="924953" cy="825121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644A8FB1-9607-7149-97FD-CF06FDC40037}"/>
              </a:ext>
            </a:extLst>
          </p:cNvPr>
          <p:cNvSpPr txBox="1"/>
          <p:nvPr/>
        </p:nvSpPr>
        <p:spPr>
          <a:xfrm>
            <a:off x="4283968" y="2924944"/>
            <a:ext cx="11577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Esmeralda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6870B84-6668-6847-829C-309037558034}"/>
              </a:ext>
            </a:extLst>
          </p:cNvPr>
          <p:cNvSpPr txBox="1"/>
          <p:nvPr/>
        </p:nvSpPr>
        <p:spPr>
          <a:xfrm>
            <a:off x="3707904" y="3573016"/>
            <a:ext cx="4957383" cy="369332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7030A0"/>
                </a:solidFill>
              </a:rPr>
              <a:t>Laue images files </a:t>
            </a:r>
            <a:r>
              <a:rPr lang="en-GB" dirty="0"/>
              <a:t>(</a:t>
            </a:r>
            <a:r>
              <a:rPr lang="en-GB" dirty="0" err="1"/>
              <a:t>tif</a:t>
            </a:r>
            <a:r>
              <a:rPr lang="en-GB" dirty="0"/>
              <a:t>, bmp, </a:t>
            </a:r>
            <a:r>
              <a:rPr lang="en-GB" dirty="0" err="1"/>
              <a:t>hbin</a:t>
            </a:r>
            <a:r>
              <a:rPr lang="en-GB" dirty="0"/>
              <a:t>, bin, </a:t>
            </a:r>
            <a:r>
              <a:rPr lang="en-GB" dirty="0" err="1"/>
              <a:t>img</a:t>
            </a:r>
            <a:r>
              <a:rPr lang="en-GB" dirty="0"/>
              <a:t>, raw, </a:t>
            </a:r>
            <a:r>
              <a:rPr lang="en-GB" dirty="0" err="1"/>
              <a:t>reo</a:t>
            </a:r>
            <a:r>
              <a:rPr lang="en-GB" dirty="0"/>
              <a:t>)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AAA7AA47-61C2-E246-8332-97ED4D9ECC86}"/>
              </a:ext>
            </a:extLst>
          </p:cNvPr>
          <p:cNvCxnSpPr>
            <a:cxnSpLocks/>
            <a:stCxn id="16" idx="0"/>
          </p:cNvCxnSpPr>
          <p:nvPr/>
        </p:nvCxnSpPr>
        <p:spPr>
          <a:xfrm flipH="1" flipV="1">
            <a:off x="5004056" y="3212976"/>
            <a:ext cx="1182540" cy="360040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960919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1ACA2C2-2EBF-444B-BD8B-8F5D414E64E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GB" dirty="0" err="1"/>
              <a:t>FullProf</a:t>
            </a:r>
            <a:r>
              <a:rPr lang="en-GB" dirty="0"/>
              <a:t> Suite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DAFBED-5321-E341-AA05-C19001AAEE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2</a:t>
            </a:fld>
            <a:endParaRPr lang="en-GB" noProof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B3E45FF-4841-F147-8E8A-04E3EB550A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3573016"/>
            <a:ext cx="936104" cy="936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9370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8ECE5E-C31F-5E44-BBFB-AA7075D14E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Esmeralda Laue Suite - Documentation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9AF9FD-F9C2-9442-92DA-2313965E37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C8C04B-6D99-5F48-B6BC-67BA07B40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20</a:t>
            </a:fld>
            <a:endParaRPr lang="en-GB" noProof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E3A3547-AFA0-294E-AB9B-D55418BB94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38400"/>
            <a:ext cx="9144000" cy="5472000"/>
          </a:xfrm>
          <a:prstGeom prst="rect">
            <a:avLst/>
          </a:prstGeom>
        </p:spPr>
      </p:pic>
      <p:sp>
        <p:nvSpPr>
          <p:cNvPr id="6" name="Espace réservé du numéro de diapositive 8">
            <a:extLst>
              <a:ext uri="{FF2B5EF4-FFF2-40B4-BE49-F238E27FC236}">
                <a16:creationId xmlns:a16="http://schemas.microsoft.com/office/drawing/2014/main" id="{461BEBB3-BDC3-2441-8105-2E801735BDD4}"/>
              </a:ext>
            </a:extLst>
          </p:cNvPr>
          <p:cNvSpPr txBox="1">
            <a:spLocks/>
          </p:cNvSpPr>
          <p:nvPr/>
        </p:nvSpPr>
        <p:spPr bwMode="auto">
          <a:xfrm>
            <a:off x="6705600" y="6508750"/>
            <a:ext cx="2133600" cy="3651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sv-SE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A7D6407-B4B0-4A75-AF36-FD80DFDCBD86}" type="slidenum">
              <a:rPr lang="fr-FR" smtClean="0"/>
              <a:pPr/>
              <a:t>20</a:t>
            </a:fld>
            <a:r>
              <a:rPr lang="fr-FR"/>
              <a:t>/31</a:t>
            </a: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9D1CC3BA-6899-B24B-907A-00F4681B36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b="23969"/>
          <a:stretch/>
        </p:blipFill>
        <p:spPr bwMode="auto">
          <a:xfrm>
            <a:off x="2879304" y="2924944"/>
            <a:ext cx="6264696" cy="3933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4B37CEA0-4610-7D45-BC29-C33D76F149DA}"/>
              </a:ext>
            </a:extLst>
          </p:cNvPr>
          <p:cNvSpPr/>
          <p:nvPr/>
        </p:nvSpPr>
        <p:spPr>
          <a:xfrm>
            <a:off x="6318000" y="1828800"/>
            <a:ext cx="324000" cy="144000"/>
          </a:xfrm>
          <a:prstGeom prst="roundRect">
            <a:avLst/>
          </a:prstGeom>
          <a:noFill/>
          <a:ln>
            <a:solidFill>
              <a:srgbClr val="4F81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74996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AA07D5-6773-E240-ADE1-0D6DB1DAF0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21</a:t>
            </a:fld>
            <a:endParaRPr lang="en-GB" noProof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6718049-BEF3-754E-984C-F74A5A5897C9}"/>
              </a:ext>
            </a:extLst>
          </p:cNvPr>
          <p:cNvSpPr txBox="1"/>
          <p:nvPr/>
        </p:nvSpPr>
        <p:spPr>
          <a:xfrm>
            <a:off x="35496" y="1484784"/>
            <a:ext cx="568863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GB" dirty="0"/>
              <a:t>Customisation of plots</a:t>
            </a:r>
          </a:p>
          <a:p>
            <a:pPr marL="285750" indent="-285750">
              <a:buFontTx/>
              <a:buChar char="-"/>
            </a:pPr>
            <a:endParaRPr lang="en-GB" sz="800" dirty="0"/>
          </a:p>
          <a:p>
            <a:pPr marL="285750" indent="-285750">
              <a:buFontTx/>
              <a:buChar char="-"/>
            </a:pPr>
            <a:r>
              <a:rPr lang="en-GB" dirty="0"/>
              <a:t>3D surface visualisation of the Laue diffraction patterns</a:t>
            </a:r>
          </a:p>
          <a:p>
            <a:pPr marL="285750" indent="-285750">
              <a:buFontTx/>
              <a:buChar char="-"/>
            </a:pPr>
            <a:endParaRPr lang="en-GB" sz="800" dirty="0"/>
          </a:p>
          <a:p>
            <a:pPr marL="285750" indent="-285750">
              <a:buFontTx/>
              <a:buChar char="-"/>
            </a:pPr>
            <a:endParaRPr lang="en-GB" sz="800" dirty="0"/>
          </a:p>
          <a:p>
            <a:endParaRPr lang="en-GB" sz="8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10F9402-A464-B047-92A1-6486C86AC9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3260" y="1556792"/>
            <a:ext cx="3483721" cy="252028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A7F2AEE8-A1BE-9143-BF80-3A7C076239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6" cy="1143000"/>
          </a:xfrm>
        </p:spPr>
        <p:txBody>
          <a:bodyPr>
            <a:normAutofit/>
          </a:bodyPr>
          <a:lstStyle/>
          <a:p>
            <a:r>
              <a:rPr lang="en-GB" dirty="0"/>
              <a:t>The Esmeralda Laue Suite - </a:t>
            </a:r>
            <a:br>
              <a:rPr lang="en-GB" dirty="0"/>
            </a:br>
            <a:r>
              <a:rPr lang="en-GB" dirty="0"/>
              <a:t>Functionalities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32429A1-6FB0-9943-9D27-535DA36EF6C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353"/>
          <a:stretch/>
        </p:blipFill>
        <p:spPr>
          <a:xfrm>
            <a:off x="6012160" y="4329029"/>
            <a:ext cx="2434591" cy="140422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4B6B0F6-B033-6B4E-94C5-E97C74D4E068}"/>
              </a:ext>
            </a:extLst>
          </p:cNvPr>
          <p:cNvSpPr txBox="1"/>
          <p:nvPr/>
        </p:nvSpPr>
        <p:spPr>
          <a:xfrm>
            <a:off x="4800744" y="4077072"/>
            <a:ext cx="15714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CYCLOPS @ ILL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28F873C-0F14-3F4D-A966-3AA05F47B5DE}"/>
              </a:ext>
            </a:extLst>
          </p:cNvPr>
          <p:cNvCxnSpPr>
            <a:cxnSpLocks/>
          </p:cNvCxnSpPr>
          <p:nvPr/>
        </p:nvCxnSpPr>
        <p:spPr>
          <a:xfrm>
            <a:off x="6948264" y="3645024"/>
            <a:ext cx="792088" cy="0"/>
          </a:xfrm>
          <a:prstGeom prst="straightConnector1">
            <a:avLst/>
          </a:prstGeom>
          <a:ln w="25400"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E473BEF2-E3F8-EB42-B160-96D41E8E835F}"/>
              </a:ext>
            </a:extLst>
          </p:cNvPr>
          <p:cNvCxnSpPr>
            <a:cxnSpLocks/>
          </p:cNvCxnSpPr>
          <p:nvPr/>
        </p:nvCxnSpPr>
        <p:spPr>
          <a:xfrm>
            <a:off x="7308304" y="4797152"/>
            <a:ext cx="360040" cy="0"/>
          </a:xfrm>
          <a:prstGeom prst="straightConnector1">
            <a:avLst/>
          </a:prstGeom>
          <a:ln w="25400"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Down Arrow 12">
            <a:extLst>
              <a:ext uri="{FF2B5EF4-FFF2-40B4-BE49-F238E27FC236}">
                <a16:creationId xmlns:a16="http://schemas.microsoft.com/office/drawing/2014/main" id="{A1974BB4-CC1B-DA4B-99B9-F5B7AA47590F}"/>
              </a:ext>
            </a:extLst>
          </p:cNvPr>
          <p:cNvSpPr/>
          <p:nvPr/>
        </p:nvSpPr>
        <p:spPr>
          <a:xfrm>
            <a:off x="7380312" y="3861048"/>
            <a:ext cx="144016" cy="432048"/>
          </a:xfrm>
          <a:prstGeom prst="downArrow">
            <a:avLst/>
          </a:prstGeom>
          <a:solidFill>
            <a:srgbClr val="C00000">
              <a:alpha val="78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46652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42ECFBD-83F5-144F-A6DA-CF021CC1B5DF}"/>
              </a:ext>
            </a:extLst>
          </p:cNvPr>
          <p:cNvSpPr txBox="1"/>
          <p:nvPr/>
        </p:nvSpPr>
        <p:spPr>
          <a:xfrm>
            <a:off x="35496" y="1484784"/>
            <a:ext cx="568863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GB" dirty="0"/>
              <a:t>Customisation of plots</a:t>
            </a:r>
          </a:p>
          <a:p>
            <a:pPr marL="285750" indent="-285750">
              <a:buFontTx/>
              <a:buChar char="-"/>
            </a:pPr>
            <a:endParaRPr lang="en-GB" sz="800" dirty="0"/>
          </a:p>
          <a:p>
            <a:pPr marL="285750" indent="-285750">
              <a:buFontTx/>
              <a:buChar char="-"/>
            </a:pPr>
            <a:r>
              <a:rPr lang="en-GB" dirty="0"/>
              <a:t>3D surface visualisation of the Laue diffraction patterns</a:t>
            </a:r>
          </a:p>
          <a:p>
            <a:pPr marL="285750" indent="-285750">
              <a:buFontTx/>
              <a:buChar char="-"/>
            </a:pPr>
            <a:endParaRPr lang="en-GB" sz="800" dirty="0"/>
          </a:p>
          <a:p>
            <a:pPr marL="285750" indent="-285750">
              <a:buFontTx/>
              <a:buChar char="-"/>
            </a:pPr>
            <a:endParaRPr lang="en-GB" sz="800" dirty="0"/>
          </a:p>
          <a:p>
            <a:endParaRPr lang="en-GB" sz="8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74ED29D-1358-9648-940D-CB627833BF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2348880"/>
            <a:ext cx="3672408" cy="2577529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F0A4D7C0-595C-9E43-8724-F78A12036B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6" cy="1143000"/>
          </a:xfrm>
        </p:spPr>
        <p:txBody>
          <a:bodyPr>
            <a:normAutofit/>
          </a:bodyPr>
          <a:lstStyle/>
          <a:p>
            <a:r>
              <a:rPr lang="en-GB" dirty="0"/>
              <a:t>The Esmeralda Laue Suite - </a:t>
            </a:r>
            <a:br>
              <a:rPr lang="en-GB" dirty="0"/>
            </a:br>
            <a:r>
              <a:rPr lang="en-GB" dirty="0"/>
              <a:t>Functionalities</a:t>
            </a:r>
          </a:p>
        </p:txBody>
      </p:sp>
    </p:spTree>
    <p:extLst>
      <p:ext uri="{BB962C8B-B14F-4D97-AF65-F5344CB8AC3E}">
        <p14:creationId xmlns:p14="http://schemas.microsoft.com/office/powerpoint/2010/main" val="19020864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5C78ED-BABD-B24A-88DD-33A0A2AD0D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23</a:t>
            </a:fld>
            <a:endParaRPr lang="en-GB" noProof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80A6B5F-4FAA-FF49-BCBF-FEBB8F47212D}"/>
              </a:ext>
            </a:extLst>
          </p:cNvPr>
          <p:cNvSpPr txBox="1"/>
          <p:nvPr/>
        </p:nvSpPr>
        <p:spPr>
          <a:xfrm>
            <a:off x="35496" y="1484784"/>
            <a:ext cx="5688632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GB" dirty="0"/>
              <a:t>Customisation of plots</a:t>
            </a:r>
          </a:p>
          <a:p>
            <a:pPr marL="285750" indent="-285750">
              <a:buFontTx/>
              <a:buChar char="-"/>
            </a:pPr>
            <a:endParaRPr lang="en-GB" sz="800" dirty="0"/>
          </a:p>
          <a:p>
            <a:pPr marL="285750" indent="-285750">
              <a:buFontTx/>
              <a:buChar char="-"/>
            </a:pPr>
            <a:r>
              <a:rPr lang="en-GB" dirty="0"/>
              <a:t>3D surface visualisation of the Laue diffraction patterns</a:t>
            </a:r>
          </a:p>
          <a:p>
            <a:pPr marL="285750" indent="-285750">
              <a:buFontTx/>
              <a:buChar char="-"/>
            </a:pPr>
            <a:endParaRPr lang="en-GB" sz="800" dirty="0"/>
          </a:p>
          <a:p>
            <a:pPr marL="285750" indent="-285750">
              <a:buFontTx/>
              <a:buChar char="-"/>
            </a:pPr>
            <a:r>
              <a:rPr lang="en-GB" dirty="0"/>
              <a:t>Automatic peak search and crystal orientation</a:t>
            </a:r>
          </a:p>
          <a:p>
            <a:pPr marL="285750" indent="-285750">
              <a:buFontTx/>
              <a:buChar char="-"/>
            </a:pPr>
            <a:endParaRPr lang="en-GB" sz="800" dirty="0"/>
          </a:p>
          <a:p>
            <a:pPr marL="285750" indent="-285750">
              <a:buFontTx/>
              <a:buChar char="-"/>
            </a:pPr>
            <a:r>
              <a:rPr lang="en-GB" dirty="0"/>
              <a:t>Manual control of specific parameters </a:t>
            </a:r>
            <a:r>
              <a:rPr lang="en-GB" i="1" dirty="0"/>
              <a:t>e.g.</a:t>
            </a:r>
            <a:r>
              <a:rPr lang="en-GB" dirty="0"/>
              <a:t> cell parameters, propagation vectors…</a:t>
            </a:r>
          </a:p>
          <a:p>
            <a:pPr marL="285750" indent="-285750">
              <a:buFontTx/>
              <a:buChar char="-"/>
            </a:pPr>
            <a:endParaRPr lang="en-GB" sz="800" dirty="0"/>
          </a:p>
          <a:p>
            <a:endParaRPr lang="en-GB" sz="800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58DBDA2B-0343-F246-84CE-1E155E836B86}"/>
              </a:ext>
            </a:extLst>
          </p:cNvPr>
          <p:cNvSpPr txBox="1">
            <a:spLocks/>
          </p:cNvSpPr>
          <p:nvPr/>
        </p:nvSpPr>
        <p:spPr>
          <a:xfrm>
            <a:off x="539552" y="260648"/>
            <a:ext cx="713913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The Esmeralda Laue Suite - </a:t>
            </a:r>
            <a:br>
              <a:rPr lang="en-GB" dirty="0"/>
            </a:br>
            <a:r>
              <a:rPr lang="en-GB" dirty="0"/>
              <a:t>Functionalities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5673485-CA4E-304B-BFAC-8CFF382F98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3573015"/>
            <a:ext cx="4427984" cy="270014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942C60B-3584-424C-A7E5-82073E8FE4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8" y="3573016"/>
            <a:ext cx="4427984" cy="2700141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E4C13B05-3B2C-F545-833F-E25229813947}"/>
              </a:ext>
            </a:extLst>
          </p:cNvPr>
          <p:cNvCxnSpPr/>
          <p:nvPr/>
        </p:nvCxnSpPr>
        <p:spPr>
          <a:xfrm>
            <a:off x="3059832" y="5733256"/>
            <a:ext cx="864096" cy="0"/>
          </a:xfrm>
          <a:prstGeom prst="straightConnector1">
            <a:avLst/>
          </a:prstGeom>
          <a:ln w="28575">
            <a:headEnd type="triangle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CF02A7EF-46E2-164E-97D4-3C99527F9A8A}"/>
              </a:ext>
            </a:extLst>
          </p:cNvPr>
          <p:cNvCxnSpPr/>
          <p:nvPr/>
        </p:nvCxnSpPr>
        <p:spPr>
          <a:xfrm>
            <a:off x="7668344" y="5733256"/>
            <a:ext cx="864096" cy="0"/>
          </a:xfrm>
          <a:prstGeom prst="straightConnector1">
            <a:avLst/>
          </a:prstGeom>
          <a:ln w="28575">
            <a:headEnd type="triangle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5" name="Left Arrow 14">
            <a:extLst>
              <a:ext uri="{FF2B5EF4-FFF2-40B4-BE49-F238E27FC236}">
                <a16:creationId xmlns:a16="http://schemas.microsoft.com/office/drawing/2014/main" id="{4CC5FAA1-DE5B-CC41-A418-A732ED58AA1B}"/>
              </a:ext>
            </a:extLst>
          </p:cNvPr>
          <p:cNvSpPr/>
          <p:nvPr/>
        </p:nvSpPr>
        <p:spPr>
          <a:xfrm rot="1450739">
            <a:off x="2482559" y="4949571"/>
            <a:ext cx="403116" cy="432048"/>
          </a:xfrm>
          <a:prstGeom prst="leftArrow">
            <a:avLst/>
          </a:prstGeom>
          <a:solidFill>
            <a:srgbClr val="C00000">
              <a:alpha val="49412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203CA27-8192-8747-A967-9AE9663281D9}"/>
              </a:ext>
            </a:extLst>
          </p:cNvPr>
          <p:cNvSpPr txBox="1"/>
          <p:nvPr/>
        </p:nvSpPr>
        <p:spPr>
          <a:xfrm>
            <a:off x="2771800" y="4149080"/>
            <a:ext cx="15841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Modification of calculated pattern</a:t>
            </a:r>
          </a:p>
        </p:txBody>
      </p:sp>
    </p:spTree>
    <p:extLst>
      <p:ext uri="{BB962C8B-B14F-4D97-AF65-F5344CB8AC3E}">
        <p14:creationId xmlns:p14="http://schemas.microsoft.com/office/powerpoint/2010/main" val="21077524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7B5208-2AA5-2D4F-B2B9-C87F07FB43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24</a:t>
            </a:fld>
            <a:endParaRPr lang="en-GB" noProof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39B67B6-286C-A043-BFF6-1DD12363274E}"/>
              </a:ext>
            </a:extLst>
          </p:cNvPr>
          <p:cNvSpPr txBox="1"/>
          <p:nvPr/>
        </p:nvSpPr>
        <p:spPr>
          <a:xfrm>
            <a:off x="35496" y="1484784"/>
            <a:ext cx="5688632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GB" dirty="0"/>
              <a:t>Customisation of plots</a:t>
            </a:r>
          </a:p>
          <a:p>
            <a:pPr marL="285750" indent="-285750">
              <a:buFontTx/>
              <a:buChar char="-"/>
            </a:pPr>
            <a:endParaRPr lang="en-GB" sz="800" dirty="0"/>
          </a:p>
          <a:p>
            <a:pPr marL="285750" indent="-285750">
              <a:buFontTx/>
              <a:buChar char="-"/>
            </a:pPr>
            <a:r>
              <a:rPr lang="en-GB" dirty="0"/>
              <a:t>3D surface visualisation of the Laue diffraction patterns</a:t>
            </a:r>
          </a:p>
          <a:p>
            <a:pPr marL="285750" indent="-285750">
              <a:buFontTx/>
              <a:buChar char="-"/>
            </a:pPr>
            <a:endParaRPr lang="en-GB" sz="800" dirty="0"/>
          </a:p>
          <a:p>
            <a:pPr marL="285750" indent="-285750">
              <a:buFontTx/>
              <a:buChar char="-"/>
            </a:pPr>
            <a:r>
              <a:rPr lang="en-GB" dirty="0"/>
              <a:t>Automatic peak search and crystal orientation</a:t>
            </a:r>
          </a:p>
          <a:p>
            <a:pPr marL="285750" indent="-285750">
              <a:buFontTx/>
              <a:buChar char="-"/>
            </a:pPr>
            <a:endParaRPr lang="en-GB" sz="800" dirty="0"/>
          </a:p>
          <a:p>
            <a:pPr marL="285750" indent="-285750">
              <a:buFontTx/>
              <a:buChar char="-"/>
            </a:pPr>
            <a:r>
              <a:rPr lang="en-GB" dirty="0"/>
              <a:t>Manual control of specific parameters </a:t>
            </a:r>
            <a:r>
              <a:rPr lang="en-GB" i="1" dirty="0"/>
              <a:t>e.g.</a:t>
            </a:r>
            <a:r>
              <a:rPr lang="en-GB" dirty="0"/>
              <a:t> cell parameters, propagation vectors…</a:t>
            </a:r>
          </a:p>
          <a:p>
            <a:pPr marL="285750" indent="-285750">
              <a:buFontTx/>
              <a:buChar char="-"/>
            </a:pPr>
            <a:endParaRPr lang="en-GB" sz="800" dirty="0"/>
          </a:p>
          <a:p>
            <a:pPr marL="285750" indent="-285750">
              <a:buFontTx/>
              <a:buChar char="-"/>
            </a:pPr>
            <a:r>
              <a:rPr lang="en-GB" dirty="0"/>
              <a:t>Least squares refinement of the orientation matrix, instrument offsets, crystal positioning, image distortions…</a:t>
            </a:r>
          </a:p>
          <a:p>
            <a:endParaRPr lang="en-GB" sz="800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39F3CA9F-5488-0D47-9DD8-B5CFE72C92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6" cy="1143000"/>
          </a:xfrm>
        </p:spPr>
        <p:txBody>
          <a:bodyPr>
            <a:normAutofit/>
          </a:bodyPr>
          <a:lstStyle/>
          <a:p>
            <a:r>
              <a:rPr lang="en-GB" dirty="0"/>
              <a:t>The Esmeralda Laue Suite - </a:t>
            </a:r>
            <a:br>
              <a:rPr lang="en-GB" dirty="0"/>
            </a:br>
            <a:r>
              <a:rPr lang="en-GB" dirty="0"/>
              <a:t>Functionalities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5FA613B-815E-7744-93A4-808819C57F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4221088"/>
            <a:ext cx="1800200" cy="216297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1D5C413-5C1C-9449-984A-6B9E93942D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4077072"/>
            <a:ext cx="3024336" cy="2583139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9483A234-66CF-4C46-AED7-7CE30DCE91F8}"/>
              </a:ext>
            </a:extLst>
          </p:cNvPr>
          <p:cNvCxnSpPr/>
          <p:nvPr/>
        </p:nvCxnSpPr>
        <p:spPr>
          <a:xfrm flipH="1">
            <a:off x="5364088" y="4437112"/>
            <a:ext cx="2448272" cy="432048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790308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ABA579-132E-1447-96D4-3AA83D96B8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The Esmeralda Laue Suite - </a:t>
            </a:r>
            <a:br>
              <a:rPr lang="en-GB" dirty="0"/>
            </a:br>
            <a:r>
              <a:rPr lang="en-GB" dirty="0"/>
              <a:t>Functionalities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AEE9B1-51AB-F14D-92B0-74D3BF89FF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25</a:t>
            </a:fld>
            <a:endParaRPr lang="en-GB" noProof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53D1C7C-7F8A-9942-9E57-8272932A6785}"/>
              </a:ext>
            </a:extLst>
          </p:cNvPr>
          <p:cNvSpPr txBox="1"/>
          <p:nvPr/>
        </p:nvSpPr>
        <p:spPr>
          <a:xfrm>
            <a:off x="35496" y="1484784"/>
            <a:ext cx="5688632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GB" dirty="0"/>
              <a:t>Customisation of plots</a:t>
            </a:r>
          </a:p>
          <a:p>
            <a:pPr marL="285750" indent="-285750">
              <a:buFontTx/>
              <a:buChar char="-"/>
            </a:pPr>
            <a:endParaRPr lang="en-GB" sz="800" dirty="0"/>
          </a:p>
          <a:p>
            <a:pPr marL="285750" indent="-285750">
              <a:buFontTx/>
              <a:buChar char="-"/>
            </a:pPr>
            <a:r>
              <a:rPr lang="en-GB" dirty="0"/>
              <a:t>3D surface visualisation of the Laue diffraction patterns</a:t>
            </a:r>
          </a:p>
          <a:p>
            <a:pPr marL="285750" indent="-285750">
              <a:buFontTx/>
              <a:buChar char="-"/>
            </a:pPr>
            <a:endParaRPr lang="en-GB" sz="800" dirty="0"/>
          </a:p>
          <a:p>
            <a:pPr marL="285750" indent="-285750">
              <a:buFontTx/>
              <a:buChar char="-"/>
            </a:pPr>
            <a:r>
              <a:rPr lang="en-GB" dirty="0"/>
              <a:t>Automatic peak search and crystal orientation</a:t>
            </a:r>
          </a:p>
          <a:p>
            <a:pPr marL="285750" indent="-285750">
              <a:buFontTx/>
              <a:buChar char="-"/>
            </a:pPr>
            <a:endParaRPr lang="en-GB" sz="800" dirty="0"/>
          </a:p>
          <a:p>
            <a:pPr marL="285750" indent="-285750">
              <a:buFontTx/>
              <a:buChar char="-"/>
            </a:pPr>
            <a:r>
              <a:rPr lang="en-GB" dirty="0"/>
              <a:t>Manual control of specific parameters </a:t>
            </a:r>
            <a:r>
              <a:rPr lang="en-GB" i="1" dirty="0"/>
              <a:t>e.g.</a:t>
            </a:r>
            <a:r>
              <a:rPr lang="en-GB" dirty="0"/>
              <a:t> cell parameters, propagation vectors…</a:t>
            </a:r>
          </a:p>
          <a:p>
            <a:pPr marL="285750" indent="-285750">
              <a:buFontTx/>
              <a:buChar char="-"/>
            </a:pPr>
            <a:endParaRPr lang="en-GB" sz="800" dirty="0"/>
          </a:p>
          <a:p>
            <a:pPr marL="285750" indent="-285750">
              <a:buFontTx/>
              <a:buChar char="-"/>
            </a:pPr>
            <a:r>
              <a:rPr lang="en-GB" dirty="0"/>
              <a:t>Least squares refinement of the orientation matrix, instrument offsets, crystal positioning, image distortions…</a:t>
            </a:r>
          </a:p>
          <a:p>
            <a:endParaRPr lang="en-GB" sz="800" dirty="0"/>
          </a:p>
          <a:p>
            <a:pPr marL="285750" indent="-285750">
              <a:buFontTx/>
              <a:buChar char="-"/>
            </a:pPr>
            <a:r>
              <a:rPr lang="en-GB" dirty="0"/>
              <a:t>Profile visualisation along a curve</a:t>
            </a:r>
          </a:p>
          <a:p>
            <a:endParaRPr lang="en-GB" sz="8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AB673C1-98DE-404F-8DE2-7EFAB7C4B7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7777" y="1772816"/>
            <a:ext cx="3488304" cy="194421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A7A73DB-CC87-EA4F-AB6D-A30B59D9BA8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00" t="3864"/>
          <a:stretch/>
        </p:blipFill>
        <p:spPr>
          <a:xfrm>
            <a:off x="5447842" y="3861048"/>
            <a:ext cx="3679750" cy="259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49598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73CF95-111B-2146-A422-93BA84AA10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26</a:t>
            </a:fld>
            <a:endParaRPr lang="en-GB" noProof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4912CD3-D41D-564B-8E50-E739008841DD}"/>
              </a:ext>
            </a:extLst>
          </p:cNvPr>
          <p:cNvSpPr txBox="1">
            <a:spLocks/>
          </p:cNvSpPr>
          <p:nvPr/>
        </p:nvSpPr>
        <p:spPr>
          <a:xfrm>
            <a:off x="457200" y="269776"/>
            <a:ext cx="713913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The Esmeralda Laue Suite - </a:t>
            </a:r>
            <a:br>
              <a:rPr lang="en-GB" dirty="0"/>
            </a:br>
            <a:r>
              <a:rPr lang="en-GB" dirty="0"/>
              <a:t>Functionalities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E7CCF19-2ACD-994B-88D4-F94E757B0A2D}"/>
              </a:ext>
            </a:extLst>
          </p:cNvPr>
          <p:cNvSpPr txBox="1"/>
          <p:nvPr/>
        </p:nvSpPr>
        <p:spPr>
          <a:xfrm>
            <a:off x="107504" y="1484784"/>
            <a:ext cx="5688632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GB" dirty="0"/>
              <a:t>Customisation of plots</a:t>
            </a:r>
          </a:p>
          <a:p>
            <a:pPr marL="285750" indent="-285750">
              <a:buFontTx/>
              <a:buChar char="-"/>
            </a:pPr>
            <a:endParaRPr lang="en-GB" sz="800" dirty="0"/>
          </a:p>
          <a:p>
            <a:pPr marL="285750" indent="-285750">
              <a:buFontTx/>
              <a:buChar char="-"/>
            </a:pPr>
            <a:r>
              <a:rPr lang="en-GB" dirty="0"/>
              <a:t>3D surface visualisation of the Laue diffraction patterns</a:t>
            </a:r>
          </a:p>
          <a:p>
            <a:pPr marL="285750" indent="-285750">
              <a:buFontTx/>
              <a:buChar char="-"/>
            </a:pPr>
            <a:endParaRPr lang="en-GB" sz="800" dirty="0"/>
          </a:p>
          <a:p>
            <a:pPr marL="285750" indent="-285750">
              <a:buFontTx/>
              <a:buChar char="-"/>
            </a:pPr>
            <a:r>
              <a:rPr lang="en-GB" dirty="0"/>
              <a:t>Automatic peak search and crystal orientation</a:t>
            </a:r>
          </a:p>
          <a:p>
            <a:pPr marL="285750" indent="-285750">
              <a:buFontTx/>
              <a:buChar char="-"/>
            </a:pPr>
            <a:endParaRPr lang="en-GB" sz="800" dirty="0"/>
          </a:p>
          <a:p>
            <a:pPr marL="285750" indent="-285750">
              <a:buFontTx/>
              <a:buChar char="-"/>
            </a:pPr>
            <a:r>
              <a:rPr lang="en-GB" dirty="0"/>
              <a:t>Manual control of specific parameters </a:t>
            </a:r>
            <a:r>
              <a:rPr lang="en-GB" i="1" dirty="0"/>
              <a:t>e.g.</a:t>
            </a:r>
            <a:r>
              <a:rPr lang="en-GB" dirty="0"/>
              <a:t> cell parameters, propagation vectors…</a:t>
            </a:r>
          </a:p>
          <a:p>
            <a:pPr marL="285750" indent="-285750">
              <a:buFontTx/>
              <a:buChar char="-"/>
            </a:pPr>
            <a:endParaRPr lang="en-GB" sz="800" dirty="0"/>
          </a:p>
          <a:p>
            <a:pPr marL="285750" indent="-285750">
              <a:buFontTx/>
              <a:buChar char="-"/>
            </a:pPr>
            <a:r>
              <a:rPr lang="en-GB" dirty="0"/>
              <a:t>Least squares refinement of the orientation matrix, instrument offsets, crystal positioning, image distortions…</a:t>
            </a:r>
          </a:p>
          <a:p>
            <a:endParaRPr lang="en-GB" sz="800" dirty="0"/>
          </a:p>
          <a:p>
            <a:pPr marL="285750" indent="-285750">
              <a:buFontTx/>
              <a:buChar char="-"/>
            </a:pPr>
            <a:r>
              <a:rPr lang="en-GB" dirty="0"/>
              <a:t>Profile visualisation along a curve</a:t>
            </a:r>
          </a:p>
          <a:p>
            <a:pPr marL="285750" indent="-285750">
              <a:buFontTx/>
              <a:buChar char="-"/>
            </a:pPr>
            <a:endParaRPr lang="en-GB" sz="800" dirty="0"/>
          </a:p>
          <a:p>
            <a:pPr marL="285750" indent="-285750">
              <a:buFontTx/>
              <a:buChar char="-"/>
            </a:pPr>
            <a:r>
              <a:rPr lang="en-GB" dirty="0"/>
              <a:t>Determination of modulation / propagation vectors using </a:t>
            </a:r>
            <a:r>
              <a:rPr lang="en-GB" b="1" dirty="0" err="1">
                <a:solidFill>
                  <a:srgbClr val="7030A0"/>
                </a:solidFill>
              </a:rPr>
              <a:t>Laue_kSearch</a:t>
            </a:r>
            <a:endParaRPr lang="en-GB" b="1" dirty="0">
              <a:solidFill>
                <a:srgbClr val="7030A0"/>
              </a:solidFill>
            </a:endParaRPr>
          </a:p>
          <a:p>
            <a:pPr marL="285750" indent="-285750">
              <a:buFontTx/>
              <a:buChar char="-"/>
            </a:pPr>
            <a:endParaRPr lang="en-GB" sz="800" dirty="0"/>
          </a:p>
          <a:p>
            <a:pPr marL="285750" indent="-285750">
              <a:buFontTx/>
              <a:buChar char="-"/>
            </a:pPr>
            <a:r>
              <a:rPr lang="en-GB" dirty="0"/>
              <a:t>Peak integration</a:t>
            </a:r>
          </a:p>
          <a:p>
            <a:pPr marL="285750" indent="-285750">
              <a:buFontTx/>
              <a:buChar char="-"/>
            </a:pPr>
            <a:endParaRPr lang="en-GB" sz="8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3A802B4-7CB3-3946-B5B8-49D866AE23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1988840"/>
            <a:ext cx="1714500" cy="990600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B6CCD020-B8C3-2E42-A291-C89F005D06F0}"/>
              </a:ext>
            </a:extLst>
          </p:cNvPr>
          <p:cNvGrpSpPr/>
          <p:nvPr/>
        </p:nvGrpSpPr>
        <p:grpSpPr>
          <a:xfrm>
            <a:off x="5856007" y="3068960"/>
            <a:ext cx="3180489" cy="1820694"/>
            <a:chOff x="5848140" y="3846577"/>
            <a:chExt cx="3180489" cy="182069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2638FB18-7942-2047-BE9C-2530132DE2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09" t="15381" b="9359"/>
            <a:stretch/>
          </p:blipFill>
          <p:spPr>
            <a:xfrm>
              <a:off x="5848140" y="3868615"/>
              <a:ext cx="3180489" cy="1798656"/>
            </a:xfrm>
            <a:prstGeom prst="rect">
              <a:avLst/>
            </a:prstGeom>
          </p:spPr>
        </p:pic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5FFCE650-7AF1-AA41-91F1-6E2B3AB3ECC0}"/>
                </a:ext>
              </a:extLst>
            </p:cNvPr>
            <p:cNvCxnSpPr>
              <a:cxnSpLocks/>
            </p:cNvCxnSpPr>
            <p:nvPr/>
          </p:nvCxnSpPr>
          <p:spPr>
            <a:xfrm>
              <a:off x="7452320" y="4017697"/>
              <a:ext cx="0" cy="1368152"/>
            </a:xfrm>
            <a:prstGeom prst="line">
              <a:avLst/>
            </a:prstGeom>
            <a:ln>
              <a:solidFill>
                <a:srgbClr val="C0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A495928-8FAB-3147-922E-2AD305D39F0A}"/>
                </a:ext>
              </a:extLst>
            </p:cNvPr>
            <p:cNvSpPr txBox="1"/>
            <p:nvPr/>
          </p:nvSpPr>
          <p:spPr>
            <a:xfrm>
              <a:off x="6228184" y="3846577"/>
              <a:ext cx="65338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dirty="0">
                  <a:solidFill>
                    <a:srgbClr val="C00000"/>
                  </a:solidFill>
                </a:rPr>
                <a:t>Vertical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3F3212F-6892-0246-83B0-712D838245B9}"/>
                </a:ext>
              </a:extLst>
            </p:cNvPr>
            <p:cNvSpPr txBox="1"/>
            <p:nvPr/>
          </p:nvSpPr>
          <p:spPr>
            <a:xfrm>
              <a:off x="7380312" y="3846577"/>
              <a:ext cx="827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dirty="0">
                  <a:solidFill>
                    <a:srgbClr val="C00000"/>
                  </a:solidFill>
                </a:rPr>
                <a:t>Horizontal</a:t>
              </a:r>
            </a:p>
          </p:txBody>
        </p:sp>
      </p:grp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3C942787-995C-D240-A852-1C1E65B9ABD8}"/>
              </a:ext>
            </a:extLst>
          </p:cNvPr>
          <p:cNvCxnSpPr>
            <a:cxnSpLocks/>
          </p:cNvCxnSpPr>
          <p:nvPr/>
        </p:nvCxnSpPr>
        <p:spPr>
          <a:xfrm>
            <a:off x="7236296" y="2636912"/>
            <a:ext cx="0" cy="648072"/>
          </a:xfrm>
          <a:prstGeom prst="straightConnector1">
            <a:avLst/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D1FA7AAC-18E5-D74D-8FDA-49774264EB63}"/>
              </a:ext>
            </a:extLst>
          </p:cNvPr>
          <p:cNvSpPr/>
          <p:nvPr/>
        </p:nvSpPr>
        <p:spPr>
          <a:xfrm>
            <a:off x="5652120" y="1556792"/>
            <a:ext cx="3456384" cy="3456384"/>
          </a:xfrm>
          <a:prstGeom prst="roundRect">
            <a:avLst>
              <a:gd name="adj" fmla="val 7166"/>
            </a:avLst>
          </a:prstGeom>
          <a:noFill/>
          <a:ln w="127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r>
              <a:rPr lang="en-GB" sz="1600" dirty="0">
                <a:solidFill>
                  <a:srgbClr val="7030A0"/>
                </a:solidFill>
              </a:rPr>
              <a:t>Vertical &amp; horizontal profiles integration</a:t>
            </a:r>
          </a:p>
          <a:p>
            <a:endParaRPr lang="en-GB" dirty="0"/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73EE8D6E-5639-8946-91B8-E6F880D185F9}"/>
              </a:ext>
            </a:extLst>
          </p:cNvPr>
          <p:cNvSpPr/>
          <p:nvPr/>
        </p:nvSpPr>
        <p:spPr>
          <a:xfrm>
            <a:off x="2483768" y="5085184"/>
            <a:ext cx="6631694" cy="1728192"/>
          </a:xfrm>
          <a:prstGeom prst="roundRect">
            <a:avLst>
              <a:gd name="adj" fmla="val 7166"/>
            </a:avLst>
          </a:prstGeom>
          <a:noFill/>
          <a:ln w="127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r>
              <a:rPr lang="en-GB" sz="1600" dirty="0">
                <a:solidFill>
                  <a:srgbClr val="7030A0"/>
                </a:solidFill>
              </a:rPr>
              <a:t>Integration – Calculated positions</a:t>
            </a:r>
          </a:p>
          <a:p>
            <a:endParaRPr lang="en-GB" dirty="0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75B19615-F8DD-8B49-84FA-5B976E19E0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962" y="5229200"/>
            <a:ext cx="2771518" cy="1459756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C1DCC4EE-7EF6-3D4B-93A9-90B64957B6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5517232"/>
            <a:ext cx="3469382" cy="1114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60835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0C637B-0878-314A-92B5-2BFA74FC1D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27</a:t>
            </a:fld>
            <a:endParaRPr lang="en-GB" noProof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83E1CE0-BD55-4A49-850E-A038C5E3BC78}"/>
              </a:ext>
            </a:extLst>
          </p:cNvPr>
          <p:cNvSpPr txBox="1"/>
          <p:nvPr/>
        </p:nvSpPr>
        <p:spPr>
          <a:xfrm>
            <a:off x="35496" y="1484784"/>
            <a:ext cx="6192688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GB" dirty="0"/>
              <a:t>Customisation of plots</a:t>
            </a:r>
          </a:p>
          <a:p>
            <a:pPr marL="285750" indent="-285750">
              <a:buFontTx/>
              <a:buChar char="-"/>
            </a:pPr>
            <a:endParaRPr lang="en-GB" sz="800" dirty="0"/>
          </a:p>
          <a:p>
            <a:pPr marL="285750" indent="-285750">
              <a:buFontTx/>
              <a:buChar char="-"/>
            </a:pPr>
            <a:r>
              <a:rPr lang="en-GB" dirty="0"/>
              <a:t>3D surface visualisation of the Laue diffraction patterns</a:t>
            </a:r>
          </a:p>
          <a:p>
            <a:pPr marL="285750" indent="-285750">
              <a:buFontTx/>
              <a:buChar char="-"/>
            </a:pPr>
            <a:endParaRPr lang="en-GB" sz="800" dirty="0"/>
          </a:p>
          <a:p>
            <a:pPr marL="285750" indent="-285750">
              <a:buFontTx/>
              <a:buChar char="-"/>
            </a:pPr>
            <a:r>
              <a:rPr lang="en-GB" dirty="0"/>
              <a:t>Automatic peak search and crystal orientation</a:t>
            </a:r>
          </a:p>
          <a:p>
            <a:pPr marL="285750" indent="-285750">
              <a:buFontTx/>
              <a:buChar char="-"/>
            </a:pPr>
            <a:endParaRPr lang="en-GB" sz="800" dirty="0"/>
          </a:p>
          <a:p>
            <a:pPr marL="285750" indent="-285750">
              <a:buFontTx/>
              <a:buChar char="-"/>
            </a:pPr>
            <a:r>
              <a:rPr lang="en-GB" dirty="0"/>
              <a:t>Manual control of specific parameters </a:t>
            </a:r>
            <a:r>
              <a:rPr lang="en-GB" i="1" dirty="0"/>
              <a:t>e.g.</a:t>
            </a:r>
            <a:r>
              <a:rPr lang="en-GB" dirty="0"/>
              <a:t> cell </a:t>
            </a:r>
          </a:p>
          <a:p>
            <a:r>
              <a:rPr lang="en-GB" dirty="0"/>
              <a:t>     parameters, propagation vectors…</a:t>
            </a:r>
          </a:p>
          <a:p>
            <a:pPr marL="285750" indent="-285750">
              <a:buFontTx/>
              <a:buChar char="-"/>
            </a:pPr>
            <a:endParaRPr lang="en-GB" sz="800" dirty="0"/>
          </a:p>
          <a:p>
            <a:pPr marL="285750" indent="-285750">
              <a:buFontTx/>
              <a:buChar char="-"/>
            </a:pPr>
            <a:r>
              <a:rPr lang="en-GB" dirty="0"/>
              <a:t>Least squares refinement of the orientation matrix, instrument offsets, crystal positioning, image </a:t>
            </a:r>
          </a:p>
          <a:p>
            <a:r>
              <a:rPr lang="en-GB" dirty="0"/>
              <a:t>     distortions…</a:t>
            </a:r>
          </a:p>
          <a:p>
            <a:endParaRPr lang="en-GB" sz="800" dirty="0"/>
          </a:p>
          <a:p>
            <a:pPr marL="285750" indent="-285750">
              <a:buFontTx/>
              <a:buChar char="-"/>
            </a:pPr>
            <a:r>
              <a:rPr lang="en-GB" dirty="0"/>
              <a:t>Profile visualisation along a curve</a:t>
            </a:r>
          </a:p>
          <a:p>
            <a:pPr marL="285750" indent="-285750">
              <a:buFontTx/>
              <a:buChar char="-"/>
            </a:pPr>
            <a:endParaRPr lang="en-GB" sz="800" dirty="0"/>
          </a:p>
          <a:p>
            <a:pPr marL="285750" indent="-285750">
              <a:buFontTx/>
              <a:buChar char="-"/>
            </a:pPr>
            <a:r>
              <a:rPr lang="en-GB" dirty="0"/>
              <a:t>Determination of modulation / propagation vectors </a:t>
            </a:r>
          </a:p>
          <a:p>
            <a:r>
              <a:rPr lang="en-GB" dirty="0"/>
              <a:t>     using </a:t>
            </a:r>
            <a:r>
              <a:rPr lang="en-GB" b="1" dirty="0" err="1">
                <a:solidFill>
                  <a:srgbClr val="7030A0"/>
                </a:solidFill>
              </a:rPr>
              <a:t>Laue_kSearch</a:t>
            </a:r>
            <a:endParaRPr lang="en-GB" b="1" dirty="0">
              <a:solidFill>
                <a:srgbClr val="7030A0"/>
              </a:solidFill>
            </a:endParaRPr>
          </a:p>
          <a:p>
            <a:pPr marL="285750" indent="-285750">
              <a:buFontTx/>
              <a:buChar char="-"/>
            </a:pPr>
            <a:endParaRPr lang="en-GB" sz="800" dirty="0"/>
          </a:p>
          <a:p>
            <a:pPr marL="285750" indent="-285750">
              <a:buFontTx/>
              <a:buChar char="-"/>
            </a:pPr>
            <a:r>
              <a:rPr lang="en-GB" dirty="0"/>
              <a:t>Peak integration</a:t>
            </a:r>
          </a:p>
          <a:p>
            <a:pPr marL="285750" indent="-285750">
              <a:buFontTx/>
              <a:buChar char="-"/>
            </a:pPr>
            <a:endParaRPr lang="en-GB" sz="800" dirty="0"/>
          </a:p>
          <a:p>
            <a:pPr marL="285750" indent="-285750">
              <a:buFontTx/>
              <a:buChar char="-"/>
            </a:pPr>
            <a:r>
              <a:rPr lang="en-GB" dirty="0"/>
              <a:t>Normalization of integrated intensities using </a:t>
            </a:r>
            <a:r>
              <a:rPr lang="en-GB" b="1" dirty="0" err="1">
                <a:solidFill>
                  <a:srgbClr val="7030A0"/>
                </a:solidFill>
              </a:rPr>
              <a:t>Normalize_Laue</a:t>
            </a:r>
            <a:r>
              <a:rPr lang="en-GB" b="1" dirty="0">
                <a:solidFill>
                  <a:srgbClr val="7030A0"/>
                </a:solidFill>
              </a:rPr>
              <a:t> </a:t>
            </a:r>
            <a:r>
              <a:rPr lang="en-GB" dirty="0"/>
              <a:t>➜ wavelength-free squared structure factors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75E50B9-C430-9F47-8AFF-CD4C532CBA45}"/>
              </a:ext>
            </a:extLst>
          </p:cNvPr>
          <p:cNvSpPr txBox="1">
            <a:spLocks/>
          </p:cNvSpPr>
          <p:nvPr/>
        </p:nvSpPr>
        <p:spPr>
          <a:xfrm>
            <a:off x="457200" y="269776"/>
            <a:ext cx="713913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The Esmeralda Laue Suite - </a:t>
            </a:r>
            <a:br>
              <a:rPr lang="en-GB" dirty="0"/>
            </a:br>
            <a:r>
              <a:rPr lang="en-GB" dirty="0"/>
              <a:t>Functionalities</a:t>
            </a:r>
          </a:p>
        </p:txBody>
      </p:sp>
    </p:spTree>
    <p:extLst>
      <p:ext uri="{BB962C8B-B14F-4D97-AF65-F5344CB8AC3E}">
        <p14:creationId xmlns:p14="http://schemas.microsoft.com/office/powerpoint/2010/main" val="262609757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2C40A00-6ED8-1746-8821-F043B7E7A8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6" cy="1143000"/>
          </a:xfrm>
        </p:spPr>
        <p:txBody>
          <a:bodyPr/>
          <a:lstStyle/>
          <a:p>
            <a:r>
              <a:rPr lang="en-GB" kern="0" dirty="0">
                <a:latin typeface="+mn-lt"/>
                <a:cs typeface="Arial" pitchFamily="34" charset="0"/>
              </a:rPr>
              <a:t>Future developments for Esmeralda Laue Suite</a:t>
            </a:r>
            <a:endParaRPr lang="en-GB" dirty="0">
              <a:latin typeface="+mn-lt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8A79F71-157F-034B-8C61-BA0377EDCC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B23B960-4B16-40C0-A6EC-259123EB1AA0}" type="slidenum">
              <a:rPr lang="fr-FR" smtClean="0"/>
              <a:pPr>
                <a:defRPr/>
              </a:pPr>
              <a:t>28</a:t>
            </a:fld>
            <a:endParaRPr lang="fr-FR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994920C-BBB6-8D49-A543-A5E97599FE53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107504" y="1600200"/>
            <a:ext cx="8784976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Extension for </a:t>
            </a:r>
            <a:r>
              <a:rPr lang="en-GB" sz="2000" dirty="0" err="1"/>
              <a:t>superspace</a:t>
            </a:r>
            <a:r>
              <a:rPr lang="en-GB" sz="2000" dirty="0"/>
              <a:t> formalism   </a:t>
            </a:r>
          </a:p>
          <a:p>
            <a:endParaRPr lang="en-GB" sz="1600" dirty="0"/>
          </a:p>
          <a:p>
            <a:r>
              <a:rPr lang="en-GB" sz="2000" dirty="0"/>
              <a:t>Update Laue Simulator. Strategy of data collection   </a:t>
            </a:r>
          </a:p>
          <a:p>
            <a:pPr marL="0" indent="0">
              <a:buNone/>
            </a:pPr>
            <a:endParaRPr lang="en-GB" sz="1600" dirty="0"/>
          </a:p>
          <a:p>
            <a:r>
              <a:rPr lang="en-GB" sz="2000" dirty="0"/>
              <a:t>Profile refinement in 2D</a:t>
            </a:r>
          </a:p>
          <a:p>
            <a:endParaRPr lang="en-GB" sz="1600" dirty="0"/>
          </a:p>
          <a:p>
            <a:r>
              <a:rPr lang="en-GB" sz="2000" dirty="0"/>
              <a:t>Implement Eulerian and Kappa cradles as orienting device</a:t>
            </a:r>
          </a:p>
          <a:p>
            <a:pPr>
              <a:buFontTx/>
              <a:buChar char="-"/>
            </a:pPr>
            <a:endParaRPr lang="en-GB" sz="1600" dirty="0"/>
          </a:p>
          <a:p>
            <a:r>
              <a:rPr lang="en-GB" sz="2000" dirty="0"/>
              <a:t>Calculation of approximate shape parameters of spots as a function of </a:t>
            </a:r>
            <a:r>
              <a:rPr lang="en-GB" sz="2000" dirty="0" err="1"/>
              <a:t>mosaicity</a:t>
            </a:r>
            <a:r>
              <a:rPr lang="en-GB" sz="2000" dirty="0"/>
              <a:t>, divergence and shape of the crystal before the integration process</a:t>
            </a:r>
          </a:p>
          <a:p>
            <a:endParaRPr lang="en-GB" sz="1600" dirty="0"/>
          </a:p>
          <a:p>
            <a:r>
              <a:rPr lang="en-GB" sz="2000" dirty="0"/>
              <a:t>Treatment of total integrated intensities within </a:t>
            </a:r>
            <a:r>
              <a:rPr lang="en-GB" sz="2000" dirty="0" err="1"/>
              <a:t>FullProf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26163362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0231C3-20D6-C744-892C-5BFE65A71E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FullProf</a:t>
            </a:r>
            <a:r>
              <a:rPr lang="en-GB" dirty="0"/>
              <a:t> Suite – Description of project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A6EA06-773C-554D-93DF-26DCE48EAA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2" y="1600200"/>
            <a:ext cx="8964488" cy="4525963"/>
          </a:xfrm>
        </p:spPr>
        <p:txBody>
          <a:bodyPr>
            <a:noAutofit/>
          </a:bodyPr>
          <a:lstStyle/>
          <a:p>
            <a:r>
              <a:rPr lang="en-GB" sz="2000" dirty="0"/>
              <a:t>project started in 1990s</a:t>
            </a:r>
          </a:p>
          <a:p>
            <a:pPr marL="0" indent="0">
              <a:buNone/>
            </a:pPr>
            <a:endParaRPr lang="en-GB" sz="800" dirty="0"/>
          </a:p>
          <a:p>
            <a:r>
              <a:rPr lang="en-GB" sz="2000" dirty="0"/>
              <a:t>code in Fortran, GUI using </a:t>
            </a:r>
            <a:r>
              <a:rPr lang="en-GB" sz="2000" dirty="0" err="1"/>
              <a:t>Winteracter</a:t>
            </a:r>
            <a:r>
              <a:rPr lang="en-GB" sz="2000" dirty="0"/>
              <a:t> (commercial)</a:t>
            </a:r>
          </a:p>
          <a:p>
            <a:endParaRPr lang="en-GB" sz="800" dirty="0"/>
          </a:p>
          <a:p>
            <a:r>
              <a:rPr lang="en-GB" sz="2000" dirty="0"/>
              <a:t>not open source</a:t>
            </a:r>
          </a:p>
          <a:p>
            <a:endParaRPr lang="en-GB" sz="800" dirty="0"/>
          </a:p>
          <a:p>
            <a:r>
              <a:rPr lang="en-GB" sz="2000" dirty="0"/>
              <a:t>supported operating systems</a:t>
            </a:r>
          </a:p>
          <a:p>
            <a:endParaRPr lang="en-GB" sz="800" dirty="0"/>
          </a:p>
          <a:p>
            <a:pPr marL="0" indent="0">
              <a:buNone/>
            </a:pPr>
            <a:r>
              <a:rPr lang="en-GB" sz="2000" dirty="0"/>
              <a:t>                                              (2 versions)</a:t>
            </a:r>
          </a:p>
          <a:p>
            <a:pPr marL="0" indent="0">
              <a:buNone/>
            </a:pPr>
            <a:endParaRPr lang="en-GB" sz="1000" dirty="0"/>
          </a:p>
          <a:p>
            <a:pPr marL="0" indent="0">
              <a:buNone/>
            </a:pPr>
            <a:endParaRPr lang="en-GB" sz="1000" dirty="0"/>
          </a:p>
          <a:p>
            <a:r>
              <a:rPr lang="en-GB" sz="2000" dirty="0"/>
              <a:t>set of crystallographic programs, based on Crystallographic Fortran Modules Library (</a:t>
            </a:r>
            <a:r>
              <a:rPr lang="en-GB" sz="2000" dirty="0" err="1"/>
              <a:t>CrysFML</a:t>
            </a:r>
            <a:r>
              <a:rPr lang="en-GB" sz="2000" dirty="0"/>
              <a:t>)</a:t>
            </a:r>
            <a:r>
              <a:rPr lang="en-GB" sz="2000" baseline="30000" dirty="0"/>
              <a:t>1</a:t>
            </a:r>
            <a:r>
              <a:rPr lang="en-GB" sz="2000" dirty="0"/>
              <a:t> </a:t>
            </a:r>
          </a:p>
          <a:p>
            <a:endParaRPr lang="en-GB" sz="800" dirty="0"/>
          </a:p>
          <a:p>
            <a:r>
              <a:rPr lang="en-GB" sz="2000" dirty="0"/>
              <a:t>programs can be run in stand alone form or from a GUI </a:t>
            </a:r>
          </a:p>
          <a:p>
            <a:endParaRPr lang="en-GB" sz="2400" dirty="0"/>
          </a:p>
          <a:p>
            <a:pPr marL="0" indent="0">
              <a:buNone/>
            </a:pPr>
            <a:r>
              <a:rPr lang="en-GB" sz="1400" i="1" baseline="30000" dirty="0"/>
              <a:t>1</a:t>
            </a:r>
            <a:r>
              <a:rPr lang="en-GB" sz="1400" i="1" dirty="0"/>
              <a:t>: http://</a:t>
            </a:r>
            <a:r>
              <a:rPr lang="en-GB" sz="1400" i="1" dirty="0" err="1"/>
              <a:t>forge.epn-campus.eu</a:t>
            </a:r>
            <a:r>
              <a:rPr lang="en-GB" sz="1400" i="1" dirty="0"/>
              <a:t>/projects/</a:t>
            </a:r>
            <a:r>
              <a:rPr lang="en-GB" sz="1400" i="1" dirty="0" err="1"/>
              <a:t>crysfml</a:t>
            </a:r>
            <a:endParaRPr lang="en-GB" sz="1400" i="1" dirty="0"/>
          </a:p>
          <a:p>
            <a:endParaRPr lang="en-GB" sz="2400" dirty="0"/>
          </a:p>
          <a:p>
            <a:endParaRPr lang="en-GB" dirty="0"/>
          </a:p>
          <a:p>
            <a:endParaRPr lang="en-GB" dirty="0"/>
          </a:p>
          <a:p>
            <a:pPr marL="457200" lvl="1" indent="0">
              <a:buNone/>
            </a:pPr>
            <a:endParaRPr lang="en-GB" dirty="0"/>
          </a:p>
          <a:p>
            <a:pPr marL="457200" lvl="1" indent="0">
              <a:buNone/>
            </a:pPr>
            <a:endParaRPr lang="en-GB" dirty="0"/>
          </a:p>
          <a:p>
            <a:pPr lvl="1"/>
            <a:endParaRPr lang="en-GB" dirty="0"/>
          </a:p>
          <a:p>
            <a:pPr lvl="1"/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BFB009-226A-3148-B813-9C5D560AC3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3</a:t>
            </a:fld>
            <a:endParaRPr lang="en-GB" noProof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E0B068B-9DF0-5B47-8590-4EFD799448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3573016"/>
            <a:ext cx="576064" cy="54130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525352B-8A90-5145-8485-C0C4DBFA3F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3573016"/>
            <a:ext cx="576064" cy="63528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F32624C-C8BC-1B4B-90BA-A998F4E530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3573016"/>
            <a:ext cx="504056" cy="504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7638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44315F-8031-3D46-B074-F1B0C2BE92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FullProf Suite - Functionalities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449652-9CE7-5844-8BA0-E96BC94E04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237312"/>
            <a:ext cx="2133600" cy="365125"/>
          </a:xfrm>
        </p:spPr>
        <p:txBody>
          <a:bodyPr/>
          <a:lstStyle/>
          <a:p>
            <a:fld id="{551115BC-487E-4422-894C-CB7CD3E79223}" type="slidenum">
              <a:rPr lang="en-GB" smtClean="0"/>
              <a:t>4</a:t>
            </a:fld>
            <a:endParaRPr lang="en-GB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A556E43-4F57-6D4C-AA5A-CA22249C636D}"/>
              </a:ext>
            </a:extLst>
          </p:cNvPr>
          <p:cNvSpPr txBox="1"/>
          <p:nvPr/>
        </p:nvSpPr>
        <p:spPr>
          <a:xfrm>
            <a:off x="107504" y="1629375"/>
            <a:ext cx="889248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mainly developed for Rietveld analysis of </a:t>
            </a:r>
            <a:r>
              <a:rPr lang="en-GB" sz="2000" b="1" dirty="0">
                <a:solidFill>
                  <a:srgbClr val="7030A0"/>
                </a:solidFill>
              </a:rPr>
              <a:t>powder diffraction data </a:t>
            </a:r>
            <a:r>
              <a:rPr lang="en-GB" sz="2000" dirty="0"/>
              <a:t>for</a:t>
            </a:r>
          </a:p>
          <a:p>
            <a:pPr marL="800100" lvl="1" indent="-342900">
              <a:buFont typeface="System Font Regular"/>
              <a:buChar char="-"/>
            </a:pPr>
            <a:r>
              <a:rPr lang="en-GB" sz="2000" b="1" dirty="0">
                <a:solidFill>
                  <a:srgbClr val="7030A0"/>
                </a:solidFill>
              </a:rPr>
              <a:t>X-ray</a:t>
            </a:r>
          </a:p>
          <a:p>
            <a:pPr lvl="2"/>
            <a:r>
              <a:rPr lang="en-GB" sz="2000" dirty="0"/>
              <a:t>constant or variable step in scattering angle 2𝜃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800" dirty="0"/>
          </a:p>
          <a:p>
            <a:pPr marL="800100" lvl="1" indent="-342900">
              <a:buFont typeface="System Font Regular"/>
              <a:buChar char="-"/>
            </a:pPr>
            <a:r>
              <a:rPr lang="en-GB" sz="2000" b="1" dirty="0">
                <a:solidFill>
                  <a:srgbClr val="7030A0"/>
                </a:solidFill>
              </a:rPr>
              <a:t>neutrons</a:t>
            </a:r>
          </a:p>
          <a:p>
            <a:pPr lvl="2"/>
            <a:r>
              <a:rPr lang="en-GB" sz="2000" dirty="0"/>
              <a:t>constant wavelength, TOF, nuclear and magnetic scattering, polarised neutrons</a:t>
            </a:r>
          </a:p>
          <a:p>
            <a:pPr lvl="1"/>
            <a:endParaRPr lang="en-GB" sz="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rgbClr val="7030A0"/>
                </a:solidFill>
              </a:rPr>
              <a:t>all options existing for powders exist also for single crystals</a:t>
            </a:r>
            <a:r>
              <a:rPr lang="en-GB" sz="2000" dirty="0"/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for </a:t>
            </a:r>
            <a:r>
              <a:rPr lang="en-GB" sz="2000" b="1" dirty="0">
                <a:solidFill>
                  <a:srgbClr val="7030A0"/>
                </a:solidFill>
              </a:rPr>
              <a:t>single crystal only</a:t>
            </a:r>
          </a:p>
          <a:p>
            <a:pPr lvl="1"/>
            <a:r>
              <a:rPr lang="en-GB" sz="2000" dirty="0"/>
              <a:t>refinement of domain (twins) populations</a:t>
            </a:r>
          </a:p>
          <a:p>
            <a:pPr lvl="1"/>
            <a:r>
              <a:rPr lang="en-GB" sz="2000" dirty="0"/>
              <a:t>                          secondary extinction parameters. </a:t>
            </a:r>
          </a:p>
          <a:p>
            <a:pPr lvl="1"/>
            <a:endParaRPr lang="en-GB" sz="800" dirty="0"/>
          </a:p>
          <a:p>
            <a:pPr marL="285750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rgbClr val="7030A0"/>
                </a:solidFill>
              </a:rPr>
              <a:t>combined refinement </a:t>
            </a:r>
            <a:r>
              <a:rPr lang="en-GB" sz="2000" dirty="0"/>
              <a:t>of powder and single crystal data coming from different kinds of experiment on the same material.</a:t>
            </a:r>
            <a:br>
              <a:rPr lang="da-DK" sz="2000" dirty="0"/>
            </a:br>
            <a:endParaRPr lang="da-DK" sz="20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38349684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1C1819CB-7E84-3A4A-AC07-1C1854DE0413}"/>
              </a:ext>
            </a:extLst>
          </p:cNvPr>
          <p:cNvCxnSpPr>
            <a:cxnSpLocks/>
          </p:cNvCxnSpPr>
          <p:nvPr/>
        </p:nvCxnSpPr>
        <p:spPr>
          <a:xfrm>
            <a:off x="2123728" y="2636912"/>
            <a:ext cx="0" cy="115212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C31ED9B1-B681-294D-891B-ED63465D48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12" y="3501008"/>
            <a:ext cx="9144000" cy="119305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63A82C4-B557-D54A-A433-940BB30B5B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FullProf</a:t>
            </a:r>
            <a:r>
              <a:rPr lang="en-GB" dirty="0"/>
              <a:t> Suite - GUI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223DB1-A5BB-CA40-84BE-954257FA62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049144" y="2683942"/>
            <a:ext cx="2133600" cy="365125"/>
          </a:xfrm>
        </p:spPr>
        <p:txBody>
          <a:bodyPr/>
          <a:lstStyle/>
          <a:p>
            <a:fld id="{551115BC-487E-4422-894C-CB7CD3E79223}" type="slidenum">
              <a:rPr lang="en-GB" noProof="0" smtClean="0"/>
              <a:t>5</a:t>
            </a:fld>
            <a:endParaRPr lang="en-GB" noProof="0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33F6FEBF-048F-8B4B-86AB-031C1B83ABBC}"/>
              </a:ext>
            </a:extLst>
          </p:cNvPr>
          <p:cNvSpPr/>
          <p:nvPr/>
        </p:nvSpPr>
        <p:spPr>
          <a:xfrm>
            <a:off x="827584" y="2852936"/>
            <a:ext cx="1440160" cy="432048"/>
          </a:xfrm>
          <a:prstGeom prst="roundRect">
            <a:avLst/>
          </a:prstGeom>
          <a:ln w="12700"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err="1"/>
              <a:t>CheckGroup</a:t>
            </a:r>
            <a:endParaRPr lang="en-GB" dirty="0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6D5CD30B-8258-6245-8E05-7305624EDB3D}"/>
              </a:ext>
            </a:extLst>
          </p:cNvPr>
          <p:cNvSpPr/>
          <p:nvPr/>
        </p:nvSpPr>
        <p:spPr>
          <a:xfrm>
            <a:off x="2987824" y="5229200"/>
            <a:ext cx="2592288" cy="1008112"/>
          </a:xfrm>
          <a:prstGeom prst="roundRect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r>
              <a:rPr lang="en-GB" sz="1400" dirty="0">
                <a:solidFill>
                  <a:schemeClr val="tx1"/>
                </a:solidFill>
              </a:rPr>
              <a:t>crystal and magnetic structure refinement, multiple patterns, simulated annealing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33C2173D-81B3-DA45-B019-620AFB134068}"/>
              </a:ext>
            </a:extLst>
          </p:cNvPr>
          <p:cNvSpPr/>
          <p:nvPr/>
        </p:nvSpPr>
        <p:spPr>
          <a:xfrm>
            <a:off x="179512" y="5229200"/>
            <a:ext cx="2232248" cy="1224136"/>
          </a:xfrm>
          <a:prstGeom prst="roundRect">
            <a:avLst/>
          </a:prstGeom>
          <a:noFill/>
          <a:ln w="1270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b"/>
          <a:lstStyle/>
          <a:p>
            <a:r>
              <a:rPr lang="en-GB" sz="1400" dirty="0">
                <a:solidFill>
                  <a:schemeClr val="tx1"/>
                </a:solidFill>
              </a:rPr>
              <a:t>unique set of independent reflections (twinning, incommensurate magnetic structures)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621D9401-2FB6-704C-9F0D-6CBD3AAAA418}"/>
              </a:ext>
            </a:extLst>
          </p:cNvPr>
          <p:cNvSpPr/>
          <p:nvPr/>
        </p:nvSpPr>
        <p:spPr>
          <a:xfrm>
            <a:off x="5292080" y="2492896"/>
            <a:ext cx="3218656" cy="792088"/>
          </a:xfrm>
          <a:prstGeom prst="roundRect">
            <a:avLst/>
          </a:prstGeom>
          <a:noFill/>
          <a:ln w="12700"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b"/>
          <a:lstStyle/>
          <a:p>
            <a:r>
              <a:rPr lang="en-GB" sz="1400" dirty="0">
                <a:solidFill>
                  <a:schemeClr val="tx1"/>
                </a:solidFill>
              </a:rPr>
              <a:t>calculating basis functions of irreducible representations of space groups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D4E6A8F7-5E22-A343-937B-D0B665EA36CE}"/>
              </a:ext>
            </a:extLst>
          </p:cNvPr>
          <p:cNvSpPr/>
          <p:nvPr/>
        </p:nvSpPr>
        <p:spPr>
          <a:xfrm>
            <a:off x="2771800" y="2492896"/>
            <a:ext cx="2088232" cy="792088"/>
          </a:xfrm>
          <a:prstGeom prst="roundRect">
            <a:avLst/>
          </a:prstGeom>
          <a:noFill/>
          <a:ln w="12700"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b"/>
          <a:lstStyle/>
          <a:p>
            <a:r>
              <a:rPr lang="en-GB" sz="1400" dirty="0">
                <a:solidFill>
                  <a:schemeClr val="tx1"/>
                </a:solidFill>
              </a:rPr>
              <a:t>graphical editor for input PCR files for </a:t>
            </a:r>
            <a:r>
              <a:rPr lang="en-GB" sz="1400" dirty="0" err="1">
                <a:solidFill>
                  <a:schemeClr val="tx1"/>
                </a:solidFill>
              </a:rPr>
              <a:t>FullProf</a:t>
            </a:r>
            <a:endParaRPr lang="en-GB" sz="1400" dirty="0">
              <a:solidFill>
                <a:schemeClr val="tx1"/>
              </a:solidFill>
            </a:endParaRP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DE333A57-B5FA-B74A-963E-746A7B38C667}"/>
              </a:ext>
            </a:extLst>
          </p:cNvPr>
          <p:cNvSpPr/>
          <p:nvPr/>
        </p:nvSpPr>
        <p:spPr>
          <a:xfrm>
            <a:off x="2915816" y="2276872"/>
            <a:ext cx="1152128" cy="432048"/>
          </a:xfrm>
          <a:prstGeom prst="roundRect">
            <a:avLst/>
          </a:prstGeom>
          <a:ln w="12700"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err="1"/>
              <a:t>EdPCR</a:t>
            </a:r>
            <a:endParaRPr lang="en-GB" dirty="0"/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CEE55FBB-D209-754B-BE0B-CA5D0A1B33F7}"/>
              </a:ext>
            </a:extLst>
          </p:cNvPr>
          <p:cNvSpPr/>
          <p:nvPr/>
        </p:nvSpPr>
        <p:spPr>
          <a:xfrm>
            <a:off x="5508104" y="2276872"/>
            <a:ext cx="1152128" cy="432048"/>
          </a:xfrm>
          <a:prstGeom prst="roundRect">
            <a:avLst/>
          </a:prstGeom>
          <a:ln w="12700"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err="1"/>
              <a:t>BasIreps</a:t>
            </a:r>
            <a:endParaRPr lang="en-GB" dirty="0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217B764-6391-C545-9F64-D37212F7488C}"/>
              </a:ext>
            </a:extLst>
          </p:cNvPr>
          <p:cNvCxnSpPr>
            <a:cxnSpLocks/>
          </p:cNvCxnSpPr>
          <p:nvPr/>
        </p:nvCxnSpPr>
        <p:spPr>
          <a:xfrm flipH="1" flipV="1">
            <a:off x="1028848" y="4293095"/>
            <a:ext cx="0" cy="64807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016573D6-9739-2D4C-ADD1-ABA5436D8835}"/>
              </a:ext>
            </a:extLst>
          </p:cNvPr>
          <p:cNvSpPr/>
          <p:nvPr/>
        </p:nvSpPr>
        <p:spPr>
          <a:xfrm>
            <a:off x="899592" y="3961750"/>
            <a:ext cx="277200" cy="277200"/>
          </a:xfrm>
          <a:prstGeom prst="roundRect">
            <a:avLst/>
          </a:prstGeom>
          <a:noFill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9DDC53B1-85E1-6543-83ED-462CFE9603D5}"/>
              </a:ext>
            </a:extLst>
          </p:cNvPr>
          <p:cNvSpPr/>
          <p:nvPr/>
        </p:nvSpPr>
        <p:spPr>
          <a:xfrm>
            <a:off x="1223657" y="3961750"/>
            <a:ext cx="251999" cy="277200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D3D5A27D-D418-A946-B7AB-04BB40E443BA}"/>
              </a:ext>
            </a:extLst>
          </p:cNvPr>
          <p:cNvSpPr/>
          <p:nvPr/>
        </p:nvSpPr>
        <p:spPr>
          <a:xfrm>
            <a:off x="2584640" y="3961750"/>
            <a:ext cx="547200" cy="277200"/>
          </a:xfrm>
          <a:prstGeom prst="round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657E93B2-F90E-6E41-A0DC-A0779C12821D}"/>
              </a:ext>
            </a:extLst>
          </p:cNvPr>
          <p:cNvSpPr/>
          <p:nvPr/>
        </p:nvSpPr>
        <p:spPr>
          <a:xfrm>
            <a:off x="3214680" y="3961750"/>
            <a:ext cx="277200" cy="2772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D19B8EB2-0A0E-8343-8488-CEF2FA0A799D}"/>
              </a:ext>
            </a:extLst>
          </p:cNvPr>
          <p:cNvCxnSpPr>
            <a:cxnSpLocks/>
          </p:cNvCxnSpPr>
          <p:nvPr/>
        </p:nvCxnSpPr>
        <p:spPr>
          <a:xfrm rot="10800000" flipH="1" flipV="1">
            <a:off x="1331640" y="3250678"/>
            <a:ext cx="0" cy="648072"/>
          </a:xfrm>
          <a:prstGeom prst="straightConnector1">
            <a:avLst/>
          </a:prstGeom>
          <a:ln w="25400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DBB68186-A542-DA43-9260-35F578566EFF}"/>
              </a:ext>
            </a:extLst>
          </p:cNvPr>
          <p:cNvCxnSpPr>
            <a:cxnSpLocks/>
          </p:cNvCxnSpPr>
          <p:nvPr/>
        </p:nvCxnSpPr>
        <p:spPr>
          <a:xfrm flipH="1" flipV="1">
            <a:off x="3347864" y="4293095"/>
            <a:ext cx="0" cy="648072"/>
          </a:xfrm>
          <a:prstGeom prst="straightConnector1">
            <a:avLst/>
          </a:prstGeom>
          <a:ln w="2540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30FEC5E0-B43A-914D-95B5-ACCA92F4B25B}"/>
              </a:ext>
            </a:extLst>
          </p:cNvPr>
          <p:cNvSpPr/>
          <p:nvPr/>
        </p:nvSpPr>
        <p:spPr>
          <a:xfrm>
            <a:off x="5806968" y="3961750"/>
            <a:ext cx="277200" cy="277200"/>
          </a:xfrm>
          <a:prstGeom prst="roundRect">
            <a:avLst/>
          </a:prstGeom>
          <a:noFill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14CF1764-79D3-FC4C-B5DB-347F08B32FE9}"/>
              </a:ext>
            </a:extLst>
          </p:cNvPr>
          <p:cNvSpPr/>
          <p:nvPr/>
        </p:nvSpPr>
        <p:spPr>
          <a:xfrm>
            <a:off x="3203848" y="5013176"/>
            <a:ext cx="1152128" cy="432048"/>
          </a:xfrm>
          <a:prstGeom prst="roundRect">
            <a:avLst/>
          </a:prstGeom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err="1"/>
              <a:t>FullProf</a:t>
            </a:r>
            <a:endParaRPr lang="en-GB" dirty="0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42644CBF-568A-1E4B-AD7E-4B112AB5EB34}"/>
              </a:ext>
            </a:extLst>
          </p:cNvPr>
          <p:cNvSpPr/>
          <p:nvPr/>
        </p:nvSpPr>
        <p:spPr>
          <a:xfrm>
            <a:off x="395536" y="5013176"/>
            <a:ext cx="1152128" cy="432048"/>
          </a:xfrm>
          <a:prstGeom prst="roundRect">
            <a:avLst/>
          </a:prstGeom>
          <a:ln w="1270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err="1"/>
              <a:t>DataRed</a:t>
            </a:r>
            <a:endParaRPr lang="en-GB" dirty="0"/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BB33CC4E-0966-E348-B072-36142621F89D}"/>
              </a:ext>
            </a:extLst>
          </p:cNvPr>
          <p:cNvSpPr/>
          <p:nvPr/>
        </p:nvSpPr>
        <p:spPr>
          <a:xfrm>
            <a:off x="35496" y="1844824"/>
            <a:ext cx="2664296" cy="792088"/>
          </a:xfrm>
          <a:prstGeom prst="roundRect">
            <a:avLst/>
          </a:prstGeom>
          <a:noFill/>
          <a:ln w="12700"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b"/>
          <a:lstStyle/>
          <a:p>
            <a:r>
              <a:rPr lang="en-GB" sz="1400" dirty="0" err="1">
                <a:solidFill>
                  <a:schemeClr val="tx1"/>
                </a:solidFill>
              </a:rPr>
              <a:t>CIFs_to_PCR</a:t>
            </a:r>
            <a:r>
              <a:rPr lang="en-GB" sz="1400" dirty="0">
                <a:solidFill>
                  <a:schemeClr val="tx1"/>
                </a:solidFill>
              </a:rPr>
              <a:t>             </a:t>
            </a:r>
            <a:r>
              <a:rPr lang="en-GB" sz="1400" dirty="0" err="1">
                <a:solidFill>
                  <a:schemeClr val="tx1"/>
                </a:solidFill>
              </a:rPr>
              <a:t>mCIF_to_PCR</a:t>
            </a:r>
            <a:endParaRPr lang="en-GB" sz="1400" dirty="0">
              <a:solidFill>
                <a:schemeClr val="tx1"/>
              </a:solidFill>
            </a:endParaRPr>
          </a:p>
          <a:p>
            <a:r>
              <a:rPr lang="en-GB" sz="1400" dirty="0" err="1">
                <a:solidFill>
                  <a:schemeClr val="tx1"/>
                </a:solidFill>
              </a:rPr>
              <a:t>Mol_to_PCR</a:t>
            </a:r>
            <a:r>
              <a:rPr lang="en-GB" sz="1400" dirty="0">
                <a:solidFill>
                  <a:schemeClr val="tx1"/>
                </a:solidFill>
              </a:rPr>
              <a:t>             </a:t>
            </a:r>
            <a:r>
              <a:rPr lang="en-GB" sz="1400" dirty="0" err="1">
                <a:solidFill>
                  <a:schemeClr val="tx1"/>
                </a:solidFill>
              </a:rPr>
              <a:t>CrysCalc</a:t>
            </a:r>
            <a:endParaRPr lang="en-GB" sz="1400" dirty="0">
              <a:solidFill>
                <a:schemeClr val="tx1"/>
              </a:solidFill>
            </a:endParaRPr>
          </a:p>
        </p:txBody>
      </p: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90ABA51E-9EE7-7940-8B24-2A2841C112D0}"/>
              </a:ext>
            </a:extLst>
          </p:cNvPr>
          <p:cNvSpPr/>
          <p:nvPr/>
        </p:nvSpPr>
        <p:spPr>
          <a:xfrm>
            <a:off x="251520" y="1556792"/>
            <a:ext cx="2016224" cy="504056"/>
          </a:xfrm>
          <a:prstGeom prst="roundRect">
            <a:avLst/>
          </a:prstGeom>
          <a:ln w="12700"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Programs / Tools</a:t>
            </a: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6F56D5B3-5842-D145-A0CF-287DBAD2A79A}"/>
              </a:ext>
            </a:extLst>
          </p:cNvPr>
          <p:cNvCxnSpPr>
            <a:cxnSpLocks/>
          </p:cNvCxnSpPr>
          <p:nvPr/>
        </p:nvCxnSpPr>
        <p:spPr>
          <a:xfrm>
            <a:off x="611560" y="2636912"/>
            <a:ext cx="0" cy="115212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3BF6FCCA-DBF4-0E4C-913F-391A3B4CEB30}"/>
              </a:ext>
            </a:extLst>
          </p:cNvPr>
          <p:cNvCxnSpPr>
            <a:cxnSpLocks/>
          </p:cNvCxnSpPr>
          <p:nvPr/>
        </p:nvCxnSpPr>
        <p:spPr>
          <a:xfrm rot="10800000" flipH="1" flipV="1">
            <a:off x="2987824" y="3284982"/>
            <a:ext cx="0" cy="64807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87716F0D-5168-7C49-B61E-7ECC8AEA5095}"/>
              </a:ext>
            </a:extLst>
          </p:cNvPr>
          <p:cNvCxnSpPr>
            <a:cxnSpLocks/>
          </p:cNvCxnSpPr>
          <p:nvPr/>
        </p:nvCxnSpPr>
        <p:spPr>
          <a:xfrm>
            <a:off x="5940152" y="3284983"/>
            <a:ext cx="0" cy="64807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11077A0E-E6F3-EA4A-A3B6-CA77DC42F794}"/>
              </a:ext>
            </a:extLst>
          </p:cNvPr>
          <p:cNvSpPr/>
          <p:nvPr/>
        </p:nvSpPr>
        <p:spPr>
          <a:xfrm>
            <a:off x="6095000" y="3959991"/>
            <a:ext cx="277200" cy="277200"/>
          </a:xfrm>
          <a:prstGeom prst="roundRect">
            <a:avLst/>
          </a:prstGeom>
          <a:noFill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1F4DF773-D570-DA46-97CD-FAFC666EF0E3}"/>
              </a:ext>
            </a:extLst>
          </p:cNvPr>
          <p:cNvCxnSpPr>
            <a:cxnSpLocks/>
          </p:cNvCxnSpPr>
          <p:nvPr/>
        </p:nvCxnSpPr>
        <p:spPr>
          <a:xfrm rot="10800000">
            <a:off x="6228185" y="4293095"/>
            <a:ext cx="0" cy="64807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45" name="Rounded Rectangle 44">
            <a:extLst>
              <a:ext uri="{FF2B5EF4-FFF2-40B4-BE49-F238E27FC236}">
                <a16:creationId xmlns:a16="http://schemas.microsoft.com/office/drawing/2014/main" id="{3CDCCC40-AECF-684D-B185-D50EBEDDD560}"/>
              </a:ext>
            </a:extLst>
          </p:cNvPr>
          <p:cNvSpPr/>
          <p:nvPr/>
        </p:nvSpPr>
        <p:spPr>
          <a:xfrm>
            <a:off x="5796136" y="5013176"/>
            <a:ext cx="1872208" cy="1008112"/>
          </a:xfrm>
          <a:prstGeom prst="roundRect">
            <a:avLst/>
          </a:prstGeom>
          <a:ln w="12700"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/>
              <a:t>Programs for </a:t>
            </a:r>
            <a:r>
              <a:rPr lang="da-DK" dirty="0" err="1"/>
              <a:t>crystallographic</a:t>
            </a:r>
            <a:r>
              <a:rPr lang="da-DK" dirty="0"/>
              <a:t> </a:t>
            </a:r>
            <a:r>
              <a:rPr lang="da-DK" dirty="0" err="1"/>
              <a:t>calculations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674589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F6CC87-9EF5-AB4C-9E00-45C8A925E5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Example – Naphthalene (D9 @ ILL)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F6AA78-FEDD-774F-82A7-E57EA75B7D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6</a:t>
            </a:fld>
            <a:endParaRPr lang="en-GB" noProof="0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9FD10AE5-979A-3241-B00D-F7A089B9885A}"/>
              </a:ext>
            </a:extLst>
          </p:cNvPr>
          <p:cNvSpPr/>
          <p:nvPr/>
        </p:nvSpPr>
        <p:spPr>
          <a:xfrm>
            <a:off x="107504" y="2708920"/>
            <a:ext cx="1728192" cy="576064"/>
          </a:xfrm>
          <a:prstGeom prst="roundRect">
            <a:avLst/>
          </a:prstGeom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Reciprocal Space Visualizer</a:t>
            </a:r>
          </a:p>
        </p:txBody>
      </p:sp>
      <p:sp>
        <p:nvSpPr>
          <p:cNvPr id="15" name="Down Arrow Callout 14">
            <a:extLst>
              <a:ext uri="{FF2B5EF4-FFF2-40B4-BE49-F238E27FC236}">
                <a16:creationId xmlns:a16="http://schemas.microsoft.com/office/drawing/2014/main" id="{A24BAE26-1144-9D47-BFAE-032B7688D2C1}"/>
              </a:ext>
            </a:extLst>
          </p:cNvPr>
          <p:cNvSpPr/>
          <p:nvPr/>
        </p:nvSpPr>
        <p:spPr>
          <a:xfrm>
            <a:off x="467544" y="2060848"/>
            <a:ext cx="936104" cy="576064"/>
          </a:xfrm>
          <a:prstGeom prst="downArrowCallout">
            <a:avLst>
              <a:gd name="adj1" fmla="val 25000"/>
              <a:gd name="adj2" fmla="val 25000"/>
              <a:gd name="adj3" fmla="val 25000"/>
              <a:gd name="adj4" fmla="val 60648"/>
            </a:avLst>
          </a:prstGeom>
          <a:ln w="1270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CFL file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FAB375F-97AD-2D48-9E2B-1097E5E0DCF4}"/>
              </a:ext>
            </a:extLst>
          </p:cNvPr>
          <p:cNvSpPr txBox="1"/>
          <p:nvPr/>
        </p:nvSpPr>
        <p:spPr>
          <a:xfrm>
            <a:off x="107504" y="3717032"/>
            <a:ext cx="18722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i="1" dirty="0"/>
              <a:t>Measured region of reciprocal space</a:t>
            </a:r>
          </a:p>
        </p:txBody>
      </p:sp>
      <p:sp>
        <p:nvSpPr>
          <p:cNvPr id="31" name="Down Arrow 30">
            <a:extLst>
              <a:ext uri="{FF2B5EF4-FFF2-40B4-BE49-F238E27FC236}">
                <a16:creationId xmlns:a16="http://schemas.microsoft.com/office/drawing/2014/main" id="{2C50FE35-4150-F545-AE78-22D22B18BBB6}"/>
              </a:ext>
            </a:extLst>
          </p:cNvPr>
          <p:cNvSpPr/>
          <p:nvPr/>
        </p:nvSpPr>
        <p:spPr>
          <a:xfrm>
            <a:off x="755576" y="3356992"/>
            <a:ext cx="351818" cy="432048"/>
          </a:xfrm>
          <a:prstGeom prst="downArrow">
            <a:avLst/>
          </a:prstGeom>
          <a:ln w="12700"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35B34D5-72C4-294C-82DC-B165B036F2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4221088"/>
            <a:ext cx="4835614" cy="280831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9EB8EAF-4C73-204F-A71B-8F04E69963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4221088"/>
            <a:ext cx="4819981" cy="2799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2595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FF3EAC-9ED5-054E-ADFB-2359B77783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7</a:t>
            </a:fld>
            <a:endParaRPr lang="en-GB" noProof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0EF4A62-E219-A04D-A10E-E53DBBC06F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6" cy="1143000"/>
          </a:xfrm>
        </p:spPr>
        <p:txBody>
          <a:bodyPr/>
          <a:lstStyle/>
          <a:p>
            <a:r>
              <a:rPr lang="en-GB" dirty="0"/>
              <a:t>Example – Naphthalene (D9 @ ILL) 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CD744347-E35B-7648-AA91-45D0E49E2312}"/>
              </a:ext>
            </a:extLst>
          </p:cNvPr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v-SE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51115BC-487E-4422-894C-CB7CD3E79223}" type="slidenum">
              <a:rPr lang="en-GB" smtClean="0"/>
              <a:pPr/>
              <a:t>7</a:t>
            </a:fld>
            <a:endParaRPr lang="en-GB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4D0A882F-D240-584E-9EE0-08B1FB30F218}"/>
              </a:ext>
            </a:extLst>
          </p:cNvPr>
          <p:cNvSpPr/>
          <p:nvPr/>
        </p:nvSpPr>
        <p:spPr>
          <a:xfrm>
            <a:off x="107504" y="2708920"/>
            <a:ext cx="1728192" cy="576064"/>
          </a:xfrm>
          <a:prstGeom prst="roundRect">
            <a:avLst/>
          </a:prstGeom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Reciprocal Space Visualizer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1EC34D9E-99B0-644D-8DB7-39E656FB1E5A}"/>
              </a:ext>
            </a:extLst>
          </p:cNvPr>
          <p:cNvSpPr/>
          <p:nvPr/>
        </p:nvSpPr>
        <p:spPr>
          <a:xfrm>
            <a:off x="2339752" y="2708920"/>
            <a:ext cx="1440160" cy="576064"/>
          </a:xfrm>
          <a:prstGeom prst="roundRect">
            <a:avLst/>
          </a:prstGeom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err="1"/>
              <a:t>CheckGroup</a:t>
            </a:r>
            <a:endParaRPr lang="en-GB" dirty="0"/>
          </a:p>
        </p:txBody>
      </p:sp>
      <p:sp>
        <p:nvSpPr>
          <p:cNvPr id="12" name="Down Arrow Callout 11">
            <a:extLst>
              <a:ext uri="{FF2B5EF4-FFF2-40B4-BE49-F238E27FC236}">
                <a16:creationId xmlns:a16="http://schemas.microsoft.com/office/drawing/2014/main" id="{5FA5605F-6477-4643-9C09-9CAC1CAF5B2B}"/>
              </a:ext>
            </a:extLst>
          </p:cNvPr>
          <p:cNvSpPr/>
          <p:nvPr/>
        </p:nvSpPr>
        <p:spPr>
          <a:xfrm>
            <a:off x="467544" y="2060848"/>
            <a:ext cx="936104" cy="576064"/>
          </a:xfrm>
          <a:prstGeom prst="downArrowCallout">
            <a:avLst>
              <a:gd name="adj1" fmla="val 25000"/>
              <a:gd name="adj2" fmla="val 25000"/>
              <a:gd name="adj3" fmla="val 25000"/>
              <a:gd name="adj4" fmla="val 60648"/>
            </a:avLst>
          </a:prstGeom>
          <a:ln w="1270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CFL file</a:t>
            </a:r>
          </a:p>
        </p:txBody>
      </p:sp>
      <p:sp>
        <p:nvSpPr>
          <p:cNvPr id="13" name="Down Arrow Callout 12">
            <a:extLst>
              <a:ext uri="{FF2B5EF4-FFF2-40B4-BE49-F238E27FC236}">
                <a16:creationId xmlns:a16="http://schemas.microsoft.com/office/drawing/2014/main" id="{F8CFB96E-3F6E-2645-B0D7-ADA86BE3A1B5}"/>
              </a:ext>
            </a:extLst>
          </p:cNvPr>
          <p:cNvSpPr/>
          <p:nvPr/>
        </p:nvSpPr>
        <p:spPr>
          <a:xfrm>
            <a:off x="2555776" y="2060848"/>
            <a:ext cx="936104" cy="576064"/>
          </a:xfrm>
          <a:prstGeom prst="downArrowCallout">
            <a:avLst>
              <a:gd name="adj1" fmla="val 27886"/>
              <a:gd name="adj2" fmla="val 25000"/>
              <a:gd name="adj3" fmla="val 25000"/>
              <a:gd name="adj4" fmla="val 58916"/>
            </a:avLst>
          </a:prstGeom>
          <a:ln w="1270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HKL file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55E23C7-6326-4C42-9F79-A2F0F631AC89}"/>
              </a:ext>
            </a:extLst>
          </p:cNvPr>
          <p:cNvSpPr txBox="1"/>
          <p:nvPr/>
        </p:nvSpPr>
        <p:spPr>
          <a:xfrm>
            <a:off x="107504" y="3717032"/>
            <a:ext cx="18722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i="1" dirty="0"/>
              <a:t>Measured region of reciprocal space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4A55495-9289-8244-9B7E-06426CFC1D45}"/>
              </a:ext>
            </a:extLst>
          </p:cNvPr>
          <p:cNvSpPr txBox="1"/>
          <p:nvPr/>
        </p:nvSpPr>
        <p:spPr>
          <a:xfrm>
            <a:off x="2411760" y="3717032"/>
            <a:ext cx="15841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i="1" dirty="0"/>
              <a:t>List of possible space groups </a:t>
            </a:r>
          </a:p>
        </p:txBody>
      </p:sp>
      <p:sp>
        <p:nvSpPr>
          <p:cNvPr id="22" name="Down Arrow 21">
            <a:extLst>
              <a:ext uri="{FF2B5EF4-FFF2-40B4-BE49-F238E27FC236}">
                <a16:creationId xmlns:a16="http://schemas.microsoft.com/office/drawing/2014/main" id="{C5E4894F-3D2B-F043-A32E-B6C15B8B2C2E}"/>
              </a:ext>
            </a:extLst>
          </p:cNvPr>
          <p:cNvSpPr/>
          <p:nvPr/>
        </p:nvSpPr>
        <p:spPr>
          <a:xfrm>
            <a:off x="2852030" y="3356992"/>
            <a:ext cx="351818" cy="432048"/>
          </a:xfrm>
          <a:prstGeom prst="downArrow">
            <a:avLst/>
          </a:prstGeom>
          <a:ln w="12700"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Down Arrow 23">
            <a:extLst>
              <a:ext uri="{FF2B5EF4-FFF2-40B4-BE49-F238E27FC236}">
                <a16:creationId xmlns:a16="http://schemas.microsoft.com/office/drawing/2014/main" id="{04C99D2E-8D84-DD4D-B903-762B4196C771}"/>
              </a:ext>
            </a:extLst>
          </p:cNvPr>
          <p:cNvSpPr/>
          <p:nvPr/>
        </p:nvSpPr>
        <p:spPr>
          <a:xfrm>
            <a:off x="755576" y="3356992"/>
            <a:ext cx="351818" cy="432048"/>
          </a:xfrm>
          <a:prstGeom prst="downArrow">
            <a:avLst/>
          </a:prstGeom>
          <a:ln w="12700"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DE50A12D-EB99-9946-90DE-EE7FAA6A45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4409728"/>
            <a:ext cx="3945470" cy="2448272"/>
          </a:xfrm>
          <a:prstGeom prst="rect">
            <a:avLst/>
          </a:prstGeom>
        </p:spPr>
      </p:pic>
      <p:sp>
        <p:nvSpPr>
          <p:cNvPr id="29" name="Right Arrow 28">
            <a:extLst>
              <a:ext uri="{FF2B5EF4-FFF2-40B4-BE49-F238E27FC236}">
                <a16:creationId xmlns:a16="http://schemas.microsoft.com/office/drawing/2014/main" id="{CD490BBD-AF18-1847-99CA-9D0007599D45}"/>
              </a:ext>
            </a:extLst>
          </p:cNvPr>
          <p:cNvSpPr/>
          <p:nvPr/>
        </p:nvSpPr>
        <p:spPr>
          <a:xfrm>
            <a:off x="1907704" y="2852936"/>
            <a:ext cx="360040" cy="360040"/>
          </a:xfrm>
          <a:prstGeom prst="rightArrow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55147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4D2261-8FE1-EC41-9BDE-FCA957B8C2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8</a:t>
            </a:fld>
            <a:endParaRPr lang="en-GB" noProof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C6FC463-27D1-2142-8CCD-394B293EA9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6" cy="1143000"/>
          </a:xfrm>
        </p:spPr>
        <p:txBody>
          <a:bodyPr/>
          <a:lstStyle/>
          <a:p>
            <a:r>
              <a:rPr lang="en-GB" dirty="0"/>
              <a:t>Example – Naphthalene (D9 @ ILL) 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514309A0-80D1-E247-A655-B8349DCDA20A}"/>
              </a:ext>
            </a:extLst>
          </p:cNvPr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v-SE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51115BC-487E-4422-894C-CB7CD3E79223}" type="slidenum">
              <a:rPr lang="en-GB" smtClean="0"/>
              <a:pPr/>
              <a:t>8</a:t>
            </a:fld>
            <a:endParaRPr lang="en-GB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8A5A0BC3-918D-064F-B69F-1317B4D6D056}"/>
              </a:ext>
            </a:extLst>
          </p:cNvPr>
          <p:cNvSpPr/>
          <p:nvPr/>
        </p:nvSpPr>
        <p:spPr>
          <a:xfrm>
            <a:off x="107504" y="2708920"/>
            <a:ext cx="1728192" cy="576064"/>
          </a:xfrm>
          <a:prstGeom prst="roundRect">
            <a:avLst/>
          </a:prstGeom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Reciprocal Space Visualizer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C4E46399-B57F-E24A-9696-D46178A815C3}"/>
              </a:ext>
            </a:extLst>
          </p:cNvPr>
          <p:cNvSpPr/>
          <p:nvPr/>
        </p:nvSpPr>
        <p:spPr>
          <a:xfrm>
            <a:off x="2339752" y="2708920"/>
            <a:ext cx="1440160" cy="576064"/>
          </a:xfrm>
          <a:prstGeom prst="roundRect">
            <a:avLst/>
          </a:prstGeom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err="1"/>
              <a:t>CheckGroup</a:t>
            </a:r>
            <a:endParaRPr lang="en-GB" dirty="0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433BDF3D-8591-DC4C-9ED4-ABB822080DAA}"/>
              </a:ext>
            </a:extLst>
          </p:cNvPr>
          <p:cNvSpPr/>
          <p:nvPr/>
        </p:nvSpPr>
        <p:spPr>
          <a:xfrm>
            <a:off x="4283968" y="2708920"/>
            <a:ext cx="1080120" cy="576064"/>
          </a:xfrm>
          <a:prstGeom prst="roundRect">
            <a:avLst/>
          </a:prstGeom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err="1"/>
              <a:t>DataRed</a:t>
            </a:r>
            <a:endParaRPr lang="en-GB" dirty="0"/>
          </a:p>
        </p:txBody>
      </p:sp>
      <p:sp>
        <p:nvSpPr>
          <p:cNvPr id="12" name="Down Arrow Callout 11">
            <a:extLst>
              <a:ext uri="{FF2B5EF4-FFF2-40B4-BE49-F238E27FC236}">
                <a16:creationId xmlns:a16="http://schemas.microsoft.com/office/drawing/2014/main" id="{A1512428-4FC7-4747-A5EE-47401FFFDED5}"/>
              </a:ext>
            </a:extLst>
          </p:cNvPr>
          <p:cNvSpPr/>
          <p:nvPr/>
        </p:nvSpPr>
        <p:spPr>
          <a:xfrm>
            <a:off x="467544" y="2060848"/>
            <a:ext cx="936104" cy="576064"/>
          </a:xfrm>
          <a:prstGeom prst="downArrowCallout">
            <a:avLst>
              <a:gd name="adj1" fmla="val 25000"/>
              <a:gd name="adj2" fmla="val 25000"/>
              <a:gd name="adj3" fmla="val 25000"/>
              <a:gd name="adj4" fmla="val 60648"/>
            </a:avLst>
          </a:prstGeom>
          <a:ln w="1270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CFL file</a:t>
            </a:r>
          </a:p>
        </p:txBody>
      </p:sp>
      <p:sp>
        <p:nvSpPr>
          <p:cNvPr id="13" name="Down Arrow Callout 12">
            <a:extLst>
              <a:ext uri="{FF2B5EF4-FFF2-40B4-BE49-F238E27FC236}">
                <a16:creationId xmlns:a16="http://schemas.microsoft.com/office/drawing/2014/main" id="{FE934877-F64B-B545-A332-E4D9E7B3C79C}"/>
              </a:ext>
            </a:extLst>
          </p:cNvPr>
          <p:cNvSpPr/>
          <p:nvPr/>
        </p:nvSpPr>
        <p:spPr>
          <a:xfrm>
            <a:off x="2555776" y="2060848"/>
            <a:ext cx="936104" cy="576064"/>
          </a:xfrm>
          <a:prstGeom prst="downArrowCallout">
            <a:avLst>
              <a:gd name="adj1" fmla="val 27886"/>
              <a:gd name="adj2" fmla="val 25000"/>
              <a:gd name="adj3" fmla="val 25000"/>
              <a:gd name="adj4" fmla="val 58916"/>
            </a:avLst>
          </a:prstGeom>
          <a:ln w="1270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HKL file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FB7F24A-E9BA-6942-B944-724A4DCDB849}"/>
              </a:ext>
            </a:extLst>
          </p:cNvPr>
          <p:cNvSpPr txBox="1"/>
          <p:nvPr/>
        </p:nvSpPr>
        <p:spPr>
          <a:xfrm>
            <a:off x="107504" y="3717032"/>
            <a:ext cx="18722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i="1" dirty="0"/>
              <a:t>Measured region of reciprocal space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297ED3D-3FE3-6F41-A099-A6C0892AEC76}"/>
              </a:ext>
            </a:extLst>
          </p:cNvPr>
          <p:cNvSpPr txBox="1"/>
          <p:nvPr/>
        </p:nvSpPr>
        <p:spPr>
          <a:xfrm>
            <a:off x="2411760" y="3717032"/>
            <a:ext cx="15841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i="1" dirty="0"/>
              <a:t>List of possible space groups </a:t>
            </a:r>
          </a:p>
        </p:txBody>
      </p:sp>
      <p:sp>
        <p:nvSpPr>
          <p:cNvPr id="22" name="Down Arrow 21">
            <a:extLst>
              <a:ext uri="{FF2B5EF4-FFF2-40B4-BE49-F238E27FC236}">
                <a16:creationId xmlns:a16="http://schemas.microsoft.com/office/drawing/2014/main" id="{A65232F8-362E-A140-9BE5-F06392E47ADA}"/>
              </a:ext>
            </a:extLst>
          </p:cNvPr>
          <p:cNvSpPr/>
          <p:nvPr/>
        </p:nvSpPr>
        <p:spPr>
          <a:xfrm>
            <a:off x="2852030" y="3356992"/>
            <a:ext cx="351818" cy="432048"/>
          </a:xfrm>
          <a:prstGeom prst="downArrow">
            <a:avLst/>
          </a:prstGeom>
          <a:ln w="12700"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Down Arrow 23">
            <a:extLst>
              <a:ext uri="{FF2B5EF4-FFF2-40B4-BE49-F238E27FC236}">
                <a16:creationId xmlns:a16="http://schemas.microsoft.com/office/drawing/2014/main" id="{79D96CDC-249A-BE45-9B8B-B6A6B3BADD2B}"/>
              </a:ext>
            </a:extLst>
          </p:cNvPr>
          <p:cNvSpPr/>
          <p:nvPr/>
        </p:nvSpPr>
        <p:spPr>
          <a:xfrm>
            <a:off x="755576" y="3356992"/>
            <a:ext cx="351818" cy="432048"/>
          </a:xfrm>
          <a:prstGeom prst="downArrow">
            <a:avLst/>
          </a:prstGeom>
          <a:ln w="12700"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3E434D9-2AD3-344E-995B-A4B0D0279390}"/>
              </a:ext>
            </a:extLst>
          </p:cNvPr>
          <p:cNvSpPr txBox="1"/>
          <p:nvPr/>
        </p:nvSpPr>
        <p:spPr>
          <a:xfrm>
            <a:off x="4211960" y="3297758"/>
            <a:ext cx="13681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i="1" dirty="0"/>
              <a:t>Average of equivalent reflections</a:t>
            </a:r>
          </a:p>
        </p:txBody>
      </p:sp>
      <p:sp>
        <p:nvSpPr>
          <p:cNvPr id="29" name="Right Arrow 28">
            <a:extLst>
              <a:ext uri="{FF2B5EF4-FFF2-40B4-BE49-F238E27FC236}">
                <a16:creationId xmlns:a16="http://schemas.microsoft.com/office/drawing/2014/main" id="{2056E882-CDA6-8C48-96DC-8D0CE10ED5EA}"/>
              </a:ext>
            </a:extLst>
          </p:cNvPr>
          <p:cNvSpPr/>
          <p:nvPr/>
        </p:nvSpPr>
        <p:spPr>
          <a:xfrm>
            <a:off x="1907704" y="2852936"/>
            <a:ext cx="360040" cy="360040"/>
          </a:xfrm>
          <a:prstGeom prst="rightArrow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Right Arrow 29">
            <a:extLst>
              <a:ext uri="{FF2B5EF4-FFF2-40B4-BE49-F238E27FC236}">
                <a16:creationId xmlns:a16="http://schemas.microsoft.com/office/drawing/2014/main" id="{3771B7B4-29E2-B841-B32F-A967E1980572}"/>
              </a:ext>
            </a:extLst>
          </p:cNvPr>
          <p:cNvSpPr/>
          <p:nvPr/>
        </p:nvSpPr>
        <p:spPr>
          <a:xfrm>
            <a:off x="3851920" y="2852936"/>
            <a:ext cx="360040" cy="360040"/>
          </a:xfrm>
          <a:prstGeom prst="rightArrow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Down Arrow Callout 31">
            <a:extLst>
              <a:ext uri="{FF2B5EF4-FFF2-40B4-BE49-F238E27FC236}">
                <a16:creationId xmlns:a16="http://schemas.microsoft.com/office/drawing/2014/main" id="{E2EF7EF0-2D64-874B-B1D2-8D4213BEE7A4}"/>
              </a:ext>
            </a:extLst>
          </p:cNvPr>
          <p:cNvSpPr/>
          <p:nvPr/>
        </p:nvSpPr>
        <p:spPr>
          <a:xfrm>
            <a:off x="4355976" y="2060848"/>
            <a:ext cx="936104" cy="576064"/>
          </a:xfrm>
          <a:prstGeom prst="downArrowCallout">
            <a:avLst>
              <a:gd name="adj1" fmla="val 27886"/>
              <a:gd name="adj2" fmla="val 25000"/>
              <a:gd name="adj3" fmla="val 25000"/>
              <a:gd name="adj4" fmla="val 58916"/>
            </a:avLst>
          </a:prstGeom>
          <a:ln w="1270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HKL file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E9B41272-AECF-F447-AAE9-F1EED247E3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4377478"/>
            <a:ext cx="3471325" cy="2492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9413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2A2B99-E040-4644-9D9F-5FA7E53F5E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9</a:t>
            </a:fld>
            <a:endParaRPr lang="en-GB" noProof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5686314-127A-F741-9BE2-79B15BE047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6" cy="1143000"/>
          </a:xfrm>
        </p:spPr>
        <p:txBody>
          <a:bodyPr/>
          <a:lstStyle/>
          <a:p>
            <a:r>
              <a:rPr lang="en-GB" dirty="0"/>
              <a:t>Example – Naphthalene (D9 @ ILL) 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F129A4F9-D9F3-CB4A-A669-CBE0B0699637}"/>
              </a:ext>
            </a:extLst>
          </p:cNvPr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v-SE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51115BC-487E-4422-894C-CB7CD3E79223}" type="slidenum">
              <a:rPr lang="en-GB" smtClean="0"/>
              <a:pPr/>
              <a:t>9</a:t>
            </a:fld>
            <a:endParaRPr lang="en-GB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C8D72021-B712-424A-A9AC-65A5BD64701A}"/>
              </a:ext>
            </a:extLst>
          </p:cNvPr>
          <p:cNvSpPr/>
          <p:nvPr/>
        </p:nvSpPr>
        <p:spPr>
          <a:xfrm>
            <a:off x="107504" y="2708920"/>
            <a:ext cx="1728192" cy="576064"/>
          </a:xfrm>
          <a:prstGeom prst="roundRect">
            <a:avLst/>
          </a:prstGeom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Reciprocal Space Visualizer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C4D724CC-F962-FF40-9905-9F92A6CD893C}"/>
              </a:ext>
            </a:extLst>
          </p:cNvPr>
          <p:cNvSpPr/>
          <p:nvPr/>
        </p:nvSpPr>
        <p:spPr>
          <a:xfrm>
            <a:off x="2339752" y="2708920"/>
            <a:ext cx="1440160" cy="576064"/>
          </a:xfrm>
          <a:prstGeom prst="roundRect">
            <a:avLst/>
          </a:prstGeom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err="1"/>
              <a:t>CheckGroup</a:t>
            </a:r>
            <a:endParaRPr lang="en-GB" dirty="0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959C0B19-98D9-3447-A8B7-96B962AC401A}"/>
              </a:ext>
            </a:extLst>
          </p:cNvPr>
          <p:cNvSpPr/>
          <p:nvPr/>
        </p:nvSpPr>
        <p:spPr>
          <a:xfrm>
            <a:off x="4283968" y="2708920"/>
            <a:ext cx="1080120" cy="576064"/>
          </a:xfrm>
          <a:prstGeom prst="roundRect">
            <a:avLst/>
          </a:prstGeom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err="1"/>
              <a:t>DataRed</a:t>
            </a:r>
            <a:endParaRPr lang="en-GB" dirty="0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FB0FE9A6-2E13-C242-A3D9-099DDB694805}"/>
              </a:ext>
            </a:extLst>
          </p:cNvPr>
          <p:cNvSpPr/>
          <p:nvPr/>
        </p:nvSpPr>
        <p:spPr>
          <a:xfrm>
            <a:off x="5940152" y="2708920"/>
            <a:ext cx="1008112" cy="576064"/>
          </a:xfrm>
          <a:prstGeom prst="roundRect">
            <a:avLst/>
          </a:prstGeom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err="1"/>
              <a:t>FullProf</a:t>
            </a:r>
            <a:endParaRPr lang="en-GB" dirty="0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52462DEE-C13C-1142-8DB6-00DE7F8D34B6}"/>
              </a:ext>
            </a:extLst>
          </p:cNvPr>
          <p:cNvSpPr/>
          <p:nvPr/>
        </p:nvSpPr>
        <p:spPr>
          <a:xfrm>
            <a:off x="5220072" y="1556792"/>
            <a:ext cx="1080120" cy="360040"/>
          </a:xfrm>
          <a:prstGeom prst="roundRect">
            <a:avLst/>
          </a:prstGeom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err="1"/>
              <a:t>Mol_tpcr</a:t>
            </a:r>
            <a:endParaRPr lang="en-GB" dirty="0"/>
          </a:p>
        </p:txBody>
      </p:sp>
      <p:sp>
        <p:nvSpPr>
          <p:cNvPr id="12" name="Down Arrow Callout 11">
            <a:extLst>
              <a:ext uri="{FF2B5EF4-FFF2-40B4-BE49-F238E27FC236}">
                <a16:creationId xmlns:a16="http://schemas.microsoft.com/office/drawing/2014/main" id="{8B23D9D5-6F31-4945-A06C-199FE723543B}"/>
              </a:ext>
            </a:extLst>
          </p:cNvPr>
          <p:cNvSpPr/>
          <p:nvPr/>
        </p:nvSpPr>
        <p:spPr>
          <a:xfrm>
            <a:off x="467544" y="2060848"/>
            <a:ext cx="936104" cy="576064"/>
          </a:xfrm>
          <a:prstGeom prst="downArrowCallout">
            <a:avLst>
              <a:gd name="adj1" fmla="val 25000"/>
              <a:gd name="adj2" fmla="val 25000"/>
              <a:gd name="adj3" fmla="val 25000"/>
              <a:gd name="adj4" fmla="val 60648"/>
            </a:avLst>
          </a:prstGeom>
          <a:ln w="1270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CFL file</a:t>
            </a:r>
          </a:p>
        </p:txBody>
      </p:sp>
      <p:sp>
        <p:nvSpPr>
          <p:cNvPr id="13" name="Down Arrow Callout 12">
            <a:extLst>
              <a:ext uri="{FF2B5EF4-FFF2-40B4-BE49-F238E27FC236}">
                <a16:creationId xmlns:a16="http://schemas.microsoft.com/office/drawing/2014/main" id="{AF9224E4-0B7E-354E-A49E-41BADE8396B3}"/>
              </a:ext>
            </a:extLst>
          </p:cNvPr>
          <p:cNvSpPr/>
          <p:nvPr/>
        </p:nvSpPr>
        <p:spPr>
          <a:xfrm>
            <a:off x="2555776" y="2060848"/>
            <a:ext cx="936104" cy="576064"/>
          </a:xfrm>
          <a:prstGeom prst="downArrowCallout">
            <a:avLst>
              <a:gd name="adj1" fmla="val 27886"/>
              <a:gd name="adj2" fmla="val 25000"/>
              <a:gd name="adj3" fmla="val 25000"/>
              <a:gd name="adj4" fmla="val 58916"/>
            </a:avLst>
          </a:prstGeom>
          <a:ln w="1270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HKL file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FD65ED0-62FA-6C4E-AB7C-F6F1E9B62E2B}"/>
              </a:ext>
            </a:extLst>
          </p:cNvPr>
          <p:cNvSpPr txBox="1"/>
          <p:nvPr/>
        </p:nvSpPr>
        <p:spPr>
          <a:xfrm>
            <a:off x="107504" y="3717032"/>
            <a:ext cx="18722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i="1" dirty="0"/>
              <a:t>Measured region of reciprocal space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6A6233B-E8AA-894E-A488-7859BB9A6DE4}"/>
              </a:ext>
            </a:extLst>
          </p:cNvPr>
          <p:cNvSpPr txBox="1"/>
          <p:nvPr/>
        </p:nvSpPr>
        <p:spPr>
          <a:xfrm>
            <a:off x="2411760" y="3717032"/>
            <a:ext cx="15841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i="1" dirty="0"/>
              <a:t>List of possible space groups </a:t>
            </a:r>
          </a:p>
        </p:txBody>
      </p:sp>
      <p:sp>
        <p:nvSpPr>
          <p:cNvPr id="16" name="Curved Right Arrow 15">
            <a:extLst>
              <a:ext uri="{FF2B5EF4-FFF2-40B4-BE49-F238E27FC236}">
                <a16:creationId xmlns:a16="http://schemas.microsoft.com/office/drawing/2014/main" id="{480755D7-6BCC-684D-A866-2737DB149538}"/>
              </a:ext>
            </a:extLst>
          </p:cNvPr>
          <p:cNvSpPr/>
          <p:nvPr/>
        </p:nvSpPr>
        <p:spPr>
          <a:xfrm rot="16200000">
            <a:off x="5436096" y="3284984"/>
            <a:ext cx="504054" cy="648074"/>
          </a:xfrm>
          <a:prstGeom prst="curvedRightArrow">
            <a:avLst/>
          </a:prstGeom>
          <a:gradFill>
            <a:gsLst>
              <a:gs pos="30000">
                <a:srgbClr val="99CC66"/>
              </a:gs>
              <a:gs pos="69000">
                <a:srgbClr val="8064A2"/>
              </a:gs>
            </a:gsLst>
            <a:lin ang="5400000" scaled="1"/>
          </a:gradFill>
          <a:ln w="12700">
            <a:gradFill>
              <a:gsLst>
                <a:gs pos="29000">
                  <a:srgbClr val="99CC66"/>
                </a:gs>
                <a:gs pos="71000">
                  <a:srgbClr val="8064A2"/>
                </a:gs>
              </a:gsLst>
              <a:lin ang="5400000" scaled="1"/>
            </a:gra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9" name="Down Arrow 18">
            <a:extLst>
              <a:ext uri="{FF2B5EF4-FFF2-40B4-BE49-F238E27FC236}">
                <a16:creationId xmlns:a16="http://schemas.microsoft.com/office/drawing/2014/main" id="{43E6AC90-32D2-A04D-B25F-8A111FB60F13}"/>
              </a:ext>
            </a:extLst>
          </p:cNvPr>
          <p:cNvSpPr/>
          <p:nvPr/>
        </p:nvSpPr>
        <p:spPr>
          <a:xfrm rot="19668722">
            <a:off x="5909659" y="2061120"/>
            <a:ext cx="285240" cy="619428"/>
          </a:xfrm>
          <a:prstGeom prst="downArrow">
            <a:avLst/>
          </a:prstGeom>
          <a:gradFill>
            <a:gsLst>
              <a:gs pos="29000">
                <a:srgbClr val="99CC66"/>
              </a:gs>
              <a:gs pos="63000">
                <a:srgbClr val="8064A2"/>
              </a:gs>
            </a:gsLst>
            <a:lin ang="5400000" scaled="1"/>
          </a:gradFill>
          <a:ln w="12700">
            <a:gradFill>
              <a:gsLst>
                <a:gs pos="30000">
                  <a:srgbClr val="99CC66"/>
                </a:gs>
                <a:gs pos="70000">
                  <a:srgbClr val="8064A2"/>
                </a:gs>
              </a:gsLst>
              <a:lin ang="5400000" scaled="1"/>
            </a:gra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23205CF-C36E-6E4B-A544-F884C2C8FCA2}"/>
              </a:ext>
            </a:extLst>
          </p:cNvPr>
          <p:cNvSpPr/>
          <p:nvPr/>
        </p:nvSpPr>
        <p:spPr>
          <a:xfrm>
            <a:off x="6228184" y="1988840"/>
            <a:ext cx="864096" cy="360040"/>
          </a:xfrm>
          <a:prstGeom prst="rect">
            <a:avLst/>
          </a:prstGeom>
          <a:solidFill>
            <a:srgbClr val="8064A2"/>
          </a:solidFill>
          <a:ln w="1270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err="1"/>
              <a:t>Pcr</a:t>
            </a:r>
            <a:r>
              <a:rPr lang="en-GB" dirty="0"/>
              <a:t> file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FDB9352-1C12-574D-847F-1626A6BAB196}"/>
              </a:ext>
            </a:extLst>
          </p:cNvPr>
          <p:cNvSpPr/>
          <p:nvPr/>
        </p:nvSpPr>
        <p:spPr>
          <a:xfrm>
            <a:off x="5292080" y="4005064"/>
            <a:ext cx="1368152" cy="360040"/>
          </a:xfrm>
          <a:prstGeom prst="rect">
            <a:avLst/>
          </a:prstGeom>
          <a:ln w="1270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Intensity file</a:t>
            </a:r>
          </a:p>
        </p:txBody>
      </p:sp>
      <p:sp>
        <p:nvSpPr>
          <p:cNvPr id="22" name="Down Arrow 21">
            <a:extLst>
              <a:ext uri="{FF2B5EF4-FFF2-40B4-BE49-F238E27FC236}">
                <a16:creationId xmlns:a16="http://schemas.microsoft.com/office/drawing/2014/main" id="{C8A1E7F0-6BAA-DD4C-BEEB-FC12D12FECDF}"/>
              </a:ext>
            </a:extLst>
          </p:cNvPr>
          <p:cNvSpPr/>
          <p:nvPr/>
        </p:nvSpPr>
        <p:spPr>
          <a:xfrm>
            <a:off x="2852030" y="3356992"/>
            <a:ext cx="351818" cy="432048"/>
          </a:xfrm>
          <a:prstGeom prst="downArrow">
            <a:avLst/>
          </a:prstGeom>
          <a:ln w="12700"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Down Arrow 23">
            <a:extLst>
              <a:ext uri="{FF2B5EF4-FFF2-40B4-BE49-F238E27FC236}">
                <a16:creationId xmlns:a16="http://schemas.microsoft.com/office/drawing/2014/main" id="{26BF2D0D-4B12-DF49-A1F2-58853DD8D216}"/>
              </a:ext>
            </a:extLst>
          </p:cNvPr>
          <p:cNvSpPr/>
          <p:nvPr/>
        </p:nvSpPr>
        <p:spPr>
          <a:xfrm>
            <a:off x="755576" y="3356992"/>
            <a:ext cx="351818" cy="432048"/>
          </a:xfrm>
          <a:prstGeom prst="downArrow">
            <a:avLst/>
          </a:prstGeom>
          <a:ln w="12700"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AD7554A-07AF-C844-8740-2DC9F097D038}"/>
              </a:ext>
            </a:extLst>
          </p:cNvPr>
          <p:cNvSpPr txBox="1"/>
          <p:nvPr/>
        </p:nvSpPr>
        <p:spPr>
          <a:xfrm>
            <a:off x="4211960" y="3297758"/>
            <a:ext cx="13681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i="1" dirty="0"/>
              <a:t>Average of equivalent reflections</a:t>
            </a:r>
          </a:p>
        </p:txBody>
      </p:sp>
      <p:sp>
        <p:nvSpPr>
          <p:cNvPr id="29" name="Right Arrow 28">
            <a:extLst>
              <a:ext uri="{FF2B5EF4-FFF2-40B4-BE49-F238E27FC236}">
                <a16:creationId xmlns:a16="http://schemas.microsoft.com/office/drawing/2014/main" id="{E14176EC-49B4-684F-AE7E-C062EE6F62ED}"/>
              </a:ext>
            </a:extLst>
          </p:cNvPr>
          <p:cNvSpPr/>
          <p:nvPr/>
        </p:nvSpPr>
        <p:spPr>
          <a:xfrm>
            <a:off x="1907704" y="2852936"/>
            <a:ext cx="360040" cy="360040"/>
          </a:xfrm>
          <a:prstGeom prst="rightArrow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Right Arrow 29">
            <a:extLst>
              <a:ext uri="{FF2B5EF4-FFF2-40B4-BE49-F238E27FC236}">
                <a16:creationId xmlns:a16="http://schemas.microsoft.com/office/drawing/2014/main" id="{948C6875-04E5-DC42-8FEB-3933C41DCA6B}"/>
              </a:ext>
            </a:extLst>
          </p:cNvPr>
          <p:cNvSpPr/>
          <p:nvPr/>
        </p:nvSpPr>
        <p:spPr>
          <a:xfrm>
            <a:off x="3851920" y="2852936"/>
            <a:ext cx="360040" cy="360040"/>
          </a:xfrm>
          <a:prstGeom prst="rightArrow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Right Arrow 30">
            <a:extLst>
              <a:ext uri="{FF2B5EF4-FFF2-40B4-BE49-F238E27FC236}">
                <a16:creationId xmlns:a16="http://schemas.microsoft.com/office/drawing/2014/main" id="{C344EF91-136A-8E48-BB43-7BD99B7B478D}"/>
              </a:ext>
            </a:extLst>
          </p:cNvPr>
          <p:cNvSpPr/>
          <p:nvPr/>
        </p:nvSpPr>
        <p:spPr>
          <a:xfrm>
            <a:off x="5436096" y="2852936"/>
            <a:ext cx="360040" cy="360040"/>
          </a:xfrm>
          <a:prstGeom prst="rightArrow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Down Arrow Callout 31">
            <a:extLst>
              <a:ext uri="{FF2B5EF4-FFF2-40B4-BE49-F238E27FC236}">
                <a16:creationId xmlns:a16="http://schemas.microsoft.com/office/drawing/2014/main" id="{53E4AF90-8711-1244-BA46-90A4B85D26D1}"/>
              </a:ext>
            </a:extLst>
          </p:cNvPr>
          <p:cNvSpPr/>
          <p:nvPr/>
        </p:nvSpPr>
        <p:spPr>
          <a:xfrm>
            <a:off x="4355976" y="2060848"/>
            <a:ext cx="936104" cy="576064"/>
          </a:xfrm>
          <a:prstGeom prst="downArrowCallout">
            <a:avLst>
              <a:gd name="adj1" fmla="val 27886"/>
              <a:gd name="adj2" fmla="val 25000"/>
              <a:gd name="adj3" fmla="val 25000"/>
              <a:gd name="adj4" fmla="val 58916"/>
            </a:avLst>
          </a:prstGeom>
          <a:ln w="1270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HKL file</a:t>
            </a:r>
          </a:p>
        </p:txBody>
      </p:sp>
    </p:spTree>
    <p:extLst>
      <p:ext uri="{BB962C8B-B14F-4D97-AF65-F5344CB8AC3E}">
        <p14:creationId xmlns:p14="http://schemas.microsoft.com/office/powerpoint/2010/main" val="154070850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5" id="{B44B2280-2390-4D03-8D38-6C24B0BAA245}" vid="{0B7C071A-F5F7-47CF-A93A-F42DBF6073E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3375</TotalTime>
  <Words>1387</Words>
  <Application>Microsoft Macintosh PowerPoint</Application>
  <PresentationFormat>On-screen Show (4:3)</PresentationFormat>
  <Paragraphs>334</Paragraphs>
  <Slides>28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4" baseType="lpstr">
      <vt:lpstr>ＭＳ Ｐゴシック</vt:lpstr>
      <vt:lpstr>Arial</vt:lpstr>
      <vt:lpstr>Calibri</vt:lpstr>
      <vt:lpstr>System Font Regular</vt:lpstr>
      <vt:lpstr>Times New Roman</vt:lpstr>
      <vt:lpstr>Office Theme</vt:lpstr>
      <vt:lpstr>FullProf &amp; Esmeralda</vt:lpstr>
      <vt:lpstr>FullProf Suite</vt:lpstr>
      <vt:lpstr>FullProf Suite – Description of project</vt:lpstr>
      <vt:lpstr>FullProf Suite - Functionalities</vt:lpstr>
      <vt:lpstr>FullProf Suite - GUI</vt:lpstr>
      <vt:lpstr>Example – Naphthalene (D9 @ ILL) </vt:lpstr>
      <vt:lpstr>Example – Naphthalene (D9 @ ILL) </vt:lpstr>
      <vt:lpstr>Example – Naphthalene (D9 @ ILL) </vt:lpstr>
      <vt:lpstr>Example – Naphthalene (D9 @ ILL) </vt:lpstr>
      <vt:lpstr>Example – Naphthalene (D9 @ ILL) </vt:lpstr>
      <vt:lpstr>FullProf Suite – Future plans &amp; events</vt:lpstr>
      <vt:lpstr>The Esmeralda Laue Suite</vt:lpstr>
      <vt:lpstr>Laue Diffraction with neutrons - Technique</vt:lpstr>
      <vt:lpstr>Laue neutron diffraction  Data treatment using Esmeralda</vt:lpstr>
      <vt:lpstr>The Esmeralda Laue Suite - Structure of project</vt:lpstr>
      <vt:lpstr>The Esmeralda Laue Suite – Data treatment workflow</vt:lpstr>
      <vt:lpstr>The Esmeralda Laue Suite – Input</vt:lpstr>
      <vt:lpstr>The Esmeralda Laue Suite – Input</vt:lpstr>
      <vt:lpstr>The Esmeralda Laue Suite – Input</vt:lpstr>
      <vt:lpstr>The Esmeralda Laue Suite - Documentation</vt:lpstr>
      <vt:lpstr>The Esmeralda Laue Suite -  Functionalities</vt:lpstr>
      <vt:lpstr>The Esmeralda Laue Suite -  Functionalities</vt:lpstr>
      <vt:lpstr>PowerPoint Presentation</vt:lpstr>
      <vt:lpstr>The Esmeralda Laue Suite -  Functionalities</vt:lpstr>
      <vt:lpstr>The Esmeralda Laue Suite -  Functionalities</vt:lpstr>
      <vt:lpstr>PowerPoint Presentation</vt:lpstr>
      <vt:lpstr>PowerPoint Presentation</vt:lpstr>
      <vt:lpstr>Future developments for Esmeralda Laue Suite</vt:lpstr>
    </vt:vector>
  </TitlesOfParts>
  <Company/>
  <LinksUpToDate>false</LinksUpToDate>
  <SharedDoc>false</SharedDoc>
  <HyperlinksChanged>false</HyperlinksChanged>
  <AppVersion>16.0014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of presentation</dc:title>
  <dc:creator>Microsoft Office User</dc:creator>
  <cp:lastModifiedBy>Microsoft Office User</cp:lastModifiedBy>
  <cp:revision>177</cp:revision>
  <cp:lastPrinted>2018-09-13T07:21:24Z</cp:lastPrinted>
  <dcterms:created xsi:type="dcterms:W3CDTF">2018-08-20T13:31:59Z</dcterms:created>
  <dcterms:modified xsi:type="dcterms:W3CDTF">2018-09-13T07:21:56Z</dcterms:modified>
</cp:coreProperties>
</file>