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26"/>
  </p:notesMasterIdLst>
  <p:sldIdLst>
    <p:sldId id="287" r:id="rId5"/>
    <p:sldId id="297" r:id="rId6"/>
    <p:sldId id="497" r:id="rId7"/>
    <p:sldId id="490" r:id="rId8"/>
    <p:sldId id="476" r:id="rId9"/>
    <p:sldId id="475" r:id="rId10"/>
    <p:sldId id="472" r:id="rId11"/>
    <p:sldId id="493" r:id="rId12"/>
    <p:sldId id="358" r:id="rId13"/>
    <p:sldId id="470" r:id="rId14"/>
    <p:sldId id="494" r:id="rId15"/>
    <p:sldId id="478" r:id="rId16"/>
    <p:sldId id="480" r:id="rId17"/>
    <p:sldId id="481" r:id="rId18"/>
    <p:sldId id="482" r:id="rId19"/>
    <p:sldId id="483" r:id="rId20"/>
    <p:sldId id="485" r:id="rId21"/>
    <p:sldId id="473" r:id="rId22"/>
    <p:sldId id="471" r:id="rId23"/>
    <p:sldId id="496" r:id="rId24"/>
    <p:sldId id="417" r:id="rId2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F3F5"/>
    <a:srgbClr val="C4F5EB"/>
    <a:srgbClr val="D72728"/>
    <a:srgbClr val="8C564A"/>
    <a:srgbClr val="E478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0" autoAdjust="0"/>
    <p:restoredTop sz="96911" autoAdjust="0"/>
  </p:normalViewPr>
  <p:slideViewPr>
    <p:cSldViewPr showGuides="1">
      <p:cViewPr varScale="1">
        <p:scale>
          <a:sx n="149" d="100"/>
          <a:sy n="149" d="100"/>
        </p:scale>
        <p:origin x="80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D44AE-F9C9-A64A-8333-DB1E179B1E09}" type="datetimeFigureOut">
              <a:rPr lang="en-US" smtClean="0"/>
              <a:t>9/18/18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F0A61-0BF7-CE47-8E1B-D4D8704BC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06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SCD is complicated: multiple orientations, multiple experiment goals </a:t>
            </a:r>
          </a:p>
          <a:p>
            <a:r>
              <a:rPr lang="en-US" baseline="0" dirty="0"/>
              <a:t>Meaningful visualization: Q-space, specific directions or planes or volumes </a:t>
            </a:r>
          </a:p>
          <a:p>
            <a:r>
              <a:rPr lang="en-US" baseline="0" dirty="0"/>
              <a:t>With corrections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5C4AF-760A-3740-A9CE-16F7D6111F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3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Adjust heating and cooling rates to neutron flux measurement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5C4AF-760A-3740-A9CE-16F7D6111F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3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Adjust heating and cooling rates to neutron flux measurement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5C4AF-760A-3740-A9CE-16F7D6111F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3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F0A61-0BF7-CE47-8E1B-D4D8704BC8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SCD is complicated: multiple orientations, multiple experiment goals </a:t>
            </a:r>
          </a:p>
          <a:p>
            <a:r>
              <a:rPr lang="en-US" baseline="0" dirty="0"/>
              <a:t>Meaningful visualization: Q-space, specific directions or planes or volumes </a:t>
            </a:r>
          </a:p>
          <a:p>
            <a:r>
              <a:rPr lang="en-US" baseline="0" dirty="0"/>
              <a:t>With corrections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5C4AF-760A-3740-A9CE-16F7D6111F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3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Adjust heating and cooling rates to neutron flux measurement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5C4AF-760A-3740-A9CE-16F7D6111F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3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Adjust heating and cooling rates to neutron flux measurement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5C4AF-760A-3740-A9CE-16F7D6111F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3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Adjust heating and cooling rates to neutron flux measurement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5C4AF-760A-3740-A9CE-16F7D6111F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3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Adjust heating and cooling rates to neutron flux measurement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5C4AF-760A-3740-A9CE-16F7D6111F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3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Adjust heating and cooling rates to neutron flux measurement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5C4AF-760A-3740-A9CE-16F7D6111F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3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Elastic diffuse neutron scattering data collected from a Zr0.85Ca0.15O1.85 single crystal on CORELLI at room temperature. </a:t>
            </a:r>
          </a:p>
          <a:p>
            <a:r>
              <a:rPr lang="en-US" sz="1200" dirty="0"/>
              <a:t>(a) Instrument view for one crystal orientation. </a:t>
            </a:r>
          </a:p>
          <a:p>
            <a:r>
              <a:rPr lang="en-US" sz="1200" dirty="0"/>
              <a:t>(b) Slices of the reciprocal-lattice planes (0, K, L) and (0.4, K, L) with the data integrated in the normal direction over a range of 0.1 </a:t>
            </a:r>
            <a:r>
              <a:rPr lang="en-US" sz="1200" dirty="0" err="1"/>
              <a:t>r.l.u</a:t>
            </a:r>
            <a:r>
              <a:rPr lang="en-US" sz="1200" dirty="0"/>
              <a:t>. </a:t>
            </a:r>
          </a:p>
          <a:p>
            <a:r>
              <a:rPr lang="en-US" sz="1200" dirty="0"/>
              <a:t>The data were collected at 91 angles with a step size of 2 and then merged after cross correlation and </a:t>
            </a:r>
            <a:r>
              <a:rPr lang="en-US" sz="1200" dirty="0" err="1"/>
              <a:t>symmetrization</a:t>
            </a:r>
            <a:r>
              <a:rPr lang="en-US" sz="1200" dirty="0"/>
              <a:t> using the mmm Laue point group.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5C4AF-760A-3740-A9CE-16F7D6111F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3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Adjust heating and cooling rates to neutron flux measurement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5C4AF-760A-3740-A9CE-16F7D6111F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1D2A25C-7B40-3947-962E-98E072881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48130" y="48129"/>
            <a:ext cx="4322618" cy="42263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5810C7C-5584-3E40-A992-A11F601CFF63}"/>
              </a:ext>
            </a:extLst>
          </p:cNvPr>
          <p:cNvSpPr/>
          <p:nvPr userDrawn="1"/>
        </p:nvSpPr>
        <p:spPr>
          <a:xfrm>
            <a:off x="0" y="0"/>
            <a:ext cx="9144000" cy="457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DCF673-073B-D244-A03F-FD1150A11747}"/>
              </a:ext>
            </a:extLst>
          </p:cNvPr>
          <p:cNvSpPr/>
          <p:nvPr userDrawn="1"/>
        </p:nvSpPr>
        <p:spPr bwMode="auto">
          <a:xfrm>
            <a:off x="5594423" y="0"/>
            <a:ext cx="3561025" cy="6186394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00531B-272D-BF46-951C-B93F81F49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80"/>
          <a:stretch/>
        </p:blipFill>
        <p:spPr>
          <a:xfrm>
            <a:off x="5786057" y="0"/>
            <a:ext cx="3377288" cy="669608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32936F0-8B3B-5043-9DA8-FA35D2E75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499" y="235945"/>
            <a:ext cx="4160172" cy="92648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FE117C1-3458-8C4B-AF1C-2C8128A2C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224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6F2E96-D0AD-824A-A816-D74001AB45F7}"/>
              </a:ext>
            </a:extLst>
          </p:cNvPr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316D5E-D215-9C45-B4E5-3CF1BC3A88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296" y="6374388"/>
            <a:ext cx="1329900" cy="32004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2EEE709-B6A8-CE42-A63F-868520279FFF}"/>
              </a:ext>
            </a:extLst>
          </p:cNvPr>
          <p:cNvSpPr/>
          <p:nvPr userDrawn="1"/>
        </p:nvSpPr>
        <p:spPr>
          <a:xfrm>
            <a:off x="-23150" y="6158962"/>
            <a:ext cx="9162288" cy="274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8E8708E-7023-344A-B60A-5C1F55A2302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033" y="660860"/>
            <a:ext cx="4489932" cy="4525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43920" r="33452" b="2745"/>
          <a:stretch/>
        </p:blipFill>
        <p:spPr>
          <a:xfrm>
            <a:off x="4846320" y="2606040"/>
            <a:ext cx="2483985" cy="2499034"/>
          </a:xfrm>
          <a:prstGeom prst="ellipse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 rot="16200000">
            <a:off x="12902348" y="1486035"/>
            <a:ext cx="0" cy="2615184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18504" y="1325880"/>
            <a:ext cx="2350008" cy="23500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0480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/>
              <a:pPr>
                <a:defRPr/>
              </a:pPr>
              <a:t>9/18/18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" y="132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7/S160057671800403X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92228"/>
            <a:ext cx="5254818" cy="1778949"/>
          </a:xfrm>
          <a:effectLst>
            <a:outerShdw blurRad="50800" dist="508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r>
              <a:rPr lang="en-US" sz="3200" dirty="0"/>
              <a:t>Single Crystal Neutron Diffraction </a:t>
            </a:r>
            <a:br>
              <a:rPr lang="en-US" sz="3200" dirty="0"/>
            </a:br>
            <a:r>
              <a:rPr lang="en-US" sz="3200" dirty="0"/>
              <a:t>and Event Mode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4114800"/>
            <a:ext cx="4396739" cy="381000"/>
          </a:xfrm>
          <a:effectLst/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</a:rPr>
              <a:t>Christina Hoffmann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4800600"/>
            <a:ext cx="6329948" cy="107721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</a:rPr>
              <a:t>Diffraction Group </a:t>
            </a:r>
          </a:p>
          <a:p>
            <a:r>
              <a:rPr lang="en-US" sz="16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</a:rPr>
              <a:t>Neutron Scattering Division  </a:t>
            </a:r>
          </a:p>
          <a:p>
            <a:r>
              <a:rPr lang="en-US" sz="16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</a:rPr>
              <a:t>Neutron Sciences Directorate </a:t>
            </a:r>
          </a:p>
          <a:p>
            <a:r>
              <a:rPr lang="en-US" sz="16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</a:rPr>
              <a:t>Oak Ridge National Laboratory</a:t>
            </a:r>
          </a:p>
        </p:txBody>
      </p:sp>
      <p:sp>
        <p:nvSpPr>
          <p:cNvPr id="8" name="Rectangle 7"/>
          <p:cNvSpPr/>
          <p:nvPr/>
        </p:nvSpPr>
        <p:spPr>
          <a:xfrm>
            <a:off x="5657088" y="5654100"/>
            <a:ext cx="352820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This research is supported by UT Battelle, LLC under Contract DE-AC05-00OR22725 for the U.S. Dept. Energy, Office of Science.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4E60BC-5F1B-9C4B-9FC0-9584F8886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5239" t="32434" b="24709"/>
          <a:stretch/>
        </p:blipFill>
        <p:spPr>
          <a:xfrm rot="5400000">
            <a:off x="5046992" y="4325608"/>
            <a:ext cx="202181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35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523220"/>
          </a:xfrm>
        </p:spPr>
        <p:txBody>
          <a:bodyPr/>
          <a:lstStyle/>
          <a:p>
            <a:r>
              <a:rPr lang="en-US" sz="3200" dirty="0"/>
              <a:t>Q-space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2667000" cy="5029200"/>
          </a:xfrm>
        </p:spPr>
        <p:txBody>
          <a:bodyPr/>
          <a:lstStyle/>
          <a:p>
            <a:r>
              <a:rPr lang="en-US" sz="1600" dirty="0"/>
              <a:t>Elastic diffuse from Zr0.85Ca0.15O1.85 (CORELLI @ RT). </a:t>
            </a:r>
          </a:p>
          <a:p>
            <a:r>
              <a:rPr lang="en-US" sz="1600" dirty="0"/>
              <a:t>(a) Instrument view for one crystal orientation. </a:t>
            </a:r>
          </a:p>
          <a:p>
            <a:r>
              <a:rPr lang="en-US" sz="1600" dirty="0"/>
              <a:t>(b) Slices of reciprocal lattice planes (0, K, L) and (0.4, K, L) </a:t>
            </a:r>
          </a:p>
          <a:p>
            <a:r>
              <a:rPr lang="en-US" sz="1600" dirty="0"/>
              <a:t>Data were collected at multiple angles, then merged after cross correlation and </a:t>
            </a:r>
            <a:r>
              <a:rPr lang="en-US" sz="1600" dirty="0" err="1"/>
              <a:t>symmetrization</a:t>
            </a:r>
            <a:r>
              <a:rPr lang="en-US" sz="1600" dirty="0"/>
              <a:t> </a:t>
            </a:r>
          </a:p>
        </p:txBody>
      </p:sp>
      <p:pic>
        <p:nvPicPr>
          <p:cNvPr id="8" name="Picture 7" descr="sapphire-june2012-all.png">
            <a:extLst>
              <a:ext uri="{FF2B5EF4-FFF2-40B4-BE49-F238E27FC236}">
                <a16:creationId xmlns:a16="http://schemas.microsoft.com/office/drawing/2014/main" id="{A36DDF12-379B-F249-B4F3-B44ACB3EAB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9" t="3418" r="38109" b="50195"/>
          <a:stretch/>
        </p:blipFill>
        <p:spPr>
          <a:xfrm>
            <a:off x="5257800" y="0"/>
            <a:ext cx="3886200" cy="3614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554875"/>
            <a:ext cx="6019800" cy="2261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962400"/>
            <a:ext cx="5791200" cy="27209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538" y="6400800"/>
            <a:ext cx="3358462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s-IS" sz="1200" dirty="0"/>
              <a:t>F. Ye et </a:t>
            </a:r>
            <a:r>
              <a:rPr lang="is-IS" sz="1200" i="1" dirty="0"/>
              <a:t>al.</a:t>
            </a:r>
            <a:r>
              <a:rPr lang="is-IS" sz="1200" dirty="0"/>
              <a:t>, J. Appl. Cryst. (2018). 51, 315–322 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hlinkClick r:id="rId6"/>
              </a:rPr>
              <a:t>https://doi.org/10.1107/S160057671800403X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6455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523220"/>
          </a:xfrm>
        </p:spPr>
        <p:txBody>
          <a:bodyPr/>
          <a:lstStyle/>
          <a:p>
            <a:r>
              <a:rPr lang="en-US" sz="3200" dirty="0"/>
              <a:t>Q-space Use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990600"/>
            <a:ext cx="8077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None/>
            </a:pPr>
            <a:r>
              <a:rPr lang="en-US" sz="1800" b="1" dirty="0"/>
              <a:t>Opportunities: 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Sample specific data visualization 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Efficient experiment planning 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Streamlining of data processing and corrections: instrument specific, sample dependent, incident beam dependent, scaling and normalization </a:t>
            </a:r>
          </a:p>
        </p:txBody>
      </p:sp>
    </p:spTree>
    <p:extLst>
      <p:ext uri="{BB962C8B-B14F-4D97-AF65-F5344CB8AC3E}">
        <p14:creationId xmlns:p14="http://schemas.microsoft.com/office/powerpoint/2010/main" val="549316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888705"/>
          </a:xfrm>
        </p:spPr>
        <p:txBody>
          <a:bodyPr/>
          <a:lstStyle/>
          <a:p>
            <a:pPr algn="r"/>
            <a:r>
              <a:rPr lang="en-US" dirty="0"/>
              <a:t>Experiment planning setup: </a:t>
            </a:r>
            <a:br>
              <a:rPr lang="en-US" dirty="0"/>
            </a:br>
            <a:r>
              <a:rPr lang="en-US" dirty="0"/>
              <a:t>Crystal Plan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0" y="25744"/>
            <a:ext cx="736256" cy="7362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2971800" cy="242010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371600"/>
            <a:ext cx="2852326" cy="232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2895600"/>
            <a:ext cx="3276600" cy="2668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4038601"/>
            <a:ext cx="352970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AAABE8-BD9C-C64A-B474-2CDF0E2C86C4}"/>
              </a:ext>
            </a:extLst>
          </p:cNvPr>
          <p:cNvSpPr txBox="1"/>
          <p:nvPr/>
        </p:nvSpPr>
        <p:spPr>
          <a:xfrm>
            <a:off x="152400" y="6509026"/>
            <a:ext cx="39624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err="1"/>
              <a:t>Zikovsky</a:t>
            </a:r>
            <a:r>
              <a:rPr lang="en-US" sz="1200" dirty="0"/>
              <a:t> J., et </a:t>
            </a:r>
            <a:r>
              <a:rPr lang="en-US" sz="1200" i="1" dirty="0"/>
              <a:t>al.</a:t>
            </a:r>
            <a:r>
              <a:rPr lang="en-US" sz="1200" dirty="0"/>
              <a:t>, </a:t>
            </a:r>
            <a:r>
              <a:rPr lang="en-US" sz="1200" i="1" dirty="0"/>
              <a:t>J. Appl. </a:t>
            </a:r>
            <a:r>
              <a:rPr lang="en-US" sz="1200" i="1" dirty="0" err="1"/>
              <a:t>Cryst</a:t>
            </a:r>
            <a:r>
              <a:rPr lang="en-US" sz="1200" i="1" dirty="0"/>
              <a:t>.</a:t>
            </a:r>
            <a:r>
              <a:rPr lang="en-US" sz="1200" dirty="0"/>
              <a:t> (2011)</a:t>
            </a:r>
            <a:r>
              <a:rPr lang="en-US" sz="1200" i="1" dirty="0"/>
              <a:t>,</a:t>
            </a:r>
            <a:r>
              <a:rPr lang="en-US" sz="1200" dirty="0"/>
              <a:t> </a:t>
            </a:r>
            <a:r>
              <a:rPr lang="en-US" sz="1200" b="1" dirty="0"/>
              <a:t>44,</a:t>
            </a:r>
            <a:r>
              <a:rPr lang="en-US" sz="1200" dirty="0"/>
              <a:t> 418-423. </a:t>
            </a:r>
          </a:p>
        </p:txBody>
      </p:sp>
    </p:spTree>
    <p:extLst>
      <p:ext uri="{BB962C8B-B14F-4D97-AF65-F5344CB8AC3E}">
        <p14:creationId xmlns:p14="http://schemas.microsoft.com/office/powerpoint/2010/main" val="656304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1476" y="962433"/>
            <a:ext cx="6040143" cy="543726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864890" cy="487954"/>
          </a:xfrm>
        </p:spPr>
        <p:txBody>
          <a:bodyPr/>
          <a:lstStyle/>
          <a:p>
            <a:r>
              <a:rPr lang="en-US" dirty="0"/>
              <a:t>Collecting Volumes of Diffraction Space</a:t>
            </a:r>
          </a:p>
        </p:txBody>
      </p:sp>
      <p:pic>
        <p:nvPicPr>
          <p:cNvPr id="5" name="Picture 4" descr="image1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984027">
            <a:off x="7848600" y="1905000"/>
            <a:ext cx="904604" cy="92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1156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age12.tif">
            <a:extLst>
              <a:ext uri="{FF2B5EF4-FFF2-40B4-BE49-F238E27FC236}">
                <a16:creationId xmlns:a16="http://schemas.microsoft.com/office/drawing/2014/main" id="{F6620F55-C583-074F-A753-176273AE7A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8600" y="1905000"/>
            <a:ext cx="904604" cy="92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1476" y="962433"/>
            <a:ext cx="6040143" cy="5437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 l="3741" t="3623" r="5590" b="8096"/>
          <a:stretch/>
        </p:blipFill>
        <p:spPr>
          <a:xfrm>
            <a:off x="1676400" y="1152071"/>
            <a:ext cx="5724072" cy="488042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864890" cy="487954"/>
          </a:xfrm>
        </p:spPr>
        <p:txBody>
          <a:bodyPr/>
          <a:lstStyle/>
          <a:p>
            <a:r>
              <a:rPr lang="en-US" dirty="0"/>
              <a:t>Collecting Volumes of Diffraction Space</a:t>
            </a:r>
          </a:p>
        </p:txBody>
      </p:sp>
    </p:spTree>
    <p:extLst>
      <p:ext uri="{BB962C8B-B14F-4D97-AF65-F5344CB8AC3E}">
        <p14:creationId xmlns:p14="http://schemas.microsoft.com/office/powerpoint/2010/main" val="3939742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12.tif">
            <a:extLst>
              <a:ext uri="{FF2B5EF4-FFF2-40B4-BE49-F238E27FC236}">
                <a16:creationId xmlns:a16="http://schemas.microsoft.com/office/drawing/2014/main" id="{91AA5992-4FB2-EE4E-B6B3-8333D28C8E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91696">
            <a:off x="7788868" y="1920216"/>
            <a:ext cx="904604" cy="92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1476" y="962433"/>
            <a:ext cx="6040143" cy="5437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 l="3741" t="3623" r="5590" b="8096"/>
          <a:stretch/>
        </p:blipFill>
        <p:spPr>
          <a:xfrm>
            <a:off x="1676400" y="1152071"/>
            <a:ext cx="5724072" cy="488042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864890" cy="487954"/>
          </a:xfrm>
        </p:spPr>
        <p:txBody>
          <a:bodyPr/>
          <a:lstStyle/>
          <a:p>
            <a:r>
              <a:rPr lang="en-US" dirty="0"/>
              <a:t>Collecting Volumes of Diffraction 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EDC879-C325-9F46-B244-5EF87AEDBF0B}"/>
              </a:ext>
            </a:extLst>
          </p:cNvPr>
          <p:cNvPicPr>
            <a:picLocks/>
          </p:cNvPicPr>
          <p:nvPr/>
        </p:nvPicPr>
        <p:blipFill rotWithShape="1">
          <a:blip r:embed="rId5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 l="4080" t="4556" r="7867" b="7541"/>
          <a:stretch/>
        </p:blipFill>
        <p:spPr>
          <a:xfrm>
            <a:off x="1752600" y="1131255"/>
            <a:ext cx="5586984" cy="488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58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age12.tif">
            <a:extLst>
              <a:ext uri="{FF2B5EF4-FFF2-40B4-BE49-F238E27FC236}">
                <a16:creationId xmlns:a16="http://schemas.microsoft.com/office/drawing/2014/main" id="{954B9B8D-C0EF-0741-8B3D-EC5764DB52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634448">
            <a:off x="7804298" y="1930717"/>
            <a:ext cx="904604" cy="92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1476" y="962433"/>
            <a:ext cx="6040143" cy="5437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 l="3741" t="3623" r="5590" b="8096"/>
          <a:stretch/>
        </p:blipFill>
        <p:spPr>
          <a:xfrm>
            <a:off x="1676400" y="1152071"/>
            <a:ext cx="5724072" cy="488042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864890" cy="487954"/>
          </a:xfrm>
        </p:spPr>
        <p:txBody>
          <a:bodyPr/>
          <a:lstStyle/>
          <a:p>
            <a:r>
              <a:rPr lang="en-US" dirty="0"/>
              <a:t>Collecting Volumes of Diffraction 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EDC879-C325-9F46-B244-5EF87AEDBF0B}"/>
              </a:ext>
            </a:extLst>
          </p:cNvPr>
          <p:cNvPicPr>
            <a:picLocks/>
          </p:cNvPicPr>
          <p:nvPr/>
        </p:nvPicPr>
        <p:blipFill rotWithShape="1">
          <a:blip r:embed="rId5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 l="4080" t="4556" r="7867" b="7541"/>
          <a:stretch/>
        </p:blipFill>
        <p:spPr>
          <a:xfrm>
            <a:off x="1752600" y="1131255"/>
            <a:ext cx="5586984" cy="4888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76CFBA-0B13-F645-8DC7-7CF1D3B40D58}"/>
              </a:ext>
            </a:extLst>
          </p:cNvPr>
          <p:cNvPicPr>
            <a:picLocks/>
          </p:cNvPicPr>
          <p:nvPr/>
        </p:nvPicPr>
        <p:blipFill rotWithShape="1">
          <a:blip r:embed="rId6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 l="8044" t="6982" r="8176" b="10787"/>
          <a:stretch/>
        </p:blipFill>
        <p:spPr>
          <a:xfrm>
            <a:off x="1977569" y="1135743"/>
            <a:ext cx="5303520" cy="480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53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age12.tif">
            <a:extLst>
              <a:ext uri="{FF2B5EF4-FFF2-40B4-BE49-F238E27FC236}">
                <a16:creationId xmlns:a16="http://schemas.microsoft.com/office/drawing/2014/main" id="{954B9B8D-C0EF-0741-8B3D-EC5764DB52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634448">
            <a:off x="7804298" y="1930717"/>
            <a:ext cx="904604" cy="92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1476" y="962433"/>
            <a:ext cx="6040143" cy="5437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 l="3741" t="3623" r="5590" b="8096"/>
          <a:stretch/>
        </p:blipFill>
        <p:spPr>
          <a:xfrm>
            <a:off x="1676400" y="1152071"/>
            <a:ext cx="5724072" cy="488042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864890" cy="487954"/>
          </a:xfrm>
        </p:spPr>
        <p:txBody>
          <a:bodyPr/>
          <a:lstStyle/>
          <a:p>
            <a:r>
              <a:rPr lang="en-US" dirty="0"/>
              <a:t>Collecting Volumes of Diffraction 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EDC879-C325-9F46-B244-5EF87AEDBF0B}"/>
              </a:ext>
            </a:extLst>
          </p:cNvPr>
          <p:cNvPicPr>
            <a:picLocks/>
          </p:cNvPicPr>
          <p:nvPr/>
        </p:nvPicPr>
        <p:blipFill rotWithShape="1">
          <a:blip r:embed="rId5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 l="4080" t="4556" r="7867" b="7541"/>
          <a:stretch/>
        </p:blipFill>
        <p:spPr>
          <a:xfrm>
            <a:off x="1752600" y="1131255"/>
            <a:ext cx="5586984" cy="4888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76CFBA-0B13-F645-8DC7-7CF1D3B40D58}"/>
              </a:ext>
            </a:extLst>
          </p:cNvPr>
          <p:cNvPicPr>
            <a:picLocks/>
          </p:cNvPicPr>
          <p:nvPr/>
        </p:nvPicPr>
        <p:blipFill rotWithShape="1">
          <a:blip r:embed="rId6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 l="8044" t="6982" r="8176" b="10787"/>
          <a:stretch/>
        </p:blipFill>
        <p:spPr>
          <a:xfrm>
            <a:off x="1977569" y="1135743"/>
            <a:ext cx="5303520" cy="480785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14800"/>
            <a:ext cx="263464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33600"/>
            <a:ext cx="263464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331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523220"/>
          </a:xfrm>
        </p:spPr>
        <p:txBody>
          <a:bodyPr/>
          <a:lstStyle/>
          <a:p>
            <a:r>
              <a:rPr lang="en-US" sz="3200" dirty="0"/>
              <a:t>Q-space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572000" cy="2971800"/>
          </a:xfrm>
        </p:spPr>
        <p:txBody>
          <a:bodyPr/>
          <a:lstStyle/>
          <a:p>
            <a:pPr marL="0" indent="0">
              <a:spcBef>
                <a:spcPts val="1600"/>
              </a:spcBef>
              <a:buNone/>
            </a:pPr>
            <a:r>
              <a:rPr lang="en-US" sz="1800" b="1" dirty="0"/>
              <a:t>Advantages: 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Equally applicable to elastic and inelastic scattering </a:t>
            </a:r>
            <a:r>
              <a:rPr lang="en-US" sz="1800" dirty="0">
                <a:sym typeface="Wingdings"/>
              </a:rPr>
              <a:t></a:t>
            </a:r>
            <a:r>
              <a:rPr lang="en-US" sz="1800" dirty="0"/>
              <a:t> instrument independent (comparison, analysis) 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Undistorted view (quality, consistency)  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Direct visualization of symmetry and sample/structure relevant information 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Multi dimensional spaces </a:t>
            </a:r>
          </a:p>
        </p:txBody>
      </p:sp>
      <p:sp>
        <p:nvSpPr>
          <p:cNvPr id="81" name="Content Placeholder 2"/>
          <p:cNvSpPr txBox="1">
            <a:spLocks/>
          </p:cNvSpPr>
          <p:nvPr/>
        </p:nvSpPr>
        <p:spPr bwMode="auto">
          <a:xfrm>
            <a:off x="228600" y="4267200"/>
            <a:ext cx="425196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None/>
            </a:pPr>
            <a:r>
              <a:rPr lang="en-US" sz="1800" b="1" dirty="0"/>
              <a:t>Disadvantages: 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A geometric transformation </a:t>
            </a:r>
            <a:endParaRPr lang="en-US" sz="1400" dirty="0"/>
          </a:p>
          <a:p>
            <a:pPr>
              <a:spcBef>
                <a:spcPts val="1600"/>
              </a:spcBef>
            </a:pPr>
            <a:r>
              <a:rPr lang="en-US" sz="1800" dirty="0"/>
              <a:t>Requires good centering and instrument calibration </a:t>
            </a:r>
          </a:p>
        </p:txBody>
      </p:sp>
      <p:pic>
        <p:nvPicPr>
          <p:cNvPr id="7" name="Picture 6" descr="hexagonal_diffuse_scattering.png">
            <a:extLst>
              <a:ext uri="{FF2B5EF4-FFF2-40B4-BE49-F238E27FC236}">
                <a16:creationId xmlns:a16="http://schemas.microsoft.com/office/drawing/2014/main" id="{030CAFF7-C1D5-0443-BF0B-8B3B57F31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54596D"/>
              </a:clrFrom>
              <a:clrTo>
                <a:srgbClr val="5459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1" t="22831" r="16169" b="12633"/>
          <a:stretch/>
        </p:blipFill>
        <p:spPr>
          <a:xfrm>
            <a:off x="3581400" y="3276600"/>
            <a:ext cx="5364150" cy="3313466"/>
          </a:xfrm>
          <a:prstGeom prst="rect">
            <a:avLst/>
          </a:prstGeom>
        </p:spPr>
      </p:pic>
      <p:pic>
        <p:nvPicPr>
          <p:cNvPr id="8" name="Picture 7" descr="sapphire-june2012-all.png">
            <a:extLst>
              <a:ext uri="{FF2B5EF4-FFF2-40B4-BE49-F238E27FC236}">
                <a16:creationId xmlns:a16="http://schemas.microsoft.com/office/drawing/2014/main" id="{A36DDF12-379B-F249-B4F3-B44ACB3EAB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9" t="3418" r="38109" b="50195"/>
          <a:stretch/>
        </p:blipFill>
        <p:spPr>
          <a:xfrm>
            <a:off x="5257800" y="0"/>
            <a:ext cx="3886200" cy="361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98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523220"/>
          </a:xfrm>
        </p:spPr>
        <p:txBody>
          <a:bodyPr/>
          <a:lstStyle/>
          <a:p>
            <a:r>
              <a:rPr lang="en-US" sz="3200" dirty="0"/>
              <a:t>Q-space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305800" cy="29718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Real time visualization: </a:t>
            </a:r>
          </a:p>
          <a:p>
            <a:r>
              <a:rPr lang="en-US" sz="1800" dirty="0"/>
              <a:t>Q-space view shows the sample response </a:t>
            </a:r>
          </a:p>
          <a:p>
            <a:r>
              <a:rPr lang="en-US" sz="1800" dirty="0"/>
              <a:t>Undistorted view </a:t>
            </a:r>
          </a:p>
          <a:p>
            <a:r>
              <a:rPr lang="en-US" sz="1800" dirty="0"/>
              <a:t>Real time processing </a:t>
            </a:r>
          </a:p>
          <a:p>
            <a:pPr marL="0" indent="0">
              <a:buNone/>
            </a:pPr>
            <a:r>
              <a:rPr lang="en-US" sz="1800" b="1" dirty="0"/>
              <a:t>Processing and Analysis: </a:t>
            </a:r>
          </a:p>
          <a:p>
            <a:r>
              <a:rPr lang="en-US" sz="1800" dirty="0"/>
              <a:t>Homogeneous space treatment </a:t>
            </a:r>
          </a:p>
          <a:p>
            <a:r>
              <a:rPr lang="en-US" sz="1800" dirty="0"/>
              <a:t>Streamlining of algorithms across instruments (TOPAZ, ARCS, SEQUOIA, CORELLI,..)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8600" y="4191000"/>
            <a:ext cx="8229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For the user:  </a:t>
            </a:r>
          </a:p>
          <a:p>
            <a:r>
              <a:rPr lang="en-US" sz="1800" dirty="0"/>
              <a:t>Minimize instrument specific knowledge for experiment planning </a:t>
            </a:r>
          </a:p>
          <a:p>
            <a:r>
              <a:rPr lang="en-US" sz="1800" dirty="0"/>
              <a:t>Quick learning and understanding of experiment to minimize mistakes and maximize experiment success </a:t>
            </a:r>
          </a:p>
          <a:p>
            <a:r>
              <a:rPr lang="en-US" sz="1800" dirty="0"/>
              <a:t>Pre-experiment planning/simulation applications (on the web) </a:t>
            </a:r>
          </a:p>
          <a:p>
            <a:r>
              <a:rPr lang="en-US" sz="1800" dirty="0"/>
              <a:t>Streamlined and remote user operation</a:t>
            </a:r>
          </a:p>
        </p:txBody>
      </p:sp>
      <p:pic>
        <p:nvPicPr>
          <p:cNvPr id="7" name="Picture 6" descr="sapphire-june2012-all.png">
            <a:extLst>
              <a:ext uri="{FF2B5EF4-FFF2-40B4-BE49-F238E27FC236}">
                <a16:creationId xmlns:a16="http://schemas.microsoft.com/office/drawing/2014/main" id="{A36DDF12-379B-F249-B4F3-B44ACB3EAB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9" t="3418" r="38109" b="50195"/>
          <a:stretch/>
        </p:blipFill>
        <p:spPr>
          <a:xfrm>
            <a:off x="5211495" y="0"/>
            <a:ext cx="393250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70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523220"/>
          </a:xfrm>
        </p:spPr>
        <p:txBody>
          <a:bodyPr/>
          <a:lstStyle/>
          <a:p>
            <a:pPr marL="0" indent="0"/>
            <a:r>
              <a:rPr lang="en-US" sz="3200" dirty="0"/>
              <a:t>Experiment Flow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3810000" cy="22860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Sample choice &amp; mount 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Sample quality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Scattering quality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Single domain / multiples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Symmetry 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Sample alignment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Centering, direction, UB-matrix 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152400" y="5257800"/>
            <a:ext cx="4648200" cy="1447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Data setup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Setup collection strategy 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Data collection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Automated data collection with </a:t>
            </a:r>
            <a:r>
              <a:rPr lang="en-US" sz="1400" i="1" dirty="0" err="1">
                <a:latin typeface="Arial"/>
                <a:cs typeface="Arial"/>
              </a:rPr>
              <a:t>SEnv</a:t>
            </a:r>
            <a:r>
              <a:rPr lang="en-US" sz="1400" i="1" dirty="0">
                <a:latin typeface="Arial"/>
                <a:cs typeface="Arial"/>
              </a:rPr>
              <a:t> integration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962400" y="914400"/>
            <a:ext cx="4800600" cy="2514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Experiment goal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Type of study: temperature, steady state or cycling 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Experiment plan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Sample environment changes 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Symmetry related orientations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Phase change tracking 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Experiment check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Real data &amp; simulated data 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5105400" y="4191000"/>
            <a:ext cx="3657600" cy="2514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Data processing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Automated corrections &amp; reduction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Structure Factor (Bragg, Volumetric) 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Analysis software formats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Data analysis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Data analysis flow (Refinement, Simulation)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Visualization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Statistical analysis </a:t>
            </a:r>
          </a:p>
        </p:txBody>
      </p:sp>
      <p:sp>
        <p:nvSpPr>
          <p:cNvPr id="13" name="Oval 12"/>
          <p:cNvSpPr/>
          <p:nvPr/>
        </p:nvSpPr>
        <p:spPr>
          <a:xfrm>
            <a:off x="1905000" y="2971800"/>
            <a:ext cx="2590800" cy="1219200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Visualization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Meaningful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Real time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Interactive </a:t>
            </a:r>
          </a:p>
        </p:txBody>
      </p:sp>
      <p:sp>
        <p:nvSpPr>
          <p:cNvPr id="28" name="Oval 27"/>
          <p:cNvSpPr/>
          <p:nvPr/>
        </p:nvSpPr>
        <p:spPr>
          <a:xfrm>
            <a:off x="4114800" y="3276600"/>
            <a:ext cx="2590800" cy="990600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Processing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Automated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Real time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Universal </a:t>
            </a:r>
          </a:p>
        </p:txBody>
      </p:sp>
      <p:sp>
        <p:nvSpPr>
          <p:cNvPr id="31" name="Oval 30"/>
          <p:cNvSpPr/>
          <p:nvPr/>
        </p:nvSpPr>
        <p:spPr>
          <a:xfrm>
            <a:off x="228600" y="3505200"/>
            <a:ext cx="2362200" cy="1219200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Planning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Automated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Real time 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Customized</a:t>
            </a:r>
          </a:p>
        </p:txBody>
      </p:sp>
      <p:sp>
        <p:nvSpPr>
          <p:cNvPr id="29" name="Oval 28"/>
          <p:cNvSpPr/>
          <p:nvPr/>
        </p:nvSpPr>
        <p:spPr>
          <a:xfrm>
            <a:off x="1981200" y="4114800"/>
            <a:ext cx="3200400" cy="1295400"/>
          </a:xfrm>
          <a:prstGeom prst="ellipse">
            <a:avLst/>
          </a:prstGeom>
          <a:gradFill flip="none" rotWithShape="1">
            <a:gsLst>
              <a:gs pos="24000">
                <a:schemeClr val="accent5">
                  <a:lumMod val="20000"/>
                  <a:lumOff val="80000"/>
                  <a:alpha val="80000"/>
                </a:schemeClr>
              </a:gs>
              <a:gs pos="74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Software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ISAW</a:t>
            </a:r>
          </a:p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CrystalPlan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Mantid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Paraview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172200" y="3276600"/>
            <a:ext cx="2590800" cy="990600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Analysis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Streamlined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Real time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Universal </a:t>
            </a:r>
          </a:p>
        </p:txBody>
      </p:sp>
    </p:spTree>
    <p:extLst>
      <p:ext uri="{BB962C8B-B14F-4D97-AF65-F5344CB8AC3E}">
        <p14:creationId xmlns:p14="http://schemas.microsoft.com/office/powerpoint/2010/main" val="3354484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01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43200" y="1371600"/>
            <a:ext cx="4149724" cy="4114800"/>
          </a:xfrm>
        </p:spPr>
        <p:txBody>
          <a:bodyPr>
            <a:prstTxWarp prst="textArchUpPour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contourW="12700" prstMaterial="metal">
              <a:bevelT w="38100" h="25400"/>
              <a:contourClr>
                <a:schemeClr val="accent4">
                  <a:lumMod val="40000"/>
                  <a:lumOff val="60000"/>
                </a:schemeClr>
              </a:contourClr>
            </a:sp3d>
          </a:bodyPr>
          <a:lstStyle/>
          <a:p>
            <a:pPr algn="ctr"/>
            <a:r>
              <a:rPr lang="en-US" b="1" dirty="0">
                <a:ln w="50800"/>
                <a:solidFill>
                  <a:schemeClr val="accent4">
                    <a:lumMod val="20000"/>
                    <a:lumOff val="80000"/>
                    <a:alpha val="75000"/>
                  </a:schemeClr>
                </a:solidFill>
              </a:rPr>
              <a:t>Thank You!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43" y="6248400"/>
            <a:ext cx="9138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This research is supported by UT Battelle, LLC under Contract DE-AC05-00OR22725 for the U.S. Department of Energy, Office of Science.</a:t>
            </a:r>
          </a:p>
        </p:txBody>
      </p:sp>
      <p:sp>
        <p:nvSpPr>
          <p:cNvPr id="20" name="Rectangle 1027"/>
          <p:cNvSpPr>
            <a:spLocks/>
          </p:cNvSpPr>
          <p:nvPr/>
        </p:nvSpPr>
        <p:spPr bwMode="auto">
          <a:xfrm>
            <a:off x="533399" y="168056"/>
            <a:ext cx="1562796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Xiaoping Wang</a:t>
            </a:r>
          </a:p>
          <a:p>
            <a:pPr algn="r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Vickie Lynch</a:t>
            </a:r>
          </a:p>
          <a:p>
            <a:pPr algn="r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Pete Petersen</a:t>
            </a:r>
          </a:p>
          <a:p>
            <a:pPr algn="r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Andrey</a:t>
            </a:r>
            <a:r>
              <a:rPr lang="en-US" sz="14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14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Savici</a:t>
            </a:r>
            <a:endParaRPr lang="en-US" sz="1400" dirty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Arial Narrow"/>
              <a:cs typeface="Arial Narrow"/>
            </a:endParaRPr>
          </a:p>
          <a:p>
            <a:pPr algn="r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Michael Reuter</a:t>
            </a:r>
          </a:p>
          <a:p>
            <a:pPr algn="r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Junhong</a:t>
            </a:r>
            <a:r>
              <a:rPr lang="en-US" sz="14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 He</a:t>
            </a:r>
          </a:p>
          <a:p>
            <a:pPr algn="r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Matt Frost </a:t>
            </a:r>
          </a:p>
          <a:p>
            <a:pPr algn="r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Mads</a:t>
            </a:r>
            <a:r>
              <a:rPr lang="en-US" sz="14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14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Jørgensen</a:t>
            </a:r>
            <a:r>
              <a:rPr lang="en-US" sz="14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 </a:t>
            </a:r>
          </a:p>
          <a:p>
            <a:pPr algn="r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Dennis </a:t>
            </a:r>
            <a:r>
              <a:rPr lang="en-US" sz="14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Mikkelson</a:t>
            </a:r>
            <a:endParaRPr lang="en-US" sz="1400" dirty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Arial Narrow"/>
              <a:cs typeface="Arial Narrow"/>
            </a:endParaRPr>
          </a:p>
          <a:p>
            <a:pPr algn="r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Ruth </a:t>
            </a:r>
            <a:r>
              <a:rPr lang="en-US" sz="14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Mikkelson</a:t>
            </a:r>
            <a:endParaRPr lang="en-US" sz="1400" dirty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Arial Narrow"/>
              <a:cs typeface="Arial Narrow"/>
            </a:endParaRPr>
          </a:p>
          <a:p>
            <a:pPr algn="r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Arthur Schultz</a:t>
            </a:r>
          </a:p>
          <a:p>
            <a:pPr algn="r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Tara </a:t>
            </a:r>
            <a:r>
              <a:rPr lang="en-US" sz="14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Michels</a:t>
            </a:r>
            <a:r>
              <a:rPr lang="en-US" sz="14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-Clark</a:t>
            </a:r>
          </a:p>
          <a:p>
            <a:pPr algn="r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Hans-Beat </a:t>
            </a:r>
            <a:r>
              <a:rPr lang="en-US" sz="14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Bürgi</a:t>
            </a:r>
            <a:endParaRPr lang="en-US" sz="1400" dirty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Arial Narrow"/>
              <a:cs typeface="Arial Narrow"/>
            </a:endParaRPr>
          </a:p>
          <a:p>
            <a:pPr algn="r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Michal </a:t>
            </a:r>
            <a:r>
              <a:rPr lang="en-US" sz="14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Chodkiewicz</a:t>
            </a:r>
            <a:endParaRPr lang="en-US" sz="1400" dirty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Arial Narrow"/>
              <a:cs typeface="Arial Narrow"/>
            </a:endParaRPr>
          </a:p>
          <a:p>
            <a:pPr algn="r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/>
                <a:cs typeface="Arial Narrow"/>
              </a:rPr>
              <a:t>…</a:t>
            </a:r>
          </a:p>
        </p:txBody>
      </p:sp>
      <p:sp>
        <p:nvSpPr>
          <p:cNvPr id="21" name="Rectangle 1027"/>
          <p:cNvSpPr txBox="1">
            <a:spLocks/>
          </p:cNvSpPr>
          <p:nvPr/>
        </p:nvSpPr>
        <p:spPr>
          <a:xfrm>
            <a:off x="19500" y="4191000"/>
            <a:ext cx="6535057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University of Tennessee Department of Chemistry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Joint Institute of Computational Sciences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Office of Basic Energy Sciences, US Department of Energy with UT Battelle, LLC.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National Science Foundation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Computing time from NERSC (National Energy Research Scientific Computing)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Danish National Science Foundation </a:t>
            </a:r>
          </a:p>
          <a:p>
            <a:pPr marL="0" indent="0">
              <a:buNone/>
            </a:pPr>
            <a:r>
              <a:rPr lang="en-US" sz="16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Sinergia</a:t>
            </a: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grant from the Swiss National Science Foundation</a:t>
            </a:r>
          </a:p>
          <a:p>
            <a:pPr marL="0" indent="0">
              <a:buNone/>
            </a:pP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057400" y="156716"/>
            <a:ext cx="6324600" cy="310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  <a:latin typeface="Arial Narrow"/>
                <a:cs typeface="Arial Narrow"/>
              </a:rPr>
              <a:t>Oak Ridge National Laboratory</a:t>
            </a:r>
          </a:p>
          <a:p>
            <a:pPr eaLnBrk="1" hangingPunct="1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  <a:latin typeface="Arial Narrow"/>
                <a:cs typeface="Arial Narrow"/>
              </a:rPr>
              <a:t> – ” –</a:t>
            </a:r>
          </a:p>
          <a:p>
            <a:pPr eaLnBrk="1" hangingPunct="1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  <a:latin typeface="Arial Narrow"/>
                <a:cs typeface="Arial Narrow"/>
              </a:rPr>
              <a:t> – ” –</a:t>
            </a:r>
          </a:p>
          <a:p>
            <a:pPr eaLnBrk="1" hangingPunct="1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  <a:latin typeface="Arial Narrow"/>
                <a:cs typeface="Arial Narrow"/>
              </a:rPr>
              <a:t> – ” –</a:t>
            </a:r>
          </a:p>
          <a:p>
            <a:pPr eaLnBrk="1" hangingPunct="1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  <a:latin typeface="Arial Narrow"/>
                <a:cs typeface="Arial Narrow"/>
              </a:rPr>
              <a:t> – ” –</a:t>
            </a:r>
          </a:p>
          <a:p>
            <a:pPr eaLnBrk="1" hangingPunct="1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  <a:latin typeface="Arial Narrow"/>
                <a:cs typeface="Arial Narrow"/>
              </a:rPr>
              <a:t> – ” –</a:t>
            </a:r>
          </a:p>
          <a:p>
            <a:pPr eaLnBrk="1" hangingPunct="1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  <a:latin typeface="Arial Narrow"/>
                <a:cs typeface="Arial Narrow"/>
              </a:rPr>
              <a:t> – ” –</a:t>
            </a:r>
          </a:p>
          <a:p>
            <a:pPr eaLnBrk="1" hangingPunct="1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  <a:latin typeface="Arial Narrow"/>
                <a:cs typeface="Arial Narrow"/>
              </a:rPr>
              <a:t>Center for Materials Crystallography, </a:t>
            </a:r>
            <a:r>
              <a:rPr lang="en-US" sz="1400" dirty="0" err="1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  <a:latin typeface="Arial Narrow"/>
                <a:cs typeface="Arial Narrow"/>
              </a:rPr>
              <a:t>iNano</a:t>
            </a:r>
            <a:r>
              <a:rPr lang="en-US" sz="14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  <a:latin typeface="Arial Narrow"/>
                <a:cs typeface="Arial Narrow"/>
              </a:rPr>
              <a:t> &amp; Department of Chemistry, Aarhus University</a:t>
            </a:r>
          </a:p>
          <a:p>
            <a:pPr eaLnBrk="1" hangingPunct="1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  <a:latin typeface="Arial Narrow"/>
                <a:cs typeface="Arial Narrow"/>
              </a:rPr>
              <a:t>University of Wisconsin Stout</a:t>
            </a:r>
          </a:p>
          <a:p>
            <a:pPr eaLnBrk="1" hangingPunct="1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  <a:latin typeface="Arial Narrow"/>
                <a:cs typeface="Arial Narrow"/>
              </a:rPr>
              <a:t> – ” –</a:t>
            </a:r>
          </a:p>
          <a:p>
            <a:pPr eaLnBrk="1" hangingPunct="1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 err="1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  <a:latin typeface="Arial Narrow"/>
                <a:cs typeface="Arial Narrow"/>
              </a:rPr>
              <a:t>TechX</a:t>
            </a:r>
            <a:r>
              <a:rPr lang="en-US" sz="14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  <a:latin typeface="Arial Narrow"/>
                <a:cs typeface="Arial Narrow"/>
              </a:rPr>
              <a:t>, Argonne &amp; Oak Ridge National Laboratory </a:t>
            </a:r>
          </a:p>
          <a:p>
            <a:pPr eaLnBrk="1" hangingPunct="1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  <a:latin typeface="Arial Narrow"/>
                <a:cs typeface="Arial Narrow"/>
              </a:rPr>
              <a:t>Lawrence Berkeley National Laboratory &amp; University of Tennessee</a:t>
            </a:r>
          </a:p>
          <a:p>
            <a:pPr eaLnBrk="1" hangingPunct="1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  <a:latin typeface="Arial Narrow"/>
                <a:cs typeface="Arial Narrow"/>
              </a:rPr>
              <a:t>University of Zürich &amp; University of Berne</a:t>
            </a:r>
          </a:p>
          <a:p>
            <a:pPr eaLnBrk="1" hangingPunct="1">
              <a:spcBef>
                <a:spcPts val="0"/>
              </a:spcBef>
              <a:buClr>
                <a:srgbClr val="CCFF33"/>
              </a:buClr>
              <a:buSzPct val="70000"/>
            </a:pPr>
            <a:r>
              <a:rPr lang="en-US" sz="1400" dirty="0">
                <a:effectLst>
                  <a:outerShdw blurRad="38100" dist="50800" dir="2700000" algn="tl" rotWithShape="0">
                    <a:schemeClr val="bg1">
                      <a:alpha val="60000"/>
                    </a:schemeClr>
                  </a:outerShdw>
                </a:effectLst>
                <a:latin typeface="Arial Narrow"/>
                <a:cs typeface="Arial Narrow"/>
              </a:rPr>
              <a:t>University of Warsaw &amp; University of Zürich </a:t>
            </a:r>
          </a:p>
        </p:txBody>
      </p:sp>
    </p:spTree>
    <p:extLst>
      <p:ext uri="{BB962C8B-B14F-4D97-AF65-F5344CB8AC3E}">
        <p14:creationId xmlns:p14="http://schemas.microsoft.com/office/powerpoint/2010/main" val="38510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01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6443990"/>
            <a:ext cx="868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This research is supported by UT Battelle, LLC under Contract DE-AC05-00OR22725 for the U.S. Dept. Energy, Office of Science.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10400" y="3581400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IOC</a:t>
            </a:r>
          </a:p>
        </p:txBody>
      </p:sp>
      <p:pic>
        <p:nvPicPr>
          <p:cNvPr id="6" name="Picture 5" descr="IMG_0044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95400"/>
            <a:ext cx="3086100" cy="411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 descr="IMG_0063_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1"/>
          <a:stretch/>
        </p:blipFill>
        <p:spPr>
          <a:xfrm>
            <a:off x="682624" y="2896434"/>
            <a:ext cx="3086100" cy="3531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53398" t="23043" r="4950" b="3022"/>
          <a:stretch/>
        </p:blipFill>
        <p:spPr>
          <a:xfrm>
            <a:off x="7121524" y="3977143"/>
            <a:ext cx="1039273" cy="2459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10" descr="CrystalMounted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62" y="2597510"/>
            <a:ext cx="2819400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3550" y="4152886"/>
            <a:ext cx="2971800" cy="2228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12" descr="IMG_0047_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74" y="-418537"/>
            <a:ext cx="3086100" cy="411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9074" r="52500" b="40393"/>
          <a:stretch/>
        </p:blipFill>
        <p:spPr>
          <a:xfrm>
            <a:off x="1225011" y="408415"/>
            <a:ext cx="2813874" cy="1993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/>
          <a:srcRect t="16833" r="32429" b="42346"/>
          <a:stretch/>
        </p:blipFill>
        <p:spPr>
          <a:xfrm flipH="1">
            <a:off x="3505200" y="609600"/>
            <a:ext cx="2529522" cy="2037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35382" r="63004" b="40335"/>
          <a:stretch/>
        </p:blipFill>
        <p:spPr>
          <a:xfrm>
            <a:off x="693422" y="1585811"/>
            <a:ext cx="2133600" cy="1194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11" y="124786"/>
            <a:ext cx="8628678" cy="484748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0" presetID="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523220"/>
          </a:xfrm>
        </p:spPr>
        <p:txBody>
          <a:bodyPr/>
          <a:lstStyle/>
          <a:p>
            <a:pPr marL="0" indent="0"/>
            <a:r>
              <a:rPr lang="en-US" sz="3200" dirty="0"/>
              <a:t>Experiment Flow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3810000" cy="22860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Sample choice &amp; mount 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Sample quality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Scattering quality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Single domain / multiples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Symmetry 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Sample alignment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Centering, direction, UB-matrix 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152400" y="5257800"/>
            <a:ext cx="4648200" cy="1447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Data setup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Setup collection strategy 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Data collection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Automated data collection with </a:t>
            </a:r>
            <a:r>
              <a:rPr lang="en-US" sz="1400" i="1" dirty="0" err="1">
                <a:latin typeface="Arial"/>
                <a:cs typeface="Arial"/>
              </a:rPr>
              <a:t>SEnv</a:t>
            </a:r>
            <a:r>
              <a:rPr lang="en-US" sz="1400" i="1" dirty="0">
                <a:latin typeface="Arial"/>
                <a:cs typeface="Arial"/>
              </a:rPr>
              <a:t> integration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962400" y="914400"/>
            <a:ext cx="4800600" cy="2514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Experiment goal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Type of study: temperature, steady state or cycling 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Experiment plan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Sample environment changes 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Symmetry related orientations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Phase change tracking 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Experiment check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Real data &amp; simulated data 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5105400" y="4191000"/>
            <a:ext cx="3657600" cy="2514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Data processing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Automated corrections &amp; reduction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Structure Factor (Bragg, Volumetric) 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Analysis software formats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Data analysis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Data analysis flow (Refinement, Simulation)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Visualization </a:t>
            </a:r>
          </a:p>
          <a:p>
            <a:pPr lvl="1">
              <a:spcBef>
                <a:spcPts val="600"/>
              </a:spcBef>
            </a:pPr>
            <a:r>
              <a:rPr lang="en-US" sz="1400" i="1" dirty="0">
                <a:latin typeface="Arial"/>
                <a:cs typeface="Arial"/>
              </a:rPr>
              <a:t>Statistical analysis </a:t>
            </a:r>
          </a:p>
        </p:txBody>
      </p:sp>
      <p:sp>
        <p:nvSpPr>
          <p:cNvPr id="13" name="Oval 12"/>
          <p:cNvSpPr/>
          <p:nvPr/>
        </p:nvSpPr>
        <p:spPr>
          <a:xfrm>
            <a:off x="1905000" y="2971800"/>
            <a:ext cx="2590800" cy="1219200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Visualization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Meaningful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Real time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Interactive </a:t>
            </a:r>
          </a:p>
        </p:txBody>
      </p:sp>
      <p:sp>
        <p:nvSpPr>
          <p:cNvPr id="28" name="Oval 27"/>
          <p:cNvSpPr/>
          <p:nvPr/>
        </p:nvSpPr>
        <p:spPr>
          <a:xfrm>
            <a:off x="4114800" y="3276600"/>
            <a:ext cx="2590800" cy="990600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Processing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Automated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Real time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Universal </a:t>
            </a:r>
          </a:p>
        </p:txBody>
      </p:sp>
      <p:sp>
        <p:nvSpPr>
          <p:cNvPr id="31" name="Oval 30"/>
          <p:cNvSpPr/>
          <p:nvPr/>
        </p:nvSpPr>
        <p:spPr>
          <a:xfrm>
            <a:off x="228600" y="3505200"/>
            <a:ext cx="2362200" cy="1219200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Planning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Automated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Real time 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Customized</a:t>
            </a:r>
          </a:p>
        </p:txBody>
      </p:sp>
      <p:sp>
        <p:nvSpPr>
          <p:cNvPr id="29" name="Oval 28"/>
          <p:cNvSpPr/>
          <p:nvPr/>
        </p:nvSpPr>
        <p:spPr>
          <a:xfrm>
            <a:off x="1981200" y="4114800"/>
            <a:ext cx="3200400" cy="1295400"/>
          </a:xfrm>
          <a:prstGeom prst="ellipse">
            <a:avLst/>
          </a:prstGeom>
          <a:gradFill flip="none" rotWithShape="1">
            <a:gsLst>
              <a:gs pos="24000">
                <a:schemeClr val="accent5">
                  <a:lumMod val="20000"/>
                  <a:lumOff val="80000"/>
                  <a:alpha val="80000"/>
                </a:schemeClr>
              </a:gs>
              <a:gs pos="74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Software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ISAW</a:t>
            </a:r>
          </a:p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CrystalPlan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Mantid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Paraview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172200" y="3276600"/>
            <a:ext cx="2590800" cy="990600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Analysis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Streamlined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Real time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Universal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568" y="2590800"/>
            <a:ext cx="8400970" cy="1601977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Bottle neck:</a:t>
            </a:r>
          </a:p>
          <a:p>
            <a:pPr algn="ctr">
              <a:lnSpc>
                <a:spcPct val="90000"/>
              </a:lnSpc>
            </a:pPr>
            <a:r>
              <a:rPr lang="en-US" sz="5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Instrument Scientists</a:t>
            </a:r>
          </a:p>
        </p:txBody>
      </p:sp>
    </p:spTree>
    <p:extLst>
      <p:ext uri="{BB962C8B-B14F-4D97-AF65-F5344CB8AC3E}">
        <p14:creationId xmlns:p14="http://schemas.microsoft.com/office/powerpoint/2010/main" val="714890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523220"/>
          </a:xfrm>
        </p:spPr>
        <p:txBody>
          <a:bodyPr/>
          <a:lstStyle/>
          <a:p>
            <a:pPr marL="0" indent="0"/>
            <a:r>
              <a:rPr lang="en-US" sz="3200" dirty="0"/>
              <a:t>Neutron event mode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5073276" cy="1143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Event mode at HFIR/SNS  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Events and associated metadata 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Metadata tracking and use</a:t>
            </a:r>
          </a:p>
        </p:txBody>
      </p:sp>
      <p:sp>
        <p:nvSpPr>
          <p:cNvPr id="81" name="Content Placeholder 2"/>
          <p:cNvSpPr txBox="1">
            <a:spLocks/>
          </p:cNvSpPr>
          <p:nvPr/>
        </p:nvSpPr>
        <p:spPr bwMode="auto">
          <a:xfrm>
            <a:off x="228600" y="2133600"/>
            <a:ext cx="8701621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Possibilities 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Full spectrum diffraction – time-of-flight Laue SCD neutron diffraction for total scattering due to time-space coverage 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Event filtering according to selected associated metadata log values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Temperature, field (E, H), </a:t>
            </a:r>
            <a:r>
              <a:rPr lang="is-IS" sz="1400" dirty="0"/>
              <a:t>…</a:t>
            </a:r>
            <a:endParaRPr lang="en-US" sz="1400" dirty="0"/>
          </a:p>
          <a:p>
            <a:pPr lvl="1">
              <a:spcBef>
                <a:spcPts val="600"/>
              </a:spcBef>
            </a:pPr>
            <a:r>
              <a:rPr lang="en-US" sz="1400" dirty="0"/>
              <a:t>Stroboscopic data (pulsed magnet) 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Cycling (high voltage, batteries) 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Bad event tracking (moderator inconsistencies, sample environment, sample fatigue) 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Background treatment and filtering 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Elastic &amp; inelastic data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Inelastic discrimination with correlation/statistical chopper (CORRELLI) </a:t>
            </a:r>
          </a:p>
        </p:txBody>
      </p:sp>
    </p:spTree>
    <p:extLst>
      <p:ext uri="{BB962C8B-B14F-4D97-AF65-F5344CB8AC3E}">
        <p14:creationId xmlns:p14="http://schemas.microsoft.com/office/powerpoint/2010/main" val="1230427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523220"/>
          </a:xfrm>
        </p:spPr>
        <p:txBody>
          <a:bodyPr/>
          <a:lstStyle/>
          <a:p>
            <a:pPr marL="0" indent="0"/>
            <a:r>
              <a:rPr lang="en-US" sz="3200" dirty="0"/>
              <a:t>Inelastic Discrimination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5073276" cy="1143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Event mode at HFIR/SNS  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Events and associated metadata 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Direct metadata tracking and use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66800"/>
            <a:ext cx="9105900" cy="447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8614" y="6511751"/>
            <a:ext cx="7317027" cy="289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1400" dirty="0"/>
              <a:t>T.R. </a:t>
            </a:r>
            <a:r>
              <a:rPr lang="de-DE" sz="1400" dirty="0" err="1"/>
              <a:t>Welberry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R. Whitfield,</a:t>
            </a:r>
            <a:r>
              <a:rPr lang="de-DE" sz="1400" i="1" dirty="0"/>
              <a:t> Quantum Beam </a:t>
            </a:r>
            <a:r>
              <a:rPr lang="de-DE" sz="1400" i="1" dirty="0" err="1"/>
              <a:t>Sci</a:t>
            </a:r>
            <a:r>
              <a:rPr lang="de-DE" sz="1400" i="1" dirty="0"/>
              <a:t>. </a:t>
            </a:r>
            <a:r>
              <a:rPr lang="de-DE" sz="1400" b="1" dirty="0"/>
              <a:t>2018</a:t>
            </a:r>
            <a:r>
              <a:rPr lang="de-DE" sz="1400" dirty="0"/>
              <a:t>, </a:t>
            </a:r>
            <a:r>
              <a:rPr lang="de-DE" sz="1400" i="1" dirty="0"/>
              <a:t>2</a:t>
            </a:r>
            <a:r>
              <a:rPr lang="de-DE" sz="1400" dirty="0"/>
              <a:t>, 2; doi:10.3390/qubs2010002 </a:t>
            </a:r>
          </a:p>
        </p:txBody>
      </p:sp>
    </p:spTree>
    <p:extLst>
      <p:ext uri="{BB962C8B-B14F-4D97-AF65-F5344CB8AC3E}">
        <p14:creationId xmlns:p14="http://schemas.microsoft.com/office/powerpoint/2010/main" val="4135775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523220"/>
          </a:xfrm>
        </p:spPr>
        <p:txBody>
          <a:bodyPr/>
          <a:lstStyle/>
          <a:p>
            <a:pPr marL="0" indent="0"/>
            <a:r>
              <a:rPr lang="en-US" sz="3200" dirty="0"/>
              <a:t>Inelastic Discrimination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5073276" cy="1143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Event mode at HFIR/SNS  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Events and associated metadata 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Direct metadata tracking and use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54100"/>
            <a:ext cx="90932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523220"/>
          </a:xfrm>
        </p:spPr>
        <p:txBody>
          <a:bodyPr/>
          <a:lstStyle/>
          <a:p>
            <a:r>
              <a:rPr lang="en-US" sz="3200" dirty="0"/>
              <a:t>Q-space Use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990600"/>
            <a:ext cx="8077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None/>
            </a:pPr>
            <a:r>
              <a:rPr lang="en-US" sz="1800" b="1" dirty="0"/>
              <a:t>Opportunities: 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Sample specific data visualization 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Efficient experiment planning 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Streamlining of data processing and corrections: instrument specific, sample dependent, incident beam dependent, scaling and normalization </a:t>
            </a:r>
          </a:p>
        </p:txBody>
      </p:sp>
    </p:spTree>
    <p:extLst>
      <p:ext uri="{BB962C8B-B14F-4D97-AF65-F5344CB8AC3E}">
        <p14:creationId xmlns:p14="http://schemas.microsoft.com/office/powerpoint/2010/main" val="2797901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523220"/>
          </a:xfrm>
        </p:spPr>
        <p:txBody>
          <a:bodyPr/>
          <a:lstStyle/>
          <a:p>
            <a:r>
              <a:rPr lang="en-US" sz="3200" dirty="0"/>
              <a:t>Q-space Use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990600"/>
            <a:ext cx="8077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None/>
            </a:pPr>
            <a:r>
              <a:rPr lang="en-US" sz="1800" b="1" dirty="0"/>
              <a:t>Opportunities: 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Sample specific data visualization 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Efficient experiment planning 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Streamlining of data processing and corrections: instrument specific, sample dependent, incident beam dependent, scaling and normalization </a:t>
            </a:r>
          </a:p>
        </p:txBody>
      </p:sp>
      <p:pic>
        <p:nvPicPr>
          <p:cNvPr id="4" name="Picture 3" descr="triphylite-313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3" t="3969" r="-1" b="16445"/>
          <a:stretch/>
        </p:blipFill>
        <p:spPr>
          <a:xfrm>
            <a:off x="0" y="762000"/>
            <a:ext cx="6300865" cy="5033481"/>
          </a:xfrm>
          <a:prstGeom prst="rect">
            <a:avLst/>
          </a:prstGeom>
        </p:spPr>
      </p:pic>
      <p:pic>
        <p:nvPicPr>
          <p:cNvPr id="5" name="Picture 4" descr="slices1'8'1_3197_screensho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6" t="20641" r="16648" b="16791"/>
          <a:stretch/>
        </p:blipFill>
        <p:spPr>
          <a:xfrm>
            <a:off x="6019800" y="762000"/>
            <a:ext cx="2830386" cy="2432747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D32BE30F-F7CC-9941-B431-97F7EC2AE041}"/>
              </a:ext>
            </a:extLst>
          </p:cNvPr>
          <p:cNvSpPr/>
          <p:nvPr/>
        </p:nvSpPr>
        <p:spPr>
          <a:xfrm>
            <a:off x="4343400" y="3200400"/>
            <a:ext cx="5410200" cy="3657600"/>
          </a:xfrm>
          <a:prstGeom prst="rect">
            <a:avLst/>
          </a:prstGeom>
          <a:blipFill>
            <a:blip r:embed="rId5" cstate="print">
              <a:extLst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3246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6D6D6D"/>
              </a:clrFrom>
              <a:clrTo>
                <a:srgbClr val="6D6D6D">
                  <a:alpha val="0"/>
                </a:srgbClr>
              </a:clrTo>
            </a:clrChange>
          </a:blip>
          <a:srcRect t="1999"/>
          <a:stretch/>
        </p:blipFill>
        <p:spPr>
          <a:xfrm>
            <a:off x="2040746" y="127000"/>
            <a:ext cx="7027054" cy="6121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0582" t="3590"/>
          <a:stretch/>
        </p:blipFill>
        <p:spPr>
          <a:xfrm>
            <a:off x="87246" y="1754795"/>
            <a:ext cx="4332353" cy="4152116"/>
          </a:xfrm>
          <a:prstGeom prst="rect">
            <a:avLst/>
          </a:prstGeom>
          <a:ln>
            <a:solidFill>
              <a:srgbClr val="FFFFFF"/>
            </a:solidFill>
          </a:ln>
        </p:spPr>
      </p:pic>
      <p:grpSp>
        <p:nvGrpSpPr>
          <p:cNvPr id="2" name="Group 1"/>
          <p:cNvGrpSpPr/>
          <p:nvPr/>
        </p:nvGrpSpPr>
        <p:grpSpPr>
          <a:xfrm>
            <a:off x="4540746" y="3564967"/>
            <a:ext cx="4374654" cy="3293033"/>
            <a:chOff x="4267200" y="3352800"/>
            <a:chExt cx="4374654" cy="329303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200" y="3352800"/>
              <a:ext cx="4374654" cy="3293033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grpSp>
          <p:nvGrpSpPr>
            <p:cNvPr id="19" name="Group 18"/>
            <p:cNvGrpSpPr/>
            <p:nvPr/>
          </p:nvGrpSpPr>
          <p:grpSpPr>
            <a:xfrm>
              <a:off x="5334000" y="3352800"/>
              <a:ext cx="1100667" cy="1126067"/>
              <a:chOff x="1642532" y="1862167"/>
              <a:chExt cx="1100667" cy="1126067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 flipH="1">
                <a:off x="1642532" y="1862167"/>
                <a:ext cx="1100667" cy="112606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1735666" y="2158501"/>
                <a:ext cx="4283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[k]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7543800" y="3547533"/>
              <a:ext cx="905933" cy="1024467"/>
              <a:chOff x="5494866" y="2099234"/>
              <a:chExt cx="905933" cy="1024467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flipH="1" flipV="1">
                <a:off x="5494866" y="2099234"/>
                <a:ext cx="905933" cy="102446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5757333" y="2158501"/>
                <a:ext cx="4413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[h]</a:t>
                </a:r>
              </a:p>
            </p:txBody>
          </p:sp>
        </p:grpSp>
      </p:grpSp>
      <p:sp>
        <p:nvSpPr>
          <p:cNvPr id="12" name="Title 12"/>
          <p:cNvSpPr txBox="1">
            <a:spLocks/>
          </p:cNvSpPr>
          <p:nvPr/>
        </p:nvSpPr>
        <p:spPr>
          <a:xfrm>
            <a:off x="111125" y="177800"/>
            <a:ext cx="8229600" cy="1498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6C3A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Q-Space View </a:t>
            </a:r>
            <a:br>
              <a:rPr lang="en-US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&amp; Orientation</a:t>
            </a:r>
          </a:p>
          <a:p>
            <a:r>
              <a:rPr lang="en-US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&amp;Indexing</a:t>
            </a:r>
          </a:p>
        </p:txBody>
      </p:sp>
    </p:spTree>
    <p:extLst>
      <p:ext uri="{BB962C8B-B14F-4D97-AF65-F5344CB8AC3E}">
        <p14:creationId xmlns:p14="http://schemas.microsoft.com/office/powerpoint/2010/main" val="1141968261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913069-075D-49F7-AF90-34940D14808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Powerpoint-Template_HFIR-SNS.potx</Template>
  <TotalTime>22965</TotalTime>
  <Words>1253</Words>
  <Application>Microsoft Macintosh PowerPoint</Application>
  <PresentationFormat>On-screen Show (4:3)</PresentationFormat>
  <Paragraphs>256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ＭＳ Ｐゴシック</vt:lpstr>
      <vt:lpstr>Arial</vt:lpstr>
      <vt:lpstr>Arial Black</vt:lpstr>
      <vt:lpstr>Arial Narrow</vt:lpstr>
      <vt:lpstr>Calibri</vt:lpstr>
      <vt:lpstr>Times New Roman</vt:lpstr>
      <vt:lpstr>Wingdings</vt:lpstr>
      <vt:lpstr>Powerpoint-Template_HFIR-SNS</vt:lpstr>
      <vt:lpstr>Single Crystal Neutron Diffraction  and Event Mode  </vt:lpstr>
      <vt:lpstr>Experiment Flow </vt:lpstr>
      <vt:lpstr>Experiment Flow </vt:lpstr>
      <vt:lpstr>Neutron event mode </vt:lpstr>
      <vt:lpstr>Inelastic Discrimination</vt:lpstr>
      <vt:lpstr>Inelastic Discrimination</vt:lpstr>
      <vt:lpstr>Q-space Use</vt:lpstr>
      <vt:lpstr>Q-space Use</vt:lpstr>
      <vt:lpstr>PowerPoint Presentation</vt:lpstr>
      <vt:lpstr>Q-space Use</vt:lpstr>
      <vt:lpstr>Q-space Use</vt:lpstr>
      <vt:lpstr>Experiment planning setup:  Crystal Plan</vt:lpstr>
      <vt:lpstr>Collecting Volumes of Diffraction Space</vt:lpstr>
      <vt:lpstr>Collecting Volumes of Diffraction Space</vt:lpstr>
      <vt:lpstr>Collecting Volumes of Diffraction Space</vt:lpstr>
      <vt:lpstr>Collecting Volumes of Diffraction Space</vt:lpstr>
      <vt:lpstr>Collecting Volumes of Diffraction Space</vt:lpstr>
      <vt:lpstr>Q-space Use</vt:lpstr>
      <vt:lpstr>Q-space Use</vt:lpstr>
      <vt:lpstr>Thank You! </vt:lpstr>
      <vt:lpstr>Thank you</vt:lpstr>
    </vt:vector>
  </TitlesOfParts>
  <Manager/>
  <Company>ORNL</Company>
  <LinksUpToDate>false</LinksUpToDate>
  <SharedDoc>false</SharedDoc>
  <HyperlinkBase/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Manning, Renee</dc:creator>
  <cp:keywords>Spallation Neuton Souce, Neutron Sciences Directorate</cp:keywords>
  <dc:description/>
  <cp:lastModifiedBy>CH</cp:lastModifiedBy>
  <cp:revision>356</cp:revision>
  <dcterms:created xsi:type="dcterms:W3CDTF">2014-04-28T13:33:12Z</dcterms:created>
  <dcterms:modified xsi:type="dcterms:W3CDTF">2018-09-18T14:18:34Z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