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41" r:id="rId3"/>
    <p:sldId id="348" r:id="rId4"/>
    <p:sldId id="347" r:id="rId5"/>
    <p:sldId id="349" r:id="rId6"/>
    <p:sldId id="355" r:id="rId7"/>
    <p:sldId id="356" r:id="rId8"/>
    <p:sldId id="350" r:id="rId9"/>
    <p:sldId id="351" r:id="rId10"/>
    <p:sldId id="346" r:id="rId11"/>
    <p:sldId id="342" r:id="rId12"/>
    <p:sldId id="344" r:id="rId13"/>
    <p:sldId id="345" r:id="rId14"/>
    <p:sldId id="353" r:id="rId15"/>
    <p:sldId id="354" r:id="rId16"/>
    <p:sldId id="259" r:id="rId17"/>
    <p:sldId id="261" r:id="rId18"/>
    <p:sldId id="263" r:id="rId19"/>
    <p:sldId id="262" r:id="rId20"/>
    <p:sldId id="264" r:id="rId21"/>
    <p:sldId id="265" r:id="rId22"/>
    <p:sldId id="266" r:id="rId23"/>
    <p:sldId id="257" r:id="rId24"/>
    <p:sldId id="352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87" autoAdjust="0"/>
    <p:restoredTop sz="94666" autoAdjust="0"/>
  </p:normalViewPr>
  <p:slideViewPr>
    <p:cSldViewPr>
      <p:cViewPr>
        <p:scale>
          <a:sx n="100" d="100"/>
          <a:sy n="100" d="100"/>
        </p:scale>
        <p:origin x="152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2018-09-13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183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868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491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27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074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26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819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7372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62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97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2960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92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07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80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594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87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18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89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= survey,</a:t>
            </a:r>
            <a:r>
              <a:rPr lang="en-US" baseline="0" dirty="0"/>
              <a:t> alignment &amp; 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12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Alignment, Scanning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Malcolm Guthrie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13 September,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Metrology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775" y="1553851"/>
            <a:ext cx="75965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high-precision metrology system to commission mounts.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SAM provides alignment services (laser-based)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Need local system for day-to-day commissioning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Devised “simple” 2-camera system: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34" y="3933056"/>
            <a:ext cx="4516784" cy="2094036"/>
            <a:chOff x="1547664" y="4039910"/>
            <a:chExt cx="4516784" cy="2094036"/>
          </a:xfrm>
        </p:grpSpPr>
        <p:grpSp>
          <p:nvGrpSpPr>
            <p:cNvPr id="9" name="Group 8"/>
            <p:cNvGrpSpPr/>
            <p:nvPr/>
          </p:nvGrpSpPr>
          <p:grpSpPr>
            <a:xfrm>
              <a:off x="5416376" y="5661248"/>
              <a:ext cx="648072" cy="288032"/>
              <a:chOff x="5220072" y="5229200"/>
              <a:chExt cx="648072" cy="28803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220072" y="5229200"/>
                <a:ext cx="432048" cy="28803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Cam 1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652120" y="5301208"/>
                <a:ext cx="216024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6200000">
              <a:off x="4085796" y="4219930"/>
              <a:ext cx="648072" cy="288032"/>
              <a:chOff x="5220072" y="5229200"/>
              <a:chExt cx="648072" cy="28803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220072" y="5229200"/>
                <a:ext cx="432048" cy="28803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Cam 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52120" y="5301208"/>
                <a:ext cx="216024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>
              <a:stCxn id="2" idx="1"/>
            </p:cNvCxnSpPr>
            <p:nvPr/>
          </p:nvCxnSpPr>
          <p:spPr>
            <a:xfrm flipH="1">
              <a:off x="1547664" y="5805264"/>
              <a:ext cx="386871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09832" y="5714675"/>
              <a:ext cx="0" cy="181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409832" y="5714675"/>
              <a:ext cx="0" cy="181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84320" y="576461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9672" y="5517232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4008" y="3729085"/>
            <a:ext cx="4613699" cy="2764162"/>
            <a:chOff x="4644008" y="3729085"/>
            <a:chExt cx="4613699" cy="2764162"/>
          </a:xfrm>
        </p:grpSpPr>
        <p:grpSp>
          <p:nvGrpSpPr>
            <p:cNvPr id="37" name="Group 36"/>
            <p:cNvGrpSpPr/>
            <p:nvPr/>
          </p:nvGrpSpPr>
          <p:grpSpPr>
            <a:xfrm>
              <a:off x="4847310" y="3729085"/>
              <a:ext cx="1989421" cy="2397450"/>
              <a:chOff x="5436096" y="3736496"/>
              <a:chExt cx="1989421" cy="239745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436096" y="4147922"/>
                <a:ext cx="1728192" cy="151332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1" idx="0"/>
                <a:endCxn id="21" idx="2"/>
              </p:cNvCxnSpPr>
              <p:nvPr/>
            </p:nvCxnSpPr>
            <p:spPr>
              <a:xfrm>
                <a:off x="6300192" y="4147922"/>
                <a:ext cx="0" cy="15133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1" idx="1"/>
                <a:endCxn id="21" idx="3"/>
              </p:cNvCxnSpPr>
              <p:nvPr/>
            </p:nvCxnSpPr>
            <p:spPr>
              <a:xfrm>
                <a:off x="5436096" y="4904585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5868144" y="4869160"/>
                <a:ext cx="466894" cy="466894"/>
                <a:chOff x="7722929" y="4005064"/>
                <a:chExt cx="466894" cy="46689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956376" y="4005064"/>
                  <a:ext cx="0" cy="466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7956376" y="4019918"/>
                  <a:ext cx="0" cy="466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5868144" y="5764614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Cam 1</a:t>
                </a:r>
              </a:p>
            </p:txBody>
          </p:sp>
          <p:cxnSp>
            <p:nvCxnSpPr>
              <p:cNvPr id="32" name="Straight Arrow Connector 31"/>
              <p:cNvCxnSpPr>
                <a:stCxn id="21" idx="0"/>
              </p:cNvCxnSpPr>
              <p:nvPr/>
            </p:nvCxnSpPr>
            <p:spPr>
              <a:xfrm flipV="1">
                <a:off x="6300192" y="3933056"/>
                <a:ext cx="0" cy="2148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6319010" y="3736496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z</a:t>
                </a:r>
              </a:p>
            </p:txBody>
          </p:sp>
          <p:cxnSp>
            <p:nvCxnSpPr>
              <p:cNvPr id="35" name="Straight Arrow Connector 34"/>
              <p:cNvCxnSpPr>
                <a:stCxn id="21" idx="3"/>
              </p:cNvCxnSpPr>
              <p:nvPr/>
            </p:nvCxnSpPr>
            <p:spPr>
              <a:xfrm>
                <a:off x="7164288" y="4904585"/>
                <a:ext cx="2160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7136655" y="486916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143417" y="3729085"/>
              <a:ext cx="1998385" cy="2397450"/>
              <a:chOff x="5436096" y="3736496"/>
              <a:chExt cx="1998385" cy="239745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6096" y="4147922"/>
                <a:ext cx="1728192" cy="151332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300192" y="4147922"/>
                <a:ext cx="0" cy="15133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436096" y="4904585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6142200" y="4869160"/>
                <a:ext cx="466894" cy="466894"/>
                <a:chOff x="7996985" y="4005064"/>
                <a:chExt cx="466894" cy="46689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230432" y="4005064"/>
                  <a:ext cx="0" cy="466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8230432" y="4019918"/>
                  <a:ext cx="0" cy="466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5868144" y="5764614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Cam 2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6300192" y="3933056"/>
                <a:ext cx="0" cy="2148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6319010" y="3736496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z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10800000">
                <a:off x="7164288" y="4904585"/>
                <a:ext cx="2160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145619" y="486916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44008" y="6123915"/>
              <a:ext cx="4613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after calibration: click </a:t>
              </a:r>
              <a:r>
                <a:rPr lang="en-US" dirty="0"/>
                <a:t>gives </a:t>
              </a:r>
              <a:r>
                <a:rPr lang="en-US" dirty="0" err="1"/>
                <a:t>x,y,z</a:t>
              </a:r>
              <a:r>
                <a:rPr lang="en-US" dirty="0"/>
                <a:t> </a:t>
              </a:r>
              <a:r>
                <a:rPr lang="en-US" dirty="0" err="1"/>
                <a:t>coords</a:t>
              </a:r>
              <a:r>
                <a:rPr lang="en-US" dirty="0"/>
                <a:t> in USCS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“Simple”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574" y="1509723"/>
            <a:ext cx="75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Devise optical spec for cameras (F.L., FOV, mag)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Devise interface spec for cameras (</a:t>
            </a:r>
            <a:r>
              <a:rPr lang="en-US" sz="2400" dirty="0" err="1"/>
              <a:t>PoE</a:t>
            </a:r>
            <a:r>
              <a:rPr lang="en-US" sz="2400" dirty="0"/>
              <a:t>)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5265777"/>
            <a:ext cx="1008112" cy="1418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301208"/>
            <a:ext cx="1378992" cy="1378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434244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Implement EPICS interface for cameras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Software to convert pixel </a:t>
            </a:r>
            <a:r>
              <a:rPr lang="en-US" sz="2400" dirty="0" err="1"/>
              <a:t>coords</a:t>
            </a:r>
            <a:r>
              <a:rPr lang="en-US" sz="2400" dirty="0"/>
              <a:t> to USCS </a:t>
            </a:r>
            <a:r>
              <a:rPr lang="en-US" sz="2400" dirty="0" err="1"/>
              <a:t>coords</a:t>
            </a:r>
            <a:r>
              <a:rPr lang="en-US" sz="24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2527278"/>
            <a:ext cx="1584176" cy="1656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D91F1-D0F9-364E-9B23-7A4A85E04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780" y="5303249"/>
            <a:ext cx="1343174" cy="13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Camera 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849116" cy="2106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78151"/>
            <a:ext cx="3268216" cy="2291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54525"/>
            <a:ext cx="2838450" cy="226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455" y="4454525"/>
            <a:ext cx="2582292" cy="2186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437578"/>
            <a:ext cx="2556148" cy="14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Camera test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3648" y="2924944"/>
          <a:ext cx="572135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Coordinate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Original pos. (mm)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Shifted pos (mm)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δy laser(mm)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</a:t>
                      </a:r>
                      <a:r>
                        <a:rPr lang="en-US" sz="1600">
                          <a:effectLst/>
                        </a:rPr>
                        <a:t>y camera (mm)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 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+ 0.23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?*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 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-0.33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0.06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- 0.39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-0.390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-0.01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-0.02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-0.027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4703273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&lt; 10</a:t>
            </a:r>
            <a:r>
              <a:rPr lang="el-GR" sz="2400" dirty="0"/>
              <a:t>μ</a:t>
            </a:r>
            <a:r>
              <a:rPr lang="en-US" sz="2400" dirty="0"/>
              <a:t>m precision on displacements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0000" y="2864376"/>
            <a:ext cx="1224136" cy="158417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50B2AC3-4B6F-AF4C-8FF9-CE359FDF5F12}"/>
              </a:ext>
            </a:extLst>
          </p:cNvPr>
          <p:cNvSpPr/>
          <p:nvPr/>
        </p:nvSpPr>
        <p:spPr>
          <a:xfrm>
            <a:off x="5364088" y="1628800"/>
            <a:ext cx="3672408" cy="4752528"/>
          </a:xfrm>
          <a:prstGeom prst="roundRect">
            <a:avLst>
              <a:gd name="adj" fmla="val 64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Kinematic Positioning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Interface has two separable parts: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positional repeatability when they are connected: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Universal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12" y="1992907"/>
            <a:ext cx="4824536" cy="1441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High Level Requirements:</a:t>
            </a:r>
          </a:p>
          <a:p>
            <a:r>
              <a:rPr lang="en-GB" dirty="0"/>
              <a:t>Rapid installation, minimise online alignment</a:t>
            </a:r>
          </a:p>
          <a:p>
            <a:r>
              <a:rPr lang="en-GB" dirty="0"/>
              <a:t>High positioning precision ~1mm sample sizes).</a:t>
            </a:r>
          </a:p>
          <a:p>
            <a:r>
              <a:rPr lang="en-GB" dirty="0"/>
              <a:t>Flange and floor-mounted compatibility.</a:t>
            </a:r>
          </a:p>
          <a:p>
            <a:r>
              <a:rPr lang="en-GB" dirty="0"/>
              <a:t>Minimise adapters by establishing standard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AF3020-A1D6-B643-95D1-9FE882A4B05C}"/>
              </a:ext>
            </a:extLst>
          </p:cNvPr>
          <p:cNvSpPr txBox="1">
            <a:spLocks/>
          </p:cNvSpPr>
          <p:nvPr/>
        </p:nvSpPr>
        <p:spPr>
          <a:xfrm>
            <a:off x="319012" y="3456162"/>
            <a:ext cx="4833096" cy="1779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Concepts:</a:t>
            </a:r>
          </a:p>
          <a:p>
            <a:r>
              <a:rPr lang="en-GB" dirty="0"/>
              <a:t>Use kinematic positioning to ensure repeatability</a:t>
            </a:r>
          </a:p>
          <a:p>
            <a:r>
              <a:rPr lang="en-GB" dirty="0"/>
              <a:t>Calibrate instrument part of mount to have </a:t>
            </a:r>
            <a:r>
              <a:rPr lang="en-GB" i="1" dirty="0"/>
              <a:t>identical </a:t>
            </a:r>
            <a:r>
              <a:rPr lang="en-GB" dirty="0"/>
              <a:t>spatial relation to the sample position on each instrument</a:t>
            </a:r>
          </a:p>
          <a:p>
            <a:r>
              <a:rPr lang="en-GB" dirty="0"/>
              <a:t>Repeat process on multiple ”Levels” to cover wide range of equipment and tolerance requirements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F01AFE-2A9A-D142-8E88-035E30CB744F}"/>
              </a:ext>
            </a:extLst>
          </p:cNvPr>
          <p:cNvGrpSpPr/>
          <p:nvPr/>
        </p:nvGrpSpPr>
        <p:grpSpPr>
          <a:xfrm>
            <a:off x="6657236" y="3051299"/>
            <a:ext cx="1353979" cy="382878"/>
            <a:chOff x="6657236" y="3051299"/>
            <a:chExt cx="1353979" cy="3828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565FB4-0E33-0446-A013-58A4A2D77055}"/>
                </a:ext>
              </a:extLst>
            </p:cNvPr>
            <p:cNvGrpSpPr/>
            <p:nvPr/>
          </p:nvGrpSpPr>
          <p:grpSpPr>
            <a:xfrm>
              <a:off x="6657236" y="3074137"/>
              <a:ext cx="1296144" cy="360040"/>
              <a:chOff x="1619672" y="3318855"/>
              <a:chExt cx="1296144" cy="3600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D2C85B-6A5F-AA4F-A692-6AB6F3C58AAA}"/>
                  </a:ext>
                </a:extLst>
              </p:cNvPr>
              <p:cNvSpPr/>
              <p:nvPr/>
            </p:nvSpPr>
            <p:spPr>
              <a:xfrm>
                <a:off x="1619672" y="3318855"/>
                <a:ext cx="1296144" cy="254161"/>
              </a:xfrm>
              <a:prstGeom prst="rect">
                <a:avLst/>
              </a:prstGeom>
              <a:solidFill>
                <a:srgbClr val="518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6F69F87-138D-A84E-AEE6-1986D43A904A}"/>
                  </a:ext>
                </a:extLst>
              </p:cNvPr>
              <p:cNvSpPr/>
              <p:nvPr/>
            </p:nvSpPr>
            <p:spPr>
              <a:xfrm>
                <a:off x="1659124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E87592F-2E67-B845-93AB-2325B6B80A41}"/>
                  </a:ext>
                </a:extLst>
              </p:cNvPr>
              <p:cNvSpPr/>
              <p:nvPr/>
            </p:nvSpPr>
            <p:spPr>
              <a:xfrm>
                <a:off x="2157643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48D2E4-0AB7-344C-921F-29FA51E22962}"/>
                  </a:ext>
                </a:extLst>
              </p:cNvPr>
              <p:cNvSpPr/>
              <p:nvPr/>
            </p:nvSpPr>
            <p:spPr>
              <a:xfrm>
                <a:off x="2655940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093447-752A-1C4D-A4E4-41DE8879B4C5}"/>
                </a:ext>
              </a:extLst>
            </p:cNvPr>
            <p:cNvSpPr txBox="1"/>
            <p:nvPr/>
          </p:nvSpPr>
          <p:spPr>
            <a:xfrm>
              <a:off x="6696688" y="3051299"/>
              <a:ext cx="1314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Equipment mount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440D4E-27CC-8144-A4DA-60264BA1782D}"/>
              </a:ext>
            </a:extLst>
          </p:cNvPr>
          <p:cNvGrpSpPr/>
          <p:nvPr/>
        </p:nvGrpSpPr>
        <p:grpSpPr>
          <a:xfrm>
            <a:off x="6661922" y="3716306"/>
            <a:ext cx="1296144" cy="398177"/>
            <a:chOff x="6661922" y="3716306"/>
            <a:chExt cx="1296144" cy="3981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015AE4-FA39-AF42-B3ED-6C9CDF201008}"/>
                </a:ext>
              </a:extLst>
            </p:cNvPr>
            <p:cNvGrpSpPr/>
            <p:nvPr/>
          </p:nvGrpSpPr>
          <p:grpSpPr>
            <a:xfrm>
              <a:off x="6661922" y="3716306"/>
              <a:ext cx="1296144" cy="398177"/>
              <a:chOff x="1619672" y="3573016"/>
              <a:chExt cx="1296144" cy="39817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24045E-7C17-7643-AA03-63D5ED597EE2}"/>
                  </a:ext>
                </a:extLst>
              </p:cNvPr>
              <p:cNvSpPr/>
              <p:nvPr/>
            </p:nvSpPr>
            <p:spPr>
              <a:xfrm>
                <a:off x="1619672" y="3717032"/>
                <a:ext cx="1296144" cy="2541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ECA231E-227D-6A46-B6AE-7A782521F523}"/>
                  </a:ext>
                </a:extLst>
              </p:cNvPr>
              <p:cNvGrpSpPr/>
              <p:nvPr/>
            </p:nvGrpSpPr>
            <p:grpSpPr>
              <a:xfrm>
                <a:off x="1619672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15" name="Right Triangle 14">
                  <a:extLst>
                    <a:ext uri="{FF2B5EF4-FFF2-40B4-BE49-F238E27FC236}">
                      <a16:creationId xmlns:a16="http://schemas.microsoft.com/office/drawing/2014/main" id="{6FEF0F11-4199-A346-B986-D68A40B57E93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5">
                  <a:extLst>
                    <a:ext uri="{FF2B5EF4-FFF2-40B4-BE49-F238E27FC236}">
                      <a16:creationId xmlns:a16="http://schemas.microsoft.com/office/drawing/2014/main" id="{345E19EA-87F0-2449-9AFD-4BE6234EFCBA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1F87BFA-9AF3-C648-ABBB-51C7DEE81F20}"/>
                  </a:ext>
                </a:extLst>
              </p:cNvPr>
              <p:cNvGrpSpPr/>
              <p:nvPr/>
            </p:nvGrpSpPr>
            <p:grpSpPr>
              <a:xfrm>
                <a:off x="212372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13" name="Right Triangle 12">
                  <a:extLst>
                    <a:ext uri="{FF2B5EF4-FFF2-40B4-BE49-F238E27FC236}">
                      <a16:creationId xmlns:a16="http://schemas.microsoft.com/office/drawing/2014/main" id="{EFC8ECCB-E574-3549-A81B-9732F735A437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id="{52501DB4-DB2C-B044-8B95-CC9914B90E8D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5F5F07E-4E53-E746-B0FF-0347B714B160}"/>
                  </a:ext>
                </a:extLst>
              </p:cNvPr>
              <p:cNvGrpSpPr/>
              <p:nvPr/>
            </p:nvGrpSpPr>
            <p:grpSpPr>
              <a:xfrm>
                <a:off x="262088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11" name="Right Triangle 10">
                  <a:extLst>
                    <a:ext uri="{FF2B5EF4-FFF2-40B4-BE49-F238E27FC236}">
                      <a16:creationId xmlns:a16="http://schemas.microsoft.com/office/drawing/2014/main" id="{6482F3A2-B4DE-A44E-8ADF-34A0E74D23F6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Triangle 11">
                  <a:extLst>
                    <a:ext uri="{FF2B5EF4-FFF2-40B4-BE49-F238E27FC236}">
                      <a16:creationId xmlns:a16="http://schemas.microsoft.com/office/drawing/2014/main" id="{5F9B715B-E0F6-6D40-8AC7-05C1DD79E819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9EC6F2-A004-B141-B83C-1576E4B7639E}"/>
                </a:ext>
              </a:extLst>
            </p:cNvPr>
            <p:cNvSpPr txBox="1"/>
            <p:nvPr/>
          </p:nvSpPr>
          <p:spPr>
            <a:xfrm>
              <a:off x="6774273" y="3837484"/>
              <a:ext cx="1159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Instrum</a:t>
              </a:r>
              <a:r>
                <a:rPr lang="en-US" sz="1200" dirty="0">
                  <a:solidFill>
                    <a:schemeClr val="bg1"/>
                  </a:solidFill>
                </a:rPr>
                <a:t>. mount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63FBBD-218E-EF4A-8B02-644E0C1D147C}"/>
              </a:ext>
            </a:extLst>
          </p:cNvPr>
          <p:cNvGrpSpPr/>
          <p:nvPr/>
        </p:nvGrpSpPr>
        <p:grpSpPr>
          <a:xfrm>
            <a:off x="6624966" y="5542150"/>
            <a:ext cx="1353979" cy="382878"/>
            <a:chOff x="6657236" y="3051299"/>
            <a:chExt cx="1353979" cy="38287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1F5D74-D402-A341-8E3D-9DA1851B845A}"/>
                </a:ext>
              </a:extLst>
            </p:cNvPr>
            <p:cNvGrpSpPr/>
            <p:nvPr/>
          </p:nvGrpSpPr>
          <p:grpSpPr>
            <a:xfrm>
              <a:off x="6657236" y="3074137"/>
              <a:ext cx="1296144" cy="360040"/>
              <a:chOff x="1619672" y="3318855"/>
              <a:chExt cx="1296144" cy="36004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29A408-0722-C942-AFC9-0BCAAE5FC10F}"/>
                  </a:ext>
                </a:extLst>
              </p:cNvPr>
              <p:cNvSpPr/>
              <p:nvPr/>
            </p:nvSpPr>
            <p:spPr>
              <a:xfrm>
                <a:off x="1619672" y="3318855"/>
                <a:ext cx="1296144" cy="254161"/>
              </a:xfrm>
              <a:prstGeom prst="rect">
                <a:avLst/>
              </a:prstGeom>
              <a:solidFill>
                <a:srgbClr val="518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4D5B7DF-6145-DD4C-BE83-AAC40E31449E}"/>
                  </a:ext>
                </a:extLst>
              </p:cNvPr>
              <p:cNvSpPr/>
              <p:nvPr/>
            </p:nvSpPr>
            <p:spPr>
              <a:xfrm>
                <a:off x="1659124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2732C62-E906-EE4F-894B-2142832C74E0}"/>
                  </a:ext>
                </a:extLst>
              </p:cNvPr>
              <p:cNvSpPr/>
              <p:nvPr/>
            </p:nvSpPr>
            <p:spPr>
              <a:xfrm>
                <a:off x="2157643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1F340C-70FD-B749-A03A-72CC6E69F3FC}"/>
                  </a:ext>
                </a:extLst>
              </p:cNvPr>
              <p:cNvSpPr/>
              <p:nvPr/>
            </p:nvSpPr>
            <p:spPr>
              <a:xfrm>
                <a:off x="2655940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6DD14A-E860-5E4D-9E9F-900488148385}"/>
                </a:ext>
              </a:extLst>
            </p:cNvPr>
            <p:cNvSpPr txBox="1"/>
            <p:nvPr/>
          </p:nvSpPr>
          <p:spPr>
            <a:xfrm>
              <a:off x="6696688" y="3051299"/>
              <a:ext cx="1314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Equipment mount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2D3318-0C60-7943-BCBF-3D2368F2DDAE}"/>
              </a:ext>
            </a:extLst>
          </p:cNvPr>
          <p:cNvGrpSpPr/>
          <p:nvPr/>
        </p:nvGrpSpPr>
        <p:grpSpPr>
          <a:xfrm>
            <a:off x="6623749" y="5817114"/>
            <a:ext cx="1296144" cy="398177"/>
            <a:chOff x="6661922" y="3716306"/>
            <a:chExt cx="1296144" cy="3981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9FF5B5-C335-A24F-9070-1779349B6A98}"/>
                </a:ext>
              </a:extLst>
            </p:cNvPr>
            <p:cNvGrpSpPr/>
            <p:nvPr/>
          </p:nvGrpSpPr>
          <p:grpSpPr>
            <a:xfrm>
              <a:off x="6661922" y="3716306"/>
              <a:ext cx="1296144" cy="398177"/>
              <a:chOff x="1619672" y="3573016"/>
              <a:chExt cx="1296144" cy="39817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80F1FB-94B5-3143-9468-5BDA440F3BF0}"/>
                  </a:ext>
                </a:extLst>
              </p:cNvPr>
              <p:cNvSpPr/>
              <p:nvPr/>
            </p:nvSpPr>
            <p:spPr>
              <a:xfrm>
                <a:off x="1619672" y="3717032"/>
                <a:ext cx="1296144" cy="2541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A4A5F88-BE30-3D44-AB7D-34579D6F4D78}"/>
                  </a:ext>
                </a:extLst>
              </p:cNvPr>
              <p:cNvGrpSpPr/>
              <p:nvPr/>
            </p:nvGrpSpPr>
            <p:grpSpPr>
              <a:xfrm>
                <a:off x="1619672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7A4CBA2C-DF3D-164F-8DC0-F7B91BA47658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ight Triangle 48">
                  <a:extLst>
                    <a:ext uri="{FF2B5EF4-FFF2-40B4-BE49-F238E27FC236}">
                      <a16:creationId xmlns:a16="http://schemas.microsoft.com/office/drawing/2014/main" id="{89AA302F-4FA3-F84E-AD50-4DABFC84AC01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E4327A7-9E32-6C44-8810-698DA048E86A}"/>
                  </a:ext>
                </a:extLst>
              </p:cNvPr>
              <p:cNvGrpSpPr/>
              <p:nvPr/>
            </p:nvGrpSpPr>
            <p:grpSpPr>
              <a:xfrm>
                <a:off x="212372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46" name="Right Triangle 45">
                  <a:extLst>
                    <a:ext uri="{FF2B5EF4-FFF2-40B4-BE49-F238E27FC236}">
                      <a16:creationId xmlns:a16="http://schemas.microsoft.com/office/drawing/2014/main" id="{7DCE6B52-A987-8F4E-BE41-BD475645233A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Triangle 46">
                  <a:extLst>
                    <a:ext uri="{FF2B5EF4-FFF2-40B4-BE49-F238E27FC236}">
                      <a16:creationId xmlns:a16="http://schemas.microsoft.com/office/drawing/2014/main" id="{792CFBA4-B7BC-DD44-B0A7-C71618138380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87BAFA6-2ACD-4044-AE3A-C5296F3977BF}"/>
                  </a:ext>
                </a:extLst>
              </p:cNvPr>
              <p:cNvGrpSpPr/>
              <p:nvPr/>
            </p:nvGrpSpPr>
            <p:grpSpPr>
              <a:xfrm>
                <a:off x="262088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44" name="Right Triangle 43">
                  <a:extLst>
                    <a:ext uri="{FF2B5EF4-FFF2-40B4-BE49-F238E27FC236}">
                      <a16:creationId xmlns:a16="http://schemas.microsoft.com/office/drawing/2014/main" id="{0321EA55-356C-494F-9CD4-BA2F1F1C0813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Triangle 44">
                  <a:extLst>
                    <a:ext uri="{FF2B5EF4-FFF2-40B4-BE49-F238E27FC236}">
                      <a16:creationId xmlns:a16="http://schemas.microsoft.com/office/drawing/2014/main" id="{43BF6780-9E38-3A42-990B-DE3E31FE1741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8C86DD-1CDE-7648-B8CF-233146D9B970}"/>
                </a:ext>
              </a:extLst>
            </p:cNvPr>
            <p:cNvSpPr txBox="1"/>
            <p:nvPr/>
          </p:nvSpPr>
          <p:spPr>
            <a:xfrm>
              <a:off x="6774273" y="3837484"/>
              <a:ext cx="1159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Instrum</a:t>
              </a:r>
              <a:r>
                <a:rPr lang="en-US" sz="1200" dirty="0">
                  <a:solidFill>
                    <a:schemeClr val="bg1"/>
                  </a:solidFill>
                </a:rPr>
                <a:t>. mount</a:t>
              </a:r>
            </a:p>
          </p:txBody>
        </p:sp>
      </p:grpSp>
      <p:sp>
        <p:nvSpPr>
          <p:cNvPr id="50" name="Down Arrow 49">
            <a:extLst>
              <a:ext uri="{FF2B5EF4-FFF2-40B4-BE49-F238E27FC236}">
                <a16:creationId xmlns:a16="http://schemas.microsoft.com/office/drawing/2014/main" id="{36A58361-20F7-2B43-A2E3-21DD73493FF2}"/>
              </a:ext>
            </a:extLst>
          </p:cNvPr>
          <p:cNvSpPr/>
          <p:nvPr/>
        </p:nvSpPr>
        <p:spPr>
          <a:xfrm>
            <a:off x="7290238" y="3504733"/>
            <a:ext cx="45719" cy="215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0901EF-FF77-924E-A14F-0BAC7D8E81CE}"/>
              </a:ext>
            </a:extLst>
          </p:cNvPr>
          <p:cNvSpPr txBox="1"/>
          <p:nvPr/>
        </p:nvSpPr>
        <p:spPr>
          <a:xfrm>
            <a:off x="294081" y="5134833"/>
            <a:ext cx="4803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Calibration process: </a:t>
            </a:r>
          </a:p>
          <a:p>
            <a:pPr marL="342900" indent="-342900">
              <a:buAutoNum type="arabicParenR"/>
            </a:pPr>
            <a:r>
              <a:rPr lang="en-US" sz="1500" dirty="0"/>
              <a:t>Take a unique calibration standard and interface it with each instrument</a:t>
            </a:r>
          </a:p>
          <a:p>
            <a:pPr marL="342900" indent="-342900">
              <a:buAutoNum type="arabicParenR"/>
            </a:pPr>
            <a:r>
              <a:rPr lang="en-US" sz="1500" dirty="0"/>
              <a:t>Translate/rotate </a:t>
            </a:r>
            <a:r>
              <a:rPr lang="en-US" sz="1500" i="1" dirty="0"/>
              <a:t>instrument </a:t>
            </a:r>
            <a:r>
              <a:rPr lang="en-US" sz="1500" dirty="0"/>
              <a:t>mount until standard is </a:t>
            </a:r>
            <a:r>
              <a:rPr lang="en-US" sz="1500" dirty="0" err="1"/>
              <a:t>centred</a:t>
            </a:r>
            <a:r>
              <a:rPr lang="en-US" sz="1500" dirty="0"/>
              <a:t> on sample position</a:t>
            </a:r>
          </a:p>
          <a:p>
            <a:pPr marL="342900" indent="-342900">
              <a:buAutoNum type="arabicParenR"/>
            </a:pPr>
            <a:r>
              <a:rPr lang="en-US" sz="1500" dirty="0"/>
              <a:t>Lock this position</a:t>
            </a:r>
          </a:p>
        </p:txBody>
      </p:sp>
    </p:spTree>
    <p:extLst>
      <p:ext uri="{BB962C8B-B14F-4D97-AF65-F5344CB8AC3E}">
        <p14:creationId xmlns:p14="http://schemas.microsoft.com/office/powerpoint/2010/main" val="52677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 “+”)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609625" y="3886203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186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alignment: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387010" y="2653248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45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609625" y="3886203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19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2609625" y="2826310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21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2770771" y="2996952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48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4547693" y="2937763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759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>
            <a:off x="4557443" y="2996952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38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Alignment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775" y="1553851"/>
            <a:ext cx="759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Traditional alignment of neutron samples done with a tape measure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D1DACEC-0112-F448-80AB-506B758F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636912"/>
            <a:ext cx="2235572" cy="223557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7381634-74E6-1A49-AD0B-29917FE7CA37}"/>
              </a:ext>
            </a:extLst>
          </p:cNvPr>
          <p:cNvGrpSpPr/>
          <p:nvPr/>
        </p:nvGrpSpPr>
        <p:grpSpPr>
          <a:xfrm>
            <a:off x="3887444" y="2642095"/>
            <a:ext cx="228220" cy="1750777"/>
            <a:chOff x="4798540" y="4544019"/>
            <a:chExt cx="228220" cy="17507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E74C37-9D7F-614F-B658-B00109F2A3AF}"/>
                </a:ext>
              </a:extLst>
            </p:cNvPr>
            <p:cNvSpPr/>
            <p:nvPr/>
          </p:nvSpPr>
          <p:spPr>
            <a:xfrm rot="18851096">
              <a:off x="4042462" y="5300097"/>
              <a:ext cx="1728192" cy="2160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B257349-C8C2-A541-86A1-6010FB176D4E}"/>
                </a:ext>
              </a:extLst>
            </p:cNvPr>
            <p:cNvSpPr/>
            <p:nvPr/>
          </p:nvSpPr>
          <p:spPr>
            <a:xfrm rot="2748904" flipH="1">
              <a:off x="4054646" y="5322682"/>
              <a:ext cx="1728192" cy="2160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6F62891-20A4-1841-8EA2-30710A66D342}"/>
              </a:ext>
            </a:extLst>
          </p:cNvPr>
          <p:cNvSpPr txBox="1"/>
          <p:nvPr/>
        </p:nvSpPr>
        <p:spPr>
          <a:xfrm>
            <a:off x="282186" y="5155326"/>
            <a:ext cx="84046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Majority of ESS instruments consider using &lt; 1mm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higher precision alignment approach.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 rot="21155468">
            <a:off x="6437438" y="2747673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9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>
            <a:off x="6497584" y="4071575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>
            <a:off x="6497584" y="2998234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17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>
            <a:off x="6497584" y="4071575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>
            <a:off x="6497584" y="2998234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624153-EB72-0345-BBD5-6531343836A5}"/>
              </a:ext>
            </a:extLst>
          </p:cNvPr>
          <p:cNvSpPr txBox="1"/>
          <p:nvPr/>
        </p:nvSpPr>
        <p:spPr>
          <a:xfrm>
            <a:off x="208152" y="5079317"/>
            <a:ext cx="832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 periodic recalibration (beam drift, concrete subsidence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Samples must be calibrated relative to “equipment” mount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can be done offline by calibrating an “alignment station” in exactly the same way as the instruments</a:t>
            </a:r>
          </a:p>
        </p:txBody>
      </p:sp>
    </p:spTree>
    <p:extLst>
      <p:ext uri="{BB962C8B-B14F-4D97-AF65-F5344CB8AC3E}">
        <p14:creationId xmlns:p14="http://schemas.microsoft.com/office/powerpoint/2010/main" val="3886892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0C3758-9017-FA4D-B124-DBD6268BFA5D}"/>
              </a:ext>
            </a:extLst>
          </p:cNvPr>
          <p:cNvGrpSpPr/>
          <p:nvPr/>
        </p:nvGrpSpPr>
        <p:grpSpPr>
          <a:xfrm>
            <a:off x="1046446" y="4170755"/>
            <a:ext cx="2651108" cy="1973575"/>
            <a:chOff x="5275977" y="1488939"/>
            <a:chExt cx="3534810" cy="2631433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47ADBEFB-7F7F-894E-A08F-2F7F18CB1CC5}"/>
                </a:ext>
              </a:extLst>
            </p:cNvPr>
            <p:cNvSpPr/>
            <p:nvPr/>
          </p:nvSpPr>
          <p:spPr>
            <a:xfrm>
              <a:off x="5284922" y="2464230"/>
              <a:ext cx="3440624" cy="16428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7BA9AD-5C02-F44B-9160-196C8F2D6C22}"/>
                </a:ext>
              </a:extLst>
            </p:cNvPr>
            <p:cNvSpPr/>
            <p:nvPr/>
          </p:nvSpPr>
          <p:spPr>
            <a:xfrm>
              <a:off x="5612054" y="2378988"/>
              <a:ext cx="170481" cy="170481"/>
            </a:xfrm>
            <a:prstGeom prst="ellipse">
              <a:avLst/>
            </a:prstGeom>
            <a:gradFill flip="none" rotWithShape="1">
              <a:gsLst>
                <a:gs pos="0">
                  <a:srgbClr val="FCF3F4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82A090-4E33-8549-9426-9619F299AFDC}"/>
                </a:ext>
              </a:extLst>
            </p:cNvPr>
            <p:cNvSpPr/>
            <p:nvPr/>
          </p:nvSpPr>
          <p:spPr>
            <a:xfrm>
              <a:off x="8640306" y="2378989"/>
              <a:ext cx="170481" cy="170481"/>
            </a:xfrm>
            <a:prstGeom prst="ellipse">
              <a:avLst/>
            </a:prstGeom>
            <a:gradFill flip="none" rotWithShape="1">
              <a:gsLst>
                <a:gs pos="0">
                  <a:srgbClr val="FCF3F4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F8933E-93D9-E342-ABE1-01C92E0F1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4921" y="1488939"/>
              <a:ext cx="1" cy="2618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6D20EF-A4B1-D342-9073-B985E946F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4921" y="3285640"/>
              <a:ext cx="824747" cy="8214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559A274-D899-3140-9515-3EF0EC168524}"/>
                </a:ext>
              </a:extLst>
            </p:cNvPr>
            <p:cNvCxnSpPr>
              <a:cxnSpLocks/>
            </p:cNvCxnSpPr>
            <p:nvPr/>
          </p:nvCxnSpPr>
          <p:spPr>
            <a:xfrm>
              <a:off x="5275977" y="4120372"/>
              <a:ext cx="35348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F16ED1-6FE4-9C41-B719-E79556BDF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668" y="3696346"/>
              <a:ext cx="440572" cy="42402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28F5FE-EDF7-8A4F-BC73-4BC3A69A9460}"/>
                </a:ext>
              </a:extLst>
            </p:cNvPr>
            <p:cNvCxnSpPr>
              <a:cxnSpLocks/>
            </p:cNvCxnSpPr>
            <p:nvPr/>
          </p:nvCxnSpPr>
          <p:spPr>
            <a:xfrm>
              <a:off x="5794873" y="3696346"/>
              <a:ext cx="67012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F68451-4963-FC4E-A46B-446C526E7933}"/>
                </a:ext>
              </a:extLst>
            </p:cNvPr>
            <p:cNvCxnSpPr>
              <a:cxnSpLocks/>
            </p:cNvCxnSpPr>
            <p:nvPr/>
          </p:nvCxnSpPr>
          <p:spPr>
            <a:xfrm>
              <a:off x="6550240" y="3180165"/>
              <a:ext cx="0" cy="44865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1CB70F-7F7A-E74D-BB7B-7ABCA21DCC39}"/>
                </a:ext>
              </a:extLst>
            </p:cNvPr>
            <p:cNvSpPr/>
            <p:nvPr/>
          </p:nvSpPr>
          <p:spPr>
            <a:xfrm>
              <a:off x="6464999" y="3094923"/>
              <a:ext cx="170481" cy="170481"/>
            </a:xfrm>
            <a:prstGeom prst="ellipse">
              <a:avLst/>
            </a:prstGeom>
            <a:gradFill flip="none" rotWithShape="1">
              <a:gsLst>
                <a:gs pos="0">
                  <a:srgbClr val="FCF3F4"/>
                </a:gs>
                <a:gs pos="99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A9936779-84B6-8944-85B8-9E7D88C28034}"/>
              </a:ext>
            </a:extLst>
          </p:cNvPr>
          <p:cNvSpPr/>
          <p:nvPr/>
        </p:nvSpPr>
        <p:spPr>
          <a:xfrm>
            <a:off x="1059863" y="2561062"/>
            <a:ext cx="2580468" cy="123211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FEED02-5063-6043-AF71-A5BA46535E63}"/>
              </a:ext>
            </a:extLst>
          </p:cNvPr>
          <p:cNvCxnSpPr>
            <a:cxnSpLocks/>
          </p:cNvCxnSpPr>
          <p:nvPr/>
        </p:nvCxnSpPr>
        <p:spPr>
          <a:xfrm flipV="1">
            <a:off x="1059863" y="1829593"/>
            <a:ext cx="1" cy="1963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3ECDF1-C3D2-6C48-9792-59EF323B9B08}"/>
              </a:ext>
            </a:extLst>
          </p:cNvPr>
          <p:cNvCxnSpPr>
            <a:cxnSpLocks/>
          </p:cNvCxnSpPr>
          <p:nvPr/>
        </p:nvCxnSpPr>
        <p:spPr>
          <a:xfrm flipV="1">
            <a:off x="1059863" y="3177119"/>
            <a:ext cx="618560" cy="6160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E5B760-2C9E-BD41-89C3-DD79FD83D5E4}"/>
              </a:ext>
            </a:extLst>
          </p:cNvPr>
          <p:cNvCxnSpPr>
            <a:cxnSpLocks/>
          </p:cNvCxnSpPr>
          <p:nvPr/>
        </p:nvCxnSpPr>
        <p:spPr>
          <a:xfrm>
            <a:off x="1053154" y="3803168"/>
            <a:ext cx="26511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FA08D3-B48A-6E49-9F88-D3FD2EC40087}"/>
                  </a:ext>
                </a:extLst>
              </p:cNvPr>
              <p:cNvSpPr txBox="1"/>
              <p:nvPr/>
            </p:nvSpPr>
            <p:spPr>
              <a:xfrm>
                <a:off x="4067944" y="2276872"/>
                <a:ext cx="4402094" cy="6871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Define </a:t>
                </a:r>
                <a:r>
                  <a:rPr lang="en-US" b="1" dirty="0"/>
                  <a:t>sample</a:t>
                </a:r>
                <a:r>
                  <a:rPr lang="en-US" dirty="0"/>
                  <a:t> frame </a:t>
                </a:r>
                <a:r>
                  <a:rPr lang="en-US" b="1" dirty="0"/>
                  <a:t>A</a:t>
                </a:r>
                <a:r>
                  <a:rPr lang="en-US" baseline="30000" dirty="0"/>
                  <a:t>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Cartesian frame, defined by three basis vectors, fixed with respect to sample</a:t>
                </a:r>
              </a:p>
              <a:p>
                <a:pPr lvl="1"/>
                <a:r>
                  <a:rPr lang="en-US" b="1" dirty="0"/>
                  <a:t>A</a:t>
                </a:r>
                <a:r>
                  <a:rPr lang="en-US" baseline="30000" dirty="0"/>
                  <a:t>s</a:t>
                </a:r>
                <a:r>
                  <a:rPr lang="en-US" dirty="0"/>
                  <a:t> = [</a:t>
                </a:r>
                <a:r>
                  <a:rPr lang="en-US" b="1" u="sng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en-US" b="1" u="sng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,</a:t>
                </a:r>
                <a:r>
                  <a:rPr lang="en-US" b="1" u="sng" dirty="0"/>
                  <a:t>e</a:t>
                </a:r>
                <a:r>
                  <a:rPr lang="en-US" baseline="-25000" dirty="0"/>
                  <a:t>3</a:t>
                </a:r>
                <a:r>
                  <a:rPr lang="en-US" dirty="0"/>
                  <a:t>]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Any point in the sample described by vector </a:t>
                </a:r>
                <a:r>
                  <a:rPr lang="en-US" b="1" u="sng" dirty="0"/>
                  <a:t>r</a:t>
                </a:r>
                <a:r>
                  <a:rPr lang="en-US" dirty="0"/>
                  <a:t>, written in terms of A</a:t>
                </a:r>
                <a:r>
                  <a:rPr lang="en-US" baseline="30000" dirty="0"/>
                  <a:t>s</a:t>
                </a:r>
                <a:r>
                  <a:rPr lang="en-US" dirty="0"/>
                  <a:t> as</a:t>
                </a:r>
                <a:r>
                  <a:rPr lang="en-US" b="1" u="sng" dirty="0"/>
                  <a:t> </a:t>
                </a:r>
              </a:p>
              <a:p>
                <a:pPr lvl="1"/>
                <a:endParaRPr lang="en-US" b="1" u="sng" dirty="0"/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b="1" dirty="0"/>
                  <a:t>X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dirty="0"/>
                  <a:t>Where </a:t>
                </a:r>
                <a:r>
                  <a:rPr lang="en-US" b="1" dirty="0"/>
                  <a:t>X</a:t>
                </a:r>
                <a:r>
                  <a:rPr lang="en-US" dirty="0"/>
                  <a:t> = (</a:t>
                </a:r>
                <a:r>
                  <a:rPr lang="en-US" dirty="0" err="1"/>
                  <a:t>x,y,z</a:t>
                </a:r>
                <a:r>
                  <a:rPr lang="en-US" dirty="0"/>
                  <a:t>) is the coordinate matrix</a:t>
                </a:r>
              </a:p>
              <a:p>
                <a:pPr lvl="1"/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Coordinates of ROI         are known in </a:t>
                </a:r>
                <a:r>
                  <a:rPr lang="en-US" b="1" dirty="0"/>
                  <a:t>A</a:t>
                </a:r>
                <a:r>
                  <a:rPr lang="en-US" baseline="30000" dirty="0"/>
                  <a:t>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Also coordinates of several “fiducial” points*           are known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FA08D3-B48A-6E49-9F88-D3FD2EC40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76872"/>
                <a:ext cx="4402094" cy="6871048"/>
              </a:xfrm>
              <a:prstGeom prst="rect">
                <a:avLst/>
              </a:prstGeom>
              <a:blipFill>
                <a:blip r:embed="rId3"/>
                <a:stretch>
                  <a:fillRect l="-862" t="-185" b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D2CE8EB4-909C-FB42-BC87-C073F9D7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Hidden ROI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0C3758-9017-FA4D-B124-DBD6268BFA5D}"/>
              </a:ext>
            </a:extLst>
          </p:cNvPr>
          <p:cNvGrpSpPr/>
          <p:nvPr/>
        </p:nvGrpSpPr>
        <p:grpSpPr>
          <a:xfrm>
            <a:off x="1244986" y="1752753"/>
            <a:ext cx="2651108" cy="1973575"/>
            <a:chOff x="5275977" y="1488939"/>
            <a:chExt cx="3534810" cy="2631433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47ADBEFB-7F7F-894E-A08F-2F7F18CB1CC5}"/>
                </a:ext>
              </a:extLst>
            </p:cNvPr>
            <p:cNvSpPr/>
            <p:nvPr/>
          </p:nvSpPr>
          <p:spPr>
            <a:xfrm>
              <a:off x="5284922" y="2464230"/>
              <a:ext cx="3440624" cy="16428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7BA9AD-5C02-F44B-9160-196C8F2D6C22}"/>
                </a:ext>
              </a:extLst>
            </p:cNvPr>
            <p:cNvSpPr/>
            <p:nvPr/>
          </p:nvSpPr>
          <p:spPr>
            <a:xfrm>
              <a:off x="5612054" y="2378988"/>
              <a:ext cx="170481" cy="170481"/>
            </a:xfrm>
            <a:prstGeom prst="ellipse">
              <a:avLst/>
            </a:prstGeom>
            <a:gradFill flip="none" rotWithShape="1">
              <a:gsLst>
                <a:gs pos="0">
                  <a:srgbClr val="FCF3F4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82A090-4E33-8549-9426-9619F299AFDC}"/>
                </a:ext>
              </a:extLst>
            </p:cNvPr>
            <p:cNvSpPr/>
            <p:nvPr/>
          </p:nvSpPr>
          <p:spPr>
            <a:xfrm>
              <a:off x="8640306" y="2378989"/>
              <a:ext cx="170481" cy="170481"/>
            </a:xfrm>
            <a:prstGeom prst="ellipse">
              <a:avLst/>
            </a:prstGeom>
            <a:gradFill flip="none" rotWithShape="1">
              <a:gsLst>
                <a:gs pos="0">
                  <a:srgbClr val="FCF3F4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F8933E-93D9-E342-ABE1-01C92E0F1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4921" y="1488939"/>
              <a:ext cx="1" cy="2618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6D20EF-A4B1-D342-9073-B985E946F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4921" y="3285640"/>
              <a:ext cx="824747" cy="8214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559A274-D899-3140-9515-3EF0EC168524}"/>
                </a:ext>
              </a:extLst>
            </p:cNvPr>
            <p:cNvCxnSpPr>
              <a:cxnSpLocks/>
            </p:cNvCxnSpPr>
            <p:nvPr/>
          </p:nvCxnSpPr>
          <p:spPr>
            <a:xfrm>
              <a:off x="5275977" y="4120372"/>
              <a:ext cx="35348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F16ED1-6FE4-9C41-B719-E79556BDF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668" y="3696346"/>
              <a:ext cx="440572" cy="42402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28F5FE-EDF7-8A4F-BC73-4BC3A69A9460}"/>
                </a:ext>
              </a:extLst>
            </p:cNvPr>
            <p:cNvCxnSpPr>
              <a:cxnSpLocks/>
            </p:cNvCxnSpPr>
            <p:nvPr/>
          </p:nvCxnSpPr>
          <p:spPr>
            <a:xfrm>
              <a:off x="5794873" y="3696346"/>
              <a:ext cx="67012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F68451-4963-FC4E-A46B-446C526E7933}"/>
                </a:ext>
              </a:extLst>
            </p:cNvPr>
            <p:cNvCxnSpPr>
              <a:cxnSpLocks/>
            </p:cNvCxnSpPr>
            <p:nvPr/>
          </p:nvCxnSpPr>
          <p:spPr>
            <a:xfrm>
              <a:off x="6550240" y="3180165"/>
              <a:ext cx="0" cy="44865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1CB70F-7F7A-E74D-BB7B-7ABCA21DCC39}"/>
                </a:ext>
              </a:extLst>
            </p:cNvPr>
            <p:cNvSpPr/>
            <p:nvPr/>
          </p:nvSpPr>
          <p:spPr>
            <a:xfrm>
              <a:off x="6464999" y="3094923"/>
              <a:ext cx="170481" cy="170481"/>
            </a:xfrm>
            <a:prstGeom prst="ellipse">
              <a:avLst/>
            </a:prstGeom>
            <a:gradFill flip="none" rotWithShape="1">
              <a:gsLst>
                <a:gs pos="0">
                  <a:srgbClr val="FCF3F4"/>
                </a:gs>
                <a:gs pos="99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A0F517-AED5-9049-8AB1-A253491CC564}"/>
              </a:ext>
            </a:extLst>
          </p:cNvPr>
          <p:cNvGrpSpPr/>
          <p:nvPr/>
        </p:nvGrpSpPr>
        <p:grpSpPr>
          <a:xfrm>
            <a:off x="1807658" y="4077075"/>
            <a:ext cx="2651108" cy="1973575"/>
            <a:chOff x="447867" y="2067722"/>
            <a:chExt cx="2651108" cy="197357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AFEED02-5063-6043-AF71-A5BA46535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76" y="2067722"/>
              <a:ext cx="1" cy="19635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43ECDF1-C3D2-6C48-9792-59EF323B9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76" y="3415248"/>
              <a:ext cx="618560" cy="616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9E5B760-2C9E-BD41-89C3-DD79FD83D5E4}"/>
                </a:ext>
              </a:extLst>
            </p:cNvPr>
            <p:cNvCxnSpPr>
              <a:cxnSpLocks/>
            </p:cNvCxnSpPr>
            <p:nvPr/>
          </p:nvCxnSpPr>
          <p:spPr>
            <a:xfrm>
              <a:off x="447867" y="4041297"/>
              <a:ext cx="26511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2FA08D3-B48A-6E49-9F88-D3FD2EC40087}"/>
              </a:ext>
            </a:extLst>
          </p:cNvPr>
          <p:cNvSpPr txBox="1"/>
          <p:nvPr/>
        </p:nvSpPr>
        <p:spPr>
          <a:xfrm>
            <a:off x="4521362" y="2282507"/>
            <a:ext cx="44020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Equivalent </a:t>
            </a:r>
            <a:r>
              <a:rPr lang="en-US" b="1" dirty="0"/>
              <a:t>instrument</a:t>
            </a:r>
            <a:r>
              <a:rPr lang="en-US" dirty="0"/>
              <a:t> frame </a:t>
            </a:r>
            <a:r>
              <a:rPr lang="en-US" b="1" dirty="0"/>
              <a:t>A</a:t>
            </a:r>
            <a:r>
              <a:rPr lang="en-US" b="1" baseline="30000" dirty="0"/>
              <a:t>I</a:t>
            </a:r>
            <a:endParaRPr lang="en-US" baseline="30000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dirty="0"/>
              <a:t>With coordinate matrices </a:t>
            </a:r>
            <a:r>
              <a:rPr lang="en-US" b="1" dirty="0"/>
              <a:t>X’</a:t>
            </a:r>
            <a:r>
              <a:rPr lang="en-US" dirty="0"/>
              <a:t> = (</a:t>
            </a:r>
            <a:r>
              <a:rPr lang="en-US" dirty="0" err="1"/>
              <a:t>x’,y’,z</a:t>
            </a:r>
            <a:r>
              <a:rPr lang="en-US" dirty="0"/>
              <a:t>’)</a:t>
            </a:r>
          </a:p>
          <a:p>
            <a:pPr lvl="1"/>
            <a:endParaRPr lang="en-US" dirty="0"/>
          </a:p>
          <a:p>
            <a:r>
              <a:rPr lang="en-US" dirty="0"/>
              <a:t>3. Determine X’ for several (visible) reference points on object.</a:t>
            </a:r>
          </a:p>
          <a:p>
            <a:endParaRPr lang="en-US" dirty="0"/>
          </a:p>
          <a:p>
            <a:r>
              <a:rPr lang="en-US" dirty="0"/>
              <a:t>4. Obtain transformation between </a:t>
            </a:r>
            <a:r>
              <a:rPr lang="en-US" b="1" dirty="0"/>
              <a:t>A</a:t>
            </a:r>
            <a:r>
              <a:rPr lang="en-US" b="1" baseline="30000" dirty="0"/>
              <a:t>S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30000" dirty="0"/>
              <a:t>I</a:t>
            </a:r>
            <a:endParaRPr lang="en-US" baseline="30000" dirty="0"/>
          </a:p>
          <a:p>
            <a:endParaRPr lang="en-US" b="1" baseline="30000" dirty="0"/>
          </a:p>
          <a:p>
            <a:r>
              <a:rPr lang="en-US" dirty="0"/>
              <a:t>5. Obtain coordinates of ROI in instrument frame</a:t>
            </a:r>
          </a:p>
          <a:p>
            <a:pPr lvl="1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2CE8EB4-909C-FB42-BC87-C073F9D7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Hidden ROI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6002C-7FFB-8C45-95B2-D4AB8261581F}"/>
              </a:ext>
            </a:extLst>
          </p:cNvPr>
          <p:cNvSpPr txBox="1"/>
          <p:nvPr/>
        </p:nvSpPr>
        <p:spPr>
          <a:xfrm>
            <a:off x="1382880" y="403954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E017B2-9D26-E047-95DB-CBFC0A81F4E3}"/>
              </a:ext>
            </a:extLst>
          </p:cNvPr>
          <p:cNvSpPr txBox="1"/>
          <p:nvPr/>
        </p:nvSpPr>
        <p:spPr>
          <a:xfrm>
            <a:off x="457200" y="6402934"/>
            <a:ext cx="43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position (Origin of instrument frame)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C43353-5D66-A34D-ABDA-F77E3BD3EDDE}"/>
              </a:ext>
            </a:extLst>
          </p:cNvPr>
          <p:cNvCxnSpPr/>
          <p:nvPr/>
        </p:nvCxnSpPr>
        <p:spPr>
          <a:xfrm flipV="1">
            <a:off x="1382880" y="6060641"/>
            <a:ext cx="356188" cy="295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7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synchrotrons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6888"/>
            <a:ext cx="75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problem solved in 1980’s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F62891-20A4-1841-8EA2-30710A66D342}"/>
              </a:ext>
            </a:extLst>
          </p:cNvPr>
          <p:cNvSpPr txBox="1"/>
          <p:nvPr/>
        </p:nvSpPr>
        <p:spPr>
          <a:xfrm>
            <a:off x="282186" y="5472000"/>
            <a:ext cx="840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Scanning based approach.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BD71E-D82A-B84F-A8DB-B05E76EC4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52" y="2420723"/>
            <a:ext cx="4275482" cy="27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Scanning methodology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3EE676-EF02-924E-8C4F-065370AC845C}"/>
              </a:ext>
            </a:extLst>
          </p:cNvPr>
          <p:cNvGrpSpPr/>
          <p:nvPr/>
        </p:nvGrpSpPr>
        <p:grpSpPr>
          <a:xfrm>
            <a:off x="611560" y="4175407"/>
            <a:ext cx="3218420" cy="2277929"/>
            <a:chOff x="611560" y="4175407"/>
            <a:chExt cx="3218420" cy="227792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EA67B0-C129-C945-826F-96D822D54602}"/>
                </a:ext>
              </a:extLst>
            </p:cNvPr>
            <p:cNvGrpSpPr/>
            <p:nvPr/>
          </p:nvGrpSpPr>
          <p:grpSpPr>
            <a:xfrm>
              <a:off x="611560" y="4175407"/>
              <a:ext cx="3218420" cy="2207270"/>
              <a:chOff x="1341468" y="3757195"/>
              <a:chExt cx="3218420" cy="220727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8C15ED3-491B-624E-8944-DE34006B5A6E}"/>
                  </a:ext>
                </a:extLst>
              </p:cNvPr>
              <p:cNvCxnSpPr/>
              <p:nvPr/>
            </p:nvCxnSpPr>
            <p:spPr>
              <a:xfrm flipV="1">
                <a:off x="1485484" y="3757195"/>
                <a:ext cx="0" cy="22072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017F15D-3E70-C949-96EE-DBCB299AA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468" y="5964465"/>
                <a:ext cx="32184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B4D0470-0DB5-0A45-B649-8ED89F514AF7}"/>
                </a:ext>
              </a:extLst>
            </p:cNvPr>
            <p:cNvGrpSpPr/>
            <p:nvPr/>
          </p:nvGrpSpPr>
          <p:grpSpPr>
            <a:xfrm>
              <a:off x="827584" y="4832962"/>
              <a:ext cx="2820144" cy="1620374"/>
              <a:chOff x="827584" y="4967457"/>
              <a:chExt cx="2820144" cy="162037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1ECC78A-A4CB-5D47-B11E-43571BD0606C}"/>
                  </a:ext>
                </a:extLst>
              </p:cNvPr>
              <p:cNvSpPr/>
              <p:nvPr/>
            </p:nvSpPr>
            <p:spPr>
              <a:xfrm>
                <a:off x="827584" y="6356350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BC4C2D7-F9D5-D44E-8D39-3A3DA495CC8B}"/>
                  </a:ext>
                </a:extLst>
              </p:cNvPr>
              <p:cNvSpPr/>
              <p:nvPr/>
            </p:nvSpPr>
            <p:spPr>
              <a:xfrm>
                <a:off x="979984" y="62373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F94E27E-7F46-0E48-8B51-13C387FE0193}"/>
                  </a:ext>
                </a:extLst>
              </p:cNvPr>
              <p:cNvSpPr/>
              <p:nvPr/>
            </p:nvSpPr>
            <p:spPr>
              <a:xfrm>
                <a:off x="1132384" y="6407617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0231EAB-9CFB-FD49-96A0-98A7B3527B5B}"/>
                  </a:ext>
                </a:extLst>
              </p:cNvPr>
              <p:cNvSpPr/>
              <p:nvPr/>
            </p:nvSpPr>
            <p:spPr>
              <a:xfrm>
                <a:off x="1259632" y="6165304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DFB276E-1C04-BF4C-B8C0-8BF45C197B11}"/>
                  </a:ext>
                </a:extLst>
              </p:cNvPr>
              <p:cNvSpPr/>
              <p:nvPr/>
            </p:nvSpPr>
            <p:spPr>
              <a:xfrm>
                <a:off x="1412032" y="6317704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120A1C-BEF8-114D-9F6F-0261C535D38A}"/>
                  </a:ext>
                </a:extLst>
              </p:cNvPr>
              <p:cNvSpPr/>
              <p:nvPr/>
            </p:nvSpPr>
            <p:spPr>
              <a:xfrm>
                <a:off x="1564432" y="6470104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D906CDD-003C-0546-9071-8B25B61452B7}"/>
                  </a:ext>
                </a:extLst>
              </p:cNvPr>
              <p:cNvSpPr/>
              <p:nvPr/>
            </p:nvSpPr>
            <p:spPr>
              <a:xfrm>
                <a:off x="1716832" y="611958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3AA2E2F-834F-974E-BC1C-42AFC52E63F1}"/>
                  </a:ext>
                </a:extLst>
              </p:cNvPr>
              <p:cNvSpPr/>
              <p:nvPr/>
            </p:nvSpPr>
            <p:spPr>
              <a:xfrm>
                <a:off x="1869232" y="5661248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B9D8B79-501A-AB4B-A95A-99D39182099E}"/>
                  </a:ext>
                </a:extLst>
              </p:cNvPr>
              <p:cNvSpPr/>
              <p:nvPr/>
            </p:nvSpPr>
            <p:spPr>
              <a:xfrm>
                <a:off x="2051720" y="5183481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07ADFB-4203-8A40-8608-FF323F8BF6A1}"/>
                  </a:ext>
                </a:extLst>
              </p:cNvPr>
              <p:cNvSpPr/>
              <p:nvPr/>
            </p:nvSpPr>
            <p:spPr>
              <a:xfrm>
                <a:off x="2204120" y="4967457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C48A948-D5A7-9947-8990-A5AF308DFE1F}"/>
                  </a:ext>
                </a:extLst>
              </p:cNvPr>
              <p:cNvSpPr/>
              <p:nvPr/>
            </p:nvSpPr>
            <p:spPr>
              <a:xfrm>
                <a:off x="2356520" y="539950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12AF5BD-E356-A543-B952-59DDF196F21E}"/>
                  </a:ext>
                </a:extLst>
              </p:cNvPr>
              <p:cNvSpPr/>
              <p:nvPr/>
            </p:nvSpPr>
            <p:spPr>
              <a:xfrm>
                <a:off x="2508920" y="575954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49DBFB8-F5C6-1848-9335-8377A9B70F69}"/>
                  </a:ext>
                </a:extLst>
              </p:cNvPr>
              <p:cNvSpPr/>
              <p:nvPr/>
            </p:nvSpPr>
            <p:spPr>
              <a:xfrm>
                <a:off x="2661320" y="6047577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365A80E-83CC-B146-B0DF-26084145AFB2}"/>
                  </a:ext>
                </a:extLst>
              </p:cNvPr>
              <p:cNvSpPr/>
              <p:nvPr/>
            </p:nvSpPr>
            <p:spPr>
              <a:xfrm>
                <a:off x="2813720" y="6335609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15B59D6-B2BF-5142-81B1-562ECB18CD33}"/>
                  </a:ext>
                </a:extLst>
              </p:cNvPr>
              <p:cNvSpPr/>
              <p:nvPr/>
            </p:nvSpPr>
            <p:spPr>
              <a:xfrm>
                <a:off x="2966120" y="62373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0AB01B0-D057-7B4F-88CE-7442039D31F5}"/>
                  </a:ext>
                </a:extLst>
              </p:cNvPr>
              <p:cNvSpPr/>
              <p:nvPr/>
            </p:nvSpPr>
            <p:spPr>
              <a:xfrm>
                <a:off x="3118520" y="63897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25D1FED-CB4F-E84D-AF7D-04C85406416F}"/>
                  </a:ext>
                </a:extLst>
              </p:cNvPr>
              <p:cNvSpPr/>
              <p:nvPr/>
            </p:nvSpPr>
            <p:spPr>
              <a:xfrm>
                <a:off x="3270920" y="62373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FA6A2A4-E977-4E44-995D-347AA97168AA}"/>
                  </a:ext>
                </a:extLst>
              </p:cNvPr>
              <p:cNvSpPr/>
              <p:nvPr/>
            </p:nvSpPr>
            <p:spPr>
              <a:xfrm>
                <a:off x="3423320" y="63897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39943A-1648-E347-960F-9BCFD108E27A}"/>
                  </a:ext>
                </a:extLst>
              </p:cNvPr>
              <p:cNvSpPr/>
              <p:nvPr/>
            </p:nvSpPr>
            <p:spPr>
              <a:xfrm>
                <a:off x="3575720" y="65421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57F4A3-5BA4-DE43-A7E5-040E07CFDE9D}"/>
              </a:ext>
            </a:extLst>
          </p:cNvPr>
          <p:cNvGrpSpPr/>
          <p:nvPr/>
        </p:nvGrpSpPr>
        <p:grpSpPr>
          <a:xfrm>
            <a:off x="4840659" y="4220366"/>
            <a:ext cx="3218420" cy="2207270"/>
            <a:chOff x="4840659" y="4220366"/>
            <a:chExt cx="3218420" cy="22072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2538B8-DCB4-E84E-8C1F-1AF54C18AD2E}"/>
                </a:ext>
              </a:extLst>
            </p:cNvPr>
            <p:cNvGrpSpPr/>
            <p:nvPr/>
          </p:nvGrpSpPr>
          <p:grpSpPr>
            <a:xfrm>
              <a:off x="4840659" y="4220366"/>
              <a:ext cx="3218420" cy="2207270"/>
              <a:chOff x="1341468" y="3757195"/>
              <a:chExt cx="3218420" cy="2207270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E33953A-5041-3D42-B5A3-B7B82982A7E8}"/>
                  </a:ext>
                </a:extLst>
              </p:cNvPr>
              <p:cNvCxnSpPr/>
              <p:nvPr/>
            </p:nvCxnSpPr>
            <p:spPr>
              <a:xfrm flipV="1">
                <a:off x="1485484" y="3757195"/>
                <a:ext cx="0" cy="22072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85A3B54-205C-034B-9590-EBEB8BD99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468" y="5964465"/>
                <a:ext cx="32184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DB4D267-0276-F549-88A1-17112AB68B19}"/>
                </a:ext>
              </a:extLst>
            </p:cNvPr>
            <p:cNvGrpSpPr/>
            <p:nvPr/>
          </p:nvGrpSpPr>
          <p:grpSpPr>
            <a:xfrm rot="10800000" flipH="1">
              <a:off x="5103539" y="4477681"/>
              <a:ext cx="2820144" cy="1620374"/>
              <a:chOff x="827584" y="4967457"/>
              <a:chExt cx="2820144" cy="162037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C2C14AD-B464-114E-8EF4-5F00D2E9E49E}"/>
                  </a:ext>
                </a:extLst>
              </p:cNvPr>
              <p:cNvSpPr/>
              <p:nvPr/>
            </p:nvSpPr>
            <p:spPr>
              <a:xfrm>
                <a:off x="827584" y="6356350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E3C40CF-E570-A643-8837-438F01E6D33B}"/>
                  </a:ext>
                </a:extLst>
              </p:cNvPr>
              <p:cNvSpPr/>
              <p:nvPr/>
            </p:nvSpPr>
            <p:spPr>
              <a:xfrm>
                <a:off x="979984" y="62373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D9141F3-3937-C84B-A808-018E3F5D59EB}"/>
                  </a:ext>
                </a:extLst>
              </p:cNvPr>
              <p:cNvSpPr/>
              <p:nvPr/>
            </p:nvSpPr>
            <p:spPr>
              <a:xfrm>
                <a:off x="1132384" y="6407617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0B2BEF2-31D1-AC45-941F-F9244F6A64B4}"/>
                  </a:ext>
                </a:extLst>
              </p:cNvPr>
              <p:cNvSpPr/>
              <p:nvPr/>
            </p:nvSpPr>
            <p:spPr>
              <a:xfrm>
                <a:off x="1259632" y="6165304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B9305FF-AB3F-6F44-B87B-105893536706}"/>
                  </a:ext>
                </a:extLst>
              </p:cNvPr>
              <p:cNvSpPr/>
              <p:nvPr/>
            </p:nvSpPr>
            <p:spPr>
              <a:xfrm>
                <a:off x="1412032" y="6317704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D22DE3C-03C0-8C4A-BBBA-CBF38704B974}"/>
                  </a:ext>
                </a:extLst>
              </p:cNvPr>
              <p:cNvSpPr/>
              <p:nvPr/>
            </p:nvSpPr>
            <p:spPr>
              <a:xfrm>
                <a:off x="1564432" y="6470104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95985A3-E9DC-1C47-B2AA-5CA31CEE9E0E}"/>
                  </a:ext>
                </a:extLst>
              </p:cNvPr>
              <p:cNvSpPr/>
              <p:nvPr/>
            </p:nvSpPr>
            <p:spPr>
              <a:xfrm>
                <a:off x="1716832" y="611958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B39D87C-4DB9-F340-8053-24FF00A941BE}"/>
                  </a:ext>
                </a:extLst>
              </p:cNvPr>
              <p:cNvSpPr/>
              <p:nvPr/>
            </p:nvSpPr>
            <p:spPr>
              <a:xfrm>
                <a:off x="1869232" y="5661248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3EC3202-4267-0442-BF12-6084608D5AB6}"/>
                  </a:ext>
                </a:extLst>
              </p:cNvPr>
              <p:cNvSpPr/>
              <p:nvPr/>
            </p:nvSpPr>
            <p:spPr>
              <a:xfrm>
                <a:off x="2051720" y="5183481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9164844-896C-494B-914D-C7D190ECF652}"/>
                  </a:ext>
                </a:extLst>
              </p:cNvPr>
              <p:cNvSpPr/>
              <p:nvPr/>
            </p:nvSpPr>
            <p:spPr>
              <a:xfrm>
                <a:off x="2204120" y="4967457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32E323C-AD61-EF4D-99BB-BF272D1A0F11}"/>
                  </a:ext>
                </a:extLst>
              </p:cNvPr>
              <p:cNvSpPr/>
              <p:nvPr/>
            </p:nvSpPr>
            <p:spPr>
              <a:xfrm>
                <a:off x="2356520" y="539950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0D38C42-D207-AA44-93F2-78BB7CD784DC}"/>
                  </a:ext>
                </a:extLst>
              </p:cNvPr>
              <p:cNvSpPr/>
              <p:nvPr/>
            </p:nvSpPr>
            <p:spPr>
              <a:xfrm>
                <a:off x="2508920" y="575954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B7845C7-B1C6-A34E-B1BE-585B9F3A55DF}"/>
                  </a:ext>
                </a:extLst>
              </p:cNvPr>
              <p:cNvSpPr/>
              <p:nvPr/>
            </p:nvSpPr>
            <p:spPr>
              <a:xfrm>
                <a:off x="2661320" y="6047577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4A97E3F-C4CF-5E41-A9DA-A0089AADFCBA}"/>
                  </a:ext>
                </a:extLst>
              </p:cNvPr>
              <p:cNvSpPr/>
              <p:nvPr/>
            </p:nvSpPr>
            <p:spPr>
              <a:xfrm>
                <a:off x="2813720" y="6335609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EAAB72D-AB65-FE41-844C-937DF0A947AD}"/>
                  </a:ext>
                </a:extLst>
              </p:cNvPr>
              <p:cNvSpPr/>
              <p:nvPr/>
            </p:nvSpPr>
            <p:spPr>
              <a:xfrm>
                <a:off x="2966120" y="62373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ECBFA2C-CE7C-854D-8CF1-7374225E7B96}"/>
                  </a:ext>
                </a:extLst>
              </p:cNvPr>
              <p:cNvSpPr/>
              <p:nvPr/>
            </p:nvSpPr>
            <p:spPr>
              <a:xfrm>
                <a:off x="3118520" y="63897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486D021-0143-484F-A16E-8FC20F1564DC}"/>
                  </a:ext>
                </a:extLst>
              </p:cNvPr>
              <p:cNvSpPr/>
              <p:nvPr/>
            </p:nvSpPr>
            <p:spPr>
              <a:xfrm>
                <a:off x="3270920" y="62373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BBE31B2-AFBF-B142-A40F-3DAFA4FD960D}"/>
                  </a:ext>
                </a:extLst>
              </p:cNvPr>
              <p:cNvSpPr/>
              <p:nvPr/>
            </p:nvSpPr>
            <p:spPr>
              <a:xfrm>
                <a:off x="3423320" y="63897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7B681FF-0F12-BB49-85C8-609A0A2452C0}"/>
                  </a:ext>
                </a:extLst>
              </p:cNvPr>
              <p:cNvSpPr/>
              <p:nvPr/>
            </p:nvSpPr>
            <p:spPr>
              <a:xfrm>
                <a:off x="3575720" y="6542112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BF5EC86-49DE-104F-912B-13C2947C0B2B}"/>
              </a:ext>
            </a:extLst>
          </p:cNvPr>
          <p:cNvSpPr txBox="1"/>
          <p:nvPr/>
        </p:nvSpPr>
        <p:spPr>
          <a:xfrm>
            <a:off x="3621736" y="63813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BC6D0C-2293-044D-A4DA-5ABFB53DE6DF}"/>
              </a:ext>
            </a:extLst>
          </p:cNvPr>
          <p:cNvSpPr txBox="1"/>
          <p:nvPr/>
        </p:nvSpPr>
        <p:spPr>
          <a:xfrm>
            <a:off x="7923683" y="64521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3DE3D9-F402-D445-8D19-A2E0397E54F5}"/>
              </a:ext>
            </a:extLst>
          </p:cNvPr>
          <p:cNvGrpSpPr/>
          <p:nvPr/>
        </p:nvGrpSpPr>
        <p:grpSpPr>
          <a:xfrm>
            <a:off x="2212652" y="1619907"/>
            <a:ext cx="4702260" cy="2613382"/>
            <a:chOff x="180724" y="4045289"/>
            <a:chExt cx="4702260" cy="2613382"/>
          </a:xfrm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40D67AF5-F668-6342-AEC3-F71FF56D49AE}"/>
                </a:ext>
              </a:extLst>
            </p:cNvPr>
            <p:cNvSpPr/>
            <p:nvPr/>
          </p:nvSpPr>
          <p:spPr>
            <a:xfrm>
              <a:off x="3966211" y="4352291"/>
              <a:ext cx="467696" cy="665266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CD50301-23E3-F34C-AD94-3699AA23FE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5453" y="4737228"/>
              <a:ext cx="2281351" cy="1153944"/>
            </a:xfrm>
            <a:prstGeom prst="straightConnector1">
              <a:avLst/>
            </a:prstGeom>
            <a:ln w="25400">
              <a:solidFill>
                <a:srgbClr val="FEA8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8C17D53-4697-EB4A-8A26-1EEC8DE41B41}"/>
                </a:ext>
              </a:extLst>
            </p:cNvPr>
            <p:cNvCxnSpPr>
              <a:cxnSpLocks/>
            </p:cNvCxnSpPr>
            <p:nvPr/>
          </p:nvCxnSpPr>
          <p:spPr>
            <a:xfrm>
              <a:off x="611560" y="6286213"/>
              <a:ext cx="25993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3D87432-BF7B-B147-B557-D7A072E6A38C}"/>
                </a:ext>
              </a:extLst>
            </p:cNvPr>
            <p:cNvSpPr txBox="1"/>
            <p:nvPr/>
          </p:nvSpPr>
          <p:spPr>
            <a:xfrm>
              <a:off x="2513437" y="6289339"/>
              <a:ext cx="6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x-axis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5DE96D-9E58-A44E-B6BD-C7FA34F4FBB8}"/>
                </a:ext>
              </a:extLst>
            </p:cNvPr>
            <p:cNvSpPr txBox="1"/>
            <p:nvPr/>
          </p:nvSpPr>
          <p:spPr>
            <a:xfrm rot="19911710">
              <a:off x="3245689" y="462791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5819B23-7839-A046-A60D-A9840CAAA112}"/>
                </a:ext>
              </a:extLst>
            </p:cNvPr>
            <p:cNvSpPr/>
            <p:nvPr/>
          </p:nvSpPr>
          <p:spPr>
            <a:xfrm>
              <a:off x="1691680" y="5301200"/>
              <a:ext cx="360040" cy="9850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5EF39AC-43C0-4249-938E-2A35387F93C6}"/>
                </a:ext>
              </a:extLst>
            </p:cNvPr>
            <p:cNvSpPr/>
            <p:nvPr/>
          </p:nvSpPr>
          <p:spPr>
            <a:xfrm>
              <a:off x="1855453" y="585517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Same Side Corner Rectangle 88">
              <a:extLst>
                <a:ext uri="{FF2B5EF4-FFF2-40B4-BE49-F238E27FC236}">
                  <a16:creationId xmlns:a16="http://schemas.microsoft.com/office/drawing/2014/main" id="{2B4E599E-E72B-C54B-8C69-2BBBDF1BC68A}"/>
                </a:ext>
              </a:extLst>
            </p:cNvPr>
            <p:cNvSpPr/>
            <p:nvPr/>
          </p:nvSpPr>
          <p:spPr>
            <a:xfrm rot="3770105">
              <a:off x="1394144" y="5570313"/>
              <a:ext cx="102848" cy="10459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5D26275-AF21-7548-A4B7-88ED3270456C}"/>
                </a:ext>
              </a:extLst>
            </p:cNvPr>
            <p:cNvSpPr txBox="1"/>
            <p:nvPr/>
          </p:nvSpPr>
          <p:spPr>
            <a:xfrm>
              <a:off x="3877131" y="5044534"/>
              <a:ext cx="1005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Detector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E2DBEAE-202F-2F43-8951-BCED3267961A}"/>
                </a:ext>
              </a:extLst>
            </p:cNvPr>
            <p:cNvSpPr txBox="1"/>
            <p:nvPr/>
          </p:nvSpPr>
          <p:spPr>
            <a:xfrm>
              <a:off x="628941" y="4632025"/>
              <a:ext cx="708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z-axis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9F83722-BEA7-7E4B-AF98-E6DCAC2F0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3811" y="4889944"/>
              <a:ext cx="0" cy="1563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F8DDC19-8903-CE43-9C13-BA14FBF4F2CF}"/>
                </a:ext>
              </a:extLst>
            </p:cNvPr>
            <p:cNvSpPr txBox="1"/>
            <p:nvPr/>
          </p:nvSpPr>
          <p:spPr>
            <a:xfrm>
              <a:off x="180724" y="4045289"/>
              <a:ext cx="1179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Setup: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1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4B41-4077-5541-A3E7-3544BE409E7E}"/>
              </a:ext>
            </a:extLst>
          </p:cNvPr>
          <p:cNvSpPr txBox="1"/>
          <p:nvPr/>
        </p:nvSpPr>
        <p:spPr>
          <a:xfrm>
            <a:off x="2483768" y="2492896"/>
            <a:ext cx="35502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area larger than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Uniform response across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TOF capable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speed: full scan in &lt; 10s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scans (e.g. spirals)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4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4B41-4077-5541-A3E7-3544BE409E7E}"/>
              </a:ext>
            </a:extLst>
          </p:cNvPr>
          <p:cNvSpPr txBox="1"/>
          <p:nvPr/>
        </p:nvSpPr>
        <p:spPr>
          <a:xfrm>
            <a:off x="2339752" y="2276872"/>
            <a:ext cx="55861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vs absolute scan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define scan parameters (start, stop, step size)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Motion control…</a:t>
            </a:r>
          </a:p>
        </p:txBody>
      </p:sp>
    </p:spTree>
    <p:extLst>
      <p:ext uri="{BB962C8B-B14F-4D97-AF65-F5344CB8AC3E}">
        <p14:creationId xmlns:p14="http://schemas.microsoft.com/office/powerpoint/2010/main" val="268021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4B41-4077-5541-A3E7-3544BE409E7E}"/>
              </a:ext>
            </a:extLst>
          </p:cNvPr>
          <p:cNvSpPr txBox="1"/>
          <p:nvPr/>
        </p:nvSpPr>
        <p:spPr>
          <a:xfrm>
            <a:off x="1979712" y="2636912"/>
            <a:ext cx="45981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Prototype in </a:t>
            </a:r>
            <a:r>
              <a:rPr lang="en-US" dirty="0" err="1"/>
              <a:t>Utgård</a:t>
            </a:r>
            <a:r>
              <a:rPr lang="en-US" dirty="0"/>
              <a:t>, (using laser)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Diode based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motor (driven by Beckhoff controller)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Next steps: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Scanning software (already exists in EPICS)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version (V20)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Beam </a:t>
            </a:r>
            <a:r>
              <a:rPr lang="en-US" dirty="0" err="1"/>
              <a:t>characterisation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4B41-4077-5541-A3E7-3544BE409E7E}"/>
              </a:ext>
            </a:extLst>
          </p:cNvPr>
          <p:cNvSpPr txBox="1"/>
          <p:nvPr/>
        </p:nvSpPr>
        <p:spPr>
          <a:xfrm>
            <a:off x="1043608" y="5013176"/>
            <a:ext cx="7547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 to alignment, also reveals beam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TOF capability enables wavelength-dependent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Scanning at different points along beam measures divergence + focal points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ECDB3-4595-9346-BC9F-CFE3E899BAF5}"/>
              </a:ext>
            </a:extLst>
          </p:cNvPr>
          <p:cNvGrpSpPr/>
          <p:nvPr/>
        </p:nvGrpSpPr>
        <p:grpSpPr>
          <a:xfrm>
            <a:off x="2843808" y="2132856"/>
            <a:ext cx="3218420" cy="2207270"/>
            <a:chOff x="1341468" y="3757195"/>
            <a:chExt cx="3218420" cy="220727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19D94E6-02E7-B140-A8F6-AA5654B80122}"/>
                </a:ext>
              </a:extLst>
            </p:cNvPr>
            <p:cNvCxnSpPr/>
            <p:nvPr/>
          </p:nvCxnSpPr>
          <p:spPr>
            <a:xfrm flipV="1">
              <a:off x="1485484" y="3757195"/>
              <a:ext cx="0" cy="2207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AA482C2-0520-B243-B19B-AF73F5436B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468" y="5964465"/>
              <a:ext cx="32184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B1A0F-DC69-AC45-BFD7-C08160BF6D59}"/>
              </a:ext>
            </a:extLst>
          </p:cNvPr>
          <p:cNvGrpSpPr/>
          <p:nvPr/>
        </p:nvGrpSpPr>
        <p:grpSpPr>
          <a:xfrm>
            <a:off x="3059832" y="2790411"/>
            <a:ext cx="2820144" cy="1620374"/>
            <a:chOff x="827584" y="4967457"/>
            <a:chExt cx="2820144" cy="162037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B7B2E4-27F7-2B43-AE06-89A6E85F2BE4}"/>
                </a:ext>
              </a:extLst>
            </p:cNvPr>
            <p:cNvSpPr/>
            <p:nvPr/>
          </p:nvSpPr>
          <p:spPr>
            <a:xfrm>
              <a:off x="827584" y="6356350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DDD45B-8EB1-B24A-B903-60C5BBEF7C93}"/>
                </a:ext>
              </a:extLst>
            </p:cNvPr>
            <p:cNvSpPr/>
            <p:nvPr/>
          </p:nvSpPr>
          <p:spPr>
            <a:xfrm>
              <a:off x="979984" y="6237312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0F44FD-1CB7-624A-A05C-90DF3830CF98}"/>
                </a:ext>
              </a:extLst>
            </p:cNvPr>
            <p:cNvSpPr/>
            <p:nvPr/>
          </p:nvSpPr>
          <p:spPr>
            <a:xfrm>
              <a:off x="1132384" y="6407617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1FEBFE-3414-A34C-A840-554BFAB40D20}"/>
                </a:ext>
              </a:extLst>
            </p:cNvPr>
            <p:cNvSpPr/>
            <p:nvPr/>
          </p:nvSpPr>
          <p:spPr>
            <a:xfrm>
              <a:off x="1259632" y="6165304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6E4497-DFA6-034C-90CA-969AD5B14DD2}"/>
                </a:ext>
              </a:extLst>
            </p:cNvPr>
            <p:cNvSpPr/>
            <p:nvPr/>
          </p:nvSpPr>
          <p:spPr>
            <a:xfrm>
              <a:off x="1412032" y="6317704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0ADA4B-8727-C44A-81AA-2C1B3DAD5756}"/>
                </a:ext>
              </a:extLst>
            </p:cNvPr>
            <p:cNvSpPr/>
            <p:nvPr/>
          </p:nvSpPr>
          <p:spPr>
            <a:xfrm>
              <a:off x="1564432" y="6470104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18A8B1-54E7-A04C-91A6-C6AEA356882C}"/>
                </a:ext>
              </a:extLst>
            </p:cNvPr>
            <p:cNvSpPr/>
            <p:nvPr/>
          </p:nvSpPr>
          <p:spPr>
            <a:xfrm>
              <a:off x="1716832" y="611958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840199-2DD8-A644-89B9-9210CA73D1B6}"/>
                </a:ext>
              </a:extLst>
            </p:cNvPr>
            <p:cNvSpPr/>
            <p:nvPr/>
          </p:nvSpPr>
          <p:spPr>
            <a:xfrm>
              <a:off x="1869232" y="5661248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C6AF49-C4AC-4D41-834D-5820148BEBA7}"/>
                </a:ext>
              </a:extLst>
            </p:cNvPr>
            <p:cNvSpPr/>
            <p:nvPr/>
          </p:nvSpPr>
          <p:spPr>
            <a:xfrm>
              <a:off x="2051720" y="5183481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94621E-AF9D-BC4A-AC21-2B7B08CC03EF}"/>
                </a:ext>
              </a:extLst>
            </p:cNvPr>
            <p:cNvSpPr/>
            <p:nvPr/>
          </p:nvSpPr>
          <p:spPr>
            <a:xfrm>
              <a:off x="2204120" y="4967457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B7B2E7-0C00-A444-840B-794ED5C41DC6}"/>
                </a:ext>
              </a:extLst>
            </p:cNvPr>
            <p:cNvSpPr/>
            <p:nvPr/>
          </p:nvSpPr>
          <p:spPr>
            <a:xfrm>
              <a:off x="2356520" y="539950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AB1EE8-61A5-0948-A9D5-86CEFD0B5FDC}"/>
                </a:ext>
              </a:extLst>
            </p:cNvPr>
            <p:cNvSpPr/>
            <p:nvPr/>
          </p:nvSpPr>
          <p:spPr>
            <a:xfrm>
              <a:off x="2508920" y="575954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363171-1734-9A46-A22B-4D2E36921C83}"/>
                </a:ext>
              </a:extLst>
            </p:cNvPr>
            <p:cNvSpPr/>
            <p:nvPr/>
          </p:nvSpPr>
          <p:spPr>
            <a:xfrm>
              <a:off x="2661320" y="6047577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3D97DE-F4D9-8B46-834F-06A598C913D4}"/>
                </a:ext>
              </a:extLst>
            </p:cNvPr>
            <p:cNvSpPr/>
            <p:nvPr/>
          </p:nvSpPr>
          <p:spPr>
            <a:xfrm>
              <a:off x="2813720" y="6335609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5251D4-7077-7A4B-BF68-22D34F6D9301}"/>
                </a:ext>
              </a:extLst>
            </p:cNvPr>
            <p:cNvSpPr/>
            <p:nvPr/>
          </p:nvSpPr>
          <p:spPr>
            <a:xfrm>
              <a:off x="2966120" y="6237312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270CE3-4070-5F47-A4A9-0E8DAEE94F7D}"/>
                </a:ext>
              </a:extLst>
            </p:cNvPr>
            <p:cNvSpPr/>
            <p:nvPr/>
          </p:nvSpPr>
          <p:spPr>
            <a:xfrm>
              <a:off x="3118520" y="6389712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248997-F5CA-F54F-800A-F4D223B5809F}"/>
                </a:ext>
              </a:extLst>
            </p:cNvPr>
            <p:cNvSpPr/>
            <p:nvPr/>
          </p:nvSpPr>
          <p:spPr>
            <a:xfrm>
              <a:off x="3270920" y="6237312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7FAED79-20A8-0841-A3F0-308842DB80CD}"/>
                </a:ext>
              </a:extLst>
            </p:cNvPr>
            <p:cNvSpPr/>
            <p:nvPr/>
          </p:nvSpPr>
          <p:spPr>
            <a:xfrm>
              <a:off x="3423320" y="6389712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5EE550-F4E1-DC46-AB34-2DD18D00999A}"/>
                </a:ext>
              </a:extLst>
            </p:cNvPr>
            <p:cNvSpPr/>
            <p:nvPr/>
          </p:nvSpPr>
          <p:spPr>
            <a:xfrm>
              <a:off x="3575720" y="6542112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81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Alignment of equipment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4B41-4077-5541-A3E7-3544BE409E7E}"/>
              </a:ext>
            </a:extLst>
          </p:cNvPr>
          <p:cNvSpPr txBox="1"/>
          <p:nvPr/>
        </p:nvSpPr>
        <p:spPr>
          <a:xfrm>
            <a:off x="323528" y="2852936"/>
            <a:ext cx="8824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neutron pinhole/cross-hair is </a:t>
            </a:r>
            <a:r>
              <a:rPr lang="en-US" i="1" dirty="0"/>
              <a:t>also </a:t>
            </a:r>
            <a:r>
              <a:rPr lang="en-US" dirty="0"/>
              <a:t>optically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align a camera system to same target, thus mapping optical camera to neutron beam</a:t>
            </a:r>
          </a:p>
        </p:txBody>
      </p:sp>
    </p:spTree>
    <p:extLst>
      <p:ext uri="{BB962C8B-B14F-4D97-AF65-F5344CB8AC3E}">
        <p14:creationId xmlns:p14="http://schemas.microsoft.com/office/powerpoint/2010/main" val="290561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981</Words>
  <Application>Microsoft Macintosh PowerPoint</Application>
  <PresentationFormat>On-screen Show (4:3)</PresentationFormat>
  <Paragraphs>282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Alignment, Scanning</vt:lpstr>
      <vt:lpstr>Alignment needs</vt:lpstr>
      <vt:lpstr>synchrotrons</vt:lpstr>
      <vt:lpstr>Scanning methodology</vt:lpstr>
      <vt:lpstr>Requirements</vt:lpstr>
      <vt:lpstr>Requirements</vt:lpstr>
      <vt:lpstr>Current status</vt:lpstr>
      <vt:lpstr>Beam characterisation</vt:lpstr>
      <vt:lpstr>Alignment of equipment</vt:lpstr>
      <vt:lpstr>Metrology</vt:lpstr>
      <vt:lpstr>“Simple”</vt:lpstr>
      <vt:lpstr>Camera test</vt:lpstr>
      <vt:lpstr>Camera test</vt:lpstr>
      <vt:lpstr>Universal Coordinates</vt:lpstr>
      <vt:lpstr>Alignment protocol* (*assumes known sample position “+”)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Hidden ROI</vt:lpstr>
      <vt:lpstr>Hidden ROI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Alignment, Scanning</dc:title>
  <dc:creator>Malcolm</dc:creator>
  <cp:lastModifiedBy>Malcolm</cp:lastModifiedBy>
  <cp:revision>16</cp:revision>
  <dcterms:created xsi:type="dcterms:W3CDTF">2018-09-13T11:34:53Z</dcterms:created>
  <dcterms:modified xsi:type="dcterms:W3CDTF">2018-09-13T14:10:08Z</dcterms:modified>
</cp:coreProperties>
</file>