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31" r:id="rId2"/>
    <p:sldId id="332" r:id="rId3"/>
    <p:sldId id="328" r:id="rId4"/>
    <p:sldId id="330" r:id="rId5"/>
    <p:sldId id="329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7"/>
    <p:restoredTop sz="93089"/>
  </p:normalViewPr>
  <p:slideViewPr>
    <p:cSldViewPr snapToGrid="0" snapToObjects="1">
      <p:cViewPr varScale="1">
        <p:scale>
          <a:sx n="114" d="100"/>
          <a:sy n="114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-10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9E0D-C583-1046-9A69-6AA03698B98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89AC4-7647-0244-9562-330DFFE40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6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Disolve</a:t>
            </a:r>
            <a:r>
              <a:rPr lang="en-US" dirty="0"/>
              <a:t> this slide or use as summary;</a:t>
            </a:r>
            <a:r>
              <a:rPr lang="en-US" baseline="0" dirty="0"/>
              <a:t> link to SAC comments</a:t>
            </a:r>
          </a:p>
          <a:p>
            <a:endParaRPr lang="en-US" baseline="0" dirty="0"/>
          </a:p>
          <a:p>
            <a:r>
              <a:rPr lang="en-US" baseline="0" dirty="0"/>
              <a:t>Needs to </a:t>
            </a:r>
            <a:r>
              <a:rPr lang="en-US" baseline="0" dirty="0" err="1"/>
              <a:t>specifc</a:t>
            </a:r>
            <a:r>
              <a:rPr lang="en-US" baseline="0" dirty="0"/>
              <a:t> what it want from the pool and what they build for their instrument.</a:t>
            </a:r>
          </a:p>
          <a:p>
            <a:r>
              <a:rPr lang="en-US" baseline="0" dirty="0" err="1"/>
              <a:t>Instrumet</a:t>
            </a:r>
            <a:r>
              <a:rPr lang="en-US" baseline="0" dirty="0"/>
              <a:t> team takes team during construction  (and potentially in operation)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6836-46CA-5148-8C9C-9AB51E573A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7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Disolve</a:t>
            </a:r>
            <a:r>
              <a:rPr lang="en-US" dirty="0"/>
              <a:t> this slide or use as summary;</a:t>
            </a:r>
            <a:r>
              <a:rPr lang="en-US" baseline="0" dirty="0"/>
              <a:t> link to SAC comments</a:t>
            </a:r>
          </a:p>
          <a:p>
            <a:endParaRPr lang="en-US" baseline="0" dirty="0"/>
          </a:p>
          <a:p>
            <a:r>
              <a:rPr lang="en-US" baseline="0" dirty="0"/>
              <a:t>Needs to </a:t>
            </a:r>
            <a:r>
              <a:rPr lang="en-US" baseline="0" dirty="0" err="1"/>
              <a:t>specifc</a:t>
            </a:r>
            <a:r>
              <a:rPr lang="en-US" baseline="0" dirty="0"/>
              <a:t> what it want from the pool and what they build for their instrument.</a:t>
            </a:r>
          </a:p>
          <a:p>
            <a:r>
              <a:rPr lang="en-US" baseline="0" dirty="0" err="1"/>
              <a:t>Instrumet</a:t>
            </a:r>
            <a:r>
              <a:rPr lang="en-US" baseline="0" dirty="0"/>
              <a:t> team takes team during construction  (and potentially in operation)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6836-46CA-5148-8C9C-9AB51E573A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43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Disolve</a:t>
            </a:r>
            <a:r>
              <a:rPr lang="en-US" dirty="0"/>
              <a:t> this slide or use as summary;</a:t>
            </a:r>
            <a:r>
              <a:rPr lang="en-US" baseline="0" dirty="0"/>
              <a:t> link to SAC comments</a:t>
            </a:r>
          </a:p>
          <a:p>
            <a:endParaRPr lang="en-US" baseline="0" dirty="0"/>
          </a:p>
          <a:p>
            <a:r>
              <a:rPr lang="en-US" baseline="0" dirty="0"/>
              <a:t>Needs to </a:t>
            </a:r>
            <a:r>
              <a:rPr lang="en-US" baseline="0" dirty="0" err="1"/>
              <a:t>specifc</a:t>
            </a:r>
            <a:r>
              <a:rPr lang="en-US" baseline="0" dirty="0"/>
              <a:t> what it want from the pool and what they build for their instrument.</a:t>
            </a:r>
          </a:p>
          <a:p>
            <a:r>
              <a:rPr lang="en-US" baseline="0" dirty="0" err="1"/>
              <a:t>Instrumet</a:t>
            </a:r>
            <a:r>
              <a:rPr lang="en-US" baseline="0" dirty="0"/>
              <a:t> team takes team during construction  (and potentially in operation)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6836-46CA-5148-8C9C-9AB51E573A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28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Disolve</a:t>
            </a:r>
            <a:r>
              <a:rPr lang="en-US" dirty="0"/>
              <a:t> this slide or use as summary;</a:t>
            </a:r>
            <a:r>
              <a:rPr lang="en-US" baseline="0" dirty="0"/>
              <a:t> link to SAC comments</a:t>
            </a:r>
          </a:p>
          <a:p>
            <a:endParaRPr lang="en-US" baseline="0" dirty="0"/>
          </a:p>
          <a:p>
            <a:r>
              <a:rPr lang="en-US" baseline="0" dirty="0"/>
              <a:t>Needs to </a:t>
            </a:r>
            <a:r>
              <a:rPr lang="en-US" baseline="0" dirty="0" err="1"/>
              <a:t>specifc</a:t>
            </a:r>
            <a:r>
              <a:rPr lang="en-US" baseline="0" dirty="0"/>
              <a:t> what it want from the pool and what they build for their instrument.</a:t>
            </a:r>
          </a:p>
          <a:p>
            <a:r>
              <a:rPr lang="en-US" baseline="0" dirty="0" err="1"/>
              <a:t>Instrumet</a:t>
            </a:r>
            <a:r>
              <a:rPr lang="en-US" baseline="0" dirty="0"/>
              <a:t> team takes team during construction  (and potentially in operation)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6836-46CA-5148-8C9C-9AB51E573A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15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Disolve</a:t>
            </a:r>
            <a:r>
              <a:rPr lang="en-US" dirty="0"/>
              <a:t> this slide or use as summary;</a:t>
            </a:r>
            <a:r>
              <a:rPr lang="en-US" baseline="0" dirty="0"/>
              <a:t> link to SAC comments</a:t>
            </a:r>
          </a:p>
          <a:p>
            <a:endParaRPr lang="en-US" baseline="0" dirty="0"/>
          </a:p>
          <a:p>
            <a:r>
              <a:rPr lang="en-US" baseline="0" dirty="0"/>
              <a:t>Needs to </a:t>
            </a:r>
            <a:r>
              <a:rPr lang="en-US" baseline="0" dirty="0" err="1"/>
              <a:t>specifc</a:t>
            </a:r>
            <a:r>
              <a:rPr lang="en-US" baseline="0" dirty="0"/>
              <a:t> what it want from the pool and what they build for their instrument.</a:t>
            </a:r>
          </a:p>
          <a:p>
            <a:r>
              <a:rPr lang="en-US" baseline="0" dirty="0" err="1"/>
              <a:t>Instrumet</a:t>
            </a:r>
            <a:r>
              <a:rPr lang="en-US" baseline="0" dirty="0"/>
              <a:t> team takes team during construction  (and potentially in operation)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6836-46CA-5148-8C9C-9AB51E573A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60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F538-F828-2E40-89C1-8D66B133F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9FBE1-C47A-0E44-91E9-FE076FD4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FE80F-4071-F748-8563-33E615FC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6306-46E9-3845-A055-2474D580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A7D0D-32E0-7743-A8F5-B48F8D16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3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30C9-2645-6649-93EB-C58B2F76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2C328-6316-724D-B7F3-E29A372D9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18520-CE74-A84F-A183-4C561093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59BAF-FD42-C644-9B38-831BFA93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8E83B-306A-7D41-89A2-D647088C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94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6A7BC-92AD-D34E-A036-428E818F6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6477B-E043-974D-852E-AFCD40A93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BC2F9-B516-604B-88B2-232FF7D1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938F7-3A4F-5748-9795-A1B86709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CC0B5-6D1D-BA45-B063-8999BC33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8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BD38-89E1-DB45-ACF9-200E98AF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04390-2435-DA46-8396-81231AA27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33DD6-A44A-3F42-B41C-70E93321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C3256-2864-5840-938C-ADC95192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9268-8A0C-6047-A285-BE60B1D0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0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3A4C-BD1F-1A49-8720-62102D94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85B9A-10B5-D14D-85C9-68FA07C00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46C2B-D4C6-2F4B-9BE5-57F046EF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5CDCB-72EC-FC49-96D0-CDF4EDCF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6C8E-8D17-D944-A0C2-F7932BAE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0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9F2C-E8B9-4D4A-9AFA-0BEAC1A1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B9787-AB23-E348-A876-F88DCE541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C47BE-1EFB-A546-9EB9-5A3D384DD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C84D0-D2B0-BA43-991E-10EF882F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B2618-8018-694A-96D4-ACC81254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7F5A9-F058-0E4C-904B-BF66E7B0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5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1275-80DE-4648-B002-9BDEB8B3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D5A0F-FE26-5045-8E77-6EBAD3AE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9AF97-CD9A-ED42-9C6D-BADFA203F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E28EC-D792-5947-8B3A-6C1282810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1E189-90E7-9944-ABC3-10CCB1FE5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CF912-2EC9-3D4D-9A73-7D208D0F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1FA5C-18AF-CF46-9731-9201276A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5B2DD-E86C-F040-BA4E-C04D326E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9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F2CD-24F1-CF46-A198-FC0A45D8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87E02-4A11-FA4C-B842-B1939705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1180D-4346-B843-B0AA-8EE18280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9DB53-8D9E-0645-8D6C-9BA27946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FA21B-2E3B-6A40-BC79-875A949A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13718-EB2B-0540-A9F5-FE877DA7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04DCA-320C-9D45-B4AD-E3344F9C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8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AE3A-1507-5B40-926B-02DB1442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CDCDA-DC08-0946-9623-C847AAD2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CECF2-5469-0344-9378-CA1CD45BE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BC0CB-638C-0743-91CA-3603ACAE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E0380-8174-1C49-88D1-EF9386B0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82C93-D0C2-2245-BFAB-DA59B777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9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68D7-C194-CC48-B4A5-59C9425B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0D5E0-BB20-D641-8A1D-45422A219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88F48-ED27-E146-A3E1-1F3644E34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2E727-3AA2-4446-BAB9-E03E5CDD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DE84A-E159-474B-91B9-E4F49384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4C2A2-9B91-4B43-9028-63E1E20C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8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43E27-E818-ED49-95DF-5D995EFF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D6B70-7CDD-2047-855C-E50639D29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C2D0-6ECE-D547-81D0-CB4AE7901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F625-6D9B-AD42-8F20-9091724D4E1F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32700-81FB-9D46-A349-0E3A03C63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F781F-6D43-E048-8555-39160FDFE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3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1524000" y="1"/>
            <a:ext cx="9156700" cy="14335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377826"/>
            <a:ext cx="13589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85" y="148423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u="sng" dirty="0">
                <a:solidFill>
                  <a:schemeClr val="bg1"/>
                </a:solidFill>
              </a:rPr>
              <a:t>FLUCO</a:t>
            </a: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3100" b="1" u="sng" dirty="0" err="1">
                <a:solidFill>
                  <a:schemeClr val="bg1"/>
                </a:solidFill>
              </a:rPr>
              <a:t>FLU</a:t>
            </a:r>
            <a:r>
              <a:rPr lang="en-GB" sz="3100" b="1" dirty="0" err="1">
                <a:solidFill>
                  <a:schemeClr val="bg1"/>
                </a:solidFill>
              </a:rPr>
              <a:t>ids</a:t>
            </a:r>
            <a:r>
              <a:rPr lang="en-GB" sz="3100" b="1" dirty="0">
                <a:solidFill>
                  <a:schemeClr val="bg1"/>
                </a:solidFill>
              </a:rPr>
              <a:t> incl. gases, </a:t>
            </a:r>
            <a:r>
              <a:rPr lang="en-GB" sz="3100" b="1" dirty="0" err="1">
                <a:solidFill>
                  <a:schemeClr val="bg1"/>
                </a:solidFill>
              </a:rPr>
              <a:t>vapors</a:t>
            </a:r>
            <a:r>
              <a:rPr lang="en-GB" sz="3100" b="1" dirty="0">
                <a:solidFill>
                  <a:schemeClr val="bg1"/>
                </a:solidFill>
              </a:rPr>
              <a:t> and </a:t>
            </a:r>
            <a:r>
              <a:rPr lang="en-GB" sz="3100" b="1" u="sng" dirty="0" err="1">
                <a:solidFill>
                  <a:schemeClr val="bg1"/>
                </a:solidFill>
              </a:rPr>
              <a:t>CO</a:t>
            </a:r>
            <a:r>
              <a:rPr lang="en-GB" sz="3100" b="1" dirty="0" err="1">
                <a:solidFill>
                  <a:schemeClr val="bg1"/>
                </a:solidFill>
              </a:rPr>
              <a:t>mplex</a:t>
            </a:r>
            <a:r>
              <a:rPr lang="en-GB" sz="3100" b="1" dirty="0">
                <a:solidFill>
                  <a:schemeClr val="bg1"/>
                </a:solidFill>
              </a:rPr>
              <a:t> fluids </a:t>
            </a:r>
            <a:br>
              <a:rPr lang="en-GB" sz="31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- H. Schneider -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1442B7-24A8-714D-AB5D-33F4CD02CD95}"/>
              </a:ext>
            </a:extLst>
          </p:cNvPr>
          <p:cNvSpPr/>
          <p:nvPr/>
        </p:nvSpPr>
        <p:spPr>
          <a:xfrm>
            <a:off x="1524000" y="1520826"/>
            <a:ext cx="9080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/>
              <a:t>Something about levitation</a:t>
            </a:r>
          </a:p>
          <a:p>
            <a:pPr marL="742950" lvl="1" indent="-285750">
              <a:buFontTx/>
              <a:buChar char="-"/>
            </a:pPr>
            <a:endParaRPr lang="en-US" sz="2000" dirty="0"/>
          </a:p>
          <a:p>
            <a:pPr marL="742950" lvl="1" indent="-285750">
              <a:buFontTx/>
              <a:buChar char="-"/>
            </a:pPr>
            <a:endParaRPr lang="en-US" sz="2000" dirty="0"/>
          </a:p>
          <a:p>
            <a:pPr marL="742950" lvl="1" indent="-285750">
              <a:buFontTx/>
              <a:buChar char="-"/>
            </a:pPr>
            <a:endParaRPr lang="en-US" sz="20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00AFD-DF54-AD46-B3BB-8D2F130CBEEB}"/>
              </a:ext>
            </a:extLst>
          </p:cNvPr>
          <p:cNvSpPr txBox="1"/>
          <p:nvPr/>
        </p:nvSpPr>
        <p:spPr>
          <a:xfrm>
            <a:off x="2192211" y="1980835"/>
            <a:ext cx="801899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err="1"/>
              <a:t>Levitation</a:t>
            </a:r>
            <a:r>
              <a:rPr lang="sv-SE" sz="2000" b="1" dirty="0"/>
              <a:t> </a:t>
            </a:r>
            <a:r>
              <a:rPr lang="sv-SE" sz="2000" b="1" dirty="0" err="1"/>
              <a:t>refers</a:t>
            </a:r>
            <a:r>
              <a:rPr lang="sv-SE" sz="2000" b="1" dirty="0"/>
              <a:t> to </a:t>
            </a:r>
            <a:r>
              <a:rPr lang="sv-SE" sz="2000" b="1" dirty="0" err="1"/>
              <a:t>raising</a:t>
            </a:r>
            <a:r>
              <a:rPr lang="sv-SE" sz="2000" b="1" dirty="0"/>
              <a:t> an </a:t>
            </a:r>
            <a:r>
              <a:rPr lang="sv-SE" sz="2000" b="1" dirty="0" err="1"/>
              <a:t>object</a:t>
            </a:r>
            <a:r>
              <a:rPr lang="sv-SE" sz="2000" b="1" dirty="0"/>
              <a:t> </a:t>
            </a:r>
            <a:r>
              <a:rPr lang="sv-SE" sz="2000" b="1" dirty="0" err="1"/>
              <a:t>against</a:t>
            </a:r>
            <a:r>
              <a:rPr lang="sv-SE" sz="2000" b="1" dirty="0"/>
              <a:t> the force </a:t>
            </a:r>
            <a:r>
              <a:rPr lang="sv-SE" sz="2000" b="1" dirty="0" err="1"/>
              <a:t>of</a:t>
            </a:r>
            <a:r>
              <a:rPr lang="sv-SE" sz="2000" b="1" dirty="0"/>
              <a:t> </a:t>
            </a:r>
            <a:r>
              <a:rPr lang="sv-SE" sz="2000" b="1" dirty="0" err="1"/>
              <a:t>gravity</a:t>
            </a:r>
            <a:endParaRPr lang="sv-SE" sz="2000" b="1" dirty="0"/>
          </a:p>
          <a:p>
            <a:pPr algn="ctr"/>
            <a:r>
              <a:rPr lang="sv-SE" sz="2000" b="1" dirty="0"/>
              <a:t>      in </a:t>
            </a:r>
            <a:r>
              <a:rPr lang="sv-SE" sz="2000" b="1" dirty="0" err="1"/>
              <a:t>such</a:t>
            </a:r>
            <a:r>
              <a:rPr lang="sv-SE" sz="2000" b="1" dirty="0"/>
              <a:t> a </a:t>
            </a:r>
            <a:r>
              <a:rPr lang="sv-SE" sz="2000" b="1" dirty="0" err="1"/>
              <a:t>way</a:t>
            </a:r>
            <a:r>
              <a:rPr lang="sv-SE" sz="2000" b="1" dirty="0"/>
              <a:t> </a:t>
            </a:r>
            <a:r>
              <a:rPr lang="sv-SE" sz="2000" b="1" dirty="0" err="1"/>
              <a:t>that</a:t>
            </a:r>
            <a:r>
              <a:rPr lang="sv-SE" sz="2000" b="1" dirty="0"/>
              <a:t> it </a:t>
            </a:r>
            <a:r>
              <a:rPr lang="sv-SE" sz="2000" b="1" dirty="0" err="1"/>
              <a:t>remains</a:t>
            </a:r>
            <a:r>
              <a:rPr lang="sv-SE" sz="2000" b="1" dirty="0"/>
              <a:t> </a:t>
            </a:r>
            <a:r>
              <a:rPr lang="sv-SE" sz="2000" b="1" dirty="0" err="1"/>
              <a:t>suspended</a:t>
            </a:r>
            <a:r>
              <a:rPr lang="sv-SE" sz="2000" b="1" dirty="0"/>
              <a:t> </a:t>
            </a:r>
            <a:r>
              <a:rPr lang="sv-SE" sz="2000" b="1" dirty="0" err="1"/>
              <a:t>without</a:t>
            </a:r>
            <a:r>
              <a:rPr lang="sv-SE" sz="2000" b="1" dirty="0"/>
              <a:t> </a:t>
            </a:r>
            <a:r>
              <a:rPr lang="sv-SE" sz="2000" b="1" dirty="0" err="1"/>
              <a:t>any</a:t>
            </a:r>
            <a:r>
              <a:rPr lang="sv-SE" sz="2000" b="1" dirty="0"/>
              <a:t> </a:t>
            </a:r>
            <a:r>
              <a:rPr lang="sv-SE" sz="2000" b="1" dirty="0" err="1"/>
              <a:t>physical</a:t>
            </a:r>
            <a:r>
              <a:rPr lang="sv-SE" sz="2000" b="1" dirty="0"/>
              <a:t> </a:t>
            </a:r>
            <a:r>
              <a:rPr lang="sv-SE" sz="2000" b="1" dirty="0" err="1"/>
              <a:t>contact</a:t>
            </a:r>
            <a:r>
              <a:rPr lang="sv-SE" sz="20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/>
          </a:p>
          <a:p>
            <a:r>
              <a:rPr lang="sv-SE" sz="2000" dirty="0"/>
              <a:t> 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Electromagnetic levitation, DC/RF coils , induction furnace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Magnetic levitation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Air/gas levitation , air stream , air pads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Ultrasonic levitation , small samples , ultrasonic transducer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Others , magicians , flying carpets , 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endParaRPr lang="en-GB" b="1" dirty="0"/>
          </a:p>
        </p:txBody>
      </p:sp>
      <p:pic>
        <p:nvPicPr>
          <p:cNvPr id="1028" name="Picture 4" descr="Ähnliches Foto">
            <a:extLst>
              <a:ext uri="{FF2B5EF4-FFF2-40B4-BE49-F238E27FC236}">
                <a16:creationId xmlns:a16="http://schemas.microsoft.com/office/drawing/2014/main" id="{59E083DD-1F8D-694B-A410-77D81D5F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807" y="3734478"/>
            <a:ext cx="874007" cy="58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levitation spinning top">
            <a:extLst>
              <a:ext uri="{FF2B5EF4-FFF2-40B4-BE49-F238E27FC236}">
                <a16:creationId xmlns:a16="http://schemas.microsoft.com/office/drawing/2014/main" id="{6C6D1236-7777-AE4E-85CC-65B984D65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90" y="3585136"/>
            <a:ext cx="759816" cy="75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7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1524000" y="1"/>
            <a:ext cx="9156700" cy="14335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377826"/>
            <a:ext cx="13589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85" y="148423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u="sng" dirty="0">
                <a:solidFill>
                  <a:schemeClr val="bg1"/>
                </a:solidFill>
              </a:rPr>
              <a:t>FLUCO</a:t>
            </a: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3100" b="1" u="sng" dirty="0" err="1">
                <a:solidFill>
                  <a:schemeClr val="bg1"/>
                </a:solidFill>
              </a:rPr>
              <a:t>FLU</a:t>
            </a:r>
            <a:r>
              <a:rPr lang="en-GB" sz="3100" b="1" dirty="0" err="1">
                <a:solidFill>
                  <a:schemeClr val="bg1"/>
                </a:solidFill>
              </a:rPr>
              <a:t>ids</a:t>
            </a:r>
            <a:r>
              <a:rPr lang="en-GB" sz="3100" b="1" dirty="0">
                <a:solidFill>
                  <a:schemeClr val="bg1"/>
                </a:solidFill>
              </a:rPr>
              <a:t> incl. gases, </a:t>
            </a:r>
            <a:r>
              <a:rPr lang="en-GB" sz="3100" b="1" dirty="0" err="1">
                <a:solidFill>
                  <a:schemeClr val="bg1"/>
                </a:solidFill>
              </a:rPr>
              <a:t>vapors</a:t>
            </a:r>
            <a:r>
              <a:rPr lang="en-GB" sz="3100" b="1" dirty="0">
                <a:solidFill>
                  <a:schemeClr val="bg1"/>
                </a:solidFill>
              </a:rPr>
              <a:t> and </a:t>
            </a:r>
            <a:r>
              <a:rPr lang="en-GB" sz="3100" b="1" u="sng" dirty="0" err="1">
                <a:solidFill>
                  <a:schemeClr val="bg1"/>
                </a:solidFill>
              </a:rPr>
              <a:t>CO</a:t>
            </a:r>
            <a:r>
              <a:rPr lang="en-GB" sz="3100" b="1" dirty="0" err="1">
                <a:solidFill>
                  <a:schemeClr val="bg1"/>
                </a:solidFill>
              </a:rPr>
              <a:t>mplex</a:t>
            </a:r>
            <a:r>
              <a:rPr lang="en-GB" sz="3100" b="1" dirty="0">
                <a:solidFill>
                  <a:schemeClr val="bg1"/>
                </a:solidFill>
              </a:rPr>
              <a:t> fluids </a:t>
            </a:r>
            <a:br>
              <a:rPr lang="en-GB" sz="31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- H. Schneider -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1442B7-24A8-714D-AB5D-33F4CD02CD95}"/>
              </a:ext>
            </a:extLst>
          </p:cNvPr>
          <p:cNvSpPr/>
          <p:nvPr/>
        </p:nvSpPr>
        <p:spPr>
          <a:xfrm>
            <a:off x="1524000" y="1520826"/>
            <a:ext cx="9080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/>
              <a:t>Something about levitation</a:t>
            </a:r>
          </a:p>
          <a:p>
            <a:pPr marL="742950" lvl="1" indent="-285750">
              <a:buFontTx/>
              <a:buChar char="-"/>
            </a:pPr>
            <a:endParaRPr lang="en-US" sz="2000" dirty="0"/>
          </a:p>
          <a:p>
            <a:pPr marL="742950" lvl="1" indent="-285750">
              <a:buFontTx/>
              <a:buChar char="-"/>
            </a:pPr>
            <a:endParaRPr lang="en-US" sz="2000" dirty="0"/>
          </a:p>
          <a:p>
            <a:pPr marL="742950" lvl="1" indent="-285750">
              <a:buFontTx/>
              <a:buChar char="-"/>
            </a:pPr>
            <a:endParaRPr lang="en-US" sz="20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00AFD-DF54-AD46-B3BB-8D2F130CBEEB}"/>
              </a:ext>
            </a:extLst>
          </p:cNvPr>
          <p:cNvSpPr txBox="1"/>
          <p:nvPr/>
        </p:nvSpPr>
        <p:spPr>
          <a:xfrm>
            <a:off x="2192211" y="1980835"/>
            <a:ext cx="8018990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 err="1"/>
              <a:t>Levitation</a:t>
            </a:r>
            <a:r>
              <a:rPr lang="sv-SE" sz="2000" b="1" dirty="0"/>
              <a:t> </a:t>
            </a:r>
            <a:r>
              <a:rPr lang="sv-SE" sz="2000" b="1" dirty="0" err="1"/>
              <a:t>refers</a:t>
            </a:r>
            <a:r>
              <a:rPr lang="sv-SE" sz="2000" b="1" dirty="0"/>
              <a:t> to </a:t>
            </a:r>
            <a:r>
              <a:rPr lang="sv-SE" sz="2000" b="1" dirty="0" err="1"/>
              <a:t>raising</a:t>
            </a:r>
            <a:r>
              <a:rPr lang="sv-SE" sz="2000" b="1" dirty="0"/>
              <a:t> an </a:t>
            </a:r>
            <a:r>
              <a:rPr lang="sv-SE" sz="2000" b="1" dirty="0" err="1"/>
              <a:t>object</a:t>
            </a:r>
            <a:r>
              <a:rPr lang="sv-SE" sz="2000" b="1" dirty="0"/>
              <a:t> </a:t>
            </a:r>
            <a:r>
              <a:rPr lang="sv-SE" sz="2000" b="1" dirty="0" err="1"/>
              <a:t>against</a:t>
            </a:r>
            <a:r>
              <a:rPr lang="sv-SE" sz="2000" b="1" dirty="0"/>
              <a:t> the force </a:t>
            </a:r>
            <a:r>
              <a:rPr lang="sv-SE" sz="2000" b="1" dirty="0" err="1"/>
              <a:t>of</a:t>
            </a:r>
            <a:r>
              <a:rPr lang="sv-SE" sz="2000" b="1" dirty="0"/>
              <a:t> </a:t>
            </a:r>
            <a:r>
              <a:rPr lang="sv-SE" sz="2000" b="1" dirty="0" err="1"/>
              <a:t>gravity</a:t>
            </a:r>
            <a:endParaRPr lang="sv-SE" sz="2000" b="1" dirty="0"/>
          </a:p>
          <a:p>
            <a:pPr algn="ctr"/>
            <a:r>
              <a:rPr lang="sv-SE" sz="2000" b="1" dirty="0"/>
              <a:t>      in </a:t>
            </a:r>
            <a:r>
              <a:rPr lang="sv-SE" sz="2000" b="1" dirty="0" err="1"/>
              <a:t>such</a:t>
            </a:r>
            <a:r>
              <a:rPr lang="sv-SE" sz="2000" b="1" dirty="0"/>
              <a:t> a </a:t>
            </a:r>
            <a:r>
              <a:rPr lang="sv-SE" sz="2000" b="1" dirty="0" err="1"/>
              <a:t>way</a:t>
            </a:r>
            <a:r>
              <a:rPr lang="sv-SE" sz="2000" b="1" dirty="0"/>
              <a:t> </a:t>
            </a:r>
            <a:r>
              <a:rPr lang="sv-SE" sz="2000" b="1" dirty="0" err="1"/>
              <a:t>that</a:t>
            </a:r>
            <a:r>
              <a:rPr lang="sv-SE" sz="2000" b="1" dirty="0"/>
              <a:t> it </a:t>
            </a:r>
            <a:r>
              <a:rPr lang="sv-SE" sz="2000" b="1" dirty="0" err="1"/>
              <a:t>remains</a:t>
            </a:r>
            <a:r>
              <a:rPr lang="sv-SE" sz="2000" b="1" dirty="0"/>
              <a:t> </a:t>
            </a:r>
            <a:r>
              <a:rPr lang="sv-SE" sz="2000" b="1" dirty="0" err="1"/>
              <a:t>suspended</a:t>
            </a:r>
            <a:r>
              <a:rPr lang="sv-SE" sz="2000" b="1" dirty="0"/>
              <a:t> </a:t>
            </a:r>
            <a:r>
              <a:rPr lang="sv-SE" sz="2000" b="1" dirty="0" err="1"/>
              <a:t>without</a:t>
            </a:r>
            <a:r>
              <a:rPr lang="sv-SE" sz="2000" b="1" dirty="0"/>
              <a:t> </a:t>
            </a:r>
            <a:r>
              <a:rPr lang="sv-SE" sz="2000" b="1" dirty="0" err="1"/>
              <a:t>any</a:t>
            </a:r>
            <a:r>
              <a:rPr lang="sv-SE" sz="2000" b="1" dirty="0"/>
              <a:t> </a:t>
            </a:r>
            <a:r>
              <a:rPr lang="sv-SE" sz="2000" b="1" dirty="0" err="1"/>
              <a:t>physical</a:t>
            </a:r>
            <a:r>
              <a:rPr lang="sv-SE" sz="2000" b="1" dirty="0"/>
              <a:t> </a:t>
            </a:r>
            <a:r>
              <a:rPr lang="sv-SE" sz="2000" b="1" dirty="0" err="1"/>
              <a:t>contact</a:t>
            </a:r>
            <a:r>
              <a:rPr lang="sv-SE" sz="20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/>
          </a:p>
          <a:p>
            <a:r>
              <a:rPr lang="sv-SE" sz="2000" dirty="0"/>
              <a:t> 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Electromagnetic levitation, DC/RF coils , induction furnace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Superconducting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Magnetic spinning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Air/gas levitation , air stream , air pads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Ultrasonic levitation , small samples , ultrasonic transducer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Others , magicians , flying carpets , 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7961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1524000" y="1"/>
            <a:ext cx="9156700" cy="14335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377826"/>
            <a:ext cx="13589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85" y="148423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u="sng" dirty="0">
                <a:solidFill>
                  <a:schemeClr val="bg1"/>
                </a:solidFill>
              </a:rPr>
              <a:t>FLUCO</a:t>
            </a: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3100" b="1" u="sng" dirty="0" err="1">
                <a:solidFill>
                  <a:schemeClr val="bg1"/>
                </a:solidFill>
              </a:rPr>
              <a:t>FLU</a:t>
            </a:r>
            <a:r>
              <a:rPr lang="en-GB" sz="3100" b="1" dirty="0" err="1">
                <a:solidFill>
                  <a:schemeClr val="bg1"/>
                </a:solidFill>
              </a:rPr>
              <a:t>ids</a:t>
            </a:r>
            <a:r>
              <a:rPr lang="en-GB" sz="3100" b="1" dirty="0">
                <a:solidFill>
                  <a:schemeClr val="bg1"/>
                </a:solidFill>
              </a:rPr>
              <a:t> incl. gases, </a:t>
            </a:r>
            <a:r>
              <a:rPr lang="en-GB" sz="3100" b="1" dirty="0" err="1">
                <a:solidFill>
                  <a:schemeClr val="bg1"/>
                </a:solidFill>
              </a:rPr>
              <a:t>vapors</a:t>
            </a:r>
            <a:r>
              <a:rPr lang="en-GB" sz="3100" b="1" dirty="0">
                <a:solidFill>
                  <a:schemeClr val="bg1"/>
                </a:solidFill>
              </a:rPr>
              <a:t> and </a:t>
            </a:r>
            <a:r>
              <a:rPr lang="en-GB" sz="3100" b="1" u="sng" dirty="0" err="1">
                <a:solidFill>
                  <a:schemeClr val="bg1"/>
                </a:solidFill>
              </a:rPr>
              <a:t>CO</a:t>
            </a:r>
            <a:r>
              <a:rPr lang="en-GB" sz="3100" b="1" dirty="0" err="1">
                <a:solidFill>
                  <a:schemeClr val="bg1"/>
                </a:solidFill>
              </a:rPr>
              <a:t>mplex</a:t>
            </a:r>
            <a:r>
              <a:rPr lang="en-GB" sz="3100" b="1" dirty="0">
                <a:solidFill>
                  <a:schemeClr val="bg1"/>
                </a:solidFill>
              </a:rPr>
              <a:t> fluids </a:t>
            </a:r>
            <a:br>
              <a:rPr lang="en-GB" sz="31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- H. Schneider -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Bildergebnis für levitationsofen">
            <a:extLst>
              <a:ext uri="{FF2B5EF4-FFF2-40B4-BE49-F238E27FC236}">
                <a16:creationId xmlns:a16="http://schemas.microsoft.com/office/drawing/2014/main" id="{85381133-C44F-E34F-BADF-FA350940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543" y="4088879"/>
            <a:ext cx="2761247" cy="20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.military-affairs.com/uploads/201709/zyby4kldyl8isoto.jpeg">
            <a:extLst>
              <a:ext uri="{FF2B5EF4-FFF2-40B4-BE49-F238E27FC236}">
                <a16:creationId xmlns:a16="http://schemas.microsoft.com/office/drawing/2014/main" id="{497CD0A9-5E02-2448-B4DC-F5A43EF9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08139"/>
            <a:ext cx="4285785" cy="204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200AFD-DF54-AD46-B3BB-8D2F130CBEEB}"/>
              </a:ext>
            </a:extLst>
          </p:cNvPr>
          <p:cNvSpPr txBox="1"/>
          <p:nvPr/>
        </p:nvSpPr>
        <p:spPr>
          <a:xfrm>
            <a:off x="1524000" y="1690781"/>
            <a:ext cx="55559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Electromagnetic levitation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DC coil – high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RF-induction coil, heating and levitation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Hight temp melting without melting pot, metal alloys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Pure high quality </a:t>
            </a:r>
            <a:r>
              <a:rPr lang="en-GB" b="1" dirty="0" err="1"/>
              <a:t>meltings</a:t>
            </a:r>
            <a:r>
              <a:rPr lang="en-GB" b="1" dirty="0"/>
              <a:t>/alloys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Also used for high temp. crystal </a:t>
            </a:r>
            <a:r>
              <a:rPr lang="en-GB" b="1" dirty="0" err="1"/>
              <a:t>groth</a:t>
            </a:r>
            <a:endParaRPr lang="en-GB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See TEFI – expertise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See PREMP , </a:t>
            </a:r>
            <a:r>
              <a:rPr lang="en-GB" b="1" dirty="0" err="1"/>
              <a:t>materialscience</a:t>
            </a:r>
            <a:r>
              <a:rPr lang="en-GB" b="1" dirty="0"/>
              <a:t>/ dilatation units</a:t>
            </a:r>
          </a:p>
          <a:p>
            <a:endParaRPr lang="en-GB" b="1" dirty="0"/>
          </a:p>
        </p:txBody>
      </p:sp>
      <p:pic>
        <p:nvPicPr>
          <p:cNvPr id="1030" name="Picture 6" descr="https://www.prozesswaerme.net/uploads/prozesswaerme/news/ewi_2015_02_FasTec_Linn.jpg">
            <a:extLst>
              <a:ext uri="{FF2B5EF4-FFF2-40B4-BE49-F238E27FC236}">
                <a16:creationId xmlns:a16="http://schemas.microsoft.com/office/drawing/2014/main" id="{A20E327F-353B-FA4B-8F4A-19DEB1C9F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543" y="2007131"/>
            <a:ext cx="2761247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5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1524000" y="1"/>
            <a:ext cx="9156700" cy="14335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377826"/>
            <a:ext cx="13589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85" y="148423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u="sng" dirty="0">
                <a:solidFill>
                  <a:schemeClr val="bg1"/>
                </a:solidFill>
              </a:rPr>
              <a:t>FLUCO</a:t>
            </a: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3100" b="1" u="sng" dirty="0" err="1">
                <a:solidFill>
                  <a:schemeClr val="bg1"/>
                </a:solidFill>
              </a:rPr>
              <a:t>FLU</a:t>
            </a:r>
            <a:r>
              <a:rPr lang="en-GB" sz="3100" b="1" dirty="0" err="1">
                <a:solidFill>
                  <a:schemeClr val="bg1"/>
                </a:solidFill>
              </a:rPr>
              <a:t>ids</a:t>
            </a:r>
            <a:r>
              <a:rPr lang="en-GB" sz="3100" b="1" dirty="0">
                <a:solidFill>
                  <a:schemeClr val="bg1"/>
                </a:solidFill>
              </a:rPr>
              <a:t> incl. gases, </a:t>
            </a:r>
            <a:r>
              <a:rPr lang="en-GB" sz="3100" b="1" dirty="0" err="1">
                <a:solidFill>
                  <a:schemeClr val="bg1"/>
                </a:solidFill>
              </a:rPr>
              <a:t>vapors</a:t>
            </a:r>
            <a:r>
              <a:rPr lang="en-GB" sz="3100" b="1" dirty="0">
                <a:solidFill>
                  <a:schemeClr val="bg1"/>
                </a:solidFill>
              </a:rPr>
              <a:t> and </a:t>
            </a:r>
            <a:r>
              <a:rPr lang="en-GB" sz="3100" b="1" u="sng" dirty="0" err="1">
                <a:solidFill>
                  <a:schemeClr val="bg1"/>
                </a:solidFill>
              </a:rPr>
              <a:t>CO</a:t>
            </a:r>
            <a:r>
              <a:rPr lang="en-GB" sz="3100" b="1" dirty="0" err="1">
                <a:solidFill>
                  <a:schemeClr val="bg1"/>
                </a:solidFill>
              </a:rPr>
              <a:t>mplex</a:t>
            </a:r>
            <a:r>
              <a:rPr lang="en-GB" sz="3100" b="1" dirty="0">
                <a:solidFill>
                  <a:schemeClr val="bg1"/>
                </a:solidFill>
              </a:rPr>
              <a:t> fluids </a:t>
            </a:r>
            <a:br>
              <a:rPr lang="en-GB" sz="31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- H. Schneider -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00AFD-DF54-AD46-B3BB-8D2F130CBEEB}"/>
              </a:ext>
            </a:extLst>
          </p:cNvPr>
          <p:cNvSpPr txBox="1"/>
          <p:nvPr/>
        </p:nvSpPr>
        <p:spPr>
          <a:xfrm>
            <a:off x="1354089" y="2504209"/>
            <a:ext cx="589097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u="sng" dirty="0"/>
              <a:t>Ultrasonic levitation</a:t>
            </a:r>
          </a:p>
          <a:p>
            <a:pPr algn="ctr"/>
            <a:endParaRPr lang="en-GB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Smart device, carrying small sample without 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No boundary surface effects with sample holder (liquids)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Enables free “flying droplets”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Also useful for small crystals and powder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Ambient temperature control by cell thermalizing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Modulation of transducer allows rotating of sample,</a:t>
            </a:r>
          </a:p>
          <a:p>
            <a:r>
              <a:rPr lang="en-GB" b="1" dirty="0"/>
              <a:t>      in multi transducer systems</a:t>
            </a:r>
          </a:p>
        </p:txBody>
      </p:sp>
      <p:pic>
        <p:nvPicPr>
          <p:cNvPr id="2050" name="Picture 2" descr="Bildergebnis für ultrasonic levitation">
            <a:extLst>
              <a:ext uri="{FF2B5EF4-FFF2-40B4-BE49-F238E27FC236}">
                <a16:creationId xmlns:a16="http://schemas.microsoft.com/office/drawing/2014/main" id="{20FEC940-22AE-4546-92EC-16A09CC1A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05" y="1581935"/>
            <a:ext cx="4500229" cy="510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78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1524000" y="1"/>
            <a:ext cx="9156700" cy="14335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377826"/>
            <a:ext cx="13589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85" y="148423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u="sng" dirty="0">
                <a:solidFill>
                  <a:schemeClr val="bg1"/>
                </a:solidFill>
              </a:rPr>
              <a:t>FLUCO</a:t>
            </a: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3100" b="1" u="sng" dirty="0" err="1">
                <a:solidFill>
                  <a:schemeClr val="bg1"/>
                </a:solidFill>
              </a:rPr>
              <a:t>FLU</a:t>
            </a:r>
            <a:r>
              <a:rPr lang="en-GB" sz="3100" b="1" dirty="0" err="1">
                <a:solidFill>
                  <a:schemeClr val="bg1"/>
                </a:solidFill>
              </a:rPr>
              <a:t>ids</a:t>
            </a:r>
            <a:r>
              <a:rPr lang="en-GB" sz="3100" b="1" dirty="0">
                <a:solidFill>
                  <a:schemeClr val="bg1"/>
                </a:solidFill>
              </a:rPr>
              <a:t> incl. gases, </a:t>
            </a:r>
            <a:r>
              <a:rPr lang="en-GB" sz="3100" b="1" dirty="0" err="1">
                <a:solidFill>
                  <a:schemeClr val="bg1"/>
                </a:solidFill>
              </a:rPr>
              <a:t>vapors</a:t>
            </a:r>
            <a:r>
              <a:rPr lang="en-GB" sz="3100" b="1" dirty="0">
                <a:solidFill>
                  <a:schemeClr val="bg1"/>
                </a:solidFill>
              </a:rPr>
              <a:t> and </a:t>
            </a:r>
            <a:r>
              <a:rPr lang="en-GB" sz="3100" b="1" u="sng" dirty="0" err="1">
                <a:solidFill>
                  <a:schemeClr val="bg1"/>
                </a:solidFill>
              </a:rPr>
              <a:t>CO</a:t>
            </a:r>
            <a:r>
              <a:rPr lang="en-GB" sz="3100" b="1" dirty="0" err="1">
                <a:solidFill>
                  <a:schemeClr val="bg1"/>
                </a:solidFill>
              </a:rPr>
              <a:t>mplex</a:t>
            </a:r>
            <a:r>
              <a:rPr lang="en-GB" sz="3100" b="1" dirty="0">
                <a:solidFill>
                  <a:schemeClr val="bg1"/>
                </a:solidFill>
              </a:rPr>
              <a:t> fluids </a:t>
            </a:r>
            <a:br>
              <a:rPr lang="en-GB" sz="31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- H. Schneider -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00AFD-DF54-AD46-B3BB-8D2F130CBEEB}"/>
              </a:ext>
            </a:extLst>
          </p:cNvPr>
          <p:cNvSpPr txBox="1"/>
          <p:nvPr/>
        </p:nvSpPr>
        <p:spPr>
          <a:xfrm>
            <a:off x="618917" y="1770282"/>
            <a:ext cx="233211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u="sng" dirty="0"/>
              <a:t>Ultrasonic levitation</a:t>
            </a:r>
          </a:p>
          <a:p>
            <a:pPr algn="ctr"/>
            <a:endParaRPr lang="en-GB" sz="2000" b="1" u="sng" dirty="0"/>
          </a:p>
          <a:p>
            <a:pPr algn="ctr"/>
            <a:r>
              <a:rPr lang="en-GB" sz="1400" b="1" u="sng" dirty="0"/>
              <a:t>Example JCNS@MLZ</a:t>
            </a:r>
          </a:p>
          <a:p>
            <a:pPr algn="ctr"/>
            <a:r>
              <a:rPr lang="en-GB" sz="1400" b="1" u="sng" dirty="0"/>
              <a:t>Commercial levitator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437C804-0A48-1A48-93B8-7AD0B3A5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10" y="1581936"/>
            <a:ext cx="7299390" cy="4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5FC7C1-AF09-6845-8132-B0E155D4C6E9}"/>
              </a:ext>
            </a:extLst>
          </p:cNvPr>
          <p:cNvSpPr txBox="1"/>
          <p:nvPr/>
        </p:nvSpPr>
        <p:spPr>
          <a:xfrm>
            <a:off x="354932" y="3693695"/>
            <a:ext cx="24881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Droplet at KWS3 instrument</a:t>
            </a:r>
          </a:p>
          <a:p>
            <a:r>
              <a:rPr lang="en-GB" sz="1400" b="1" dirty="0"/>
              <a:t>Only bulky sample in the beam</a:t>
            </a:r>
          </a:p>
          <a:p>
            <a:r>
              <a:rPr lang="en-GB" sz="1400" b="1" dirty="0"/>
              <a:t>No boundary surface effects</a:t>
            </a:r>
          </a:p>
          <a:p>
            <a:endParaRPr lang="en-GB" sz="1400" b="1" dirty="0"/>
          </a:p>
          <a:p>
            <a:r>
              <a:rPr lang="en-GB" sz="1400" b="1" dirty="0"/>
              <a:t>-In the future plan of FLUCO-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44CB2A-B322-A94A-AEE0-2BFE9C6883AE}"/>
              </a:ext>
            </a:extLst>
          </p:cNvPr>
          <p:cNvCxnSpPr/>
          <p:nvPr/>
        </p:nvCxnSpPr>
        <p:spPr>
          <a:xfrm flipV="1">
            <a:off x="3037974" y="3904247"/>
            <a:ext cx="3597442" cy="113039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3FD7BCB-7A84-1E45-90D6-453D4C608406}"/>
              </a:ext>
            </a:extLst>
          </p:cNvPr>
          <p:cNvSpPr/>
          <p:nvPr/>
        </p:nvSpPr>
        <p:spPr>
          <a:xfrm>
            <a:off x="6310563" y="3404937"/>
            <a:ext cx="1606216" cy="1124952"/>
          </a:xfrm>
          <a:prstGeom prst="ellipse">
            <a:avLst/>
          </a:prstGeom>
          <a:noFill/>
          <a:ln w="857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97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481</Words>
  <Application>Microsoft Macintosh PowerPoint</Application>
  <PresentationFormat>Widescreen</PresentationFormat>
  <Paragraphs>88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ヒラギノ角ゴ ProN W3</vt:lpstr>
      <vt:lpstr>Arial</vt:lpstr>
      <vt:lpstr>Calibri</vt:lpstr>
      <vt:lpstr>Calibri Light</vt:lpstr>
      <vt:lpstr>Office Theme</vt:lpstr>
      <vt:lpstr>FLUCO FLUids incl. gases, vapors and COmplex fluids  - H. Schneider -</vt:lpstr>
      <vt:lpstr>FLUCO FLUids incl. gases, vapors and COmplex fluids  - H. Schneider -</vt:lpstr>
      <vt:lpstr>FLUCO FLUids incl. gases, vapors and COmplex fluids  - H. Schneider -</vt:lpstr>
      <vt:lpstr>FLUCO FLUids incl. gases, vapors and COmplex fluids  - H. Schneider -</vt:lpstr>
      <vt:lpstr>FLUCO FLUids incl. gases, vapors and COmplex fluids  - H. Schneider -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FLUCO FLUids incl. gases, vapors and COmplex fluids  - H. Schneider -</dc:title>
  <dc:creator>Microsoft Office User</dc:creator>
  <cp:lastModifiedBy>Microsoft Office User</cp:lastModifiedBy>
  <cp:revision>26</cp:revision>
  <dcterms:created xsi:type="dcterms:W3CDTF">2018-08-31T12:33:06Z</dcterms:created>
  <dcterms:modified xsi:type="dcterms:W3CDTF">2018-09-12T09:08:21Z</dcterms:modified>
</cp:coreProperties>
</file>