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59" r:id="rId4"/>
    <p:sldId id="258" r:id="rId5"/>
    <p:sldId id="261" r:id="rId6"/>
    <p:sldId id="264" r:id="rId7"/>
    <p:sldId id="262" r:id="rId8"/>
    <p:sldId id="267" r:id="rId9"/>
    <p:sldId id="266" r:id="rId10"/>
    <p:sldId id="265" r:id="rId11"/>
    <p:sldId id="268"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5E88"/>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52" autoAdjust="0"/>
    <p:restoredTop sz="94669" autoAdjust="0"/>
  </p:normalViewPr>
  <p:slideViewPr>
    <p:cSldViewPr>
      <p:cViewPr varScale="1">
        <p:scale>
          <a:sx n="85" d="100"/>
          <a:sy n="85" d="100"/>
        </p:scale>
        <p:origin x="184" y="7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2018-09-10</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2461016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10/09/2018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10/09/2018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10/09/2018</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10/09/2018</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21C3D7-77A6-874E-83A9-BAEA88BCCA67}" type="datetime1">
              <a:rPr lang="en-US" smtClean="0"/>
              <a:t>9/10/18</a:t>
            </a:fld>
            <a:endParaRPr lang="en-US"/>
          </a:p>
        </p:txBody>
      </p:sp>
      <p:sp>
        <p:nvSpPr>
          <p:cNvPr id="5" name="Footer Placeholder 4"/>
          <p:cNvSpPr>
            <a:spLocks noGrp="1"/>
          </p:cNvSpPr>
          <p:nvPr>
            <p:ph type="ftr" sz="quarter" idx="11"/>
          </p:nvPr>
        </p:nvSpPr>
        <p:spPr/>
        <p:txBody>
          <a:bodyPr/>
          <a:lstStyle/>
          <a:p>
            <a:r>
              <a:rPr lang="en-US" dirty="0"/>
              <a:t>Chalmers</a:t>
            </a:r>
          </a:p>
        </p:txBody>
      </p:sp>
      <p:sp>
        <p:nvSpPr>
          <p:cNvPr id="6" name="Slide Number Placeholder 5"/>
          <p:cNvSpPr>
            <a:spLocks noGrp="1"/>
          </p:cNvSpPr>
          <p:nvPr>
            <p:ph type="sldNum" sz="quarter" idx="12"/>
          </p:nvPr>
        </p:nvSpPr>
        <p:spPr/>
        <p:txBody>
          <a:bodyPr/>
          <a:lstStyle/>
          <a:p>
            <a:fld id="{344E8EA3-C3DD-5544-8A1C-EA00A1673D37}" type="slidenum">
              <a:rPr lang="en-US" smtClean="0"/>
              <a:t>‹#›</a:t>
            </a:fld>
            <a:endParaRPr lang="en-US"/>
          </a:p>
        </p:txBody>
      </p:sp>
      <p:sp>
        <p:nvSpPr>
          <p:cNvPr id="9" name="Text Placeholder 18"/>
          <p:cNvSpPr>
            <a:spLocks noGrp="1"/>
          </p:cNvSpPr>
          <p:nvPr>
            <p:ph type="body" sz="quarter" idx="14" hasCustomPrompt="1"/>
          </p:nvPr>
        </p:nvSpPr>
        <p:spPr>
          <a:xfrm>
            <a:off x="458788" y="1275189"/>
            <a:ext cx="5092926" cy="821267"/>
          </a:xfrm>
          <a:prstGeom prst="rect">
            <a:avLst/>
          </a:prstGeom>
        </p:spPr>
        <p:txBody>
          <a:bodyPr vert="horz"/>
          <a:lstStyle>
            <a:lvl1pPr marL="0" indent="0" algn="l">
              <a:lnSpc>
                <a:spcPct val="80000"/>
              </a:lnSpc>
              <a:buFontTx/>
              <a:buNone/>
              <a:defRPr sz="2800" b="1" kern="100" spc="0"/>
            </a:lvl1pPr>
            <a:lvl2pPr marL="457200" indent="0" algn="l">
              <a:buFontTx/>
              <a:buNone/>
              <a:defRPr sz="3200"/>
            </a:lvl2pPr>
            <a:lvl3pPr marL="914400" indent="0" algn="l">
              <a:buFontTx/>
              <a:buNone/>
              <a:defRPr sz="3200"/>
            </a:lvl3pPr>
            <a:lvl4pPr marL="1371600" indent="0" algn="l">
              <a:buFontTx/>
              <a:buNone/>
              <a:defRPr sz="3200"/>
            </a:lvl4pPr>
            <a:lvl5pPr marL="1828800" indent="0" algn="l">
              <a:buFontTx/>
              <a:buNone/>
              <a:defRPr sz="3200"/>
            </a:lvl5pPr>
          </a:lstStyle>
          <a:p>
            <a:pPr lvl="0"/>
            <a:r>
              <a:rPr lang="sv-SE" dirty="0"/>
              <a:t>CLICK TO EDIT MASTER TEXT STYLES</a:t>
            </a:r>
          </a:p>
        </p:txBody>
      </p:sp>
      <p:sp>
        <p:nvSpPr>
          <p:cNvPr id="10" name="Text Placeholder 16"/>
          <p:cNvSpPr>
            <a:spLocks noGrp="1"/>
          </p:cNvSpPr>
          <p:nvPr>
            <p:ph type="body" sz="quarter" idx="13"/>
          </p:nvPr>
        </p:nvSpPr>
        <p:spPr>
          <a:xfrm>
            <a:off x="458788" y="2374468"/>
            <a:ext cx="5092926" cy="3115733"/>
          </a:xfrm>
          <a:prstGeom prst="rect">
            <a:avLst/>
          </a:prstGeom>
        </p:spPr>
        <p:txBody>
          <a:bodyPr vert="horz"/>
          <a:lstStyle>
            <a:lvl1pPr marL="342900" indent="-342900">
              <a:buClr>
                <a:schemeClr val="tx1">
                  <a:lumMod val="65000"/>
                  <a:lumOff val="35000"/>
                </a:schemeClr>
              </a:buClr>
              <a:buFont typeface="Arial"/>
              <a:buChar char="•"/>
              <a:defRPr b="1"/>
            </a:lvl1pPr>
            <a:lvl2pPr marL="742950" indent="-285750">
              <a:buClr>
                <a:schemeClr val="tx1">
                  <a:lumMod val="65000"/>
                  <a:lumOff val="35000"/>
                </a:schemeClr>
              </a:buClr>
              <a:buFont typeface="Arial"/>
              <a:buChar char="•"/>
              <a:defRPr b="1"/>
            </a:lvl2pPr>
            <a:lvl3pPr marL="1143000" indent="-228600">
              <a:buClr>
                <a:schemeClr val="tx1">
                  <a:lumMod val="65000"/>
                  <a:lumOff val="35000"/>
                </a:schemeClr>
              </a:buClr>
              <a:buFont typeface="Arial"/>
              <a:buChar char="•"/>
              <a:defRPr b="1"/>
            </a:lvl3pPr>
            <a:lvl4pPr marL="1600200" indent="-228600">
              <a:buClr>
                <a:schemeClr val="tx1">
                  <a:lumMod val="65000"/>
                  <a:lumOff val="35000"/>
                </a:schemeClr>
              </a:buClr>
              <a:buFont typeface="Arial"/>
              <a:buChar char="•"/>
              <a:defRPr b="1"/>
            </a:lvl4pPr>
            <a:lvl5pPr marL="2057400" indent="-228600">
              <a:buClr>
                <a:schemeClr val="tx1">
                  <a:lumMod val="65000"/>
                  <a:lumOff val="35000"/>
                </a:schemeClr>
              </a:buClr>
              <a:buFont typeface="Arial"/>
              <a:buChar char="•"/>
              <a:defRPr b="1"/>
            </a:lvl5pPr>
          </a:lstStyle>
          <a:p>
            <a:pPr lvl="0"/>
            <a:r>
              <a:rPr lang="sv-SE" dirty="0" err="1"/>
              <a:t>Click</a:t>
            </a:r>
            <a:r>
              <a:rPr lang="sv-SE" dirty="0"/>
              <a:t> </a:t>
            </a:r>
            <a:r>
              <a:rPr lang="sv-SE" dirty="0" err="1"/>
              <a:t>to</a:t>
            </a:r>
            <a:r>
              <a:rPr lang="sv-SE" dirty="0"/>
              <a:t>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err="1"/>
              <a:t>Fifth</a:t>
            </a:r>
            <a:r>
              <a:rPr lang="sv-SE" dirty="0"/>
              <a:t> </a:t>
            </a:r>
            <a:r>
              <a:rPr lang="sv-SE" dirty="0" err="1"/>
              <a:t>level</a:t>
            </a:r>
            <a:endParaRPr lang="en-US" dirty="0"/>
          </a:p>
        </p:txBody>
      </p:sp>
      <p:sp>
        <p:nvSpPr>
          <p:cNvPr id="3" name="Picture Placeholder 2"/>
          <p:cNvSpPr>
            <a:spLocks noGrp="1"/>
          </p:cNvSpPr>
          <p:nvPr>
            <p:ph type="pic" sz="quarter" idx="15"/>
          </p:nvPr>
        </p:nvSpPr>
        <p:spPr>
          <a:xfrm>
            <a:off x="6019800" y="566748"/>
            <a:ext cx="3124200" cy="5701264"/>
          </a:xfrm>
          <a:prstGeom prst="rect">
            <a:avLst/>
          </a:prstGeom>
        </p:spPr>
        <p:txBody>
          <a:bodyPr vert="horz"/>
          <a:lstStyle>
            <a:lvl1pPr marL="0" indent="0">
              <a:buFontTx/>
              <a:buNone/>
              <a:defRPr/>
            </a:lvl1pPr>
          </a:lstStyle>
          <a:p>
            <a:endParaRPr lang="en-US" dirty="0"/>
          </a:p>
        </p:txBody>
      </p:sp>
      <p:cxnSp>
        <p:nvCxnSpPr>
          <p:cNvPr id="13" name="Straight Connector 12"/>
          <p:cNvCxnSpPr/>
          <p:nvPr userDrawn="1"/>
        </p:nvCxnSpPr>
        <p:spPr>
          <a:xfrm>
            <a:off x="0" y="560228"/>
            <a:ext cx="9144000" cy="0"/>
          </a:xfrm>
          <a:prstGeom prst="line">
            <a:avLst/>
          </a:prstGeom>
          <a:ln w="6350" cmpd="sng">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3766902"/>
      </p:ext>
    </p:extLst>
  </p:cSld>
  <p:clrMapOvr>
    <a:masterClrMapping/>
  </p:clrMapOvr>
  <mc:AlternateContent xmlns:mc="http://schemas.openxmlformats.org/markup-compatibility/2006" xmlns:p14="http://schemas.microsoft.com/office/powerpoint/2010/main">
    <mc:Choice Requires="p14">
      <p:transition spd="slow" p14:dur="900">
        <p:fad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10/09/2018</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a:t>Sample Environment for Mechanical Processing</a:t>
            </a:r>
          </a:p>
        </p:txBody>
      </p:sp>
      <p:sp>
        <p:nvSpPr>
          <p:cNvPr id="3" name="Subtitle 2"/>
          <p:cNvSpPr>
            <a:spLocks noGrp="1"/>
          </p:cNvSpPr>
          <p:nvPr>
            <p:ph type="subTitle" idx="1"/>
          </p:nvPr>
        </p:nvSpPr>
        <p:spPr/>
        <p:txBody>
          <a:bodyPr>
            <a:noAutofit/>
          </a:bodyPr>
          <a:lstStyle/>
          <a:p>
            <a:r>
              <a:rPr lang="en-GB" sz="2000" dirty="0">
                <a:solidFill>
                  <a:schemeClr val="bg1"/>
                </a:solidFill>
              </a:rPr>
              <a:t>Malcolm Guthrie</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a:solidFill>
                  <a:srgbClr val="FFFFFF"/>
                </a:solidFill>
              </a:rPr>
              <a:t>www.europeanspallationsource.se</a:t>
            </a:r>
          </a:p>
          <a:p>
            <a:pPr algn="ctr"/>
            <a:fld id="{656E358F-28A8-D04A-99E6-206C49444CD4}" type="datetime3">
              <a:rPr lang="en-GB" sz="1400" smtClean="0">
                <a:solidFill>
                  <a:srgbClr val="FFFFFF"/>
                </a:solidFill>
              </a:rPr>
              <a:t>10 September, 2018</a:t>
            </a:fld>
            <a:endParaRPr lang="en-GB" sz="140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E377BA-3D76-EF45-8C5E-E40A3A14141F}"/>
              </a:ext>
            </a:extLst>
          </p:cNvPr>
          <p:cNvSpPr>
            <a:spLocks noGrp="1"/>
          </p:cNvSpPr>
          <p:nvPr>
            <p:ph type="sldNum" sz="quarter" idx="12"/>
          </p:nvPr>
        </p:nvSpPr>
        <p:spPr/>
        <p:txBody>
          <a:bodyPr/>
          <a:lstStyle/>
          <a:p>
            <a:fld id="{551115BC-487E-4422-894C-CB7CD3E79223}" type="slidenum">
              <a:rPr lang="en-GB" noProof="0" smtClean="0"/>
              <a:t>10</a:t>
            </a:fld>
            <a:endParaRPr lang="en-GB" noProof="0"/>
          </a:p>
        </p:txBody>
      </p:sp>
      <p:sp>
        <p:nvSpPr>
          <p:cNvPr id="13" name="Title 1">
            <a:extLst>
              <a:ext uri="{FF2B5EF4-FFF2-40B4-BE49-F238E27FC236}">
                <a16:creationId xmlns:a16="http://schemas.microsoft.com/office/drawing/2014/main" id="{1D5EFFD2-FAC0-EB40-B666-A1CA36959180}"/>
              </a:ext>
            </a:extLst>
          </p:cNvPr>
          <p:cNvSpPr>
            <a:spLocks noGrp="1"/>
          </p:cNvSpPr>
          <p:nvPr>
            <p:ph type="title"/>
          </p:nvPr>
        </p:nvSpPr>
        <p:spPr>
          <a:xfrm>
            <a:off x="457200" y="274638"/>
            <a:ext cx="7139136" cy="1143000"/>
          </a:xfrm>
        </p:spPr>
        <p:txBody>
          <a:bodyPr/>
          <a:lstStyle/>
          <a:p>
            <a:r>
              <a:rPr lang="en-US" dirty="0"/>
              <a:t>Integrating external SEE</a:t>
            </a:r>
          </a:p>
        </p:txBody>
      </p:sp>
      <p:sp>
        <p:nvSpPr>
          <p:cNvPr id="2" name="TextBox 1">
            <a:extLst>
              <a:ext uri="{FF2B5EF4-FFF2-40B4-BE49-F238E27FC236}">
                <a16:creationId xmlns:a16="http://schemas.microsoft.com/office/drawing/2014/main" id="{EF3B6DD9-0F1D-A848-BE1E-4D6781E167C0}"/>
              </a:ext>
            </a:extLst>
          </p:cNvPr>
          <p:cNvSpPr txBox="1"/>
          <p:nvPr/>
        </p:nvSpPr>
        <p:spPr>
          <a:xfrm>
            <a:off x="683568" y="2276872"/>
            <a:ext cx="7292766" cy="2031325"/>
          </a:xfrm>
          <a:prstGeom prst="rect">
            <a:avLst/>
          </a:prstGeom>
          <a:noFill/>
        </p:spPr>
        <p:txBody>
          <a:bodyPr wrap="none" rtlCol="0">
            <a:spAutoFit/>
          </a:bodyPr>
          <a:lstStyle/>
          <a:p>
            <a:pPr marL="285750" indent="-285750">
              <a:buFont typeface="Arial" panose="020B0604020202020204" pitchFamily="34" charset="0"/>
              <a:buChar char="•"/>
            </a:pPr>
            <a:r>
              <a:rPr lang="en-US" dirty="0"/>
              <a:t>SAD can play an important role in integrating “user provided” equipment</a:t>
            </a:r>
          </a:p>
          <a:p>
            <a:pPr marL="285750" indent="-285750">
              <a:buFont typeface="Arial" panose="020B0604020202020204" pitchFamily="34" charset="0"/>
              <a:buChar char="•"/>
            </a:pPr>
            <a:r>
              <a:rPr lang="en-US" dirty="0"/>
              <a:t>Multiple interfaces must be managed: </a:t>
            </a:r>
          </a:p>
          <a:p>
            <a:pPr marL="742950" lvl="1" indent="-285750">
              <a:buFont typeface="Arial" panose="020B0604020202020204" pitchFamily="34" charset="0"/>
              <a:buChar char="•"/>
            </a:pPr>
            <a:r>
              <a:rPr lang="en-US" dirty="0"/>
              <a:t>ICS/EPICS integration</a:t>
            </a:r>
          </a:p>
          <a:p>
            <a:pPr marL="742950" lvl="1" indent="-285750">
              <a:buFont typeface="Arial" panose="020B0604020202020204" pitchFamily="34" charset="0"/>
              <a:buChar char="•"/>
            </a:pPr>
            <a:r>
              <a:rPr lang="en-US" dirty="0"/>
              <a:t>Safety/Quality</a:t>
            </a:r>
          </a:p>
          <a:p>
            <a:pPr marL="742950" lvl="1" indent="-285750">
              <a:buFont typeface="Arial" panose="020B0604020202020204" pitchFamily="34" charset="0"/>
              <a:buChar char="•"/>
            </a:pPr>
            <a:r>
              <a:rPr lang="en-US" dirty="0"/>
              <a:t>Mechanical standards</a:t>
            </a:r>
          </a:p>
          <a:p>
            <a:pPr marL="285750" indent="-285750">
              <a:buFont typeface="Arial" panose="020B0604020202020204" pitchFamily="34" charset="0"/>
              <a:buChar char="•"/>
            </a:pPr>
            <a:r>
              <a:rPr lang="en-US" dirty="0"/>
              <a:t> Project plans should included adequate time</a:t>
            </a:r>
          </a:p>
          <a:p>
            <a:pPr marL="285750" indent="-285750">
              <a:buFont typeface="Arial" panose="020B0604020202020204" pitchFamily="34" charset="0"/>
              <a:buChar char="•"/>
            </a:pPr>
            <a:r>
              <a:rPr lang="en-US" dirty="0"/>
              <a:t>“SEE developers” should identify point-of-contact within SAD</a:t>
            </a:r>
          </a:p>
        </p:txBody>
      </p:sp>
    </p:spTree>
    <p:extLst>
      <p:ext uri="{BB962C8B-B14F-4D97-AF65-F5344CB8AC3E}">
        <p14:creationId xmlns:p14="http://schemas.microsoft.com/office/powerpoint/2010/main" val="1446132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E377BA-3D76-EF45-8C5E-E40A3A14141F}"/>
              </a:ext>
            </a:extLst>
          </p:cNvPr>
          <p:cNvSpPr>
            <a:spLocks noGrp="1"/>
          </p:cNvSpPr>
          <p:nvPr>
            <p:ph type="sldNum" sz="quarter" idx="12"/>
          </p:nvPr>
        </p:nvSpPr>
        <p:spPr/>
        <p:txBody>
          <a:bodyPr/>
          <a:lstStyle/>
          <a:p>
            <a:fld id="{551115BC-487E-4422-894C-CB7CD3E79223}" type="slidenum">
              <a:rPr lang="en-GB" noProof="0" smtClean="0"/>
              <a:t>11</a:t>
            </a:fld>
            <a:endParaRPr lang="en-GB" noProof="0"/>
          </a:p>
        </p:txBody>
      </p:sp>
      <p:sp>
        <p:nvSpPr>
          <p:cNvPr id="13" name="Title 1">
            <a:extLst>
              <a:ext uri="{FF2B5EF4-FFF2-40B4-BE49-F238E27FC236}">
                <a16:creationId xmlns:a16="http://schemas.microsoft.com/office/drawing/2014/main" id="{1D5EFFD2-FAC0-EB40-B666-A1CA36959180}"/>
              </a:ext>
            </a:extLst>
          </p:cNvPr>
          <p:cNvSpPr>
            <a:spLocks noGrp="1"/>
          </p:cNvSpPr>
          <p:nvPr>
            <p:ph type="title"/>
          </p:nvPr>
        </p:nvSpPr>
        <p:spPr>
          <a:xfrm>
            <a:off x="457200" y="274638"/>
            <a:ext cx="7139136" cy="1143000"/>
          </a:xfrm>
        </p:spPr>
        <p:txBody>
          <a:bodyPr/>
          <a:lstStyle/>
          <a:p>
            <a:r>
              <a:rPr lang="en-US" dirty="0"/>
              <a:t>Summary</a:t>
            </a:r>
          </a:p>
        </p:txBody>
      </p:sp>
      <p:sp>
        <p:nvSpPr>
          <p:cNvPr id="3" name="TextBox 2">
            <a:extLst>
              <a:ext uri="{FF2B5EF4-FFF2-40B4-BE49-F238E27FC236}">
                <a16:creationId xmlns:a16="http://schemas.microsoft.com/office/drawing/2014/main" id="{7CE5BF2F-E70F-7543-9DA1-C615B8E51797}"/>
              </a:ext>
            </a:extLst>
          </p:cNvPr>
          <p:cNvSpPr txBox="1"/>
          <p:nvPr/>
        </p:nvSpPr>
        <p:spPr>
          <a:xfrm>
            <a:off x="899593" y="2132856"/>
            <a:ext cx="7344816" cy="3416320"/>
          </a:xfrm>
          <a:prstGeom prst="rect">
            <a:avLst/>
          </a:prstGeom>
          <a:noFill/>
        </p:spPr>
        <p:txBody>
          <a:bodyPr wrap="square" rtlCol="0">
            <a:spAutoFit/>
          </a:bodyPr>
          <a:lstStyle/>
          <a:p>
            <a:pPr marL="285750" indent="-285750">
              <a:buFont typeface="Arial" panose="020B0604020202020204" pitchFamily="34" charset="0"/>
              <a:buChar char="•"/>
            </a:pPr>
            <a:r>
              <a:rPr lang="en-US" dirty="0"/>
              <a:t>Sample environment system Suite</a:t>
            </a:r>
          </a:p>
          <a:p>
            <a:pPr marL="742950" lvl="1" indent="-285750">
              <a:buFont typeface="Arial" panose="020B0604020202020204" pitchFamily="34" charset="0"/>
              <a:buChar char="•"/>
            </a:pPr>
            <a:r>
              <a:rPr lang="en-US" dirty="0"/>
              <a:t>Currently heavily instrument specific (BEER)</a:t>
            </a:r>
          </a:p>
          <a:p>
            <a:pPr marL="742950" lvl="1" indent="-285750">
              <a:buFont typeface="Arial" panose="020B0604020202020204" pitchFamily="34" charset="0"/>
              <a:buChar char="•"/>
            </a:pPr>
            <a:r>
              <a:rPr lang="en-US" dirty="0"/>
              <a:t>Single external (“user”) project…but expect many more (and diverse)</a:t>
            </a:r>
          </a:p>
          <a:p>
            <a:pPr marL="742950" lvl="1" indent="-285750">
              <a:buFont typeface="Arial" panose="020B0604020202020204" pitchFamily="34" charset="0"/>
              <a:buChar char="•"/>
            </a:pPr>
            <a:r>
              <a:rPr lang="en-US" dirty="0"/>
              <a:t>Pool very limited, perceive need to expand.</a:t>
            </a:r>
          </a:p>
          <a:p>
            <a:pPr marL="285750" indent="-285750">
              <a:buFont typeface="Arial" panose="020B0604020202020204" pitchFamily="34" charset="0"/>
              <a:buChar char="•"/>
            </a:pPr>
            <a:r>
              <a:rPr lang="en-US" dirty="0"/>
              <a:t>Each System is a miniature Project</a:t>
            </a:r>
          </a:p>
          <a:p>
            <a:pPr marL="742950" lvl="1" indent="-285750">
              <a:buFont typeface="Arial" panose="020B0604020202020204" pitchFamily="34" charset="0"/>
              <a:buChar char="•"/>
            </a:pPr>
            <a:r>
              <a:rPr lang="en-US" dirty="0"/>
              <a:t>Has its own budget, scope, schedule, milestones etc.</a:t>
            </a:r>
          </a:p>
          <a:p>
            <a:pPr marL="742950" lvl="1" indent="-285750">
              <a:buFont typeface="Arial" panose="020B0604020202020204" pitchFamily="34" charset="0"/>
              <a:buChar char="•"/>
            </a:pPr>
            <a:r>
              <a:rPr lang="en-US" dirty="0"/>
              <a:t>loosely coupled to instrument schedule (i.e. del. date defined by </a:t>
            </a:r>
            <a:r>
              <a:rPr lang="en-US" dirty="0" err="1"/>
              <a:t>inst</a:t>
            </a:r>
            <a:r>
              <a:rPr lang="en-US" dirty="0"/>
              <a:t> milestones)</a:t>
            </a:r>
          </a:p>
          <a:p>
            <a:pPr marL="742950" lvl="1" indent="-285750">
              <a:buFont typeface="Arial" panose="020B0604020202020204" pitchFamily="34" charset="0"/>
              <a:buChar char="•"/>
            </a:pPr>
            <a:r>
              <a:rPr lang="en-US" dirty="0"/>
              <a:t>To manage interfaces, highly recommended to involve SAD (even for user developed equipment) </a:t>
            </a:r>
          </a:p>
          <a:p>
            <a:pPr marL="742950" lvl="1"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49977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Talk Overview</a:t>
            </a:r>
          </a:p>
        </p:txBody>
      </p:sp>
      <p:sp>
        <p:nvSpPr>
          <p:cNvPr id="3" name="Content Placeholder 2"/>
          <p:cNvSpPr>
            <a:spLocks noGrp="1"/>
          </p:cNvSpPr>
          <p:nvPr>
            <p:ph idx="1"/>
          </p:nvPr>
        </p:nvSpPr>
        <p:spPr/>
        <p:txBody>
          <a:bodyPr>
            <a:normAutofit fontScale="92500" lnSpcReduction="20000"/>
          </a:bodyPr>
          <a:lstStyle/>
          <a:p>
            <a:r>
              <a:rPr lang="en-GB" dirty="0"/>
              <a:t>Introduction: what is Mechanical Processing (MP) sample environments</a:t>
            </a:r>
          </a:p>
          <a:p>
            <a:r>
              <a:rPr lang="en-GB" dirty="0"/>
              <a:t>Input: BEER team, Robin </a:t>
            </a:r>
            <a:r>
              <a:rPr lang="en-GB" dirty="0" err="1"/>
              <a:t>Woracek</a:t>
            </a:r>
            <a:r>
              <a:rPr lang="en-GB" dirty="0"/>
              <a:t>, SEE STAP and “Neutron and Synchrotron Sample Environment” workshop”, </a:t>
            </a:r>
            <a:r>
              <a:rPr lang="en-GB" dirty="0" err="1"/>
              <a:t>Sønderberg</a:t>
            </a:r>
            <a:r>
              <a:rPr lang="en-GB" dirty="0"/>
              <a:t>, DK (2-3 May 2018) </a:t>
            </a:r>
          </a:p>
          <a:p>
            <a:r>
              <a:rPr lang="en-GB" dirty="0"/>
              <a:t>Summary of currently planned MP equipment (construction)</a:t>
            </a:r>
          </a:p>
          <a:p>
            <a:pPr lvl="1"/>
            <a:r>
              <a:rPr lang="en-GB" dirty="0"/>
              <a:t>instrument </a:t>
            </a:r>
          </a:p>
          <a:p>
            <a:pPr lvl="1"/>
            <a:r>
              <a:rPr lang="en-GB" dirty="0"/>
              <a:t>specific pool </a:t>
            </a:r>
          </a:p>
          <a:p>
            <a:pPr lvl="1"/>
            <a:r>
              <a:rPr lang="en-GB" dirty="0"/>
              <a:t>external.</a:t>
            </a:r>
          </a:p>
          <a:p>
            <a:r>
              <a:rPr lang="en-GB" dirty="0"/>
              <a:t>Details on instrument specific BEER strain rig project as example</a:t>
            </a:r>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a:p>
        </p:txBody>
      </p:sp>
    </p:spTree>
    <p:extLst>
      <p:ext uri="{BB962C8B-B14F-4D97-AF65-F5344CB8AC3E}">
        <p14:creationId xmlns:p14="http://schemas.microsoft.com/office/powerpoint/2010/main" val="148902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Mechanical Processing</a:t>
            </a:r>
          </a:p>
        </p:txBody>
      </p:sp>
      <p:sp>
        <p:nvSpPr>
          <p:cNvPr id="3" name="Content Placeholder 2"/>
          <p:cNvSpPr>
            <a:spLocks noGrp="1"/>
          </p:cNvSpPr>
          <p:nvPr>
            <p:ph idx="1"/>
          </p:nvPr>
        </p:nvSpPr>
        <p:spPr>
          <a:xfrm>
            <a:off x="0" y="1693862"/>
            <a:ext cx="5976664" cy="5027613"/>
          </a:xfrm>
        </p:spPr>
        <p:txBody>
          <a:bodyPr>
            <a:normAutofit fontScale="77500" lnSpcReduction="20000"/>
          </a:bodyPr>
          <a:lstStyle/>
          <a:p>
            <a:r>
              <a:rPr lang="en-GB" b="1" dirty="0"/>
              <a:t>PREMP</a:t>
            </a:r>
            <a:r>
              <a:rPr lang="en-GB" dirty="0"/>
              <a:t> is a platform within Science Support Systems (</a:t>
            </a:r>
            <a:r>
              <a:rPr lang="en-GB" b="1" dirty="0" err="1"/>
              <a:t>PRE</a:t>
            </a:r>
            <a:r>
              <a:rPr lang="en-GB" dirty="0" err="1"/>
              <a:t>ssure</a:t>
            </a:r>
            <a:r>
              <a:rPr lang="en-GB" dirty="0"/>
              <a:t> and </a:t>
            </a:r>
            <a:r>
              <a:rPr lang="en-GB" b="1" dirty="0"/>
              <a:t>M</a:t>
            </a:r>
            <a:r>
              <a:rPr lang="en-GB" dirty="0"/>
              <a:t>echanical </a:t>
            </a:r>
            <a:r>
              <a:rPr lang="en-GB" b="1" dirty="0"/>
              <a:t>P</a:t>
            </a:r>
            <a:r>
              <a:rPr lang="en-GB" dirty="0"/>
              <a:t>rocessing)</a:t>
            </a:r>
          </a:p>
          <a:p>
            <a:r>
              <a:rPr lang="en-GB" dirty="0"/>
              <a:t>Equipment for mechanically manipulating materials:</a:t>
            </a:r>
          </a:p>
          <a:p>
            <a:pPr lvl="1"/>
            <a:r>
              <a:rPr lang="en-GB" dirty="0"/>
              <a:t>in situ, in operando processes</a:t>
            </a:r>
          </a:p>
          <a:p>
            <a:pPr lvl="1"/>
            <a:r>
              <a:rPr lang="en-GB" dirty="0"/>
              <a:t>Stress-strain</a:t>
            </a:r>
          </a:p>
          <a:p>
            <a:pPr lvl="1"/>
            <a:r>
              <a:rPr lang="en-GB" dirty="0"/>
              <a:t>Welding</a:t>
            </a:r>
          </a:p>
          <a:p>
            <a:pPr lvl="1"/>
            <a:r>
              <a:rPr lang="en-GB" dirty="0"/>
              <a:t>…many others  (often user supplied)</a:t>
            </a:r>
          </a:p>
          <a:p>
            <a:r>
              <a:rPr lang="en-GB" dirty="0"/>
              <a:t>Complete suite of equipment includes:</a:t>
            </a:r>
          </a:p>
          <a:p>
            <a:pPr lvl="1"/>
            <a:r>
              <a:rPr lang="en-GB" dirty="0"/>
              <a:t>SEE pool, </a:t>
            </a:r>
          </a:p>
          <a:p>
            <a:pPr lvl="1"/>
            <a:r>
              <a:rPr lang="en-GB" dirty="0"/>
              <a:t>instrument-specific SEE, </a:t>
            </a:r>
          </a:p>
          <a:p>
            <a:pPr lvl="1"/>
            <a:r>
              <a:rPr lang="en-GB" dirty="0"/>
              <a:t>External, User-contributed SEE</a:t>
            </a:r>
          </a:p>
          <a:p>
            <a:r>
              <a:rPr lang="en-GB" dirty="0"/>
              <a:t>Primary stakeholders: Imaging and engineering class (BEER and ODIN) also SANS</a:t>
            </a:r>
          </a:p>
          <a:p>
            <a:r>
              <a:rPr lang="en-GB" dirty="0"/>
              <a:t>NSS Construction budget supports first 8 instruments prioritising ”early science success”</a:t>
            </a:r>
          </a:p>
        </p:txBody>
      </p:sp>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a:p>
        </p:txBody>
      </p:sp>
      <p:pic>
        <p:nvPicPr>
          <p:cNvPr id="5" name="Picture 2" descr="C:\Users\Fenske\AppData\Local\Temp\notes47E45B\P4300014.JPG">
            <a:extLst>
              <a:ext uri="{FF2B5EF4-FFF2-40B4-BE49-F238E27FC236}">
                <a16:creationId xmlns:a16="http://schemas.microsoft.com/office/drawing/2014/main" id="{E1996D3C-1DDB-0848-AED5-19989D307B9C}"/>
              </a:ext>
            </a:extLst>
          </p:cNvPr>
          <p:cNvPicPr>
            <a:picLocks noChangeAspect="1" noChangeArrowheads="1"/>
          </p:cNvPicPr>
          <p:nvPr/>
        </p:nvPicPr>
        <p:blipFill>
          <a:blip r:embed="rId3" cstate="screen">
            <a:extLst>
              <a:ext uri="{BEBA8EAE-BF5A-486C-A8C5-ECC9F3942E4B}">
                <a14:imgProps xmlns:a14="http://schemas.microsoft.com/office/drawing/2010/main">
                  <a14:imgLayer>
                    <a14:imgEffect>
                      <a14:brightnessContrast bright="24000" contrast="-19000"/>
                    </a14:imgEffect>
                  </a14:imgLayer>
                </a14:imgProps>
              </a:ext>
              <a:ext uri="{28A0092B-C50C-407E-A947-70E740481C1C}">
                <a14:useLocalDpi xmlns:a14="http://schemas.microsoft.com/office/drawing/2010/main" val="0"/>
              </a:ext>
            </a:extLst>
          </a:blip>
          <a:srcRect/>
          <a:stretch>
            <a:fillRect/>
          </a:stretch>
        </p:blipFill>
        <p:spPr bwMode="auto">
          <a:xfrm>
            <a:off x="6366200" y="2276872"/>
            <a:ext cx="2323533" cy="3098044"/>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58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Mechanical Processing suite</a:t>
            </a:r>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dirty="0"/>
          </a:p>
        </p:txBody>
      </p:sp>
      <p:graphicFrame>
        <p:nvGraphicFramePr>
          <p:cNvPr id="7" name="Content Placeholder 6">
            <a:extLst>
              <a:ext uri="{FF2B5EF4-FFF2-40B4-BE49-F238E27FC236}">
                <a16:creationId xmlns:a16="http://schemas.microsoft.com/office/drawing/2014/main" id="{8AD044A8-358B-A34B-85DC-6AC9C36EF086}"/>
              </a:ext>
            </a:extLst>
          </p:cNvPr>
          <p:cNvGraphicFramePr>
            <a:graphicFrameLocks noGrp="1"/>
          </p:cNvGraphicFramePr>
          <p:nvPr>
            <p:ph idx="1"/>
            <p:extLst>
              <p:ext uri="{D42A27DB-BD31-4B8C-83A1-F6EECF244321}">
                <p14:modId xmlns:p14="http://schemas.microsoft.com/office/powerpoint/2010/main" val="2886041117"/>
              </p:ext>
            </p:extLst>
          </p:nvPr>
        </p:nvGraphicFramePr>
        <p:xfrm>
          <a:off x="107504" y="2159781"/>
          <a:ext cx="8928990" cy="3235960"/>
        </p:xfrm>
        <a:graphic>
          <a:graphicData uri="http://schemas.openxmlformats.org/drawingml/2006/table">
            <a:tbl>
              <a:tblPr firstRow="1" bandRow="1">
                <a:tableStyleId>{5C22544A-7EE6-4342-B048-85BDC9FD1C3A}</a:tableStyleId>
              </a:tblPr>
              <a:tblGrid>
                <a:gridCol w="2042540">
                  <a:extLst>
                    <a:ext uri="{9D8B030D-6E8A-4147-A177-3AD203B41FA5}">
                      <a16:colId xmlns:a16="http://schemas.microsoft.com/office/drawing/2014/main" val="1979610720"/>
                    </a:ext>
                  </a:extLst>
                </a:gridCol>
                <a:gridCol w="2020094">
                  <a:extLst>
                    <a:ext uri="{9D8B030D-6E8A-4147-A177-3AD203B41FA5}">
                      <a16:colId xmlns:a16="http://schemas.microsoft.com/office/drawing/2014/main" val="3691423255"/>
                    </a:ext>
                  </a:extLst>
                </a:gridCol>
                <a:gridCol w="1484424">
                  <a:extLst>
                    <a:ext uri="{9D8B030D-6E8A-4147-A177-3AD203B41FA5}">
                      <a16:colId xmlns:a16="http://schemas.microsoft.com/office/drawing/2014/main" val="2721043109"/>
                    </a:ext>
                  </a:extLst>
                </a:gridCol>
                <a:gridCol w="1596134">
                  <a:extLst>
                    <a:ext uri="{9D8B030D-6E8A-4147-A177-3AD203B41FA5}">
                      <a16:colId xmlns:a16="http://schemas.microsoft.com/office/drawing/2014/main" val="540932409"/>
                    </a:ext>
                  </a:extLst>
                </a:gridCol>
                <a:gridCol w="1785798">
                  <a:extLst>
                    <a:ext uri="{9D8B030D-6E8A-4147-A177-3AD203B41FA5}">
                      <a16:colId xmlns:a16="http://schemas.microsoft.com/office/drawing/2014/main" val="3070608261"/>
                    </a:ext>
                  </a:extLst>
                </a:gridCol>
              </a:tblGrid>
              <a:tr h="370840">
                <a:tc>
                  <a:txBody>
                    <a:bodyPr/>
                    <a:lstStyle/>
                    <a:p>
                      <a:r>
                        <a:rPr lang="en-US" dirty="0"/>
                        <a:t>Equipment</a:t>
                      </a:r>
                    </a:p>
                  </a:txBody>
                  <a:tcPr/>
                </a:tc>
                <a:tc>
                  <a:txBody>
                    <a:bodyPr/>
                    <a:lstStyle/>
                    <a:p>
                      <a:r>
                        <a:rPr lang="en-US" dirty="0"/>
                        <a:t>Category</a:t>
                      </a:r>
                    </a:p>
                  </a:txBody>
                  <a:tcPr/>
                </a:tc>
                <a:tc>
                  <a:txBody>
                    <a:bodyPr/>
                    <a:lstStyle/>
                    <a:p>
                      <a:r>
                        <a:rPr lang="en-US" dirty="0"/>
                        <a:t>cost (k€)</a:t>
                      </a:r>
                    </a:p>
                  </a:txBody>
                  <a:tcPr/>
                </a:tc>
                <a:tc>
                  <a:txBody>
                    <a:bodyPr/>
                    <a:lstStyle/>
                    <a:p>
                      <a:r>
                        <a:rPr lang="en-US" dirty="0"/>
                        <a:t>Funded (k€)</a:t>
                      </a:r>
                    </a:p>
                  </a:txBody>
                  <a:tcPr/>
                </a:tc>
                <a:tc>
                  <a:txBody>
                    <a:bodyPr/>
                    <a:lstStyle/>
                    <a:p>
                      <a:r>
                        <a:rPr lang="en-US" dirty="0"/>
                        <a:t>Source</a:t>
                      </a:r>
                    </a:p>
                  </a:txBody>
                  <a:tcPr/>
                </a:tc>
                <a:extLst>
                  <a:ext uri="{0D108BD9-81ED-4DB2-BD59-A6C34878D82A}">
                    <a16:rowId xmlns:a16="http://schemas.microsoft.com/office/drawing/2014/main" val="3440963095"/>
                  </a:ext>
                </a:extLst>
              </a:tr>
              <a:tr h="370840">
                <a:tc>
                  <a:txBody>
                    <a:bodyPr/>
                    <a:lstStyle/>
                    <a:p>
                      <a:r>
                        <a:rPr lang="en-US" dirty="0"/>
                        <a:t>Stress-strain rig</a:t>
                      </a:r>
                    </a:p>
                  </a:txBody>
                  <a:tcPr/>
                </a:tc>
                <a:tc>
                  <a:txBody>
                    <a:bodyPr/>
                    <a:lstStyle/>
                    <a:p>
                      <a:r>
                        <a:rPr lang="en-US" dirty="0"/>
                        <a:t>Inst. specific - BEER</a:t>
                      </a:r>
                    </a:p>
                  </a:txBody>
                  <a:tcPr/>
                </a:tc>
                <a:tc>
                  <a:txBody>
                    <a:bodyPr/>
                    <a:lstStyle/>
                    <a:p>
                      <a:r>
                        <a:rPr lang="en-US" dirty="0"/>
                        <a:t>300</a:t>
                      </a:r>
                    </a:p>
                  </a:txBody>
                  <a:tcPr/>
                </a:tc>
                <a:tc>
                  <a:txBody>
                    <a:bodyPr/>
                    <a:lstStyle/>
                    <a:p>
                      <a:r>
                        <a:rPr lang="en-US" b="1" dirty="0">
                          <a:solidFill>
                            <a:srgbClr val="00B050"/>
                          </a:solidFill>
                        </a:rPr>
                        <a:t>300</a:t>
                      </a:r>
                    </a:p>
                  </a:txBody>
                  <a:tcPr/>
                </a:tc>
                <a:tc>
                  <a:txBody>
                    <a:bodyPr/>
                    <a:lstStyle/>
                    <a:p>
                      <a:r>
                        <a:rPr lang="en-US" dirty="0"/>
                        <a:t>PREMP</a:t>
                      </a:r>
                    </a:p>
                  </a:txBody>
                  <a:tcPr/>
                </a:tc>
                <a:extLst>
                  <a:ext uri="{0D108BD9-81ED-4DB2-BD59-A6C34878D82A}">
                    <a16:rowId xmlns:a16="http://schemas.microsoft.com/office/drawing/2014/main" val="2954221821"/>
                  </a:ext>
                </a:extLst>
              </a:tr>
              <a:tr h="370840">
                <a:tc>
                  <a:txBody>
                    <a:bodyPr/>
                    <a:lstStyle/>
                    <a:p>
                      <a:r>
                        <a:rPr lang="en-US" dirty="0"/>
                        <a:t>Dilatometer</a:t>
                      </a:r>
                    </a:p>
                  </a:txBody>
                  <a:tcPr/>
                </a:tc>
                <a:tc>
                  <a:txBody>
                    <a:bodyPr/>
                    <a:lstStyle/>
                    <a:p>
                      <a:r>
                        <a:rPr lang="en-US" dirty="0"/>
                        <a:t>Inst. specific - BEER</a:t>
                      </a:r>
                    </a:p>
                  </a:txBody>
                  <a:tcPr/>
                </a:tc>
                <a:tc>
                  <a:txBody>
                    <a:bodyPr/>
                    <a:lstStyle/>
                    <a:p>
                      <a:r>
                        <a:rPr lang="en-US" dirty="0"/>
                        <a:t>400</a:t>
                      </a:r>
                    </a:p>
                  </a:txBody>
                  <a:tcPr/>
                </a:tc>
                <a:tc>
                  <a:txBody>
                    <a:bodyPr/>
                    <a:lstStyle/>
                    <a:p>
                      <a:r>
                        <a:rPr lang="en-US" b="1" dirty="0">
                          <a:solidFill>
                            <a:srgbClr val="FFC000"/>
                          </a:solidFill>
                        </a:rPr>
                        <a:t>300</a:t>
                      </a:r>
                    </a:p>
                  </a:txBody>
                  <a:tcPr/>
                </a:tc>
                <a:tc>
                  <a:txBody>
                    <a:bodyPr/>
                    <a:lstStyle/>
                    <a:p>
                      <a:r>
                        <a:rPr lang="en-US" dirty="0"/>
                        <a:t>PREMP</a:t>
                      </a:r>
                    </a:p>
                  </a:txBody>
                  <a:tcPr/>
                </a:tc>
                <a:extLst>
                  <a:ext uri="{0D108BD9-81ED-4DB2-BD59-A6C34878D82A}">
                    <a16:rowId xmlns:a16="http://schemas.microsoft.com/office/drawing/2014/main" val="685393174"/>
                  </a:ext>
                </a:extLst>
              </a:tr>
              <a:tr h="370840">
                <a:tc>
                  <a:txBody>
                    <a:bodyPr/>
                    <a:lstStyle/>
                    <a:p>
                      <a:r>
                        <a:rPr lang="en-US" dirty="0"/>
                        <a:t>Stir welding</a:t>
                      </a:r>
                    </a:p>
                  </a:txBody>
                  <a:tcPr/>
                </a:tc>
                <a:tc>
                  <a:txBody>
                    <a:bodyPr/>
                    <a:lstStyle/>
                    <a:p>
                      <a:r>
                        <a:rPr lang="en-US" dirty="0"/>
                        <a:t>Inst. specific - BEER</a:t>
                      </a:r>
                    </a:p>
                  </a:txBody>
                  <a:tcPr/>
                </a:tc>
                <a:tc>
                  <a:txBody>
                    <a:bodyPr/>
                    <a:lstStyle/>
                    <a:p>
                      <a:r>
                        <a:rPr lang="en-US" dirty="0"/>
                        <a:t>200</a:t>
                      </a:r>
                    </a:p>
                  </a:txBody>
                  <a:tcPr/>
                </a:tc>
                <a:tc>
                  <a:txBody>
                    <a:bodyPr/>
                    <a:lstStyle/>
                    <a:p>
                      <a:r>
                        <a:rPr lang="en-US" b="1" dirty="0">
                          <a:solidFill>
                            <a:srgbClr val="FF0000"/>
                          </a:solidFill>
                        </a:rPr>
                        <a:t>0</a:t>
                      </a:r>
                    </a:p>
                  </a:txBody>
                  <a:tcPr/>
                </a:tc>
                <a:tc>
                  <a:txBody>
                    <a:bodyPr/>
                    <a:lstStyle/>
                    <a:p>
                      <a:r>
                        <a:rPr lang="en-US" dirty="0"/>
                        <a:t>(upgrade?)</a:t>
                      </a:r>
                    </a:p>
                  </a:txBody>
                  <a:tcPr/>
                </a:tc>
                <a:extLst>
                  <a:ext uri="{0D108BD9-81ED-4DB2-BD59-A6C34878D82A}">
                    <a16:rowId xmlns:a16="http://schemas.microsoft.com/office/drawing/2014/main" val="3945885145"/>
                  </a:ext>
                </a:extLst>
              </a:tr>
              <a:tr h="370840">
                <a:tc>
                  <a:txBody>
                    <a:bodyPr/>
                    <a:lstStyle/>
                    <a:p>
                      <a:r>
                        <a:rPr lang="en-US" dirty="0" err="1"/>
                        <a:t>Gleeble</a:t>
                      </a:r>
                      <a:endParaRPr lang="en-US" dirty="0"/>
                    </a:p>
                  </a:txBody>
                  <a:tcPr/>
                </a:tc>
                <a:tc>
                  <a:txBody>
                    <a:bodyPr/>
                    <a:lstStyle/>
                    <a:p>
                      <a:r>
                        <a:rPr lang="en-US" dirty="0"/>
                        <a:t>Inst. specific - BEER</a:t>
                      </a:r>
                    </a:p>
                  </a:txBody>
                  <a:tcPr/>
                </a:tc>
                <a:tc>
                  <a:txBody>
                    <a:bodyPr/>
                    <a:lstStyle/>
                    <a:p>
                      <a:r>
                        <a:rPr lang="en-US" dirty="0"/>
                        <a:t>1000</a:t>
                      </a:r>
                    </a:p>
                  </a:txBody>
                  <a:tcPr/>
                </a:tc>
                <a:tc>
                  <a:txBody>
                    <a:bodyPr/>
                    <a:lstStyle/>
                    <a:p>
                      <a:r>
                        <a:rPr lang="en-US" b="1" dirty="0">
                          <a:solidFill>
                            <a:srgbClr val="FF0000"/>
                          </a:solidFill>
                        </a:rPr>
                        <a:t>0</a:t>
                      </a:r>
                    </a:p>
                  </a:txBody>
                  <a:tcPr/>
                </a:tc>
                <a:tc>
                  <a:txBody>
                    <a:bodyPr/>
                    <a:lstStyle/>
                    <a:p>
                      <a:r>
                        <a:rPr lang="en-US" dirty="0"/>
                        <a:t>(upgrade?)</a:t>
                      </a:r>
                    </a:p>
                  </a:txBody>
                  <a:tcPr/>
                </a:tc>
                <a:extLst>
                  <a:ext uri="{0D108BD9-81ED-4DB2-BD59-A6C34878D82A}">
                    <a16:rowId xmlns:a16="http://schemas.microsoft.com/office/drawing/2014/main" val="3804467838"/>
                  </a:ext>
                </a:extLst>
              </a:tr>
              <a:tr h="478140">
                <a:tc>
                  <a:txBody>
                    <a:bodyPr/>
                    <a:lstStyle/>
                    <a:p>
                      <a:r>
                        <a:rPr lang="en-US" dirty="0"/>
                        <a:t>Furnace for strain rig</a:t>
                      </a:r>
                    </a:p>
                  </a:txBody>
                  <a:tcPr/>
                </a:tc>
                <a:tc>
                  <a:txBody>
                    <a:bodyPr/>
                    <a:lstStyle/>
                    <a:p>
                      <a:r>
                        <a:rPr lang="en-US" dirty="0"/>
                        <a:t>Inst. specific – BEER</a:t>
                      </a:r>
                    </a:p>
                  </a:txBody>
                  <a:tcPr/>
                </a:tc>
                <a:tc>
                  <a:txBody>
                    <a:bodyPr/>
                    <a:lstStyle/>
                    <a:p>
                      <a:r>
                        <a:rPr lang="en-US" dirty="0"/>
                        <a:t>-</a:t>
                      </a:r>
                    </a:p>
                  </a:txBody>
                  <a:tcPr/>
                </a:tc>
                <a:tc>
                  <a:txBody>
                    <a:bodyPr/>
                    <a:lstStyle/>
                    <a:p>
                      <a:r>
                        <a:rPr lang="en-US" b="1" dirty="0">
                          <a:solidFill>
                            <a:srgbClr val="00B050"/>
                          </a:solidFill>
                        </a:rPr>
                        <a:t>840*</a:t>
                      </a:r>
                    </a:p>
                  </a:txBody>
                  <a:tcPr/>
                </a:tc>
                <a:tc>
                  <a:txBody>
                    <a:bodyPr/>
                    <a:lstStyle/>
                    <a:p>
                      <a:r>
                        <a:rPr lang="en-US" dirty="0"/>
                        <a:t>External (Chalmers)</a:t>
                      </a:r>
                    </a:p>
                  </a:txBody>
                  <a:tcPr/>
                </a:tc>
                <a:extLst>
                  <a:ext uri="{0D108BD9-81ED-4DB2-BD59-A6C34878D82A}">
                    <a16:rowId xmlns:a16="http://schemas.microsoft.com/office/drawing/2014/main" val="1040641325"/>
                  </a:ext>
                </a:extLst>
              </a:tr>
              <a:tr h="370840">
                <a:tc>
                  <a:txBody>
                    <a:bodyPr/>
                    <a:lstStyle/>
                    <a:p>
                      <a:r>
                        <a:rPr lang="en-US" dirty="0"/>
                        <a:t>Generic strain rig</a:t>
                      </a:r>
                    </a:p>
                  </a:txBody>
                  <a:tcPr/>
                </a:tc>
                <a:tc>
                  <a:txBody>
                    <a:bodyPr/>
                    <a:lstStyle/>
                    <a:p>
                      <a:r>
                        <a:rPr lang="en-US" dirty="0"/>
                        <a:t>Pool</a:t>
                      </a:r>
                    </a:p>
                  </a:txBody>
                  <a:tcPr/>
                </a:tc>
                <a:tc>
                  <a:txBody>
                    <a:bodyPr/>
                    <a:lstStyle/>
                    <a:p>
                      <a:r>
                        <a:rPr lang="en-US" dirty="0"/>
                        <a:t>50</a:t>
                      </a:r>
                    </a:p>
                  </a:txBody>
                  <a:tcPr/>
                </a:tc>
                <a:tc>
                  <a:txBody>
                    <a:bodyPr/>
                    <a:lstStyle/>
                    <a:p>
                      <a:r>
                        <a:rPr lang="en-US" b="1" dirty="0">
                          <a:solidFill>
                            <a:srgbClr val="00B050"/>
                          </a:solidFill>
                        </a:rPr>
                        <a:t>50</a:t>
                      </a:r>
                    </a:p>
                  </a:txBody>
                  <a:tcPr/>
                </a:tc>
                <a:tc>
                  <a:txBody>
                    <a:bodyPr/>
                    <a:lstStyle/>
                    <a:p>
                      <a:r>
                        <a:rPr lang="en-US" dirty="0"/>
                        <a:t>PREMP</a:t>
                      </a:r>
                    </a:p>
                  </a:txBody>
                  <a:tcPr/>
                </a:tc>
                <a:extLst>
                  <a:ext uri="{0D108BD9-81ED-4DB2-BD59-A6C34878D82A}">
                    <a16:rowId xmlns:a16="http://schemas.microsoft.com/office/drawing/2014/main" val="2382354164"/>
                  </a:ext>
                </a:extLst>
              </a:tr>
              <a:tr h="370840">
                <a:tc>
                  <a:txBody>
                    <a:bodyPr/>
                    <a:lstStyle/>
                    <a:p>
                      <a:r>
                        <a:rPr lang="en-US" dirty="0"/>
                        <a:t>MP pool</a:t>
                      </a:r>
                    </a:p>
                  </a:txBody>
                  <a:tcPr/>
                </a:tc>
                <a:tc>
                  <a:txBody>
                    <a:bodyPr/>
                    <a:lstStyle/>
                    <a:p>
                      <a:r>
                        <a:rPr lang="en-US" dirty="0"/>
                        <a:t>?</a:t>
                      </a:r>
                    </a:p>
                  </a:txBody>
                  <a:tcPr/>
                </a:tc>
                <a:tc>
                  <a:txBody>
                    <a:bodyPr/>
                    <a:lstStyle/>
                    <a:p>
                      <a:r>
                        <a:rPr lang="en-US" dirty="0"/>
                        <a:t>?</a:t>
                      </a:r>
                    </a:p>
                  </a:txBody>
                  <a:tcPr/>
                </a:tc>
                <a:tc>
                  <a:txBody>
                    <a:bodyPr/>
                    <a:lstStyle/>
                    <a:p>
                      <a:r>
                        <a:rPr lang="en-US" b="1" dirty="0">
                          <a:solidFill>
                            <a:srgbClr val="00B050"/>
                          </a:solidFill>
                        </a:rPr>
                        <a:t>100</a:t>
                      </a:r>
                    </a:p>
                  </a:txBody>
                  <a:tcPr/>
                </a:tc>
                <a:tc>
                  <a:txBody>
                    <a:bodyPr/>
                    <a:lstStyle/>
                    <a:p>
                      <a:r>
                        <a:rPr lang="en-US" dirty="0"/>
                        <a:t>PREMP</a:t>
                      </a:r>
                      <a:endParaRPr lang="en-US" i="1" dirty="0"/>
                    </a:p>
                  </a:txBody>
                  <a:tcPr/>
                </a:tc>
                <a:extLst>
                  <a:ext uri="{0D108BD9-81ED-4DB2-BD59-A6C34878D82A}">
                    <a16:rowId xmlns:a16="http://schemas.microsoft.com/office/drawing/2014/main" val="94101961"/>
                  </a:ext>
                </a:extLst>
              </a:tr>
            </a:tbl>
          </a:graphicData>
        </a:graphic>
      </p:graphicFrame>
      <p:sp>
        <p:nvSpPr>
          <p:cNvPr id="9" name="TextBox 8">
            <a:extLst>
              <a:ext uri="{FF2B5EF4-FFF2-40B4-BE49-F238E27FC236}">
                <a16:creationId xmlns:a16="http://schemas.microsoft.com/office/drawing/2014/main" id="{91F66CA7-5545-064F-AA4C-BDFCD818819D}"/>
              </a:ext>
            </a:extLst>
          </p:cNvPr>
          <p:cNvSpPr txBox="1"/>
          <p:nvPr/>
        </p:nvSpPr>
        <p:spPr>
          <a:xfrm>
            <a:off x="82400" y="6488668"/>
            <a:ext cx="4561890" cy="369332"/>
          </a:xfrm>
          <a:prstGeom prst="rect">
            <a:avLst/>
          </a:prstGeom>
          <a:noFill/>
        </p:spPr>
        <p:txBody>
          <a:bodyPr wrap="none" rtlCol="0">
            <a:spAutoFit/>
          </a:bodyPr>
          <a:lstStyle/>
          <a:p>
            <a:r>
              <a:rPr lang="en-US" dirty="0"/>
              <a:t>(*4 year project including </a:t>
            </a:r>
            <a:r>
              <a:rPr lang="en-US" dirty="0" err="1"/>
              <a:t>labour</a:t>
            </a:r>
            <a:r>
              <a:rPr lang="en-US" dirty="0"/>
              <a:t> over 4 years)</a:t>
            </a:r>
          </a:p>
        </p:txBody>
      </p:sp>
      <p:sp>
        <p:nvSpPr>
          <p:cNvPr id="10" name="TextBox 9">
            <a:extLst>
              <a:ext uri="{FF2B5EF4-FFF2-40B4-BE49-F238E27FC236}">
                <a16:creationId xmlns:a16="http://schemas.microsoft.com/office/drawing/2014/main" id="{617CC660-934B-C945-9832-3767356A4C24}"/>
              </a:ext>
            </a:extLst>
          </p:cNvPr>
          <p:cNvSpPr txBox="1"/>
          <p:nvPr/>
        </p:nvSpPr>
        <p:spPr>
          <a:xfrm>
            <a:off x="457199" y="5517232"/>
            <a:ext cx="82296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Unallocated €100k could </a:t>
            </a:r>
            <a:r>
              <a:rPr lang="en-US" b="1" i="1" dirty="0"/>
              <a:t>either</a:t>
            </a:r>
            <a:r>
              <a:rPr lang="en-US" dirty="0"/>
              <a:t> fund dilatometer </a:t>
            </a:r>
            <a:r>
              <a:rPr lang="en-US" b="1" i="1" dirty="0"/>
              <a:t>or</a:t>
            </a:r>
            <a:r>
              <a:rPr lang="en-US" b="1" dirty="0"/>
              <a:t> </a:t>
            </a:r>
            <a:r>
              <a:rPr lang="en-US" dirty="0"/>
              <a:t>bolster pool</a:t>
            </a:r>
          </a:p>
          <a:p>
            <a:pPr marL="285750" indent="-285750">
              <a:buFont typeface="Arial" panose="020B0604020202020204" pitchFamily="34" charset="0"/>
              <a:buChar char="•"/>
            </a:pPr>
            <a:r>
              <a:rPr lang="en-US" dirty="0"/>
              <a:t>Additional need for diversity of strain rigs has been identified by SEE STAP </a:t>
            </a:r>
          </a:p>
          <a:p>
            <a:pPr marL="285750" indent="-285750">
              <a:buFont typeface="Arial" panose="020B0604020202020204" pitchFamily="34" charset="0"/>
              <a:buChar char="•"/>
            </a:pPr>
            <a:r>
              <a:rPr lang="en-US" b="1" dirty="0"/>
              <a:t>What is most beneficial for “early science success”</a:t>
            </a:r>
          </a:p>
        </p:txBody>
      </p:sp>
      <p:sp>
        <p:nvSpPr>
          <p:cNvPr id="3" name="TextBox 2">
            <a:extLst>
              <a:ext uri="{FF2B5EF4-FFF2-40B4-BE49-F238E27FC236}">
                <a16:creationId xmlns:a16="http://schemas.microsoft.com/office/drawing/2014/main" id="{A3DAF8E7-7F5E-5547-95AA-9EFB7C47E6E4}"/>
              </a:ext>
            </a:extLst>
          </p:cNvPr>
          <p:cNvSpPr txBox="1"/>
          <p:nvPr/>
        </p:nvSpPr>
        <p:spPr>
          <a:xfrm>
            <a:off x="107504" y="1668958"/>
            <a:ext cx="4807150" cy="369332"/>
          </a:xfrm>
          <a:prstGeom prst="rect">
            <a:avLst/>
          </a:prstGeom>
          <a:noFill/>
        </p:spPr>
        <p:txBody>
          <a:bodyPr wrap="none" rtlCol="0">
            <a:spAutoFit/>
          </a:bodyPr>
          <a:lstStyle/>
          <a:p>
            <a:r>
              <a:rPr lang="en-US" dirty="0"/>
              <a:t>Suite = Pool + Instrument specific + User supplied</a:t>
            </a:r>
          </a:p>
        </p:txBody>
      </p:sp>
    </p:spTree>
    <p:extLst>
      <p:ext uri="{BB962C8B-B14F-4D97-AF65-F5344CB8AC3E}">
        <p14:creationId xmlns:p14="http://schemas.microsoft.com/office/powerpoint/2010/main" val="202481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893A-A937-0F49-BBDD-49D9E9735824}"/>
              </a:ext>
            </a:extLst>
          </p:cNvPr>
          <p:cNvSpPr>
            <a:spLocks noGrp="1"/>
          </p:cNvSpPr>
          <p:nvPr>
            <p:ph type="title"/>
          </p:nvPr>
        </p:nvSpPr>
        <p:spPr/>
        <p:txBody>
          <a:bodyPr/>
          <a:lstStyle/>
          <a:p>
            <a:r>
              <a:rPr lang="en-US" dirty="0"/>
              <a:t>Example: BEER deformation rig</a:t>
            </a:r>
          </a:p>
        </p:txBody>
      </p:sp>
      <p:sp>
        <p:nvSpPr>
          <p:cNvPr id="4" name="Slide Number Placeholder 3">
            <a:extLst>
              <a:ext uri="{FF2B5EF4-FFF2-40B4-BE49-F238E27FC236}">
                <a16:creationId xmlns:a16="http://schemas.microsoft.com/office/drawing/2014/main" id="{946C1298-B00F-D946-A313-50D59C30EE70}"/>
              </a:ext>
            </a:extLst>
          </p:cNvPr>
          <p:cNvSpPr>
            <a:spLocks noGrp="1"/>
          </p:cNvSpPr>
          <p:nvPr>
            <p:ph type="sldNum" sz="quarter" idx="12"/>
          </p:nvPr>
        </p:nvSpPr>
        <p:spPr/>
        <p:txBody>
          <a:bodyPr/>
          <a:lstStyle/>
          <a:p>
            <a:fld id="{551115BC-487E-4422-894C-CB7CD3E79223}" type="slidenum">
              <a:rPr lang="en-GB" noProof="0" smtClean="0"/>
              <a:t>5</a:t>
            </a:fld>
            <a:endParaRPr lang="en-GB" noProof="0"/>
          </a:p>
        </p:txBody>
      </p:sp>
      <p:sp>
        <p:nvSpPr>
          <p:cNvPr id="8" name="TextBox 7">
            <a:extLst>
              <a:ext uri="{FF2B5EF4-FFF2-40B4-BE49-F238E27FC236}">
                <a16:creationId xmlns:a16="http://schemas.microsoft.com/office/drawing/2014/main" id="{1C07FEF9-FF5D-6E4A-A46C-0463BF9CC784}"/>
              </a:ext>
            </a:extLst>
          </p:cNvPr>
          <p:cNvSpPr txBox="1"/>
          <p:nvPr/>
        </p:nvSpPr>
        <p:spPr>
          <a:xfrm>
            <a:off x="491612" y="1772816"/>
            <a:ext cx="6600667" cy="3416320"/>
          </a:xfrm>
          <a:prstGeom prst="rect">
            <a:avLst/>
          </a:prstGeom>
          <a:noFill/>
        </p:spPr>
        <p:txBody>
          <a:bodyPr wrap="square" rtlCol="0">
            <a:spAutoFit/>
          </a:bodyPr>
          <a:lstStyle/>
          <a:p>
            <a:pPr marL="285750" indent="-285750">
              <a:buFont typeface="Arial" panose="020B0604020202020204" pitchFamily="34" charset="0"/>
              <a:buChar char="•"/>
            </a:pPr>
            <a:r>
              <a:rPr lang="en-US" dirty="0"/>
              <a:t>Deformation rig key component of engineering diffractometers</a:t>
            </a:r>
          </a:p>
          <a:p>
            <a:pPr marL="285750" indent="-285750">
              <a:buFont typeface="Arial" panose="020B0604020202020204" pitchFamily="34" charset="0"/>
              <a:buChar char="•"/>
            </a:pPr>
            <a:r>
              <a:rPr lang="en-US" dirty="0"/>
              <a:t>Full scope BEER proposal listed multiple rigs:</a:t>
            </a:r>
          </a:p>
          <a:p>
            <a:pPr marL="742950" lvl="1" indent="-285750">
              <a:buFont typeface="Arial" panose="020B0604020202020204" pitchFamily="34" charset="0"/>
              <a:buChar char="•"/>
            </a:pPr>
            <a:r>
              <a:rPr lang="en-US" dirty="0"/>
              <a:t>middle size 100 </a:t>
            </a:r>
            <a:r>
              <a:rPr lang="en-US" dirty="0" err="1"/>
              <a:t>kN</a:t>
            </a:r>
            <a:r>
              <a:rPr lang="en-US" dirty="0"/>
              <a:t> rig</a:t>
            </a:r>
          </a:p>
          <a:p>
            <a:pPr marL="742950" lvl="1" indent="-285750">
              <a:buFont typeface="Arial" panose="020B0604020202020204" pitchFamily="34" charset="0"/>
              <a:buChar char="•"/>
            </a:pPr>
            <a:r>
              <a:rPr lang="en-US" dirty="0"/>
              <a:t>small size 15 </a:t>
            </a:r>
            <a:r>
              <a:rPr lang="en-US" dirty="0" err="1"/>
              <a:t>kN</a:t>
            </a:r>
            <a:r>
              <a:rPr lang="en-US" dirty="0"/>
              <a:t> rig</a:t>
            </a:r>
          </a:p>
          <a:p>
            <a:pPr marL="742950" lvl="1" indent="-285750">
              <a:buFont typeface="Arial" panose="020B0604020202020204" pitchFamily="34" charset="0"/>
              <a:buChar char="•"/>
            </a:pPr>
            <a:r>
              <a:rPr lang="en-US" dirty="0"/>
              <a:t>50kN rigs for long-term testing</a:t>
            </a:r>
          </a:p>
          <a:p>
            <a:pPr marL="285750" indent="-285750">
              <a:buFont typeface="Arial" panose="020B0604020202020204" pitchFamily="34" charset="0"/>
              <a:buChar char="•"/>
            </a:pPr>
            <a:r>
              <a:rPr lang="en-US" dirty="0"/>
              <a:t>Wide variety of simultaneous parameters: heating, cooling, special atmosphere, electric and magnetic fields…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Within PREMP budget, €300k allocated for a single rig.</a:t>
            </a:r>
          </a:p>
          <a:p>
            <a:pPr marL="285750" indent="-285750">
              <a:buFont typeface="Arial" panose="020B0604020202020204" pitchFamily="34" charset="0"/>
              <a:buChar char="•"/>
            </a:pPr>
            <a:r>
              <a:rPr lang="en-US" dirty="0"/>
              <a:t>primarily optimized for BEER with possible occasional use on other instruments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70711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893A-A937-0F49-BBDD-49D9E9735824}"/>
              </a:ext>
            </a:extLst>
          </p:cNvPr>
          <p:cNvSpPr>
            <a:spLocks noGrp="1"/>
          </p:cNvSpPr>
          <p:nvPr>
            <p:ph type="title"/>
          </p:nvPr>
        </p:nvSpPr>
        <p:spPr/>
        <p:txBody>
          <a:bodyPr/>
          <a:lstStyle/>
          <a:p>
            <a:r>
              <a:rPr lang="en-US" dirty="0"/>
              <a:t>Example: BEER deformation rig</a:t>
            </a:r>
          </a:p>
        </p:txBody>
      </p:sp>
      <p:sp>
        <p:nvSpPr>
          <p:cNvPr id="4" name="Slide Number Placeholder 3">
            <a:extLst>
              <a:ext uri="{FF2B5EF4-FFF2-40B4-BE49-F238E27FC236}">
                <a16:creationId xmlns:a16="http://schemas.microsoft.com/office/drawing/2014/main" id="{946C1298-B00F-D946-A313-50D59C30EE70}"/>
              </a:ext>
            </a:extLst>
          </p:cNvPr>
          <p:cNvSpPr>
            <a:spLocks noGrp="1"/>
          </p:cNvSpPr>
          <p:nvPr>
            <p:ph type="sldNum" sz="quarter" idx="12"/>
          </p:nvPr>
        </p:nvSpPr>
        <p:spPr/>
        <p:txBody>
          <a:bodyPr/>
          <a:lstStyle/>
          <a:p>
            <a:fld id="{551115BC-487E-4422-894C-CB7CD3E79223}" type="slidenum">
              <a:rPr lang="en-GB" noProof="0" smtClean="0"/>
              <a:t>6</a:t>
            </a:fld>
            <a:endParaRPr lang="en-GB" noProof="0"/>
          </a:p>
        </p:txBody>
      </p:sp>
      <p:graphicFrame>
        <p:nvGraphicFramePr>
          <p:cNvPr id="5" name="Table 4">
            <a:extLst>
              <a:ext uri="{FF2B5EF4-FFF2-40B4-BE49-F238E27FC236}">
                <a16:creationId xmlns:a16="http://schemas.microsoft.com/office/drawing/2014/main" id="{6401F7F1-8F6A-F748-948F-2B439069057D}"/>
              </a:ext>
            </a:extLst>
          </p:cNvPr>
          <p:cNvGraphicFramePr>
            <a:graphicFrameLocks noGrp="1"/>
          </p:cNvGraphicFramePr>
          <p:nvPr>
            <p:extLst>
              <p:ext uri="{D42A27DB-BD31-4B8C-83A1-F6EECF244321}">
                <p14:modId xmlns:p14="http://schemas.microsoft.com/office/powerpoint/2010/main" val="2925888994"/>
              </p:ext>
            </p:extLst>
          </p:nvPr>
        </p:nvGraphicFramePr>
        <p:xfrm>
          <a:off x="448882" y="1700808"/>
          <a:ext cx="8464286" cy="4372671"/>
        </p:xfrm>
        <a:graphic>
          <a:graphicData uri="http://schemas.openxmlformats.org/drawingml/2006/table">
            <a:tbl>
              <a:tblPr firstRow="1" bandRow="1">
                <a:tableStyleId>{5C22544A-7EE6-4342-B048-85BDC9FD1C3A}</a:tableStyleId>
              </a:tblPr>
              <a:tblGrid>
                <a:gridCol w="2466934">
                  <a:extLst>
                    <a:ext uri="{9D8B030D-6E8A-4147-A177-3AD203B41FA5}">
                      <a16:colId xmlns:a16="http://schemas.microsoft.com/office/drawing/2014/main" val="4066838380"/>
                    </a:ext>
                  </a:extLst>
                </a:gridCol>
                <a:gridCol w="5997352">
                  <a:extLst>
                    <a:ext uri="{9D8B030D-6E8A-4147-A177-3AD203B41FA5}">
                      <a16:colId xmlns:a16="http://schemas.microsoft.com/office/drawing/2014/main" val="2933765343"/>
                    </a:ext>
                  </a:extLst>
                </a:gridCol>
              </a:tblGrid>
              <a:tr h="665077">
                <a:tc>
                  <a:txBody>
                    <a:bodyPr/>
                    <a:lstStyle/>
                    <a:p>
                      <a:r>
                        <a:rPr lang="en-US" b="1" dirty="0"/>
                        <a:t>Scope</a:t>
                      </a:r>
                    </a:p>
                  </a:txBody>
                  <a:tcPr/>
                </a:tc>
                <a:tc>
                  <a:txBody>
                    <a:bodyPr/>
                    <a:lstStyle/>
                    <a:p>
                      <a:r>
                        <a:rPr lang="en-US" dirty="0"/>
                        <a:t>Strain rig to support engineering science. Primarily on BEER, occasionally on other. Interface with external furnace project (M. </a:t>
                      </a:r>
                      <a:r>
                        <a:rPr lang="en-US" dirty="0" err="1"/>
                        <a:t>Colliander</a:t>
                      </a:r>
                      <a:r>
                        <a:rPr lang="en-US" dirty="0"/>
                        <a:t> Chalmers)</a:t>
                      </a:r>
                    </a:p>
                  </a:txBody>
                  <a:tcPr/>
                </a:tc>
                <a:extLst>
                  <a:ext uri="{0D108BD9-81ED-4DB2-BD59-A6C34878D82A}">
                    <a16:rowId xmlns:a16="http://schemas.microsoft.com/office/drawing/2014/main" val="2407231100"/>
                  </a:ext>
                </a:extLst>
              </a:tr>
              <a:tr h="665077">
                <a:tc>
                  <a:txBody>
                    <a:bodyPr/>
                    <a:lstStyle/>
                    <a:p>
                      <a:r>
                        <a:rPr lang="en-US" b="1" dirty="0"/>
                        <a:t>Budget </a:t>
                      </a:r>
                    </a:p>
                  </a:txBody>
                  <a:tcPr/>
                </a:tc>
                <a:tc>
                  <a:txBody>
                    <a:bodyPr/>
                    <a:lstStyle/>
                    <a:p>
                      <a:r>
                        <a:rPr lang="en-US" dirty="0"/>
                        <a:t>€300k PREMP (</a:t>
                      </a:r>
                      <a:r>
                        <a:rPr lang="en-US" dirty="0" err="1"/>
                        <a:t>excl</a:t>
                      </a:r>
                      <a:r>
                        <a:rPr lang="en-US" dirty="0"/>
                        <a:t> “</a:t>
                      </a:r>
                      <a:r>
                        <a:rPr lang="en-US" dirty="0" err="1"/>
                        <a:t>interal</a:t>
                      </a:r>
                      <a:r>
                        <a:rPr lang="en-US" dirty="0"/>
                        <a:t>” </a:t>
                      </a:r>
                      <a:r>
                        <a:rPr lang="en-US" dirty="0" err="1"/>
                        <a:t>labour</a:t>
                      </a:r>
                      <a:r>
                        <a:rPr lang="en-US" dirty="0"/>
                        <a:t>, but </a:t>
                      </a:r>
                      <a:r>
                        <a:rPr lang="en-US" dirty="0" err="1"/>
                        <a:t>inc.</a:t>
                      </a:r>
                      <a:r>
                        <a:rPr lang="en-US" dirty="0"/>
                        <a:t> “external” </a:t>
                      </a:r>
                      <a:r>
                        <a:rPr lang="en-US" dirty="0" err="1"/>
                        <a:t>labour</a:t>
                      </a:r>
                      <a:r>
                        <a:rPr lang="en-US" dirty="0"/>
                        <a:t>)</a:t>
                      </a:r>
                      <a:endParaRPr lang="en-US" dirty="0">
                        <a:solidFill>
                          <a:schemeClr val="bg1">
                            <a:lumMod val="50000"/>
                          </a:schemeClr>
                        </a:solidFill>
                      </a:endParaRPr>
                    </a:p>
                  </a:txBody>
                  <a:tcPr/>
                </a:tc>
                <a:extLst>
                  <a:ext uri="{0D108BD9-81ED-4DB2-BD59-A6C34878D82A}">
                    <a16:rowId xmlns:a16="http://schemas.microsoft.com/office/drawing/2014/main" val="280469075"/>
                  </a:ext>
                </a:extLst>
              </a:tr>
              <a:tr h="665077">
                <a:tc>
                  <a:txBody>
                    <a:bodyPr/>
                    <a:lstStyle/>
                    <a:p>
                      <a:r>
                        <a:rPr lang="en-US" b="1" dirty="0"/>
                        <a:t>Roles &amp; responsibilities</a:t>
                      </a:r>
                    </a:p>
                  </a:txBody>
                  <a:tcPr/>
                </a:tc>
                <a:tc>
                  <a:txBody>
                    <a:bodyPr/>
                    <a:lstStyle/>
                    <a:p>
                      <a:r>
                        <a:rPr lang="en-US" b="1" dirty="0"/>
                        <a:t>SAD </a:t>
                      </a:r>
                      <a:r>
                        <a:rPr lang="en-US" dirty="0"/>
                        <a:t>- manage budget, manage ESS interfaces (ICS integration, mechanical, safety/CE-marking)</a:t>
                      </a:r>
                    </a:p>
                    <a:p>
                      <a:r>
                        <a:rPr lang="en-US" b="1" dirty="0"/>
                        <a:t>BEER </a:t>
                      </a:r>
                      <a:r>
                        <a:rPr lang="en-US" dirty="0"/>
                        <a:t>– concept, detailed design, procurement</a:t>
                      </a:r>
                    </a:p>
                    <a:p>
                      <a:r>
                        <a:rPr lang="en-US" b="1" dirty="0"/>
                        <a:t>OTHER INSTRUMENTS</a:t>
                      </a:r>
                      <a:r>
                        <a:rPr lang="en-US" dirty="0"/>
                        <a:t> – contribute requirements (e.g. 360° access)</a:t>
                      </a:r>
                    </a:p>
                  </a:txBody>
                  <a:tcPr/>
                </a:tc>
                <a:extLst>
                  <a:ext uri="{0D108BD9-81ED-4DB2-BD59-A6C34878D82A}">
                    <a16:rowId xmlns:a16="http://schemas.microsoft.com/office/drawing/2014/main" val="236916738"/>
                  </a:ext>
                </a:extLst>
              </a:tr>
              <a:tr h="665077">
                <a:tc>
                  <a:txBody>
                    <a:bodyPr/>
                    <a:lstStyle/>
                    <a:p>
                      <a:r>
                        <a:rPr lang="en-US" b="1" dirty="0"/>
                        <a:t>In Kind</a:t>
                      </a:r>
                    </a:p>
                  </a:txBody>
                  <a:tcPr/>
                </a:tc>
                <a:tc>
                  <a:txBody>
                    <a:bodyPr/>
                    <a:lstStyle/>
                    <a:p>
                      <a:r>
                        <a:rPr lang="en-US" dirty="0"/>
                        <a:t>Identify IK partner to build and commission rig</a:t>
                      </a:r>
                    </a:p>
                  </a:txBody>
                  <a:tcPr/>
                </a:tc>
                <a:extLst>
                  <a:ext uri="{0D108BD9-81ED-4DB2-BD59-A6C34878D82A}">
                    <a16:rowId xmlns:a16="http://schemas.microsoft.com/office/drawing/2014/main" val="4220486271"/>
                  </a:ext>
                </a:extLst>
              </a:tr>
              <a:tr h="665077">
                <a:tc>
                  <a:txBody>
                    <a:bodyPr/>
                    <a:lstStyle/>
                    <a:p>
                      <a:r>
                        <a:rPr lang="en-US" b="1" dirty="0"/>
                        <a:t>Schedule</a:t>
                      </a:r>
                    </a:p>
                  </a:txBody>
                  <a:tcPr/>
                </a:tc>
                <a:tc>
                  <a:txBody>
                    <a:bodyPr/>
                    <a:lstStyle/>
                    <a:p>
                      <a:r>
                        <a:rPr lang="en-US" dirty="0"/>
                        <a:t>BEER HC starts at BOT (Q3/22). kick-off = BOT- (project + float)</a:t>
                      </a:r>
                    </a:p>
                  </a:txBody>
                  <a:tcPr/>
                </a:tc>
                <a:extLst>
                  <a:ext uri="{0D108BD9-81ED-4DB2-BD59-A6C34878D82A}">
                    <a16:rowId xmlns:a16="http://schemas.microsoft.com/office/drawing/2014/main" val="1103712649"/>
                  </a:ext>
                </a:extLst>
              </a:tr>
            </a:tbl>
          </a:graphicData>
        </a:graphic>
      </p:graphicFrame>
    </p:spTree>
    <p:extLst>
      <p:ext uri="{BB962C8B-B14F-4D97-AF65-F5344CB8AC3E}">
        <p14:creationId xmlns:p14="http://schemas.microsoft.com/office/powerpoint/2010/main" val="1491873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E3F-E775-2A4B-BF7F-BC5AF535F0D1}"/>
              </a:ext>
            </a:extLst>
          </p:cNvPr>
          <p:cNvSpPr>
            <a:spLocks noGrp="1"/>
          </p:cNvSpPr>
          <p:nvPr>
            <p:ph type="title"/>
          </p:nvPr>
        </p:nvSpPr>
        <p:spPr/>
        <p:txBody>
          <a:bodyPr/>
          <a:lstStyle/>
          <a:p>
            <a:r>
              <a:rPr lang="en-US" dirty="0"/>
              <a:t>Provisional Stress Rig Project Schedule</a:t>
            </a:r>
          </a:p>
        </p:txBody>
      </p:sp>
      <p:sp>
        <p:nvSpPr>
          <p:cNvPr id="4" name="Slide Number Placeholder 3">
            <a:extLst>
              <a:ext uri="{FF2B5EF4-FFF2-40B4-BE49-F238E27FC236}">
                <a16:creationId xmlns:a16="http://schemas.microsoft.com/office/drawing/2014/main" id="{54AE750F-8483-1543-AC47-7BD40275D683}"/>
              </a:ext>
            </a:extLst>
          </p:cNvPr>
          <p:cNvSpPr>
            <a:spLocks noGrp="1"/>
          </p:cNvSpPr>
          <p:nvPr>
            <p:ph type="sldNum" sz="quarter" idx="12"/>
          </p:nvPr>
        </p:nvSpPr>
        <p:spPr/>
        <p:txBody>
          <a:bodyPr/>
          <a:lstStyle/>
          <a:p>
            <a:fld id="{551115BC-487E-4422-894C-CB7CD3E79223}" type="slidenum">
              <a:rPr lang="en-GB" noProof="0" smtClean="0"/>
              <a:t>7</a:t>
            </a:fld>
            <a:endParaRPr lang="en-GB" noProof="0"/>
          </a:p>
        </p:txBody>
      </p:sp>
      <p:graphicFrame>
        <p:nvGraphicFramePr>
          <p:cNvPr id="8" name="Table 7">
            <a:extLst>
              <a:ext uri="{FF2B5EF4-FFF2-40B4-BE49-F238E27FC236}">
                <a16:creationId xmlns:a16="http://schemas.microsoft.com/office/drawing/2014/main" id="{1DF1D904-550F-2A48-A1AE-24CEF5992E95}"/>
              </a:ext>
            </a:extLst>
          </p:cNvPr>
          <p:cNvGraphicFramePr>
            <a:graphicFrameLocks noGrp="1"/>
          </p:cNvGraphicFramePr>
          <p:nvPr>
            <p:extLst>
              <p:ext uri="{D42A27DB-BD31-4B8C-83A1-F6EECF244321}">
                <p14:modId xmlns:p14="http://schemas.microsoft.com/office/powerpoint/2010/main" val="2776377123"/>
              </p:ext>
            </p:extLst>
          </p:nvPr>
        </p:nvGraphicFramePr>
        <p:xfrm>
          <a:off x="107504" y="2299555"/>
          <a:ext cx="8929000" cy="3342840"/>
        </p:xfrm>
        <a:graphic>
          <a:graphicData uri="http://schemas.openxmlformats.org/drawingml/2006/table">
            <a:tbl>
              <a:tblPr/>
              <a:tblGrid>
                <a:gridCol w="892900">
                  <a:extLst>
                    <a:ext uri="{9D8B030D-6E8A-4147-A177-3AD203B41FA5}">
                      <a16:colId xmlns:a16="http://schemas.microsoft.com/office/drawing/2014/main" val="3953640740"/>
                    </a:ext>
                  </a:extLst>
                </a:gridCol>
                <a:gridCol w="892900">
                  <a:extLst>
                    <a:ext uri="{9D8B030D-6E8A-4147-A177-3AD203B41FA5}">
                      <a16:colId xmlns:a16="http://schemas.microsoft.com/office/drawing/2014/main" val="955898936"/>
                    </a:ext>
                  </a:extLst>
                </a:gridCol>
                <a:gridCol w="892900">
                  <a:extLst>
                    <a:ext uri="{9D8B030D-6E8A-4147-A177-3AD203B41FA5}">
                      <a16:colId xmlns:a16="http://schemas.microsoft.com/office/drawing/2014/main" val="4194959381"/>
                    </a:ext>
                  </a:extLst>
                </a:gridCol>
                <a:gridCol w="892900">
                  <a:extLst>
                    <a:ext uri="{9D8B030D-6E8A-4147-A177-3AD203B41FA5}">
                      <a16:colId xmlns:a16="http://schemas.microsoft.com/office/drawing/2014/main" val="4078280250"/>
                    </a:ext>
                  </a:extLst>
                </a:gridCol>
                <a:gridCol w="892900">
                  <a:extLst>
                    <a:ext uri="{9D8B030D-6E8A-4147-A177-3AD203B41FA5}">
                      <a16:colId xmlns:a16="http://schemas.microsoft.com/office/drawing/2014/main" val="646520879"/>
                    </a:ext>
                  </a:extLst>
                </a:gridCol>
                <a:gridCol w="892900">
                  <a:extLst>
                    <a:ext uri="{9D8B030D-6E8A-4147-A177-3AD203B41FA5}">
                      <a16:colId xmlns:a16="http://schemas.microsoft.com/office/drawing/2014/main" val="939844639"/>
                    </a:ext>
                  </a:extLst>
                </a:gridCol>
                <a:gridCol w="892900">
                  <a:extLst>
                    <a:ext uri="{9D8B030D-6E8A-4147-A177-3AD203B41FA5}">
                      <a16:colId xmlns:a16="http://schemas.microsoft.com/office/drawing/2014/main" val="3320546859"/>
                    </a:ext>
                  </a:extLst>
                </a:gridCol>
                <a:gridCol w="892900">
                  <a:extLst>
                    <a:ext uri="{9D8B030D-6E8A-4147-A177-3AD203B41FA5}">
                      <a16:colId xmlns:a16="http://schemas.microsoft.com/office/drawing/2014/main" val="285982166"/>
                    </a:ext>
                  </a:extLst>
                </a:gridCol>
                <a:gridCol w="892900">
                  <a:extLst>
                    <a:ext uri="{9D8B030D-6E8A-4147-A177-3AD203B41FA5}">
                      <a16:colId xmlns:a16="http://schemas.microsoft.com/office/drawing/2014/main" val="2073406463"/>
                    </a:ext>
                  </a:extLst>
                </a:gridCol>
                <a:gridCol w="892900">
                  <a:extLst>
                    <a:ext uri="{9D8B030D-6E8A-4147-A177-3AD203B41FA5}">
                      <a16:colId xmlns:a16="http://schemas.microsoft.com/office/drawing/2014/main" val="1360708026"/>
                    </a:ext>
                  </a:extLst>
                </a:gridCol>
              </a:tblGrid>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1" i="0" u="none" strike="noStrike">
                          <a:solidFill>
                            <a:srgbClr val="000000"/>
                          </a:solidFill>
                          <a:effectLst/>
                          <a:latin typeface="Calibri" panose="020F0502020204030204" pitchFamily="34" charset="0"/>
                        </a:rPr>
                        <a:t>2019</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1" i="0" u="none" strike="noStrike">
                          <a:solidFill>
                            <a:srgbClr val="000000"/>
                          </a:solidFill>
                          <a:effectLst/>
                          <a:latin typeface="Calibri" panose="020F0502020204030204" pitchFamily="34" charset="0"/>
                        </a:rPr>
                        <a:t>2020</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09748793"/>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1" i="0" u="none" strike="noStrike">
                          <a:solidFill>
                            <a:srgbClr val="000000"/>
                          </a:solidFill>
                          <a:effectLst/>
                          <a:latin typeface="Calibri" panose="020F0502020204030204" pitchFamily="34" charset="0"/>
                        </a:rPr>
                        <a:t>Q1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Q2</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Q3</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Q4</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Q2</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Q3</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Q4</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62770083"/>
                  </a:ext>
                </a:extLst>
              </a:tr>
              <a:tr h="215236">
                <a:tc>
                  <a:txBody>
                    <a:bodyPr/>
                    <a:lstStyle/>
                    <a:p>
                      <a:pPr algn="r" fontAlgn="b"/>
                      <a:r>
                        <a:rPr lang="en-GB" sz="1400" b="1" i="0" u="none" strike="noStrike">
                          <a:solidFill>
                            <a:srgbClr val="000000"/>
                          </a:solidFill>
                          <a:effectLst/>
                          <a:latin typeface="Calibri" panose="020F0502020204030204" pitchFamily="34" charset="0"/>
                        </a:rPr>
                        <a:t>BEER</a:t>
                      </a: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b"/>
                      <a:r>
                        <a:rPr lang="en-GB" sz="1400" b="0" i="0" u="none" strike="noStrike">
                          <a:solidFill>
                            <a:srgbClr val="000000"/>
                          </a:solidFill>
                          <a:effectLst/>
                          <a:latin typeface="Calibri" panose="020F0502020204030204" pitchFamily="34" charset="0"/>
                        </a:rPr>
                        <a:t>Installation and integration</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hMerge="1">
                  <a:txBody>
                    <a:bodyPr/>
                    <a:lstStyle/>
                    <a:p>
                      <a:endParaRPr lang="en-US"/>
                    </a:p>
                  </a:txBody>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86547922"/>
                  </a:ext>
                </a:extLst>
              </a:tr>
              <a:tr h="202575">
                <a:tc>
                  <a:txBody>
                    <a:bodyPr/>
                    <a:lstStyle/>
                    <a:p>
                      <a:pPr algn="r" fontAlgn="b"/>
                      <a:r>
                        <a:rPr lang="en-GB" sz="1400" b="1" i="0" u="none" strike="noStrike">
                          <a:solidFill>
                            <a:srgbClr val="000000"/>
                          </a:solidFill>
                          <a:effectLst/>
                          <a:latin typeface="Calibri" panose="020F0502020204030204" pitchFamily="34" charset="0"/>
                        </a:rPr>
                        <a:t>SEE</a:t>
                      </a: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0" i="0" u="none" strike="noStrike">
                          <a:solidFill>
                            <a:srgbClr val="000000"/>
                          </a:solidFill>
                          <a:effectLst/>
                          <a:latin typeface="Calibri" panose="020F0502020204030204" pitchFamily="34" charset="0"/>
                        </a:rPr>
                        <a:t>Prelim. des.</a:t>
                      </a:r>
                    </a:p>
                  </a:txBody>
                  <a:tcPr marL="9496" marR="9496" marT="94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B4E9"/>
                    </a:solidFill>
                  </a:tcPr>
                </a:tc>
                <a:tc gridSpan="2">
                  <a:txBody>
                    <a:bodyPr/>
                    <a:lstStyle/>
                    <a:p>
                      <a:pPr algn="l" fontAlgn="b"/>
                      <a:r>
                        <a:rPr lang="en-GB" sz="1400" b="0" i="0" u="none" strike="noStrike">
                          <a:solidFill>
                            <a:srgbClr val="000000"/>
                          </a:solidFill>
                          <a:effectLst/>
                          <a:latin typeface="Calibri" panose="020F0502020204030204" pitchFamily="34" charset="0"/>
                        </a:rPr>
                        <a:t>Detailed design</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470"/>
                    </a:solidFill>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470"/>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470"/>
                    </a:solidFill>
                  </a:tcPr>
                </a:tc>
                <a:tc gridSpan="2">
                  <a:txBody>
                    <a:bodyPr/>
                    <a:lstStyle/>
                    <a:p>
                      <a:pPr algn="l" fontAlgn="b"/>
                      <a:r>
                        <a:rPr lang="en-GB" sz="1400" b="0" i="0" u="none" strike="noStrike">
                          <a:solidFill>
                            <a:srgbClr val="000000"/>
                          </a:solidFill>
                          <a:effectLst/>
                          <a:latin typeface="Calibri" panose="020F0502020204030204" pitchFamily="34" charset="0"/>
                        </a:rPr>
                        <a:t>Procurement</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CEF4"/>
                    </a:solidFill>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CEF4"/>
                    </a:solidFill>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30899746"/>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extLst>
                  <a:ext uri="{0D108BD9-81ED-4DB2-BD59-A6C34878D82A}">
                    <a16:rowId xmlns:a16="http://schemas.microsoft.com/office/drawing/2014/main" val="3242031060"/>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9905935"/>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2021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1" i="0" u="none" strike="noStrike">
                          <a:solidFill>
                            <a:srgbClr val="000000"/>
                          </a:solidFill>
                          <a:effectLst/>
                          <a:latin typeface="Calibri" panose="020F0502020204030204" pitchFamily="34" charset="0"/>
                        </a:rPr>
                        <a:t>2022</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177223"/>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1"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1" i="0" u="none" strike="noStrike">
                          <a:solidFill>
                            <a:srgbClr val="000000"/>
                          </a:solidFill>
                          <a:effectLst/>
                          <a:latin typeface="Calibri" panose="020F0502020204030204" pitchFamily="34" charset="0"/>
                        </a:rPr>
                        <a:t>Q1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Q2</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Q3</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Q4</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Q2</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Q3</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Q4</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227571"/>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BEER</a:t>
                      </a:r>
                    </a:p>
                  </a:txBody>
                  <a:tcPr marL="9496" marR="9496" marT="9496"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l" fontAlgn="b"/>
                      <a:r>
                        <a:rPr lang="en-GB" sz="1400" b="0" i="0" u="none" strike="noStrike">
                          <a:solidFill>
                            <a:srgbClr val="000000"/>
                          </a:solidFill>
                          <a:effectLst/>
                          <a:latin typeface="Calibri" panose="020F0502020204030204" pitchFamily="34" charset="0"/>
                        </a:rPr>
                        <a:t>Installation and integration</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hMerge="1">
                  <a:txBody>
                    <a:bodyPr/>
                    <a:lstStyle/>
                    <a:p>
                      <a:endParaRPr lang="en-US"/>
                    </a:p>
                  </a:txBody>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AE2"/>
                    </a:solidFill>
                  </a:tcPr>
                </a:tc>
                <a:tc gridSpan="2">
                  <a:txBody>
                    <a:bodyPr/>
                    <a:lstStyle/>
                    <a:p>
                      <a:pPr algn="l" fontAlgn="b"/>
                      <a:r>
                        <a:rPr lang="en-GB" sz="1400" b="0" i="0" u="none" strike="noStrike">
                          <a:solidFill>
                            <a:srgbClr val="000000"/>
                          </a:solidFill>
                          <a:effectLst/>
                          <a:latin typeface="Calibri" panose="020F0502020204030204" pitchFamily="34" charset="0"/>
                        </a:rPr>
                        <a:t>comm./early sci</a:t>
                      </a:r>
                    </a:p>
                  </a:txBody>
                  <a:tcPr marL="9496" marR="9496" marT="94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8782"/>
                    </a:solidFill>
                  </a:tcPr>
                </a:tc>
                <a:tc hMerge="1">
                  <a:txBody>
                    <a:bodyPr/>
                    <a:lstStyle/>
                    <a:p>
                      <a:endParaRPr lang="en-US"/>
                    </a:p>
                  </a:txBody>
                  <a:tcPr/>
                </a:tc>
                <a:extLst>
                  <a:ext uri="{0D108BD9-81ED-4DB2-BD59-A6C34878D82A}">
                    <a16:rowId xmlns:a16="http://schemas.microsoft.com/office/drawing/2014/main" val="2526281225"/>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SEE</a:t>
                      </a: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b"/>
                      <a:r>
                        <a:rPr lang="en-GB" sz="1400" b="0" i="0" u="none" strike="noStrike" dirty="0">
                          <a:solidFill>
                            <a:srgbClr val="000000"/>
                          </a:solidFill>
                          <a:effectLst/>
                          <a:latin typeface="Calibri" panose="020F0502020204030204" pitchFamily="34" charset="0"/>
                        </a:rPr>
                        <a:t>Installation and integration</a:t>
                      </a:r>
                    </a:p>
                  </a:txBody>
                  <a:tcPr marL="9496" marR="9496" marT="9496"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AE2"/>
                    </a:solidFill>
                  </a:tcPr>
                </a:tc>
                <a:tc hMerge="1">
                  <a:txBody>
                    <a:bodyPr/>
                    <a:lstStyle/>
                    <a:p>
                      <a:endParaRPr lang="en-US"/>
                    </a:p>
                  </a:txBody>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AE2"/>
                    </a:solidFill>
                  </a:tcPr>
                </a:tc>
                <a:tc>
                  <a:txBody>
                    <a:bodyPr/>
                    <a:lstStyle/>
                    <a:p>
                      <a:pPr algn="l" fontAlgn="b"/>
                      <a:r>
                        <a:rPr lang="en-GB" sz="1400" b="0" i="0" u="none" strike="noStrike">
                          <a:solidFill>
                            <a:srgbClr val="000000"/>
                          </a:solidFill>
                          <a:effectLst/>
                          <a:latin typeface="Calibri" panose="020F0502020204030204" pitchFamily="34" charset="0"/>
                        </a:rPr>
                        <a:t>float</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428792"/>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26475357"/>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extLst>
                  <a:ext uri="{0D108BD9-81ED-4DB2-BD59-A6C34878D82A}">
                    <a16:rowId xmlns:a16="http://schemas.microsoft.com/office/drawing/2014/main" val="3839279035"/>
                  </a:ext>
                </a:extLst>
              </a:tr>
              <a:tr h="202575">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2023</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extLst>
                  <a:ext uri="{0D108BD9-81ED-4DB2-BD59-A6C34878D82A}">
                    <a16:rowId xmlns:a16="http://schemas.microsoft.com/office/drawing/2014/main" val="1702677274"/>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400" b="1" i="0" u="none" strike="noStrike">
                          <a:solidFill>
                            <a:srgbClr val="000000"/>
                          </a:solidFill>
                          <a:effectLst/>
                          <a:latin typeface="Calibri" panose="020F0502020204030204" pitchFamily="34" charset="0"/>
                        </a:rPr>
                        <a:t>Q1</a:t>
                      </a:r>
                    </a:p>
                  </a:txBody>
                  <a:tcPr marL="9496" marR="9496" marT="949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Q2</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Q3</a:t>
                      </a:r>
                    </a:p>
                  </a:txBody>
                  <a:tcPr marL="9496" marR="9496" marT="94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Q4</a:t>
                      </a:r>
                    </a:p>
                  </a:txBody>
                  <a:tcPr marL="9496" marR="9496" marT="94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496" marR="9496" marT="949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extLst>
                  <a:ext uri="{0D108BD9-81ED-4DB2-BD59-A6C34878D82A}">
                    <a16:rowId xmlns:a16="http://schemas.microsoft.com/office/drawing/2014/main" val="2540218622"/>
                  </a:ext>
                </a:extLst>
              </a:tr>
              <a:tr h="215236">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BEER</a:t>
                      </a:r>
                    </a:p>
                  </a:txBody>
                  <a:tcPr marL="9496" marR="9496" marT="9496"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GB" sz="1400" b="0" i="0" u="none" strike="noStrike">
                          <a:solidFill>
                            <a:srgbClr val="000000"/>
                          </a:solidFill>
                          <a:effectLst/>
                          <a:latin typeface="Calibri" panose="020F0502020204030204" pitchFamily="34" charset="0"/>
                        </a:rPr>
                        <a:t>commissioning/early sci</a:t>
                      </a:r>
                    </a:p>
                  </a:txBody>
                  <a:tcPr marL="9496" marR="9496" marT="949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8782"/>
                    </a:solidFill>
                  </a:tcPr>
                </a:tc>
                <a:tc hMerge="1">
                  <a:txBody>
                    <a:bodyPr/>
                    <a:lstStyle/>
                    <a:p>
                      <a:endParaRPr lang="en-US"/>
                    </a:p>
                  </a:txBody>
                  <a:tcPr/>
                </a:tc>
                <a:tc>
                  <a:txBody>
                    <a:bodyPr/>
                    <a:lstStyle/>
                    <a:p>
                      <a:pPr algn="l" fontAlgn="b"/>
                      <a:r>
                        <a:rPr lang="en-GB" sz="1400" b="0" i="0" u="none" strike="noStrike">
                          <a:solidFill>
                            <a:srgbClr val="000000"/>
                          </a:solidFill>
                          <a:effectLst/>
                          <a:latin typeface="Calibri" panose="020F0502020204030204" pitchFamily="34" charset="0"/>
                        </a:rPr>
                        <a:t> </a:t>
                      </a:r>
                    </a:p>
                  </a:txBody>
                  <a:tcPr marL="9496" marR="9496" marT="949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8782"/>
                    </a:solidFill>
                  </a:tcPr>
                </a:tc>
                <a:tc>
                  <a:txBody>
                    <a:bodyPr/>
                    <a:lstStyle/>
                    <a:p>
                      <a:pPr algn="l" fontAlgn="b"/>
                      <a:r>
                        <a:rPr lang="en-GB" sz="1400" b="0" i="0" u="none" strike="noStrike" dirty="0">
                          <a:solidFill>
                            <a:srgbClr val="000000"/>
                          </a:solidFill>
                          <a:effectLst/>
                          <a:latin typeface="Calibri" panose="020F0502020204030204" pitchFamily="34" charset="0"/>
                        </a:rPr>
                        <a:t>User prog?</a:t>
                      </a:r>
                    </a:p>
                  </a:txBody>
                  <a:tcPr marL="9496" marR="9496" marT="94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F394"/>
                    </a:solidFill>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400" b="0" i="0" u="none" strike="noStrike">
                        <a:solidFill>
                          <a:srgbClr val="000000"/>
                        </a:solidFill>
                        <a:effectLst/>
                        <a:latin typeface="Calibri" panose="020F0502020204030204" pitchFamily="34" charset="0"/>
                      </a:endParaRPr>
                    </a:p>
                  </a:txBody>
                  <a:tcPr marL="9496" marR="9496" marT="9496" marB="0" anchor="b">
                    <a:lnL>
                      <a:noFill/>
                    </a:lnL>
                    <a:lnR>
                      <a:noFill/>
                    </a:lnR>
                    <a:lnT>
                      <a:noFill/>
                    </a:lnT>
                    <a:lnB>
                      <a:noFill/>
                    </a:lnB>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496" marR="9496" marT="9496" marB="0" anchor="b">
                    <a:lnL>
                      <a:noFill/>
                    </a:lnL>
                    <a:lnR>
                      <a:noFill/>
                    </a:lnR>
                    <a:lnT>
                      <a:noFill/>
                    </a:lnT>
                    <a:lnB>
                      <a:noFill/>
                    </a:lnB>
                  </a:tcPr>
                </a:tc>
                <a:extLst>
                  <a:ext uri="{0D108BD9-81ED-4DB2-BD59-A6C34878D82A}">
                    <a16:rowId xmlns:a16="http://schemas.microsoft.com/office/drawing/2014/main" val="1513565659"/>
                  </a:ext>
                </a:extLst>
              </a:tr>
            </a:tbl>
          </a:graphicData>
        </a:graphic>
      </p:graphicFrame>
      <p:grpSp>
        <p:nvGrpSpPr>
          <p:cNvPr id="21" name="Group 20">
            <a:extLst>
              <a:ext uri="{FF2B5EF4-FFF2-40B4-BE49-F238E27FC236}">
                <a16:creationId xmlns:a16="http://schemas.microsoft.com/office/drawing/2014/main" id="{39F77C7B-3168-6F45-839C-58B376E92AE1}"/>
              </a:ext>
            </a:extLst>
          </p:cNvPr>
          <p:cNvGrpSpPr/>
          <p:nvPr/>
        </p:nvGrpSpPr>
        <p:grpSpPr>
          <a:xfrm>
            <a:off x="1791103" y="3190659"/>
            <a:ext cx="1129155" cy="349007"/>
            <a:chOff x="1763688" y="3140968"/>
            <a:chExt cx="1129155" cy="349007"/>
          </a:xfrm>
        </p:grpSpPr>
        <p:grpSp>
          <p:nvGrpSpPr>
            <p:cNvPr id="12" name="Group 11">
              <a:extLst>
                <a:ext uri="{FF2B5EF4-FFF2-40B4-BE49-F238E27FC236}">
                  <a16:creationId xmlns:a16="http://schemas.microsoft.com/office/drawing/2014/main" id="{93F38A59-2D62-F24C-9C0C-8765AE2A805B}"/>
                </a:ext>
              </a:extLst>
            </p:cNvPr>
            <p:cNvGrpSpPr/>
            <p:nvPr/>
          </p:nvGrpSpPr>
          <p:grpSpPr>
            <a:xfrm>
              <a:off x="1763688" y="3212976"/>
              <a:ext cx="1129155" cy="276999"/>
              <a:chOff x="5324072" y="4841587"/>
              <a:chExt cx="1129155" cy="276999"/>
            </a:xfrm>
          </p:grpSpPr>
          <p:sp>
            <p:nvSpPr>
              <p:cNvPr id="13" name="Diamond 12">
                <a:extLst>
                  <a:ext uri="{FF2B5EF4-FFF2-40B4-BE49-F238E27FC236}">
                    <a16:creationId xmlns:a16="http://schemas.microsoft.com/office/drawing/2014/main" id="{14935C76-03FC-B44B-95A7-B05710C82205}"/>
                  </a:ext>
                </a:extLst>
              </p:cNvPr>
              <p:cNvSpPr/>
              <p:nvPr/>
            </p:nvSpPr>
            <p:spPr>
              <a:xfrm>
                <a:off x="5324072" y="4872075"/>
                <a:ext cx="216024" cy="216024"/>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E431118-583F-F147-826D-EC55AAA8C1ED}"/>
                  </a:ext>
                </a:extLst>
              </p:cNvPr>
              <p:cNvSpPr txBox="1"/>
              <p:nvPr/>
            </p:nvSpPr>
            <p:spPr>
              <a:xfrm>
                <a:off x="5505532" y="4841587"/>
                <a:ext cx="947695" cy="276999"/>
              </a:xfrm>
              <a:prstGeom prst="rect">
                <a:avLst/>
              </a:prstGeom>
              <a:noFill/>
            </p:spPr>
            <p:txBody>
              <a:bodyPr wrap="none" rtlCol="0">
                <a:spAutoFit/>
              </a:bodyPr>
              <a:lstStyle/>
              <a:p>
                <a:r>
                  <a:rPr lang="en-US" sz="1200" dirty="0" err="1"/>
                  <a:t>finalise</a:t>
                </a:r>
                <a:r>
                  <a:rPr lang="en-US" sz="1200" dirty="0"/>
                  <a:t> spec</a:t>
                </a:r>
              </a:p>
            </p:txBody>
          </p:sp>
        </p:grpSp>
        <p:cxnSp>
          <p:nvCxnSpPr>
            <p:cNvPr id="19" name="Straight Connector 18">
              <a:extLst>
                <a:ext uri="{FF2B5EF4-FFF2-40B4-BE49-F238E27FC236}">
                  <a16:creationId xmlns:a16="http://schemas.microsoft.com/office/drawing/2014/main" id="{E41D2963-0CD9-2B46-8AAA-F0A55ED2AD46}"/>
                </a:ext>
              </a:extLst>
            </p:cNvPr>
            <p:cNvCxnSpPr>
              <a:cxnSpLocks/>
              <a:stCxn id="13" idx="0"/>
            </p:cNvCxnSpPr>
            <p:nvPr/>
          </p:nvCxnSpPr>
          <p:spPr>
            <a:xfrm flipV="1">
              <a:off x="1871700" y="3140968"/>
              <a:ext cx="0" cy="102496"/>
            </a:xfrm>
            <a:prstGeom prst="line">
              <a:avLst/>
            </a:prstGeom>
            <a:ln w="28575">
              <a:solidFill>
                <a:srgbClr val="3A5E88"/>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FFCCCA1D-4995-C940-8C8A-85046A2DDB1B}"/>
              </a:ext>
            </a:extLst>
          </p:cNvPr>
          <p:cNvGrpSpPr/>
          <p:nvPr/>
        </p:nvGrpSpPr>
        <p:grpSpPr>
          <a:xfrm>
            <a:off x="5364088" y="3180641"/>
            <a:ext cx="1191095" cy="349007"/>
            <a:chOff x="1763688" y="3140968"/>
            <a:chExt cx="1191095" cy="349007"/>
          </a:xfrm>
        </p:grpSpPr>
        <p:grpSp>
          <p:nvGrpSpPr>
            <p:cNvPr id="23" name="Group 22">
              <a:extLst>
                <a:ext uri="{FF2B5EF4-FFF2-40B4-BE49-F238E27FC236}">
                  <a16:creationId xmlns:a16="http://schemas.microsoft.com/office/drawing/2014/main" id="{6C92ADAB-1148-F246-9C06-724098EB8646}"/>
                </a:ext>
              </a:extLst>
            </p:cNvPr>
            <p:cNvGrpSpPr/>
            <p:nvPr/>
          </p:nvGrpSpPr>
          <p:grpSpPr>
            <a:xfrm>
              <a:off x="1763688" y="3212976"/>
              <a:ext cx="1191095" cy="276999"/>
              <a:chOff x="5324072" y="4841587"/>
              <a:chExt cx="1191095" cy="276999"/>
            </a:xfrm>
          </p:grpSpPr>
          <p:sp>
            <p:nvSpPr>
              <p:cNvPr id="25" name="Diamond 24">
                <a:extLst>
                  <a:ext uri="{FF2B5EF4-FFF2-40B4-BE49-F238E27FC236}">
                    <a16:creationId xmlns:a16="http://schemas.microsoft.com/office/drawing/2014/main" id="{256D887B-0C8C-BE43-8DA8-8DDF9DBDE3ED}"/>
                  </a:ext>
                </a:extLst>
              </p:cNvPr>
              <p:cNvSpPr/>
              <p:nvPr/>
            </p:nvSpPr>
            <p:spPr>
              <a:xfrm>
                <a:off x="5324072" y="4872075"/>
                <a:ext cx="216024" cy="216024"/>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6D03BC-8784-104A-B45C-2B573E4F5E0B}"/>
                  </a:ext>
                </a:extLst>
              </p:cNvPr>
              <p:cNvSpPr txBox="1"/>
              <p:nvPr/>
            </p:nvSpPr>
            <p:spPr>
              <a:xfrm>
                <a:off x="5505532" y="4841587"/>
                <a:ext cx="1009635" cy="276999"/>
              </a:xfrm>
              <a:prstGeom prst="rect">
                <a:avLst/>
              </a:prstGeom>
              <a:noFill/>
            </p:spPr>
            <p:txBody>
              <a:bodyPr wrap="none" rtlCol="0">
                <a:spAutoFit/>
              </a:bodyPr>
              <a:lstStyle/>
              <a:p>
                <a:r>
                  <a:rPr lang="en-US" sz="1200" dirty="0"/>
                  <a:t>freeze design</a:t>
                </a:r>
              </a:p>
            </p:txBody>
          </p:sp>
        </p:grpSp>
        <p:cxnSp>
          <p:nvCxnSpPr>
            <p:cNvPr id="24" name="Straight Connector 23">
              <a:extLst>
                <a:ext uri="{FF2B5EF4-FFF2-40B4-BE49-F238E27FC236}">
                  <a16:creationId xmlns:a16="http://schemas.microsoft.com/office/drawing/2014/main" id="{BC2047A0-7DC6-BD41-A2CC-705068792812}"/>
                </a:ext>
              </a:extLst>
            </p:cNvPr>
            <p:cNvCxnSpPr>
              <a:cxnSpLocks/>
              <a:stCxn id="25" idx="0"/>
            </p:cNvCxnSpPr>
            <p:nvPr/>
          </p:nvCxnSpPr>
          <p:spPr>
            <a:xfrm flipV="1">
              <a:off x="1871700" y="3140968"/>
              <a:ext cx="0" cy="102496"/>
            </a:xfrm>
            <a:prstGeom prst="line">
              <a:avLst/>
            </a:prstGeom>
            <a:ln w="28575">
              <a:solidFill>
                <a:srgbClr val="3A5E88"/>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013C5677-1365-D74A-95AF-EFC077672FE8}"/>
              </a:ext>
            </a:extLst>
          </p:cNvPr>
          <p:cNvGrpSpPr/>
          <p:nvPr/>
        </p:nvGrpSpPr>
        <p:grpSpPr>
          <a:xfrm>
            <a:off x="5364088" y="4513230"/>
            <a:ext cx="1190967" cy="349007"/>
            <a:chOff x="1763688" y="3140968"/>
            <a:chExt cx="1190967" cy="349007"/>
          </a:xfrm>
        </p:grpSpPr>
        <p:grpSp>
          <p:nvGrpSpPr>
            <p:cNvPr id="28" name="Group 27">
              <a:extLst>
                <a:ext uri="{FF2B5EF4-FFF2-40B4-BE49-F238E27FC236}">
                  <a16:creationId xmlns:a16="http://schemas.microsoft.com/office/drawing/2014/main" id="{16830151-4874-DA47-8F5B-CA22EF8EB775}"/>
                </a:ext>
              </a:extLst>
            </p:cNvPr>
            <p:cNvGrpSpPr/>
            <p:nvPr/>
          </p:nvGrpSpPr>
          <p:grpSpPr>
            <a:xfrm>
              <a:off x="1763688" y="3212976"/>
              <a:ext cx="1190967" cy="276999"/>
              <a:chOff x="5324072" y="4841587"/>
              <a:chExt cx="1190967" cy="276999"/>
            </a:xfrm>
          </p:grpSpPr>
          <p:sp>
            <p:nvSpPr>
              <p:cNvPr id="30" name="Diamond 29">
                <a:extLst>
                  <a:ext uri="{FF2B5EF4-FFF2-40B4-BE49-F238E27FC236}">
                    <a16:creationId xmlns:a16="http://schemas.microsoft.com/office/drawing/2014/main" id="{98C4B2F2-4DC4-0F4C-B134-2F4D348F31B8}"/>
                  </a:ext>
                </a:extLst>
              </p:cNvPr>
              <p:cNvSpPr/>
              <p:nvPr/>
            </p:nvSpPr>
            <p:spPr>
              <a:xfrm>
                <a:off x="5324072" y="4872075"/>
                <a:ext cx="216024" cy="216024"/>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F5DA4CF-4DCF-8648-AB3B-AA69123591C9}"/>
                  </a:ext>
                </a:extLst>
              </p:cNvPr>
              <p:cNvSpPr txBox="1"/>
              <p:nvPr/>
            </p:nvSpPr>
            <p:spPr>
              <a:xfrm>
                <a:off x="5505532" y="4841587"/>
                <a:ext cx="1009507" cy="276999"/>
              </a:xfrm>
              <a:prstGeom prst="rect">
                <a:avLst/>
              </a:prstGeom>
              <a:noFill/>
            </p:spPr>
            <p:txBody>
              <a:bodyPr wrap="none" rtlCol="0">
                <a:spAutoFit/>
              </a:bodyPr>
              <a:lstStyle/>
              <a:p>
                <a:r>
                  <a:rPr lang="en-US" sz="1200" dirty="0"/>
                  <a:t>Final delivery</a:t>
                </a:r>
              </a:p>
            </p:txBody>
          </p:sp>
        </p:grpSp>
        <p:cxnSp>
          <p:nvCxnSpPr>
            <p:cNvPr id="29" name="Straight Connector 28">
              <a:extLst>
                <a:ext uri="{FF2B5EF4-FFF2-40B4-BE49-F238E27FC236}">
                  <a16:creationId xmlns:a16="http://schemas.microsoft.com/office/drawing/2014/main" id="{169E6297-8BB2-4D49-A430-BA0DD3EABC10}"/>
                </a:ext>
              </a:extLst>
            </p:cNvPr>
            <p:cNvCxnSpPr>
              <a:cxnSpLocks/>
              <a:stCxn id="30" idx="0"/>
            </p:cNvCxnSpPr>
            <p:nvPr/>
          </p:nvCxnSpPr>
          <p:spPr>
            <a:xfrm flipV="1">
              <a:off x="1871700" y="3140968"/>
              <a:ext cx="0" cy="102496"/>
            </a:xfrm>
            <a:prstGeom prst="line">
              <a:avLst/>
            </a:prstGeom>
            <a:ln w="28575">
              <a:solidFill>
                <a:srgbClr val="3A5E8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776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E377BA-3D76-EF45-8C5E-E40A3A14141F}"/>
              </a:ext>
            </a:extLst>
          </p:cNvPr>
          <p:cNvSpPr>
            <a:spLocks noGrp="1"/>
          </p:cNvSpPr>
          <p:nvPr>
            <p:ph type="sldNum" sz="quarter" idx="12"/>
          </p:nvPr>
        </p:nvSpPr>
        <p:spPr/>
        <p:txBody>
          <a:bodyPr/>
          <a:lstStyle/>
          <a:p>
            <a:fld id="{551115BC-487E-4422-894C-CB7CD3E79223}" type="slidenum">
              <a:rPr lang="en-GB" noProof="0" smtClean="0">
                <a:solidFill>
                  <a:schemeClr val="tx1"/>
                </a:solidFill>
              </a:rPr>
              <a:t>8</a:t>
            </a:fld>
            <a:endParaRPr lang="en-GB" noProof="0">
              <a:solidFill>
                <a:schemeClr val="tx1"/>
              </a:solidFill>
            </a:endParaRPr>
          </a:p>
        </p:txBody>
      </p:sp>
      <p:sp>
        <p:nvSpPr>
          <p:cNvPr id="13" name="Title 1">
            <a:extLst>
              <a:ext uri="{FF2B5EF4-FFF2-40B4-BE49-F238E27FC236}">
                <a16:creationId xmlns:a16="http://schemas.microsoft.com/office/drawing/2014/main" id="{1D5EFFD2-FAC0-EB40-B666-A1CA36959180}"/>
              </a:ext>
            </a:extLst>
          </p:cNvPr>
          <p:cNvSpPr>
            <a:spLocks noGrp="1"/>
          </p:cNvSpPr>
          <p:nvPr>
            <p:ph type="title"/>
          </p:nvPr>
        </p:nvSpPr>
        <p:spPr>
          <a:xfrm>
            <a:off x="1043608" y="3212976"/>
            <a:ext cx="7139136" cy="1143000"/>
          </a:xfrm>
        </p:spPr>
        <p:txBody>
          <a:bodyPr/>
          <a:lstStyle/>
          <a:p>
            <a:r>
              <a:rPr lang="en-US" dirty="0">
                <a:solidFill>
                  <a:schemeClr val="tx1"/>
                </a:solidFill>
              </a:rPr>
              <a:t>External projects: VR funded furnace for stress rig</a:t>
            </a:r>
          </a:p>
        </p:txBody>
      </p:sp>
    </p:spTree>
    <p:extLst>
      <p:ext uri="{BB962C8B-B14F-4D97-AF65-F5344CB8AC3E}">
        <p14:creationId xmlns:p14="http://schemas.microsoft.com/office/powerpoint/2010/main" val="40424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1C3D7-77A6-874E-83A9-BAEA88BCCA67}" type="datetime1">
              <a:rPr lang="en-US" smtClean="0"/>
              <a:t>9/10/18</a:t>
            </a:fld>
            <a:endParaRPr lang="en-US"/>
          </a:p>
        </p:txBody>
      </p:sp>
      <p:sp>
        <p:nvSpPr>
          <p:cNvPr id="3" name="Footer Placeholder 2"/>
          <p:cNvSpPr>
            <a:spLocks noGrp="1"/>
          </p:cNvSpPr>
          <p:nvPr>
            <p:ph type="ftr" sz="quarter" idx="11"/>
          </p:nvPr>
        </p:nvSpPr>
        <p:spPr/>
        <p:txBody>
          <a:bodyPr/>
          <a:lstStyle/>
          <a:p>
            <a:r>
              <a:rPr lang="en-US"/>
              <a:t>Chalmers</a:t>
            </a:r>
            <a:endParaRPr lang="en-US" dirty="0"/>
          </a:p>
        </p:txBody>
      </p:sp>
      <p:sp>
        <p:nvSpPr>
          <p:cNvPr id="4" name="Slide Number Placeholder 3"/>
          <p:cNvSpPr>
            <a:spLocks noGrp="1"/>
          </p:cNvSpPr>
          <p:nvPr>
            <p:ph type="sldNum" sz="quarter" idx="12"/>
          </p:nvPr>
        </p:nvSpPr>
        <p:spPr/>
        <p:txBody>
          <a:bodyPr/>
          <a:lstStyle/>
          <a:p>
            <a:fld id="{344E8EA3-C3DD-5544-8A1C-EA00A1673D37}" type="slidenum">
              <a:rPr lang="en-US" smtClean="0"/>
              <a:t>9</a:t>
            </a:fld>
            <a:endParaRPr lang="en-US"/>
          </a:p>
        </p:txBody>
      </p:sp>
      <p:sp>
        <p:nvSpPr>
          <p:cNvPr id="5" name="Text Placeholder 4"/>
          <p:cNvSpPr>
            <a:spLocks noGrp="1"/>
          </p:cNvSpPr>
          <p:nvPr>
            <p:ph type="body" sz="quarter" idx="14"/>
          </p:nvPr>
        </p:nvSpPr>
        <p:spPr/>
        <p:txBody>
          <a:bodyPr/>
          <a:lstStyle/>
          <a:p>
            <a:r>
              <a:rPr lang="en-US" dirty="0">
                <a:solidFill>
                  <a:srgbClr val="C00000"/>
                </a:solidFill>
              </a:rPr>
              <a:t>UHT@BEER</a:t>
            </a:r>
          </a:p>
          <a:p>
            <a:r>
              <a:rPr lang="en-US" sz="1300" dirty="0"/>
              <a:t>Ultra-high temperature mechanical testing at BEER</a:t>
            </a:r>
          </a:p>
        </p:txBody>
      </p:sp>
      <p:sp>
        <p:nvSpPr>
          <p:cNvPr id="6" name="Text Placeholder 5"/>
          <p:cNvSpPr>
            <a:spLocks noGrp="1"/>
          </p:cNvSpPr>
          <p:nvPr>
            <p:ph type="body" sz="quarter" idx="13"/>
          </p:nvPr>
        </p:nvSpPr>
        <p:spPr>
          <a:xfrm>
            <a:off x="458196" y="2530136"/>
            <a:ext cx="6592802" cy="2336800"/>
          </a:xfrm>
        </p:spPr>
        <p:txBody>
          <a:bodyPr>
            <a:normAutofit lnSpcReduction="10000"/>
          </a:bodyPr>
          <a:lstStyle/>
          <a:p>
            <a:r>
              <a:rPr lang="en-US" sz="1200" b="0" dirty="0"/>
              <a:t>Joint project with three Swedish universities (Chalmers, Linköping and KTH) and representatives from BEER (NPI), funded by Swedish Research Council. Collaboration with ENGIN-X at ISIS. </a:t>
            </a:r>
          </a:p>
          <a:p>
            <a:r>
              <a:rPr lang="en-US" sz="1200" b="0" dirty="0"/>
              <a:t>Aimed at developing a furnace for in-situ mechanical testing at temperatures up to 1600 °C, available from day one from the SE pool.</a:t>
            </a:r>
          </a:p>
          <a:p>
            <a:r>
              <a:rPr lang="en-US" sz="1200" b="0" dirty="0"/>
              <a:t>Radiative heating to allow testing of e.g. CMCs. Currently in conceptual design phase where raytracing and thermal FE simulations are used to develop lamp based concept with optimized reflector design. Current results indicate that target temperatures should be readily reached.</a:t>
            </a:r>
          </a:p>
          <a:p>
            <a:r>
              <a:rPr lang="en-US" sz="1200" b="0" dirty="0"/>
              <a:t>Designed to allow access to ±90° diffraction detectors and future SANS detector in transmission, but depending on the need for secondary reflectors other detector banks (in the scattering plane) should be accessible. </a:t>
            </a:r>
          </a:p>
          <a:p>
            <a:r>
              <a:rPr lang="en-US" sz="1200" b="0" dirty="0"/>
              <a:t>Prototype reflectors will be built by ENGIN-X during fall to evaluate performance. Final design will also consider contactless extensometers and controlled environments (vacuum and/or gas).</a:t>
            </a:r>
          </a:p>
          <a:p>
            <a:endParaRPr lang="en-US" sz="1200" b="0" dirty="0"/>
          </a:p>
        </p:txBody>
      </p:sp>
      <p:pic>
        <p:nvPicPr>
          <p:cNvPr id="10" name="Picture 9">
            <a:extLst>
              <a:ext uri="{FF2B5EF4-FFF2-40B4-BE49-F238E27FC236}">
                <a16:creationId xmlns:a16="http://schemas.microsoft.com/office/drawing/2014/main" id="{2D173982-A949-48EA-A2A1-E0154092A06F}"/>
              </a:ext>
            </a:extLst>
          </p:cNvPr>
          <p:cNvPicPr>
            <a:picLocks noChangeAspect="1"/>
          </p:cNvPicPr>
          <p:nvPr/>
        </p:nvPicPr>
        <p:blipFill rotWithShape="1">
          <a:blip r:embed="rId2"/>
          <a:srcRect r="1905" b="2262"/>
          <a:stretch/>
        </p:blipFill>
        <p:spPr>
          <a:xfrm>
            <a:off x="7238275" y="2233368"/>
            <a:ext cx="1778472" cy="1192902"/>
          </a:xfrm>
          <a:prstGeom prst="rect">
            <a:avLst/>
          </a:prstGeom>
        </p:spPr>
      </p:pic>
      <p:pic>
        <p:nvPicPr>
          <p:cNvPr id="11" name="Picture 10">
            <a:extLst>
              <a:ext uri="{FF2B5EF4-FFF2-40B4-BE49-F238E27FC236}">
                <a16:creationId xmlns:a16="http://schemas.microsoft.com/office/drawing/2014/main" id="{8FFFAAD6-8828-48F2-9C7E-248715A0E575}"/>
              </a:ext>
            </a:extLst>
          </p:cNvPr>
          <p:cNvPicPr>
            <a:picLocks noChangeAspect="1"/>
          </p:cNvPicPr>
          <p:nvPr/>
        </p:nvPicPr>
        <p:blipFill rotWithShape="1">
          <a:blip r:embed="rId3"/>
          <a:srcRect l="-1" t="3004" r="2238" b="53058"/>
          <a:stretch/>
        </p:blipFill>
        <p:spPr>
          <a:xfrm>
            <a:off x="7238276" y="1310331"/>
            <a:ext cx="1778472" cy="848497"/>
          </a:xfrm>
          <a:prstGeom prst="rect">
            <a:avLst/>
          </a:prstGeom>
        </p:spPr>
      </p:pic>
      <p:pic>
        <p:nvPicPr>
          <p:cNvPr id="12" name="Picture 11" descr="A close up of a logo&#10;&#10;Description generated with high confidence">
            <a:extLst>
              <a:ext uri="{FF2B5EF4-FFF2-40B4-BE49-F238E27FC236}">
                <a16:creationId xmlns:a16="http://schemas.microsoft.com/office/drawing/2014/main" id="{12318AD2-8480-4A59-BCA6-712223918859}"/>
              </a:ext>
            </a:extLst>
          </p:cNvPr>
          <p:cNvPicPr>
            <a:picLocks noChangeAspect="1"/>
          </p:cNvPicPr>
          <p:nvPr/>
        </p:nvPicPr>
        <p:blipFill rotWithShape="1">
          <a:blip r:embed="rId4">
            <a:extLst>
              <a:ext uri="{28A0092B-C50C-407E-A947-70E740481C1C}">
                <a14:useLocalDpi xmlns:a14="http://schemas.microsoft.com/office/drawing/2010/main" val="0"/>
              </a:ext>
            </a:extLst>
          </a:blip>
          <a:srcRect t="2910" b="2755"/>
          <a:stretch/>
        </p:blipFill>
        <p:spPr>
          <a:xfrm>
            <a:off x="7238275" y="3509051"/>
            <a:ext cx="1778472" cy="2014919"/>
          </a:xfrm>
          <a:prstGeom prst="rect">
            <a:avLst/>
          </a:prstGeom>
        </p:spPr>
      </p:pic>
      <p:sp>
        <p:nvSpPr>
          <p:cNvPr id="13" name="Rectangle 5">
            <a:extLst>
              <a:ext uri="{FF2B5EF4-FFF2-40B4-BE49-F238E27FC236}">
                <a16:creationId xmlns:a16="http://schemas.microsoft.com/office/drawing/2014/main" id="{CD6DB0F5-384C-D64D-95EC-C3C3A458FAC3}"/>
              </a:ext>
            </a:extLst>
          </p:cNvPr>
          <p:cNvSpPr>
            <a:spLocks noChangeArrowheads="1"/>
          </p:cNvSpPr>
          <p:nvPr/>
        </p:nvSpPr>
        <p:spPr bwMode="auto">
          <a:xfrm>
            <a:off x="0" y="14512"/>
            <a:ext cx="9144000" cy="606176"/>
          </a:xfrm>
          <a:prstGeom prst="rect">
            <a:avLst/>
          </a:pr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hangingPunct="0"/>
            <a:endParaRPr lang="en-US"/>
          </a:p>
        </p:txBody>
      </p:sp>
      <p:pic>
        <p:nvPicPr>
          <p:cNvPr id="14" name="Picture 13">
            <a:extLst>
              <a:ext uri="{FF2B5EF4-FFF2-40B4-BE49-F238E27FC236}">
                <a16:creationId xmlns:a16="http://schemas.microsoft.com/office/drawing/2014/main" id="{5A242F1A-06B1-6D46-9B3E-AA422AA00B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041" y="81871"/>
            <a:ext cx="1315600" cy="256430"/>
          </a:xfrm>
          <a:prstGeom prst="rect">
            <a:avLst/>
          </a:prstGeom>
        </p:spPr>
      </p:pic>
      <p:sp>
        <p:nvSpPr>
          <p:cNvPr id="7" name="TextBox 6">
            <a:extLst>
              <a:ext uri="{FF2B5EF4-FFF2-40B4-BE49-F238E27FC236}">
                <a16:creationId xmlns:a16="http://schemas.microsoft.com/office/drawing/2014/main" id="{7278B69E-2B12-4B4A-865A-A5F16E908F4A}"/>
              </a:ext>
            </a:extLst>
          </p:cNvPr>
          <p:cNvSpPr txBox="1"/>
          <p:nvPr/>
        </p:nvSpPr>
        <p:spPr>
          <a:xfrm>
            <a:off x="323528" y="5704631"/>
            <a:ext cx="6085705" cy="369332"/>
          </a:xfrm>
          <a:prstGeom prst="rect">
            <a:avLst/>
          </a:prstGeom>
          <a:noFill/>
        </p:spPr>
        <p:txBody>
          <a:bodyPr wrap="none" rtlCol="0">
            <a:spAutoFit/>
          </a:bodyPr>
          <a:lstStyle/>
          <a:p>
            <a:r>
              <a:rPr lang="en-US" dirty="0"/>
              <a:t>Contact: Magnus </a:t>
            </a:r>
            <a:r>
              <a:rPr lang="en-US" dirty="0" err="1"/>
              <a:t>Colliander</a:t>
            </a:r>
            <a:r>
              <a:rPr lang="en-US" dirty="0"/>
              <a:t> (</a:t>
            </a:r>
            <a:r>
              <a:rPr lang="en-US" dirty="0" err="1"/>
              <a:t>magnus.colliander@chalmers.se</a:t>
            </a:r>
            <a:r>
              <a:rPr lang="en-US" dirty="0"/>
              <a:t>)</a:t>
            </a:r>
          </a:p>
        </p:txBody>
      </p:sp>
    </p:spTree>
    <p:extLst>
      <p:ext uri="{BB962C8B-B14F-4D97-AF65-F5344CB8AC3E}">
        <p14:creationId xmlns:p14="http://schemas.microsoft.com/office/powerpoint/2010/main" val="1301220835"/>
      </p:ext>
    </p:extLst>
  </p:cSld>
  <p:clrMapOvr>
    <a:masterClrMapping/>
  </p:clrMapOvr>
  <mc:AlternateContent xmlns:mc="http://schemas.openxmlformats.org/markup-compatibility/2006" xmlns:p14="http://schemas.microsoft.com/office/powerpoint/2010/main">
    <mc:Choice Requires="p14">
      <p:transition spd="slow" p14:dur="9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3262</TotalTime>
  <Words>919</Words>
  <Application>Microsoft Macintosh PowerPoint</Application>
  <PresentationFormat>On-screen Show (4:3)</PresentationFormat>
  <Paragraphs>209</Paragraphs>
  <Slides>11</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Sample Environment for Mechanical Processing</vt:lpstr>
      <vt:lpstr>Talk Overview</vt:lpstr>
      <vt:lpstr>Mechanical Processing</vt:lpstr>
      <vt:lpstr>Current Mechanical Processing suite</vt:lpstr>
      <vt:lpstr>Example: BEER deformation rig</vt:lpstr>
      <vt:lpstr>Example: BEER deformation rig</vt:lpstr>
      <vt:lpstr>Provisional Stress Rig Project Schedule</vt:lpstr>
      <vt:lpstr>External projects: VR funded furnace for stress rig</vt:lpstr>
      <vt:lpstr>PowerPoint Presentation</vt:lpstr>
      <vt:lpstr>Integrating external SEE</vt:lpstr>
      <vt:lpstr>Summary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Environment for Mechanical Processing</dc:title>
  <dc:creator>Malcolm</dc:creator>
  <cp:lastModifiedBy>Malcolm</cp:lastModifiedBy>
  <cp:revision>48</cp:revision>
  <dcterms:created xsi:type="dcterms:W3CDTF">2018-08-27T15:00:17Z</dcterms:created>
  <dcterms:modified xsi:type="dcterms:W3CDTF">2018-09-11T07:32:06Z</dcterms:modified>
</cp:coreProperties>
</file>