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8" r:id="rId2"/>
    <p:sldId id="327" r:id="rId3"/>
    <p:sldId id="330" r:id="rId4"/>
    <p:sldId id="326" r:id="rId5"/>
    <p:sldId id="32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93"/>
    <p:restoredTop sz="93089"/>
  </p:normalViewPr>
  <p:slideViewPr>
    <p:cSldViewPr snapToGrid="0" snapToObjects="1">
      <p:cViewPr varScale="1">
        <p:scale>
          <a:sx n="129" d="100"/>
          <a:sy n="129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9E0D-C583-1046-9A69-6AA03698B981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89AC4-7647-0244-9562-330DFFE40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2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048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4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16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Disolve</a:t>
            </a:r>
            <a:r>
              <a:rPr lang="en-US" dirty="0"/>
              <a:t> this slide or use as summary;</a:t>
            </a:r>
            <a:r>
              <a:rPr lang="en-US" baseline="0" dirty="0"/>
              <a:t> link to SAC comments</a:t>
            </a:r>
          </a:p>
          <a:p>
            <a:endParaRPr lang="en-US" baseline="0" dirty="0"/>
          </a:p>
          <a:p>
            <a:r>
              <a:rPr lang="en-US" baseline="0" dirty="0"/>
              <a:t>Needs to </a:t>
            </a:r>
            <a:r>
              <a:rPr lang="en-US" baseline="0" dirty="0" err="1"/>
              <a:t>specifc</a:t>
            </a:r>
            <a:r>
              <a:rPr lang="en-US" baseline="0" dirty="0"/>
              <a:t> what it want from the pool and what they build for their instrument.</a:t>
            </a:r>
          </a:p>
          <a:p>
            <a:r>
              <a:rPr lang="en-US" baseline="0" dirty="0" err="1"/>
              <a:t>Instrumet</a:t>
            </a:r>
            <a:r>
              <a:rPr lang="en-US" baseline="0" dirty="0"/>
              <a:t> team takes team during construction  (and potentially in operation)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6836-46CA-5148-8C9C-9AB51E573A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28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F538-F828-2E40-89C1-8D66B133F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9FBE1-C47A-0E44-91E9-FE076FD4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E80F-4071-F748-8563-33E615FC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6306-46E9-3845-A055-2474D580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A7D0D-32E0-7743-A8F5-B48F8D16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30C9-2645-6649-93EB-C58B2F76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2C328-6316-724D-B7F3-E29A372D9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8520-CE74-A84F-A183-4C561093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9BAF-FD42-C644-9B38-831BFA93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E83B-306A-7D41-89A2-D647088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4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6A7BC-92AD-D34E-A036-428E818F6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6477B-E043-974D-852E-AFCD40A93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BC2F9-B516-604B-88B2-232FF7D1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38F7-3A4F-5748-9795-A1B86709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C0B5-6D1D-BA45-B063-8999BC33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8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DBD38-89E1-DB45-ACF9-200E98AF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4390-2435-DA46-8396-81231AA2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33DD6-A44A-3F42-B41C-70E93321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C3256-2864-5840-938C-ADC95192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39268-8A0C-6047-A285-BE60B1D0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0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3A4C-BD1F-1A49-8720-62102D94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85B9A-10B5-D14D-85C9-68FA07C00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46C2B-D4C6-2F4B-9BE5-57F046EF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CDCB-72EC-FC49-96D0-CDF4EDCF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E6C8E-8D17-D944-A0C2-F7932BAE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0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9F2C-E8B9-4D4A-9AFA-0BEAC1A1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9787-AB23-E348-A876-F88DCE541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C47BE-1EFB-A546-9EB9-5A3D384DD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C84D0-D2B0-BA43-991E-10EF882F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B2618-8018-694A-96D4-ACC81254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7F5A9-F058-0E4C-904B-BF66E7B0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1275-80DE-4648-B002-9BDEB8B3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D5A0F-FE26-5045-8E77-6EBAD3AE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AF97-CD9A-ED42-9C6D-BADFA203F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E28EC-D792-5947-8B3A-6C128281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1E189-90E7-9944-ABC3-10CCB1FE5C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CF912-2EC9-3D4D-9A73-7D208D0FA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1FA5C-18AF-CF46-9731-9201276A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5B2DD-E86C-F040-BA4E-C04D326E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9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F2CD-24F1-CF46-A198-FC0A45D8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87E02-4A11-FA4C-B842-B1939705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1180D-4346-B843-B0AA-8EE18280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DB53-8D9E-0645-8D6C-9BA27946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3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FA21B-2E3B-6A40-BC79-875A949A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13718-EB2B-0540-A9F5-FE877DA7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04DCA-320C-9D45-B4AD-E3344F9C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AE3A-1507-5B40-926B-02DB1442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DCDA-DC08-0946-9623-C847AAD2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ECF2-5469-0344-9378-CA1CD45BE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BC0CB-638C-0743-91CA-3603ACAE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E0380-8174-1C49-88D1-EF9386B0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82C93-D0C2-2245-BFAB-DA59B777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68D7-C194-CC48-B4A5-59C9425B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0D5E0-BB20-D641-8A1D-45422A219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88F48-ED27-E146-A3E1-1F3644E3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2E727-3AA2-4446-BAB9-E03E5CDD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DE84A-E159-474B-91B9-E4F49384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4C2A2-9B91-4B43-9028-63E1E20C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6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43E27-E818-ED49-95DF-5D995EFF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D6B70-7CDD-2047-855C-E50639D2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C2D0-6ECE-D547-81D0-CB4AE7901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F625-6D9B-AD42-8F20-9091724D4E1F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2700-81FB-9D46-A349-0E3A03C63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F781F-6D43-E048-8555-39160FDFE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82D9-9EC9-8E48-B0E3-AEF478149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078992" y="1520826"/>
            <a:ext cx="982410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 u="sng" dirty="0" err="1"/>
              <a:t>Ideas</a:t>
            </a:r>
            <a:r>
              <a:rPr lang="sv-SE" sz="2000" b="1" u="sng" dirty="0"/>
              <a:t> and </a:t>
            </a:r>
            <a:r>
              <a:rPr lang="sv-SE" sz="2000" b="1" u="sng" dirty="0" err="1"/>
              <a:t>thoughts</a:t>
            </a:r>
            <a:r>
              <a:rPr lang="sv-SE" sz="2000" b="1" u="sng" dirty="0"/>
              <a:t>  from the Workshop on </a:t>
            </a:r>
            <a:r>
              <a:rPr lang="sv-SE" sz="2000" b="1" u="sng" dirty="0" err="1"/>
              <a:t>Gases</a:t>
            </a:r>
            <a:r>
              <a:rPr lang="sv-SE" sz="2000" b="1" u="sng" dirty="0"/>
              <a:t> and </a:t>
            </a:r>
            <a:r>
              <a:rPr lang="sv-SE" sz="2000" b="1" u="sng" dirty="0" err="1"/>
              <a:t>Chemical</a:t>
            </a:r>
            <a:r>
              <a:rPr lang="sv-SE" sz="2000" b="1" u="sng" dirty="0"/>
              <a:t> </a:t>
            </a:r>
            <a:r>
              <a:rPr lang="sv-SE" sz="2000" b="1" u="sng" dirty="0" err="1"/>
              <a:t>Reaction</a:t>
            </a:r>
            <a:endParaRPr lang="sv-SE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pPr algn="ctr"/>
            <a:endParaRPr lang="en-US" sz="2000" b="1" u="sng" dirty="0"/>
          </a:p>
          <a:p>
            <a:r>
              <a:rPr lang="sv-SE" b="1" dirty="0"/>
              <a:t>May 2nd/May 3rd, 2018 </a:t>
            </a:r>
            <a:r>
              <a:rPr lang="sv-SE" b="1" dirty="0" err="1"/>
              <a:t>Sanbjerg,DK</a:t>
            </a:r>
            <a:r>
              <a:rPr lang="sv-SE" b="1" dirty="0"/>
              <a:t>, by Mogens Christensen, </a:t>
            </a:r>
            <a:r>
              <a:rPr lang="sv-SE" b="1" dirty="0" err="1"/>
              <a:t>head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the HEIMDAL  </a:t>
            </a:r>
            <a:r>
              <a:rPr lang="sv-SE" b="1" dirty="0" err="1"/>
              <a:t>project</a:t>
            </a:r>
            <a:r>
              <a:rPr lang="sv-SE" b="1" dirty="0"/>
              <a:t>:</a:t>
            </a:r>
          </a:p>
          <a:p>
            <a:endParaRPr lang="sv-SE" b="1" dirty="0"/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In-situ </a:t>
            </a:r>
            <a:r>
              <a:rPr lang="sv-SE" b="1" dirty="0" err="1"/>
              <a:t>growth</a:t>
            </a:r>
            <a:r>
              <a:rPr lang="sv-SE" b="1" dirty="0"/>
              <a:t> / </a:t>
            </a:r>
            <a:r>
              <a:rPr lang="sv-SE" b="1" dirty="0" err="1"/>
              <a:t>thin</a:t>
            </a:r>
            <a:r>
              <a:rPr lang="sv-SE" b="1" dirty="0"/>
              <a:t> film / </a:t>
            </a:r>
            <a:r>
              <a:rPr lang="sv-SE" b="1" dirty="0" err="1"/>
              <a:t>chemical</a:t>
            </a:r>
            <a:r>
              <a:rPr lang="sv-SE" b="1" dirty="0"/>
              <a:t> </a:t>
            </a:r>
            <a:r>
              <a:rPr lang="sv-SE" b="1" dirty="0" err="1"/>
              <a:t>reactions</a:t>
            </a:r>
            <a:r>
              <a:rPr lang="sv-SE" b="1" dirty="0"/>
              <a:t> , FLUCO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/>
              <a:t>Electro </a:t>
            </a:r>
            <a:r>
              <a:rPr lang="sv-SE" b="1" dirty="0" err="1"/>
              <a:t>chemistry</a:t>
            </a:r>
            <a:r>
              <a:rPr lang="sv-SE" b="1" dirty="0"/>
              <a:t>, </a:t>
            </a:r>
            <a:r>
              <a:rPr lang="sv-SE" b="1" dirty="0" err="1"/>
              <a:t>catalyst</a:t>
            </a:r>
            <a:r>
              <a:rPr lang="sv-SE" b="1" dirty="0"/>
              <a:t> materials, </a:t>
            </a:r>
            <a:r>
              <a:rPr lang="sv-SE" b="1" dirty="0" err="1"/>
              <a:t>batteries</a:t>
            </a:r>
            <a:r>
              <a:rPr lang="sv-SE" b="1" dirty="0"/>
              <a:t>, </a:t>
            </a:r>
            <a:r>
              <a:rPr lang="sv-SE" b="1" dirty="0" err="1"/>
              <a:t>fuelcells</a:t>
            </a: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/>
              <a:t>Chemical</a:t>
            </a:r>
            <a:r>
              <a:rPr lang="sv-SE" b="1" dirty="0"/>
              <a:t> </a:t>
            </a:r>
            <a:r>
              <a:rPr lang="sv-SE" b="1" dirty="0" err="1"/>
              <a:t>reactions</a:t>
            </a: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b="1" dirty="0" err="1"/>
              <a:t>Thin</a:t>
            </a:r>
            <a:r>
              <a:rPr lang="sv-SE" b="1" dirty="0"/>
              <a:t> film </a:t>
            </a:r>
            <a:r>
              <a:rPr lang="sv-SE" b="1" dirty="0" err="1"/>
              <a:t>growth</a:t>
            </a:r>
            <a:r>
              <a:rPr lang="sv-SE" b="1" dirty="0"/>
              <a:t>/</a:t>
            </a:r>
            <a:r>
              <a:rPr lang="sv-SE" b="1" dirty="0" err="1"/>
              <a:t>analysis</a:t>
            </a:r>
            <a:endParaRPr lang="sv-SE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Furnaces</a:t>
            </a:r>
            <a:r>
              <a:rPr lang="sv-SE" b="1" dirty="0"/>
              <a:t> / </a:t>
            </a:r>
            <a:r>
              <a:rPr lang="sv-SE" b="1" dirty="0" err="1"/>
              <a:t>temperature</a:t>
            </a:r>
            <a:r>
              <a:rPr lang="sv-SE" b="1" dirty="0"/>
              <a:t> </a:t>
            </a:r>
            <a:r>
              <a:rPr lang="sv-SE" b="1" dirty="0" err="1"/>
              <a:t>control</a:t>
            </a:r>
            <a:r>
              <a:rPr lang="sv-SE" b="1" dirty="0"/>
              <a:t> , TEFI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 err="1"/>
              <a:t>Mechanical</a:t>
            </a:r>
            <a:r>
              <a:rPr lang="sv-SE" b="1" dirty="0"/>
              <a:t> </a:t>
            </a:r>
            <a:r>
              <a:rPr lang="sv-SE" b="1" dirty="0" err="1"/>
              <a:t>processing</a:t>
            </a:r>
            <a:r>
              <a:rPr lang="sv-SE" b="1" dirty="0"/>
              <a:t> , PREMP</a:t>
            </a:r>
            <a:br>
              <a:rPr lang="sv-SE" dirty="0"/>
            </a:br>
            <a:endParaRPr lang="en-US" sz="2000" b="1" dirty="0"/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dirty="0"/>
          </a:p>
          <a:p>
            <a:pPr marL="742950" lvl="1" indent="-285750">
              <a:buFontTx/>
              <a:buChar char="-"/>
            </a:pP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386195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524000" y="1520826"/>
            <a:ext cx="90803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u="sng" dirty="0"/>
              <a:t>Some devices , procured/planned , selected items</a:t>
            </a:r>
          </a:p>
          <a:p>
            <a:pPr marL="285750" indent="-285750">
              <a:buFontTx/>
              <a:buChar char="-"/>
            </a:pPr>
            <a:endParaRPr lang="en-US" sz="2000" b="1" u="sng" dirty="0"/>
          </a:p>
          <a:p>
            <a:pPr marL="742950" lvl="1" indent="-285750">
              <a:buFontTx/>
              <a:buChar char="-"/>
            </a:pPr>
            <a:r>
              <a:rPr lang="en-US" sz="2000" b="1" dirty="0" err="1"/>
              <a:t>Solartron</a:t>
            </a:r>
            <a:r>
              <a:rPr lang="en-US" sz="2000" b="1" dirty="0"/>
              <a:t> 1255 , HF Frequency Response Analyzer</a:t>
            </a:r>
          </a:p>
          <a:p>
            <a:pPr marL="742950" lvl="1" indent="-285750">
              <a:buFontTx/>
              <a:buChar char="-"/>
            </a:pPr>
            <a:r>
              <a:rPr lang="en-US" sz="2000" b="1" dirty="0" err="1"/>
              <a:t>Solartron</a:t>
            </a:r>
            <a:r>
              <a:rPr lang="en-US" sz="2000" b="1" dirty="0"/>
              <a:t> 1286A , </a:t>
            </a:r>
            <a:r>
              <a:rPr lang="en-US" sz="2000" b="1" dirty="0" err="1"/>
              <a:t>Potentiostat</a:t>
            </a:r>
            <a:endParaRPr lang="en-US" sz="2000" b="1" dirty="0"/>
          </a:p>
          <a:p>
            <a:pPr marL="742950" lvl="1" indent="-285750">
              <a:buFontTx/>
              <a:buChar char="-"/>
            </a:pPr>
            <a:r>
              <a:rPr lang="en-US" sz="2000" b="1" dirty="0"/>
              <a:t>Open bath circulators</a:t>
            </a:r>
          </a:p>
          <a:p>
            <a:pPr marL="742950" lvl="1" indent="-285750">
              <a:buFontTx/>
              <a:buChar char="-"/>
            </a:pPr>
            <a:r>
              <a:rPr lang="en-US" sz="2000" b="1" dirty="0"/>
              <a:t>H</a:t>
            </a:r>
            <a:r>
              <a:rPr lang="en-US" sz="2000" b="1" baseline="-25000" dirty="0"/>
              <a:t>2</a:t>
            </a:r>
            <a:r>
              <a:rPr lang="en-US" sz="2000" b="1" dirty="0"/>
              <a:t> Gas manifold</a:t>
            </a:r>
          </a:p>
          <a:p>
            <a:pPr marL="742950" lvl="1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u="sng" dirty="0"/>
              <a:t>Planned</a:t>
            </a:r>
          </a:p>
          <a:p>
            <a:pPr marL="742950" lvl="1" indent="-285750">
              <a:buFontTx/>
              <a:buChar char="-"/>
            </a:pPr>
            <a:endParaRPr lang="en-US" sz="2000" b="1" u="sng" dirty="0"/>
          </a:p>
          <a:p>
            <a:pPr marL="1200150" lvl="2" indent="-285750">
              <a:buFontTx/>
              <a:buChar char="-"/>
            </a:pPr>
            <a:r>
              <a:rPr lang="en-US" sz="2000" b="1" dirty="0"/>
              <a:t>Test cells</a:t>
            </a:r>
          </a:p>
          <a:p>
            <a:pPr marL="1200150" lvl="2" indent="-285750">
              <a:buFontTx/>
              <a:buChar char="-"/>
            </a:pPr>
            <a:r>
              <a:rPr lang="en-US" sz="2000" b="1" dirty="0"/>
              <a:t>Lab. furnaces , modular electro chemistry measurement devices, in collaboration with SULF</a:t>
            </a:r>
          </a:p>
          <a:p>
            <a:pPr marL="1200150" lvl="2" indent="-285750">
              <a:buFontTx/>
              <a:buChar char="-"/>
            </a:pPr>
            <a:r>
              <a:rPr lang="en-US" sz="2000" b="1" dirty="0"/>
              <a:t>Gas manifolds for corrosive gases</a:t>
            </a:r>
          </a:p>
          <a:p>
            <a:pPr marL="1200150" lvl="2" indent="-285750">
              <a:buFontTx/>
              <a:buChar char="-"/>
            </a:pPr>
            <a:r>
              <a:rPr lang="en-US" sz="2000" b="1" dirty="0"/>
              <a:t>Development of test cells</a:t>
            </a:r>
          </a:p>
          <a:p>
            <a:pPr marL="1200150" lvl="2" indent="-285750">
              <a:buFontTx/>
              <a:buChar char="-"/>
            </a:pPr>
            <a:r>
              <a:rPr lang="en-US" sz="2000" b="1" dirty="0"/>
              <a:t>DLS/SLS in situ </a:t>
            </a:r>
          </a:p>
        </p:txBody>
      </p:sp>
    </p:spTree>
    <p:extLst>
      <p:ext uri="{BB962C8B-B14F-4D97-AF65-F5344CB8AC3E}">
        <p14:creationId xmlns:p14="http://schemas.microsoft.com/office/powerpoint/2010/main" val="189478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524000" y="3478718"/>
            <a:ext cx="90803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/>
              <a:t>Different experimental setup’s , using special customer cells/chambers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Sample environment is strongly user focused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r>
              <a:rPr lang="en-US" sz="2000" b="1" dirty="0"/>
              <a:t>FLUCO acts as a toolbox to provide physical standard parameter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742950" lvl="1" indent="-285750">
              <a:buFontTx/>
              <a:buChar char="-"/>
            </a:pPr>
            <a:r>
              <a:rPr lang="en-US" sz="2000" b="1" dirty="0"/>
              <a:t>Gases/Temperature/mechanical movement/humidity/light(laser)/..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1F26F-4E2F-A244-B2EE-689976A590F4}"/>
              </a:ext>
            </a:extLst>
          </p:cNvPr>
          <p:cNvSpPr txBox="1"/>
          <p:nvPr/>
        </p:nvSpPr>
        <p:spPr>
          <a:xfrm>
            <a:off x="3270846" y="1897175"/>
            <a:ext cx="5225148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u="sng" dirty="0"/>
              <a:t>Toolbox capability for individual setup’s</a:t>
            </a:r>
          </a:p>
        </p:txBody>
      </p:sp>
    </p:spTree>
    <p:extLst>
      <p:ext uri="{BB962C8B-B14F-4D97-AF65-F5344CB8AC3E}">
        <p14:creationId xmlns:p14="http://schemas.microsoft.com/office/powerpoint/2010/main" val="248764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850" y="3598109"/>
            <a:ext cx="122413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Pool</a:t>
            </a:r>
          </a:p>
          <a:p>
            <a:pPr algn="ctr"/>
            <a:r>
              <a:rPr lang="en-GB" sz="1600" dirty="0"/>
              <a:t>Equipment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48139"/>
              </p:ext>
            </p:extLst>
          </p:nvPr>
        </p:nvGraphicFramePr>
        <p:xfrm>
          <a:off x="3013456" y="1561374"/>
          <a:ext cx="7303270" cy="4279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61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8171">
                <a:tc>
                  <a:txBody>
                    <a:bodyPr/>
                    <a:lstStyle/>
                    <a:p>
                      <a:r>
                        <a:rPr lang="en-GB" sz="1400" b="0"/>
                        <a:t>WP</a:t>
                      </a:r>
                    </a:p>
                    <a:p>
                      <a:endParaRPr lang="en-GB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/>
                        <a:t>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17</a:t>
                      </a:r>
                    </a:p>
                    <a:p>
                      <a:endParaRPr lang="en-GB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20</a:t>
                      </a:r>
                    </a:p>
                    <a:p>
                      <a:endParaRPr lang="en-GB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7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Gas-processing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</a:rPr>
                        <a:t>-system</a:t>
                      </a:r>
                      <a:endParaRPr lang="en-GB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U.Tartu</a:t>
                      </a:r>
                      <a:r>
                        <a:rPr lang="en-GB" sz="1000" b="1" dirty="0"/>
                        <a:t>(EE)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solidFill>
                            <a:srgbClr val="0000FF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Laser Pump Probe  </a:t>
                      </a:r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U.Tartu</a:t>
                      </a:r>
                      <a:r>
                        <a:rPr lang="en-GB" sz="1000" b="1" dirty="0"/>
                        <a:t>(EE)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lang="en-GB" sz="1200"/>
                        <a:t>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Laser Pump Probe2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U.Tartu</a:t>
                      </a:r>
                      <a:r>
                        <a:rPr lang="en-GB" sz="1000" b="1" dirty="0"/>
                        <a:t>(EE)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Stopped-flow</a:t>
                      </a:r>
                      <a:r>
                        <a:rPr lang="en-GB" sz="1200" b="1" baseline="0" dirty="0">
                          <a:solidFill>
                            <a:srgbClr val="0070C0"/>
                          </a:solidFill>
                        </a:rPr>
                        <a:t>-Cell</a:t>
                      </a:r>
                      <a:endParaRPr lang="en-GB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U.Tartu</a:t>
                      </a:r>
                      <a:r>
                        <a:rPr lang="en-GB" sz="1000" b="1" dirty="0"/>
                        <a:t>(EE)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Humidity Chamber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U.Tartu</a:t>
                      </a:r>
                      <a:r>
                        <a:rPr lang="en-GB" sz="1000" b="1" dirty="0"/>
                        <a:t>(EE)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Rheometer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FZJ</a:t>
                      </a:r>
                      <a:r>
                        <a:rPr lang="en-GB" sz="1000" b="1" baseline="0" dirty="0"/>
                        <a:t> ,(Ge)</a:t>
                      </a:r>
                      <a:endParaRPr lang="en-GB" sz="1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/>
                        <a:t>Light scattering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err="1"/>
                        <a:t>FlexiProb</a:t>
                      </a:r>
                      <a:endParaRPr lang="en-GB" sz="1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solidFill>
                            <a:srgbClr val="0000FF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5x SANS</a:t>
                      </a:r>
                      <a:r>
                        <a:rPr lang="en-US" sz="1200" b="1" u="sng" baseline="0" dirty="0">
                          <a:solidFill>
                            <a:srgbClr val="0000FF"/>
                          </a:solidFill>
                          <a:effectLst>
                            <a:glow rad="101600">
                              <a:schemeClr val="accent6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 Peltier</a:t>
                      </a:r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RUC, (DK)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B050"/>
                          </a:solidFill>
                        </a:rPr>
                        <a:t>Rotating cells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ESS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0C0"/>
                          </a:solidFill>
                        </a:rPr>
                        <a:t>Thermalizing Bl.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FZJ</a:t>
                      </a:r>
                      <a:r>
                        <a:rPr lang="en-GB" sz="1000" b="1" baseline="0" dirty="0"/>
                        <a:t> ,(Ge)</a:t>
                      </a:r>
                      <a:endParaRPr lang="en-GB" sz="1000" b="1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/>
                        <a:t>Chem. Cell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ESS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/>
                        <a:t>Cells/solid-liquid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ESS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/>
                        <a:t>Lab Equipment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/>
                        <a:t>ESS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781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B050"/>
                          </a:solidFill>
                        </a:rPr>
                        <a:t>El. </a:t>
                      </a:r>
                      <a:r>
                        <a:rPr lang="en-GB" sz="1200" b="1" dirty="0" err="1">
                          <a:solidFill>
                            <a:srgbClr val="00B050"/>
                          </a:solidFill>
                        </a:rPr>
                        <a:t>Chem.Dev</a:t>
                      </a:r>
                      <a:r>
                        <a:rPr lang="en-GB" sz="1200" b="1" dirty="0">
                          <a:solidFill>
                            <a:srgbClr val="00B050"/>
                          </a:solidFill>
                        </a:rPr>
                        <a:t>./Cell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/>
                        <a:t>ESS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617554945"/>
                  </a:ext>
                </a:extLst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>
            <a:off x="1804737" y="2297926"/>
            <a:ext cx="1231431" cy="3156669"/>
          </a:xfrm>
          <a:prstGeom prst="leftBrace">
            <a:avLst>
              <a:gd name="adj1" fmla="val 8333"/>
              <a:gd name="adj2" fmla="val 4961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Bent-Up Arrow 12"/>
          <p:cNvSpPr/>
          <p:nvPr/>
        </p:nvSpPr>
        <p:spPr>
          <a:xfrm>
            <a:off x="6933234" y="6050691"/>
            <a:ext cx="274556" cy="17758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75168" y="6050691"/>
            <a:ext cx="179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Lab building available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99155" y="6059419"/>
            <a:ext cx="1612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Hot commissioning</a:t>
            </a:r>
          </a:p>
          <a:p>
            <a:r>
              <a:rPr lang="en-GB" sz="1400" b="1" dirty="0"/>
              <a:t>first instruments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6496" y="2835020"/>
            <a:ext cx="1510138" cy="145427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76495" y="4391869"/>
            <a:ext cx="1071079" cy="1404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81118" y="3855563"/>
            <a:ext cx="1578051" cy="122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85107" y="1636607"/>
            <a:ext cx="323732" cy="4414083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581541" y="1636608"/>
            <a:ext cx="323732" cy="441408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476968" y="2158537"/>
            <a:ext cx="1818639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GB" sz="1600" dirty="0"/>
          </a:p>
          <a:p>
            <a:r>
              <a:rPr lang="en-GB" sz="1600" b="1" dirty="0"/>
              <a:t>Equipment </a:t>
            </a:r>
          </a:p>
          <a:p>
            <a:r>
              <a:rPr lang="en-GB" sz="1600" b="1" dirty="0"/>
              <a:t>available</a:t>
            </a:r>
          </a:p>
          <a:p>
            <a:r>
              <a:rPr lang="en-GB" sz="1600" b="1" dirty="0" err="1"/>
              <a:t>Testet</a:t>
            </a:r>
            <a:r>
              <a:rPr lang="en-GB" sz="1600" b="1" dirty="0"/>
              <a:t>/integrated</a:t>
            </a:r>
          </a:p>
          <a:p>
            <a:r>
              <a:rPr lang="en-GB" sz="1600" b="1" dirty="0"/>
              <a:t>Technicians trained</a:t>
            </a:r>
          </a:p>
          <a:p>
            <a:endParaRPr lang="en-GB" sz="1600" b="1" dirty="0"/>
          </a:p>
          <a:p>
            <a:r>
              <a:rPr lang="en-GB" sz="1600" b="1" dirty="0"/>
              <a:t>Ready to run</a:t>
            </a:r>
          </a:p>
          <a:p>
            <a:r>
              <a:rPr lang="en-GB" sz="1600" b="1" dirty="0"/>
              <a:t> at instruments</a:t>
            </a:r>
          </a:p>
          <a:p>
            <a:endParaRPr lang="en-GB" sz="1600" b="1" dirty="0"/>
          </a:p>
          <a:p>
            <a:endParaRPr lang="en-GB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6462868" y="5127844"/>
            <a:ext cx="3820648" cy="133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760863" y="4875464"/>
            <a:ext cx="1547683" cy="143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11404" y="5389700"/>
            <a:ext cx="4472112" cy="1260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576497" y="2236568"/>
            <a:ext cx="1578051" cy="122715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38447" y="3104971"/>
            <a:ext cx="1654136" cy="133345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43444" y="3351043"/>
            <a:ext cx="1654136" cy="131946"/>
          </a:xfrm>
          <a:prstGeom prst="rect">
            <a:avLst/>
          </a:prstGeom>
          <a:solidFill>
            <a:srgbClr val="0094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47575" y="3592327"/>
            <a:ext cx="1549752" cy="14882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647575" y="4625013"/>
            <a:ext cx="1549752" cy="138996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B7A2F5-18A2-1247-B2D7-036A62E90E0F}"/>
              </a:ext>
            </a:extLst>
          </p:cNvPr>
          <p:cNvSpPr/>
          <p:nvPr/>
        </p:nvSpPr>
        <p:spPr>
          <a:xfrm>
            <a:off x="7171080" y="5632851"/>
            <a:ext cx="2355236" cy="1438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3CC3E00-847B-7240-AEE1-1E5DC34C0826}"/>
              </a:ext>
            </a:extLst>
          </p:cNvPr>
          <p:cNvSpPr/>
          <p:nvPr/>
        </p:nvSpPr>
        <p:spPr>
          <a:xfrm>
            <a:off x="432866" y="1782869"/>
            <a:ext cx="505579" cy="141049"/>
          </a:xfrm>
          <a:prstGeom prst="rect">
            <a:avLst/>
          </a:prstGeom>
          <a:solidFill>
            <a:srgbClr val="0094C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FF97BE-9A42-2045-A436-4B09CB1D2FD7}"/>
              </a:ext>
            </a:extLst>
          </p:cNvPr>
          <p:cNvSpPr/>
          <p:nvPr/>
        </p:nvSpPr>
        <p:spPr>
          <a:xfrm>
            <a:off x="430424" y="2614338"/>
            <a:ext cx="508020" cy="1319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744672-BF71-0C43-BA7B-60FE8F9D512D}"/>
              </a:ext>
            </a:extLst>
          </p:cNvPr>
          <p:cNvSpPr txBox="1"/>
          <p:nvPr/>
        </p:nvSpPr>
        <p:spPr>
          <a:xfrm>
            <a:off x="953766" y="2163457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In house / Cash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15EAF7-2BAC-C74C-BA5C-B548635BA24E}"/>
              </a:ext>
            </a:extLst>
          </p:cNvPr>
          <p:cNvSpPr txBox="1"/>
          <p:nvPr/>
        </p:nvSpPr>
        <p:spPr>
          <a:xfrm>
            <a:off x="938444" y="1717876"/>
            <a:ext cx="1425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In Kind Started/Start at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BB2C3EB-563B-CD40-A38A-428FB56EBB0C}"/>
              </a:ext>
            </a:extLst>
          </p:cNvPr>
          <p:cNvSpPr txBox="1"/>
          <p:nvPr/>
        </p:nvSpPr>
        <p:spPr>
          <a:xfrm>
            <a:off x="944041" y="2575083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Started, ongoing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A74324-2AA3-8240-AF2E-7AAD9828D173}"/>
              </a:ext>
            </a:extLst>
          </p:cNvPr>
          <p:cNvSpPr/>
          <p:nvPr/>
        </p:nvSpPr>
        <p:spPr>
          <a:xfrm>
            <a:off x="437815" y="1988910"/>
            <a:ext cx="508020" cy="1319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0000">
                <a:schemeClr val="accent1">
                  <a:shade val="93000"/>
                  <a:satMod val="130000"/>
                  <a:lumMod val="50000"/>
                  <a:lumOff val="50000"/>
                </a:schemeClr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90EB51A-6246-7146-A87C-0362980C94AA}"/>
              </a:ext>
            </a:extLst>
          </p:cNvPr>
          <p:cNvSpPr/>
          <p:nvPr/>
        </p:nvSpPr>
        <p:spPr>
          <a:xfrm>
            <a:off x="433892" y="2198316"/>
            <a:ext cx="508020" cy="13194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D7F52F0-229E-0E44-A5E9-93D55C34F6E0}"/>
              </a:ext>
            </a:extLst>
          </p:cNvPr>
          <p:cNvSpPr/>
          <p:nvPr/>
        </p:nvSpPr>
        <p:spPr>
          <a:xfrm>
            <a:off x="439819" y="2407363"/>
            <a:ext cx="508020" cy="1319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6A7BAF9-BB18-5C4E-A968-A5F463494C93}"/>
              </a:ext>
            </a:extLst>
          </p:cNvPr>
          <p:cNvSpPr txBox="1"/>
          <p:nvPr/>
        </p:nvSpPr>
        <p:spPr>
          <a:xfrm>
            <a:off x="941912" y="2387090"/>
            <a:ext cx="1361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External collaboration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29143A2-F2F7-ED49-8756-D0AE5C3629FC}"/>
              </a:ext>
            </a:extLst>
          </p:cNvPr>
          <p:cNvSpPr txBox="1"/>
          <p:nvPr/>
        </p:nvSpPr>
        <p:spPr>
          <a:xfrm>
            <a:off x="953766" y="1929372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In Kind Planned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529B8A3-F314-DD40-8155-4E928ECF3C3E}"/>
              </a:ext>
            </a:extLst>
          </p:cNvPr>
          <p:cNvSpPr txBox="1"/>
          <p:nvPr/>
        </p:nvSpPr>
        <p:spPr>
          <a:xfrm>
            <a:off x="2377691" y="2539309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FINISHED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451969-93CE-8949-A2BE-04696F0FA456}"/>
              </a:ext>
            </a:extLst>
          </p:cNvPr>
          <p:cNvSpPr txBox="1"/>
          <p:nvPr/>
        </p:nvSpPr>
        <p:spPr>
          <a:xfrm>
            <a:off x="2377691" y="4076233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FF0000"/>
                </a:solidFill>
              </a:rPr>
              <a:t>FINISHED</a:t>
            </a:r>
          </a:p>
        </p:txBody>
      </p:sp>
    </p:spTree>
    <p:extLst>
      <p:ext uri="{BB962C8B-B14F-4D97-AF65-F5344CB8AC3E}">
        <p14:creationId xmlns:p14="http://schemas.microsoft.com/office/powerpoint/2010/main" val="62769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/>
          </p:cNvSpPr>
          <p:nvPr/>
        </p:nvSpPr>
        <p:spPr bwMode="auto">
          <a:xfrm>
            <a:off x="1524000" y="1"/>
            <a:ext cx="9156700" cy="14335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0313" y="377826"/>
            <a:ext cx="13589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985" y="148423"/>
            <a:ext cx="71391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u="sng" dirty="0">
                <a:solidFill>
                  <a:schemeClr val="bg1"/>
                </a:solidFill>
              </a:rPr>
              <a:t>FLUCO</a:t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3100" b="1" u="sng" dirty="0" err="1">
                <a:solidFill>
                  <a:schemeClr val="bg1"/>
                </a:solidFill>
              </a:rPr>
              <a:t>FLU</a:t>
            </a:r>
            <a:r>
              <a:rPr lang="en-GB" sz="3100" b="1" dirty="0" err="1">
                <a:solidFill>
                  <a:schemeClr val="bg1"/>
                </a:solidFill>
              </a:rPr>
              <a:t>ids</a:t>
            </a:r>
            <a:r>
              <a:rPr lang="en-GB" sz="3100" b="1" dirty="0">
                <a:solidFill>
                  <a:schemeClr val="bg1"/>
                </a:solidFill>
              </a:rPr>
              <a:t> incl. gases, </a:t>
            </a:r>
            <a:r>
              <a:rPr lang="en-GB" sz="3100" b="1" dirty="0" err="1">
                <a:solidFill>
                  <a:schemeClr val="bg1"/>
                </a:solidFill>
              </a:rPr>
              <a:t>vapors</a:t>
            </a:r>
            <a:r>
              <a:rPr lang="en-GB" sz="3100" b="1" dirty="0">
                <a:solidFill>
                  <a:schemeClr val="bg1"/>
                </a:solidFill>
              </a:rPr>
              <a:t> and </a:t>
            </a:r>
            <a:r>
              <a:rPr lang="en-GB" sz="3100" b="1" u="sng" dirty="0" err="1">
                <a:solidFill>
                  <a:schemeClr val="bg1"/>
                </a:solidFill>
              </a:rPr>
              <a:t>CO</a:t>
            </a:r>
            <a:r>
              <a:rPr lang="en-GB" sz="3100" b="1" dirty="0" err="1">
                <a:solidFill>
                  <a:schemeClr val="bg1"/>
                </a:solidFill>
              </a:rPr>
              <a:t>mplex</a:t>
            </a:r>
            <a:r>
              <a:rPr lang="en-GB" sz="3100" b="1" dirty="0">
                <a:solidFill>
                  <a:schemeClr val="bg1"/>
                </a:solidFill>
              </a:rPr>
              <a:t> fluids </a:t>
            </a:r>
            <a:br>
              <a:rPr lang="en-GB" sz="31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- H. Schneider 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1442B7-24A8-714D-AB5D-33F4CD02CD95}"/>
              </a:ext>
            </a:extLst>
          </p:cNvPr>
          <p:cNvSpPr/>
          <p:nvPr/>
        </p:nvSpPr>
        <p:spPr>
          <a:xfrm>
            <a:off x="1524000" y="1520826"/>
            <a:ext cx="90803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u="sng" dirty="0"/>
              <a:t>Nice example for future </a:t>
            </a:r>
            <a:r>
              <a:rPr lang="en-US" sz="2000" b="1" u="sng" dirty="0" err="1"/>
              <a:t>experiments@ESS</a:t>
            </a:r>
            <a:endParaRPr lang="en-US" sz="2000" b="1" u="sng" dirty="0"/>
          </a:p>
          <a:p>
            <a:pPr marL="285750" indent="-285750">
              <a:buFontTx/>
              <a:buChar char="-"/>
            </a:pPr>
            <a:endParaRPr lang="en-US" sz="2000" b="1" u="sng" dirty="0"/>
          </a:p>
          <a:p>
            <a:r>
              <a:rPr lang="sv-SE" dirty="0"/>
              <a:t>In situ X-</a:t>
            </a:r>
            <a:r>
              <a:rPr lang="sv-SE" dirty="0" err="1"/>
              <a:t>ray</a:t>
            </a:r>
            <a:r>
              <a:rPr lang="sv-SE" dirty="0"/>
              <a:t> </a:t>
            </a:r>
            <a:r>
              <a:rPr lang="sv-SE" dirty="0" err="1"/>
              <a:t>diffraction</a:t>
            </a:r>
            <a:r>
              <a:rPr lang="sv-SE" dirty="0"/>
              <a:t> </a:t>
            </a:r>
            <a:r>
              <a:rPr lang="sv-SE" dirty="0" err="1"/>
              <a:t>environments</a:t>
            </a:r>
            <a:r>
              <a:rPr lang="sv-SE" dirty="0"/>
              <a:t> for 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pressure</a:t>
            </a:r>
            <a:endParaRPr lang="sv-SE" dirty="0"/>
          </a:p>
          <a:p>
            <a:r>
              <a:rPr lang="sv-SE" dirty="0" err="1"/>
              <a:t>reactions</a:t>
            </a:r>
            <a:r>
              <a:rPr lang="sv-SE" dirty="0"/>
              <a:t> , Torben Rene Jensen</a:t>
            </a:r>
          </a:p>
          <a:p>
            <a:endParaRPr lang="sv-SE" dirty="0"/>
          </a:p>
          <a:p>
            <a:r>
              <a:rPr lang="sv-SE" sz="1600" dirty="0" err="1"/>
              <a:t>Done</a:t>
            </a:r>
            <a:r>
              <a:rPr lang="sv-SE" sz="1600" dirty="0"/>
              <a:t> at PETRA III , 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EB485-C4BA-FE41-BB5D-5E1F33FAF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694" y="1731705"/>
            <a:ext cx="3944101" cy="4530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2CDBCD-9B0B-F748-8E35-A3806CC00500}"/>
              </a:ext>
            </a:extLst>
          </p:cNvPr>
          <p:cNvSpPr txBox="1"/>
          <p:nvPr/>
        </p:nvSpPr>
        <p:spPr>
          <a:xfrm>
            <a:off x="3642673" y="3783932"/>
            <a:ext cx="21301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70 bar H</a:t>
            </a:r>
            <a:r>
              <a:rPr lang="en-GB" b="1" baseline="-25000" dirty="0"/>
              <a:t>2</a:t>
            </a:r>
            <a:r>
              <a:rPr lang="en-GB" b="1" dirty="0"/>
              <a:t> at 293 K</a:t>
            </a:r>
          </a:p>
          <a:p>
            <a:endParaRPr lang="en-GB" b="1" dirty="0"/>
          </a:p>
          <a:p>
            <a:r>
              <a:rPr lang="en-GB" b="1" dirty="0"/>
              <a:t>1370 bar H</a:t>
            </a:r>
            <a:r>
              <a:rPr lang="en-GB" b="1" baseline="-25000" dirty="0"/>
              <a:t>2</a:t>
            </a:r>
            <a:r>
              <a:rPr lang="en-GB" b="1" dirty="0"/>
              <a:t> at 473 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D5AA09-EB76-9F4B-A47B-3D8FA0C73530}"/>
              </a:ext>
            </a:extLst>
          </p:cNvPr>
          <p:cNvCxnSpPr/>
          <p:nvPr/>
        </p:nvCxnSpPr>
        <p:spPr>
          <a:xfrm>
            <a:off x="5733047" y="4042611"/>
            <a:ext cx="1269332" cy="27672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2C32A3-9291-0B4D-A82E-7BC077A5C102}"/>
              </a:ext>
            </a:extLst>
          </p:cNvPr>
          <p:cNvSpPr txBox="1"/>
          <p:nvPr/>
        </p:nvSpPr>
        <p:spPr>
          <a:xfrm>
            <a:off x="1612232" y="5227721"/>
            <a:ext cx="341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- Could be a kind of “conventional H-Bomb”</a:t>
            </a:r>
          </a:p>
        </p:txBody>
      </p:sp>
    </p:spTree>
    <p:extLst>
      <p:ext uri="{BB962C8B-B14F-4D97-AF65-F5344CB8AC3E}">
        <p14:creationId xmlns:p14="http://schemas.microsoft.com/office/powerpoint/2010/main" val="99432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572</Words>
  <Application>Microsoft Macintosh PowerPoint</Application>
  <PresentationFormat>Widescreen</PresentationFormat>
  <Paragraphs>141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ヒラギノ角ゴ ProN W3</vt:lpstr>
      <vt:lpstr>Arial</vt:lpstr>
      <vt:lpstr>Calibri</vt:lpstr>
      <vt:lpstr>Calibri Light</vt:lpstr>
      <vt:lpstr>Office Theme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  <vt:lpstr>FLUCO FLUids incl. gases, vapors and COmplex fluids  - H. Schneider -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FLUCO FLUids incl. gases, vapors and COmplex fluids  - H. Schneider -</dc:title>
  <dc:creator>Microsoft Office User</dc:creator>
  <cp:lastModifiedBy>Microsoft Office User</cp:lastModifiedBy>
  <cp:revision>21</cp:revision>
  <dcterms:created xsi:type="dcterms:W3CDTF">2018-08-31T12:33:06Z</dcterms:created>
  <dcterms:modified xsi:type="dcterms:W3CDTF">2018-09-13T03:40:11Z</dcterms:modified>
</cp:coreProperties>
</file>