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324" r:id="rId2"/>
    <p:sldId id="352" r:id="rId3"/>
    <p:sldId id="334" r:id="rId4"/>
    <p:sldId id="335" r:id="rId5"/>
    <p:sldId id="351" r:id="rId6"/>
    <p:sldId id="355" r:id="rId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3089"/>
  </p:normalViewPr>
  <p:slideViewPr>
    <p:cSldViewPr snapToGrid="0" snapToObjects="1">
      <p:cViewPr varScale="1">
        <p:scale>
          <a:sx n="119" d="100"/>
          <a:sy n="119" d="100"/>
        </p:scale>
        <p:origin x="87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91EC-8385-9C49-8DF5-363CBFE75A7D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4B8AF-8986-9D4D-9BB7-AC5BF5383A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22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Disolve</a:t>
            </a:r>
            <a:r>
              <a:rPr lang="en-US"/>
              <a:t> this slide or use as summary;</a:t>
            </a:r>
            <a:r>
              <a:rPr lang="en-US" baseline="0"/>
              <a:t> link to SAC comments</a:t>
            </a:r>
          </a:p>
          <a:p>
            <a:endParaRPr lang="en-US" baseline="0"/>
          </a:p>
          <a:p>
            <a:r>
              <a:rPr lang="en-US" baseline="0"/>
              <a:t>Needs to </a:t>
            </a:r>
            <a:r>
              <a:rPr lang="en-US" baseline="0" err="1"/>
              <a:t>specifc</a:t>
            </a:r>
            <a:r>
              <a:rPr lang="en-US" baseline="0"/>
              <a:t> what it want from the pool and what they build for their instrument.</a:t>
            </a:r>
          </a:p>
          <a:p>
            <a:r>
              <a:rPr lang="en-US" baseline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92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Disolve</a:t>
            </a:r>
            <a:r>
              <a:rPr lang="en-US"/>
              <a:t> this slide or use as summary;</a:t>
            </a:r>
            <a:r>
              <a:rPr lang="en-US" baseline="0"/>
              <a:t> link to SAC comments</a:t>
            </a:r>
          </a:p>
          <a:p>
            <a:endParaRPr lang="en-US" baseline="0"/>
          </a:p>
          <a:p>
            <a:r>
              <a:rPr lang="en-US" baseline="0"/>
              <a:t>Needs to </a:t>
            </a:r>
            <a:r>
              <a:rPr lang="en-US" baseline="0" err="1"/>
              <a:t>specifc</a:t>
            </a:r>
            <a:r>
              <a:rPr lang="en-US" baseline="0"/>
              <a:t> what it want from the pool and what they build for their instrument.</a:t>
            </a:r>
          </a:p>
          <a:p>
            <a:r>
              <a:rPr lang="en-US" baseline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739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Disolve</a:t>
            </a:r>
            <a:r>
              <a:rPr lang="en-US"/>
              <a:t> this slide or use as summary;</a:t>
            </a:r>
            <a:r>
              <a:rPr lang="en-US" baseline="0"/>
              <a:t> link to SAC comments</a:t>
            </a:r>
          </a:p>
          <a:p>
            <a:endParaRPr lang="en-US" baseline="0"/>
          </a:p>
          <a:p>
            <a:r>
              <a:rPr lang="en-US" baseline="0"/>
              <a:t>Needs to </a:t>
            </a:r>
            <a:r>
              <a:rPr lang="en-US" baseline="0" err="1"/>
              <a:t>specifc</a:t>
            </a:r>
            <a:r>
              <a:rPr lang="en-US" baseline="0"/>
              <a:t> what it want from the pool and what they build for their instrument.</a:t>
            </a:r>
          </a:p>
          <a:p>
            <a:r>
              <a:rPr lang="en-US" baseline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64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Disolve</a:t>
            </a:r>
            <a:r>
              <a:rPr lang="en-US"/>
              <a:t> this slide or use as summary;</a:t>
            </a:r>
            <a:r>
              <a:rPr lang="en-US" baseline="0"/>
              <a:t> link to SAC comments</a:t>
            </a:r>
          </a:p>
          <a:p>
            <a:endParaRPr lang="en-US" baseline="0"/>
          </a:p>
          <a:p>
            <a:r>
              <a:rPr lang="en-US" baseline="0"/>
              <a:t>Needs to </a:t>
            </a:r>
            <a:r>
              <a:rPr lang="en-US" baseline="0" err="1"/>
              <a:t>specifc</a:t>
            </a:r>
            <a:r>
              <a:rPr lang="en-US" baseline="0"/>
              <a:t> what it want from the pool and what they build for their instrument.</a:t>
            </a:r>
          </a:p>
          <a:p>
            <a:r>
              <a:rPr lang="en-US" baseline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4127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Disolve</a:t>
            </a:r>
            <a:r>
              <a:rPr lang="en-US"/>
              <a:t> this slide or use as summary;</a:t>
            </a:r>
            <a:r>
              <a:rPr lang="en-US" baseline="0"/>
              <a:t> link to SAC comments</a:t>
            </a:r>
          </a:p>
          <a:p>
            <a:endParaRPr lang="en-US" baseline="0"/>
          </a:p>
          <a:p>
            <a:r>
              <a:rPr lang="en-US" baseline="0"/>
              <a:t>Needs to </a:t>
            </a:r>
            <a:r>
              <a:rPr lang="en-US" baseline="0" err="1"/>
              <a:t>specifc</a:t>
            </a:r>
            <a:r>
              <a:rPr lang="en-US" baseline="0"/>
              <a:t> what it want from the pool and what they build for their instrument.</a:t>
            </a:r>
          </a:p>
          <a:p>
            <a:r>
              <a:rPr lang="en-US" baseline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917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Disolve</a:t>
            </a:r>
            <a:r>
              <a:rPr lang="en-US"/>
              <a:t> this slide or use as summary;</a:t>
            </a:r>
            <a:r>
              <a:rPr lang="en-US" baseline="0"/>
              <a:t> link to SAC comments</a:t>
            </a:r>
          </a:p>
          <a:p>
            <a:endParaRPr lang="en-US" baseline="0"/>
          </a:p>
          <a:p>
            <a:r>
              <a:rPr lang="en-US" baseline="0"/>
              <a:t>Needs to </a:t>
            </a:r>
            <a:r>
              <a:rPr lang="en-US" baseline="0" err="1"/>
              <a:t>specifc</a:t>
            </a:r>
            <a:r>
              <a:rPr lang="en-US" baseline="0"/>
              <a:t> what it want from the pool and what they build for their instrument.</a:t>
            </a:r>
          </a:p>
          <a:p>
            <a:r>
              <a:rPr lang="en-US" baseline="0"/>
              <a:t>Instrumet team takes team during construction  (and potentially in operation)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4F6836-46CA-5148-8C9C-9AB51E573AD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055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27C17-6753-0A49-AFC3-44E1F6FD5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8BC44-CA3D-F946-848C-DF4CEFA36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25D99-8B06-FE4E-99BD-AE68CCC1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4C370-6B87-2F49-92A3-81185CFE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FA018-D7CD-0548-A5E3-9AA6BC07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37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EC80-C188-DB4D-9920-FC15DE62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0B725-2D62-7341-A1DF-227049E3C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B81C8-E35F-8146-BCC1-0FF7168E3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818DA-E380-004D-92E8-9171CC158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8087B-A721-5741-A8DE-A1FA51895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354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3D4B95-9068-5E4C-AF63-5B888F9244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88CAEA-30BC-704F-8313-B790B50BE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813DC-245C-0E42-8FB4-B4D866BF7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5D127-56E3-5E47-A929-F02E766E0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189FE-0869-BB4A-B225-2815C05F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828C4-BBC5-084B-9196-25560730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9C0F1-B39E-B14B-9182-59E72E8B5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A89-3FEE-4E45-91FC-CACC1926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B1928-D831-F24E-B7D1-90AD187F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078C2-57C0-B04D-AF2B-5C8FE85A0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560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75735-71BA-744C-83E0-EA28060C7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49845-C0A5-1348-8E16-428C6866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5097C-7310-3347-A624-BBACA9DD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67522-2A49-CA4A-B3E7-D949E9F1B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C523A-CFAD-9648-A83F-36981551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62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FD821-4AF7-A843-B02C-7D98B7B40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614EA-679E-7444-A20B-FFA8A66420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2831F-10CD-DD45-A32B-56A375459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CFF83-5739-3745-879C-A11485477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ADC6C-F2F9-9D4B-A62C-89BDD863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C4AFB-F8A9-D94E-84B0-4896484A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46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BB25-4AD6-B147-90CA-33464D37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3FB1C-8AA5-2E48-AF3C-8E6C0F7D7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48C7E-5499-CC4C-B565-C4225D3AD8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E0348D-992B-F24A-8642-678B46368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7CC976-810A-D44D-9EBE-3ECAF1F34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3E0402-EF1C-BB47-8DBB-58B9B03C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8B3B3B-69CE-604A-B3F8-B131CF35F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88E52-B801-8D42-8362-36013E33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07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3030-9DE0-4447-8997-34E2BD733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B87208-0B78-9E46-8B4A-B202AB30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EBC029-F5CD-244F-AA89-86F3B2A1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3ACF0-18E7-CF4B-90AC-DA988FC0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51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FAE87-540D-F440-9D81-49D13EAC2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97C75E-CE7C-5640-8A13-D2B387BC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69DAB-AE04-4840-ABB5-D20CAFAA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121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82639-33B4-A24F-A812-62FE48D4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C8EB4-1EED-9C4E-BD19-CAA8FAB5A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A4D9F-8113-7F46-9B6B-ED14C127D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24B21-7976-F94B-AE32-43E779E9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37F48-D9F8-4640-89C7-2A46D90F6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26301-45FD-3746-BFE3-D542A3D1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81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267F-8CB7-FD45-9A7D-B4095297F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E859C-D4BF-084A-85DB-491C3BF26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7573A-A598-AE4C-A50F-3E465EE0A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7586A-3FB7-A64C-8924-9DAB7FC53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D64D82-804A-AF47-A435-6D55E5CA1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94C68-3ADD-7D42-9BBB-A63CF67C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17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866FF9-A5BF-7448-ADC5-73C0116C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55520-C238-6642-904E-2C79D8555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95BAF-638C-094D-8728-FE53267F2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9319F-FF77-B04A-A115-888465FBF2E3}" type="datetimeFigureOut">
              <a:rPr lang="en-GB" smtClean="0"/>
              <a:t>13/09/2018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67537-171F-C94B-9AA7-437EDE827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8B7E9-F607-9942-82E9-3E48DF8AF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C7CD3-30AC-1E42-AF4A-83C0B8567E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65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1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1524000" y="1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0313" y="377826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11465" y="1520825"/>
            <a:ext cx="89531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Possible principles of “non human driven” sample changer</a:t>
            </a:r>
          </a:p>
          <a:p>
            <a:pPr algn="ctr"/>
            <a:endParaRPr lang="en-US" sz="2400" b="1" u="sng" dirty="0"/>
          </a:p>
          <a:p>
            <a:r>
              <a:rPr lang="en-US" sz="2000" b="1" dirty="0"/>
              <a:t>1.) SANS – changer , also possible for Reflectometer</a:t>
            </a:r>
          </a:p>
          <a:p>
            <a:endParaRPr lang="en-US" b="1" dirty="0"/>
          </a:p>
          <a:p>
            <a:pPr marL="342900" indent="-342900">
              <a:buFont typeface="Arial" charset="0"/>
              <a:buChar char="•"/>
            </a:pPr>
            <a:r>
              <a:rPr lang="en-US" b="1" dirty="0"/>
              <a:t>Thermalized magazine for SANS e.g. 50 pos. at the same Temperature.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b="1" dirty="0"/>
              <a:t>Driven by open water bath circulator , </a:t>
            </a:r>
            <a:r>
              <a:rPr lang="en-US" b="1" dirty="0" err="1"/>
              <a:t>appr</a:t>
            </a:r>
            <a:r>
              <a:rPr lang="en-US" b="1" dirty="0"/>
              <a:t>. 10˚C – 80˚C.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b="1" dirty="0"/>
              <a:t>Individual positions can have up 5 % error.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b="1" dirty="0"/>
              <a:t>Useful for “rough” thermalization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b="1" dirty="0"/>
              <a:t>All samples at the same Temperature</a:t>
            </a:r>
          </a:p>
          <a:p>
            <a:pPr marL="800100" lvl="1" indent="-342900">
              <a:buFont typeface="Arial" charset="0"/>
              <a:buChar char="•"/>
            </a:pPr>
            <a:endParaRPr lang="en-US" b="1" dirty="0"/>
          </a:p>
          <a:p>
            <a:pPr marL="342900" indent="-342900">
              <a:buFont typeface="Arial" charset="0"/>
              <a:buChar char="•"/>
            </a:pPr>
            <a:r>
              <a:rPr lang="en-US" b="1" dirty="0"/>
              <a:t>Magazine with individual T.-control , e.g. RUC/ESS project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b="1" dirty="0"/>
              <a:t>Driven by Peltier element on each position, open water bath circulator rough base temp.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b="1" dirty="0"/>
              <a:t>Each position is independent ,from 5 ˚C to 120˚C (with dry gas atmosphere down to -20˚C)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b="1"/>
              <a:t>More work </a:t>
            </a:r>
            <a:r>
              <a:rPr lang="en-US" b="1" dirty="0"/>
              <a:t>needed for mechanical upgrade and electronics</a:t>
            </a:r>
          </a:p>
          <a:p>
            <a:pPr marL="800100" lvl="1" indent="-342900">
              <a:buFont typeface="Arial" charset="0"/>
              <a:buChar char="•"/>
            </a:pPr>
            <a:endParaRPr lang="en-US" b="1" dirty="0"/>
          </a:p>
          <a:p>
            <a:pPr marL="342900" indent="-342900">
              <a:buFont typeface="Arial" charset="0"/>
              <a:buChar char="•"/>
            </a:pPr>
            <a:r>
              <a:rPr lang="en-US" b="1" dirty="0"/>
              <a:t>Also tumbler magazines , with or without temperature control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B4484A-B33B-2841-9BD5-239682C0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85" y="148423"/>
            <a:ext cx="7139136" cy="1143000"/>
          </a:xfrm>
        </p:spPr>
        <p:txBody>
          <a:bodyPr>
            <a:normAutofit/>
          </a:bodyPr>
          <a:lstStyle/>
          <a:p>
            <a:pPr algn="ctr"/>
            <a:r>
              <a:rPr lang="en-GB" sz="2400" b="1" u="sng" dirty="0">
                <a:solidFill>
                  <a:schemeClr val="bg1"/>
                </a:solidFill>
              </a:rPr>
              <a:t>FLUCO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Sample changer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- H. Schneider -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78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2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1524000" y="1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0313" y="377826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11465" y="1520825"/>
            <a:ext cx="895316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Possible principles of “non human driven” sample changer</a:t>
            </a:r>
          </a:p>
          <a:p>
            <a:pPr algn="ctr"/>
            <a:r>
              <a:rPr lang="en-US" sz="2400" b="1" u="sng" dirty="0"/>
              <a:t>For diffractometer and spectrometer</a:t>
            </a:r>
          </a:p>
          <a:p>
            <a:r>
              <a:rPr lang="en-US" sz="2000" b="1" dirty="0"/>
              <a:t>2.)  </a:t>
            </a:r>
            <a:r>
              <a:rPr lang="en-US" sz="2000" b="1" dirty="0">
                <a:sym typeface="Wingdings"/>
              </a:rPr>
              <a:t>Sample changers / Sample environment system changers.</a:t>
            </a:r>
          </a:p>
          <a:p>
            <a:pPr marL="742950" lvl="1" indent="-285750">
              <a:buFontTx/>
              <a:buChar char="-"/>
            </a:pPr>
            <a:r>
              <a:rPr lang="en-US" b="1" dirty="0">
                <a:sym typeface="Wingdings"/>
              </a:rPr>
              <a:t>e.g. Cells/sample sticks/cuvettes/troughs,</a:t>
            </a:r>
            <a:r>
              <a:rPr lang="is-IS" b="1" dirty="0">
                <a:sym typeface="Wingdings"/>
              </a:rPr>
              <a:t>…</a:t>
            </a:r>
          </a:p>
          <a:p>
            <a:pPr marL="742950" lvl="1" indent="-285750">
              <a:buFontTx/>
              <a:buChar char="-"/>
            </a:pPr>
            <a:r>
              <a:rPr lang="is-IS" b="1" dirty="0">
                <a:sym typeface="Wingdings"/>
              </a:rPr>
              <a:t>Robotics / translation- / rotational stage , and/or chain transport</a:t>
            </a:r>
          </a:p>
          <a:p>
            <a:pPr marL="742950" lvl="1" indent="-285750">
              <a:buFontTx/>
              <a:buChar char="-"/>
            </a:pPr>
            <a:r>
              <a:rPr lang="is-IS" b="1" dirty="0">
                <a:sym typeface="Wingdings"/>
              </a:rPr>
              <a:t>Examples : Changer at POWGEN / VISION / TOSCA </a:t>
            </a:r>
          </a:p>
          <a:p>
            <a:pPr marL="742950" lvl="1" indent="-285750">
              <a:buFontTx/>
              <a:buChar char="-"/>
            </a:pPr>
            <a:endParaRPr lang="is-IS" b="1" dirty="0">
              <a:sym typeface="Wingdings"/>
            </a:endParaRPr>
          </a:p>
          <a:p>
            <a:pPr marL="742950" lvl="1" indent="-285750">
              <a:buFontTx/>
              <a:buChar char="-"/>
            </a:pPr>
            <a:r>
              <a:rPr lang="is-IS" b="1" dirty="0">
                <a:sym typeface="Wingdings"/>
              </a:rPr>
              <a:t>Before starting two requirements have to be defined.</a:t>
            </a:r>
          </a:p>
          <a:p>
            <a:pPr marL="1257300" lvl="2" indent="-342900">
              <a:buFont typeface="Wingdings" charset="2"/>
              <a:buChar char="v"/>
            </a:pPr>
            <a:r>
              <a:rPr lang="is-IS" b="1" dirty="0">
                <a:sym typeface="Wingdings"/>
              </a:rPr>
              <a:t>Sample area of instruments has to be fixed/defined.</a:t>
            </a:r>
          </a:p>
          <a:p>
            <a:pPr marL="1257300" lvl="2" indent="-342900">
              <a:buFont typeface="Wingdings" charset="2"/>
              <a:buChar char="v"/>
            </a:pPr>
            <a:r>
              <a:rPr lang="is-IS" b="1" dirty="0">
                <a:sym typeface="Wingdings"/>
              </a:rPr>
              <a:t>Devices (SES) have to be defined in</a:t>
            </a:r>
          </a:p>
          <a:p>
            <a:pPr marL="800100" lvl="1" indent="-342900">
              <a:buFont typeface="Wingdings" charset="2"/>
              <a:buChar char="v"/>
            </a:pPr>
            <a:endParaRPr lang="is-IS" b="1" dirty="0">
              <a:sym typeface="Wingdings"/>
            </a:endParaRPr>
          </a:p>
          <a:p>
            <a:pPr marL="1714500" lvl="3" indent="-342900">
              <a:buFont typeface="Wingdings" charset="2"/>
              <a:buChar char="ü"/>
            </a:pPr>
            <a:r>
              <a:rPr lang="is-IS" b="1" dirty="0">
                <a:sym typeface="Wingdings"/>
              </a:rPr>
              <a:t>Shape</a:t>
            </a:r>
          </a:p>
          <a:p>
            <a:pPr marL="1714500" lvl="3" indent="-342900">
              <a:buFont typeface="Wingdings" charset="2"/>
              <a:buChar char="ü"/>
            </a:pPr>
            <a:r>
              <a:rPr lang="is-IS" b="1" dirty="0">
                <a:sym typeface="Wingdings"/>
              </a:rPr>
              <a:t>Weight</a:t>
            </a:r>
          </a:p>
          <a:p>
            <a:pPr marL="1714500" lvl="3" indent="-342900">
              <a:buFont typeface="Wingdings" charset="2"/>
              <a:buChar char="ü"/>
            </a:pPr>
            <a:r>
              <a:rPr lang="is-IS" b="1" dirty="0">
                <a:sym typeface="Wingdings"/>
              </a:rPr>
              <a:t>Connected pipes/cables</a:t>
            </a:r>
          </a:p>
          <a:p>
            <a:pPr marL="1714500" lvl="3" indent="-342900">
              <a:buFont typeface="Wingdings" charset="2"/>
              <a:buChar char="ü"/>
            </a:pPr>
            <a:r>
              <a:rPr lang="is-IS" b="1" dirty="0">
                <a:sym typeface="Wingdings"/>
              </a:rPr>
              <a:t>Risc assessment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is-IS" b="1" dirty="0">
                <a:sym typeface="Wingdings"/>
              </a:rPr>
              <a:t>Sample environment itself will be changed, ambient temperatures, He flow cryostat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is-IS" b="1" dirty="0">
                <a:sym typeface="Wingdings"/>
              </a:rPr>
              <a:t>Most changer systems will be related to one instrument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8B4484A-B33B-2841-9BD5-239682C0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85" y="148423"/>
            <a:ext cx="7139136" cy="1143000"/>
          </a:xfrm>
        </p:spPr>
        <p:txBody>
          <a:bodyPr>
            <a:normAutofit/>
          </a:bodyPr>
          <a:lstStyle/>
          <a:p>
            <a:pPr algn="ctr"/>
            <a:r>
              <a:rPr lang="en-GB" sz="2400" b="1" u="sng" dirty="0">
                <a:solidFill>
                  <a:schemeClr val="bg1"/>
                </a:solidFill>
              </a:rPr>
              <a:t>FLUCO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Sample changer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- H. Schneider -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63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3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1524000" y="1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0313" y="377826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2" r="4003" b="32356"/>
          <a:stretch/>
        </p:blipFill>
        <p:spPr>
          <a:xfrm>
            <a:off x="5752946" y="1765891"/>
            <a:ext cx="4915054" cy="1594480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7687" y="1609224"/>
            <a:ext cx="479196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Magazine 5 positions, up to 10 pos. possible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Different sizes of quartz /sapphire cuvettes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Stackable to 4 (5) x 10 Positions</a:t>
            </a: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Dedicated for SANS applications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Each position with individual controlled T 	performed by </a:t>
            </a:r>
            <a:r>
              <a:rPr lang="en-US" sz="1600" b="1" dirty="0" err="1">
                <a:solidFill>
                  <a:prstClr val="black"/>
                </a:solidFill>
                <a:latin typeface="Calibri"/>
              </a:rPr>
              <a:t>Peltier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 elements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Temperature range 5˚C – 120˚C		Base plate thermalized by circulator</a:t>
            </a:r>
          </a:p>
          <a:p>
            <a:pPr marL="285750" indent="-285750">
              <a:buFontTx/>
              <a:buChar char="-"/>
            </a:pPr>
            <a:endParaRPr lang="en-US" sz="16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In “dry” atmosphere: 				temperatures down to – 20˚C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7887"/>
          <a:stretch/>
        </p:blipFill>
        <p:spPr>
          <a:xfrm>
            <a:off x="1699997" y="4864932"/>
            <a:ext cx="2441749" cy="1528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414843" y="1470556"/>
            <a:ext cx="2352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/>
              </a:rPr>
              <a:t>Principle sketch of the device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18857" y="5321615"/>
            <a:ext cx="1285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/>
              </a:rPr>
              <a:t>Cuvette holder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714449" y="2990942"/>
            <a:ext cx="1665777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rgbClr val="0070C0"/>
                </a:solidFill>
                <a:latin typeface="Calibri"/>
              </a:rPr>
              <a:t>Thermalised</a:t>
            </a:r>
            <a:r>
              <a:rPr lang="en-US" sz="1200" b="1" dirty="0">
                <a:solidFill>
                  <a:srgbClr val="0070C0"/>
                </a:solidFill>
                <a:latin typeface="Calibri"/>
              </a:rPr>
              <a:t> base plate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47223" y="1844483"/>
            <a:ext cx="239232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Calibri"/>
              </a:rPr>
              <a:t>Cuvette holder w. Peltier elements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03512" y="6488668"/>
            <a:ext cx="349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Calibri"/>
              </a:rPr>
              <a:t>IK Partner: B </a:t>
            </a:r>
            <a:r>
              <a:rPr lang="en-US" i="1" dirty="0" err="1">
                <a:solidFill>
                  <a:srgbClr val="0000FF"/>
                </a:solidFill>
                <a:latin typeface="Calibri"/>
              </a:rPr>
              <a:t>Jakobson</a:t>
            </a:r>
            <a:r>
              <a:rPr lang="en-US" i="1" dirty="0">
                <a:solidFill>
                  <a:srgbClr val="0000FF"/>
                </a:solidFill>
                <a:latin typeface="Calibri"/>
              </a:rPr>
              <a:t>, C </a:t>
            </a:r>
            <a:r>
              <a:rPr lang="en-US" i="1" dirty="0" err="1">
                <a:solidFill>
                  <a:srgbClr val="0000FF"/>
                </a:solidFill>
                <a:latin typeface="Calibri"/>
              </a:rPr>
              <a:t>Niss</a:t>
            </a:r>
            <a:r>
              <a:rPr lang="en-US" i="1" dirty="0">
                <a:solidFill>
                  <a:srgbClr val="0000FF"/>
                </a:solidFill>
                <a:latin typeface="Calibri"/>
              </a:rPr>
              <a:t>, RUC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C7D0B8-F994-F047-A6FC-669EA1A5ED22}"/>
              </a:ext>
            </a:extLst>
          </p:cNvPr>
          <p:cNvGrpSpPr/>
          <p:nvPr/>
        </p:nvGrpSpPr>
        <p:grpSpPr>
          <a:xfrm>
            <a:off x="6741258" y="3670859"/>
            <a:ext cx="3350517" cy="2512889"/>
            <a:chOff x="7741515" y="113080"/>
            <a:chExt cx="3350517" cy="25128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2BB573F-F187-8C42-BE8F-981FF120C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1515" y="113080"/>
              <a:ext cx="3350517" cy="251288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A545AC-B1E2-6949-A34D-39A2951F6372}"/>
                </a:ext>
              </a:extLst>
            </p:cNvPr>
            <p:cNvSpPr txBox="1"/>
            <p:nvPr/>
          </p:nvSpPr>
          <p:spPr>
            <a:xfrm>
              <a:off x="8117207" y="226284"/>
              <a:ext cx="221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SANS-Peltier-changer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A3BFDB-6884-AF48-90C9-A8C211EA273D}"/>
                </a:ext>
              </a:extLst>
            </p:cNvPr>
            <p:cNvSpPr txBox="1"/>
            <p:nvPr/>
          </p:nvSpPr>
          <p:spPr>
            <a:xfrm>
              <a:off x="8872715" y="2029748"/>
              <a:ext cx="10881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BOOSTER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0291EB-0DA0-574A-972F-29849CE8EBF7}"/>
                </a:ext>
              </a:extLst>
            </p:cNvPr>
            <p:cNvSpPr txBox="1"/>
            <p:nvPr/>
          </p:nvSpPr>
          <p:spPr>
            <a:xfrm rot="16200000">
              <a:off x="7799355" y="1433742"/>
              <a:ext cx="779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Channel - 1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C6E0DA-6947-C543-9F54-D3212F41F043}"/>
                </a:ext>
              </a:extLst>
            </p:cNvPr>
            <p:cNvSpPr txBox="1"/>
            <p:nvPr/>
          </p:nvSpPr>
          <p:spPr>
            <a:xfrm rot="16200000">
              <a:off x="8809430" y="1433740"/>
              <a:ext cx="779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Channel - 3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017A7F-C70B-8447-AE33-D4E70D02893B}"/>
                </a:ext>
              </a:extLst>
            </p:cNvPr>
            <p:cNvSpPr txBox="1"/>
            <p:nvPr/>
          </p:nvSpPr>
          <p:spPr>
            <a:xfrm rot="16200000">
              <a:off x="8322580" y="1433741"/>
              <a:ext cx="779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Channel - 2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AA2D4D-9110-624D-9DEA-E167FA82DE4C}"/>
                </a:ext>
              </a:extLst>
            </p:cNvPr>
            <p:cNvSpPr txBox="1"/>
            <p:nvPr/>
          </p:nvSpPr>
          <p:spPr>
            <a:xfrm rot="16200000">
              <a:off x="9346399" y="1433740"/>
              <a:ext cx="779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Channel - 4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8D1160-D2ED-974A-941D-9A8F7CD614EE}"/>
                </a:ext>
              </a:extLst>
            </p:cNvPr>
            <p:cNvSpPr txBox="1"/>
            <p:nvPr/>
          </p:nvSpPr>
          <p:spPr>
            <a:xfrm rot="16200000">
              <a:off x="9839704" y="1433740"/>
              <a:ext cx="779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b="1" dirty="0">
                  <a:solidFill>
                    <a:srgbClr val="FF0000"/>
                  </a:solidFill>
                </a:rPr>
                <a:t>Channel - 5</a:t>
              </a:r>
            </a:p>
          </p:txBody>
        </p:sp>
      </p:grpSp>
      <p:sp>
        <p:nvSpPr>
          <p:cNvPr id="30" name="Rectangle 1">
            <a:extLst>
              <a:ext uri="{FF2B5EF4-FFF2-40B4-BE49-F238E27FC236}">
                <a16:creationId xmlns:a16="http://schemas.microsoft.com/office/drawing/2014/main" id="{B44BB5EE-FDF5-FC49-B40B-6AD2632376AF}"/>
              </a:ext>
            </a:extLst>
          </p:cNvPr>
          <p:cNvSpPr>
            <a:spLocks/>
          </p:cNvSpPr>
          <p:nvPr/>
        </p:nvSpPr>
        <p:spPr bwMode="auto">
          <a:xfrm>
            <a:off x="1511300" y="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DA950B0-50EF-1543-B20C-5BA48B83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85" y="148423"/>
            <a:ext cx="7139136" cy="1143000"/>
          </a:xfrm>
        </p:spPr>
        <p:txBody>
          <a:bodyPr>
            <a:normAutofit/>
          </a:bodyPr>
          <a:lstStyle/>
          <a:p>
            <a:pPr algn="ctr"/>
            <a:r>
              <a:rPr lang="en-GB" sz="2400" b="1" u="sng" dirty="0">
                <a:solidFill>
                  <a:schemeClr val="bg1"/>
                </a:solidFill>
              </a:rPr>
              <a:t>FLUCO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Sample changer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- H. Schneider -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51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4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1524000" y="1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0313" y="377826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8071" y="4504904"/>
            <a:ext cx="5979678" cy="1815882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Calibri"/>
              </a:rPr>
              <a:t>In plan and possible developments</a:t>
            </a:r>
          </a:p>
          <a:p>
            <a:pPr algn="ctr"/>
            <a:r>
              <a:rPr lang="en-US" sz="1400" b="1" dirty="0">
                <a:solidFill>
                  <a:prstClr val="black"/>
                </a:solidFill>
                <a:latin typeface="Calibri"/>
              </a:rPr>
              <a:t>-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 collaboration with partners ILL, RUC -</a:t>
            </a:r>
          </a:p>
          <a:p>
            <a:pPr algn="ctr"/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Temperature control unit for as many channels as needed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Usage of commercial “smart” PLC units &amp; PID units &amp; booster is envisaged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-&gt; Reducing costs , man power , installation and maintenance effort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Upgrading magazine to 10 positions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Stacking 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magazins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to 4 (5) rows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03512" y="6488668"/>
            <a:ext cx="349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Calibri"/>
              </a:rPr>
              <a:t>IK Partner: B </a:t>
            </a:r>
            <a:r>
              <a:rPr lang="en-US" i="1" dirty="0" err="1">
                <a:solidFill>
                  <a:srgbClr val="0000FF"/>
                </a:solidFill>
                <a:latin typeface="Calibri"/>
              </a:rPr>
              <a:t>Jakobson</a:t>
            </a:r>
            <a:r>
              <a:rPr lang="en-US" i="1" dirty="0">
                <a:solidFill>
                  <a:srgbClr val="0000FF"/>
                </a:solidFill>
                <a:latin typeface="Calibri"/>
              </a:rPr>
              <a:t>, C </a:t>
            </a:r>
            <a:r>
              <a:rPr lang="en-US" i="1" dirty="0" err="1">
                <a:solidFill>
                  <a:srgbClr val="0000FF"/>
                </a:solidFill>
                <a:latin typeface="Calibri"/>
              </a:rPr>
              <a:t>Niss</a:t>
            </a:r>
            <a:r>
              <a:rPr lang="en-US" i="1" dirty="0">
                <a:solidFill>
                  <a:srgbClr val="0000FF"/>
                </a:solidFill>
                <a:latin typeface="Calibri"/>
              </a:rPr>
              <a:t>, RUC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299B6-8527-0841-9C75-DF601741A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705" y="1490599"/>
            <a:ext cx="1389207" cy="1041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8B1216-7CFB-CC45-BABB-26CFBBF64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705" y="2624886"/>
            <a:ext cx="2893642" cy="2170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E6B42E-D148-3446-AC10-032258AE4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723046" y="5139497"/>
            <a:ext cx="1306630" cy="9799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688E42-9337-944F-8ABD-3776EBBE3AC6}"/>
              </a:ext>
            </a:extLst>
          </p:cNvPr>
          <p:cNvSpPr txBox="1"/>
          <p:nvPr/>
        </p:nvSpPr>
        <p:spPr>
          <a:xfrm>
            <a:off x="606967" y="1705811"/>
            <a:ext cx="7223308" cy="203132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b="1" u="sng" dirty="0">
                <a:solidFill>
                  <a:prstClr val="black"/>
                </a:solidFill>
                <a:latin typeface="Calibri"/>
              </a:rPr>
              <a:t>First successful test , a.k.a. ”hot commissioning” with neutrons at D22 / ILL, 4</a:t>
            </a:r>
            <a:r>
              <a:rPr lang="en-US" sz="1400" b="1" u="sng" baseline="30000" dirty="0">
                <a:solidFill>
                  <a:prstClr val="black"/>
                </a:solidFill>
                <a:latin typeface="Calibri"/>
              </a:rPr>
              <a:t>th</a:t>
            </a:r>
            <a:r>
              <a:rPr lang="en-US" sz="1400" b="1" u="sng" dirty="0">
                <a:solidFill>
                  <a:prstClr val="black"/>
                </a:solidFill>
                <a:latin typeface="Calibri"/>
              </a:rPr>
              <a:t> July 2018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Beam size of 5mm dia. , temperatures from 10˚C to 90˚C , were used for a biological sample</a:t>
            </a:r>
          </a:p>
          <a:p>
            <a:pPr marL="285750" indent="-285750">
              <a:buFontTx/>
              <a:buChar char="-"/>
            </a:pPr>
            <a:endParaRPr lang="en-US" sz="14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Tx/>
              <a:buChar char="-"/>
            </a:pPr>
            <a:r>
              <a:rPr lang="en-US" sz="1400" b="1" u="sng" dirty="0">
                <a:solidFill>
                  <a:prstClr val="black"/>
                </a:solidFill>
                <a:latin typeface="Calibri"/>
              </a:rPr>
              <a:t>Result </a:t>
            </a:r>
          </a:p>
          <a:p>
            <a:pPr marL="742950" lvl="1" indent="-285750">
              <a:buFontTx/>
              <a:buChar char="-"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Although the multi channel temperature control was done by a stack of LS336</a:t>
            </a:r>
          </a:p>
          <a:p>
            <a:pPr lvl="1"/>
            <a:r>
              <a:rPr lang="en-US" sz="1400" b="1" dirty="0">
                <a:solidFill>
                  <a:prstClr val="black"/>
                </a:solidFill>
                <a:latin typeface="Calibri"/>
              </a:rPr>
              <a:t>       controller , the instrument control was able to run the device in remote mode</a:t>
            </a:r>
          </a:p>
          <a:p>
            <a:pPr marL="742950" lvl="1" indent="-285750">
              <a:buFontTx/>
              <a:buChar char="-"/>
            </a:pPr>
            <a:endParaRPr lang="en-US" sz="1400" b="1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Tx/>
              <a:buChar char="-"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The success is established by the D22 team, when they “occupied’ the device</a:t>
            </a:r>
          </a:p>
          <a:p>
            <a:pPr lvl="1"/>
            <a:r>
              <a:rPr lang="en-US" sz="1400" b="1" dirty="0">
                <a:solidFill>
                  <a:prstClr val="black"/>
                </a:solidFill>
                <a:latin typeface="Calibri"/>
              </a:rPr>
              <a:t>       for some more measurements in September 2018.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E76EC1-D914-354C-ABF5-E1CBCE7D3967}"/>
              </a:ext>
            </a:extLst>
          </p:cNvPr>
          <p:cNvSpPr txBox="1"/>
          <p:nvPr/>
        </p:nvSpPr>
        <p:spPr>
          <a:xfrm>
            <a:off x="7830274" y="5402027"/>
            <a:ext cx="2158527" cy="830997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Temporary temp. control</a:t>
            </a: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using a stack of </a:t>
            </a:r>
            <a:r>
              <a:rPr lang="en-US" sz="1200" b="1" dirty="0" err="1">
                <a:solidFill>
                  <a:prstClr val="black"/>
                </a:solidFill>
                <a:latin typeface="Calibri"/>
              </a:rPr>
              <a:t>LakeShore</a:t>
            </a: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LS336 controller for hot</a:t>
            </a:r>
          </a:p>
          <a:p>
            <a:pPr algn="ctr"/>
            <a:r>
              <a:rPr lang="en-US" sz="1200" b="1">
                <a:solidFill>
                  <a:prstClr val="black"/>
                </a:solidFill>
                <a:latin typeface="Calibri"/>
              </a:rPr>
              <a:t>commissioning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at D22/ILL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DB6D95-4731-0A43-B31F-E0B4409DBE5E}"/>
              </a:ext>
            </a:extLst>
          </p:cNvPr>
          <p:cNvSpPr txBox="1"/>
          <p:nvPr/>
        </p:nvSpPr>
        <p:spPr>
          <a:xfrm>
            <a:off x="6428679" y="3902250"/>
            <a:ext cx="2158527" cy="461665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Calibri"/>
              </a:rPr>
              <a:t>SANS sample changer at the sample position of D22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72B997-0A8A-DE46-92D0-23859B8A39C2}"/>
              </a:ext>
            </a:extLst>
          </p:cNvPr>
          <p:cNvCxnSpPr>
            <a:cxnSpLocks/>
          </p:cNvCxnSpPr>
          <p:nvPr/>
        </p:nvCxnSpPr>
        <p:spPr>
          <a:xfrm flipV="1">
            <a:off x="8159262" y="2145323"/>
            <a:ext cx="750276" cy="1614836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9E0BCF8-2B82-8440-B302-1D3D3119D3E4}"/>
              </a:ext>
            </a:extLst>
          </p:cNvPr>
          <p:cNvCxnSpPr>
            <a:cxnSpLocks/>
          </p:cNvCxnSpPr>
          <p:nvPr/>
        </p:nvCxnSpPr>
        <p:spPr>
          <a:xfrm flipV="1">
            <a:off x="8618790" y="3743782"/>
            <a:ext cx="290748" cy="316936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20016F8-EB66-614A-8AC3-F6CF3CB1058B}"/>
              </a:ext>
            </a:extLst>
          </p:cNvPr>
          <p:cNvCxnSpPr>
            <a:cxnSpLocks/>
          </p:cNvCxnSpPr>
          <p:nvPr/>
        </p:nvCxnSpPr>
        <p:spPr>
          <a:xfrm flipV="1">
            <a:off x="10051891" y="5654719"/>
            <a:ext cx="771394" cy="70473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26F66573-3143-9F44-949D-470EB11A8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85" y="148423"/>
            <a:ext cx="7139136" cy="1143000"/>
          </a:xfrm>
        </p:spPr>
        <p:txBody>
          <a:bodyPr>
            <a:normAutofit/>
          </a:bodyPr>
          <a:lstStyle/>
          <a:p>
            <a:pPr algn="ctr"/>
            <a:r>
              <a:rPr lang="en-GB" sz="2400" b="1" u="sng" dirty="0">
                <a:solidFill>
                  <a:schemeClr val="bg1"/>
                </a:solidFill>
              </a:rPr>
              <a:t>FLUCO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Sample changer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- H. Schneider -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63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5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1524000" y="1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0313" y="377826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11465" y="1520826"/>
            <a:ext cx="89531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/>
              <a:t>Planned suite of sample environment equipment, started</a:t>
            </a:r>
          </a:p>
          <a:p>
            <a:endParaRPr lang="en-US" sz="2400" b="1" dirty="0"/>
          </a:p>
          <a:p>
            <a:pPr algn="ctr"/>
            <a:r>
              <a:rPr lang="en-US" b="1" dirty="0"/>
              <a:t>Provided as internal R&amp;D , FLUCO &amp; Basque intern Sonia G. </a:t>
            </a:r>
            <a:r>
              <a:rPr lang="en-US" b="1" dirty="0" err="1"/>
              <a:t>Scheifler</a:t>
            </a:r>
            <a:endParaRPr lang="en-US" b="1" dirty="0"/>
          </a:p>
          <a:p>
            <a:pPr algn="ctr"/>
            <a:r>
              <a:rPr lang="en-US" b="1" dirty="0"/>
              <a:t> 7 position rotating sample holder magazine</a:t>
            </a:r>
            <a:endParaRPr lang="en-US" sz="1600" b="1" dirty="0"/>
          </a:p>
        </p:txBody>
      </p:sp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4382848" y="3216018"/>
            <a:ext cx="4054909" cy="2830135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00480DAF-7C86-BA4D-9C2A-DFAF250A0D42}"/>
              </a:ext>
            </a:extLst>
          </p:cNvPr>
          <p:cNvSpPr>
            <a:spLocks/>
          </p:cNvSpPr>
          <p:nvPr/>
        </p:nvSpPr>
        <p:spPr bwMode="auto">
          <a:xfrm>
            <a:off x="1509699" y="2540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684138-EBCA-024C-873B-9759F97E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85" y="148423"/>
            <a:ext cx="7139136" cy="1143000"/>
          </a:xfrm>
        </p:spPr>
        <p:txBody>
          <a:bodyPr>
            <a:normAutofit/>
          </a:bodyPr>
          <a:lstStyle/>
          <a:p>
            <a:pPr algn="ctr"/>
            <a:r>
              <a:rPr lang="en-GB" sz="2400" b="1" u="sng" dirty="0">
                <a:solidFill>
                  <a:schemeClr val="bg1"/>
                </a:solidFill>
              </a:rPr>
              <a:t>FLUCO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Sample changer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- H. Schneider -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54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7BB07-EDFC-D243-BB7C-1FD40E044A92}" type="slidenum">
              <a:rPr lang="en-US">
                <a:latin typeface="Calibri"/>
              </a:rPr>
              <a:pPr/>
              <a:t>6</a:t>
            </a:fld>
            <a:endParaRPr lang="en-US">
              <a:latin typeface="Calibri"/>
            </a:endParaRPr>
          </a:p>
        </p:txBody>
      </p:sp>
      <p:sp>
        <p:nvSpPr>
          <p:cNvPr id="45057" name="Rectangle 1"/>
          <p:cNvSpPr>
            <a:spLocks/>
          </p:cNvSpPr>
          <p:nvPr/>
        </p:nvSpPr>
        <p:spPr bwMode="auto">
          <a:xfrm>
            <a:off x="1524000" y="1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0313" y="377826"/>
            <a:ext cx="13589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00480DAF-7C86-BA4D-9C2A-DFAF250A0D42}"/>
              </a:ext>
            </a:extLst>
          </p:cNvPr>
          <p:cNvSpPr>
            <a:spLocks/>
          </p:cNvSpPr>
          <p:nvPr/>
        </p:nvSpPr>
        <p:spPr bwMode="auto">
          <a:xfrm>
            <a:off x="1509699" y="25400"/>
            <a:ext cx="9156700" cy="14335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684138-EBCA-024C-873B-9759F97E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985" y="148423"/>
            <a:ext cx="7139136" cy="1143000"/>
          </a:xfrm>
        </p:spPr>
        <p:txBody>
          <a:bodyPr>
            <a:normAutofit/>
          </a:bodyPr>
          <a:lstStyle/>
          <a:p>
            <a:pPr algn="ctr"/>
            <a:r>
              <a:rPr lang="en-GB" sz="2400" b="1" u="sng" dirty="0">
                <a:solidFill>
                  <a:schemeClr val="bg1"/>
                </a:solidFill>
              </a:rPr>
              <a:t>FLUCO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Sample changer</a:t>
            </a:r>
            <a:br>
              <a:rPr lang="en-GB" sz="27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- H. Schneider -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B58C7B-4B07-524E-B043-9EF0CD4A271A}"/>
              </a:ext>
            </a:extLst>
          </p:cNvPr>
          <p:cNvSpPr/>
          <p:nvPr/>
        </p:nvSpPr>
        <p:spPr>
          <a:xfrm>
            <a:off x="5806245" y="1739636"/>
            <a:ext cx="46606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u="sng" dirty="0"/>
              <a:t>Commercial sample changer / pipetting system</a:t>
            </a:r>
          </a:p>
          <a:p>
            <a:pPr algn="ctr"/>
            <a:r>
              <a:rPr lang="en-US" b="1" u="sng" dirty="0"/>
              <a:t>Fa  Andrew Alliance , CH</a:t>
            </a:r>
          </a:p>
        </p:txBody>
      </p:sp>
      <p:pic>
        <p:nvPicPr>
          <p:cNvPr id="1026" name="Picture 2" descr="Andrew-Liquid-Handling-Robot">
            <a:extLst>
              <a:ext uri="{FF2B5EF4-FFF2-40B4-BE49-F238E27FC236}">
                <a16:creationId xmlns:a16="http://schemas.microsoft.com/office/drawing/2014/main" id="{EEE9BC09-1F39-F64C-A1F5-8DFD787D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7" y="1488311"/>
            <a:ext cx="444500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851</Words>
  <Application>Microsoft Macintosh PowerPoint</Application>
  <PresentationFormat>Widescreen</PresentationFormat>
  <Paragraphs>128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ヒラギノ角ゴ ProN W3</vt:lpstr>
      <vt:lpstr>Arial</vt:lpstr>
      <vt:lpstr>Calibri</vt:lpstr>
      <vt:lpstr>Calibri Light</vt:lpstr>
      <vt:lpstr>Wingdings</vt:lpstr>
      <vt:lpstr>Office Theme</vt:lpstr>
      <vt:lpstr>FLUCO Sample changer - H. Schneider -</vt:lpstr>
      <vt:lpstr>FLUCO Sample changer - H. Schneider -</vt:lpstr>
      <vt:lpstr>FLUCO Sample changer - H. Schneider -</vt:lpstr>
      <vt:lpstr>FLUCO Sample changer - H. Schneider -</vt:lpstr>
      <vt:lpstr>FLUCO Sample changer - H. Schneider -</vt:lpstr>
      <vt:lpstr>FLUCO Sample changer - H. Schneider -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FLUCO RUC 5 Position SANS Peltier sample changer  - H. Schneider -</dc:title>
  <dc:creator>Microsoft Office User</dc:creator>
  <cp:lastModifiedBy>Microsoft Office User</cp:lastModifiedBy>
  <cp:revision>31</cp:revision>
  <dcterms:created xsi:type="dcterms:W3CDTF">2018-08-28T06:01:55Z</dcterms:created>
  <dcterms:modified xsi:type="dcterms:W3CDTF">2018-09-13T11:05:30Z</dcterms:modified>
</cp:coreProperties>
</file>