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2"/>
  </p:notesMasterIdLst>
  <p:sldIdLst>
    <p:sldId id="256" r:id="rId2"/>
    <p:sldId id="431" r:id="rId3"/>
    <p:sldId id="410" r:id="rId4"/>
    <p:sldId id="413" r:id="rId5"/>
    <p:sldId id="409" r:id="rId6"/>
    <p:sldId id="425" r:id="rId7"/>
    <p:sldId id="418" r:id="rId8"/>
    <p:sldId id="419" r:id="rId9"/>
    <p:sldId id="420" r:id="rId10"/>
    <p:sldId id="430" r:id="rId11"/>
    <p:sldId id="423" r:id="rId12"/>
    <p:sldId id="415" r:id="rId13"/>
    <p:sldId id="427" r:id="rId14"/>
    <p:sldId id="422" r:id="rId15"/>
    <p:sldId id="432" r:id="rId16"/>
    <p:sldId id="426" r:id="rId17"/>
    <p:sldId id="403" r:id="rId18"/>
    <p:sldId id="416" r:id="rId19"/>
    <p:sldId id="414" r:id="rId20"/>
    <p:sldId id="407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08542-0DA4-2B40-9C47-2BE792198BBF}">
          <p14:sldIdLst>
            <p14:sldId id="256"/>
          </p14:sldIdLst>
        </p14:section>
        <p14:section name="intro" id="{77E150F5-6450-4C94-BF85-118BEF9C3E67}">
          <p14:sldIdLst>
            <p14:sldId id="431"/>
            <p14:sldId id="410"/>
            <p14:sldId id="413"/>
            <p14:sldId id="409"/>
          </p14:sldIdLst>
        </p14:section>
        <p14:section name="Mainbody" id="{9E463C95-89A1-46FE-966F-5225A720491E}">
          <p14:sldIdLst>
            <p14:sldId id="425"/>
          </p14:sldIdLst>
        </p14:section>
        <p14:section name="Entry" id="{2C6DC526-0262-47D8-97EC-92B30B7217F6}">
          <p14:sldIdLst>
            <p14:sldId id="418"/>
          </p14:sldIdLst>
        </p14:section>
        <p14:section name="Feed through" id="{47E4CFE5-AF30-40ED-89DF-C55895AA72A0}">
          <p14:sldIdLst>
            <p14:sldId id="419"/>
          </p14:sldIdLst>
        </p14:section>
        <p14:section name="Run" id="{8D4CF1BC-E295-409F-9B84-79F46320424C}">
          <p14:sldIdLst>
            <p14:sldId id="420"/>
          </p14:sldIdLst>
        </p14:section>
        <p14:section name="PoU" id="{962081C6-3261-4274-80FA-154E2C10AEF5}">
          <p14:sldIdLst>
            <p14:sldId id="430"/>
          </p14:sldIdLst>
        </p14:section>
        <p14:section name="Guidelines" id="{A3D0D217-C62B-43C9-8C25-60AE97A91F51}">
          <p14:sldIdLst>
            <p14:sldId id="423"/>
            <p14:sldId id="415"/>
          </p14:sldIdLst>
        </p14:section>
        <p14:section name="Summary" id="{BFAA882C-CD04-4D6A-857E-40B6CDDEEED3}">
          <p14:sldIdLst>
            <p14:sldId id="427"/>
            <p14:sldId id="422"/>
            <p14:sldId id="432"/>
          </p14:sldIdLst>
        </p14:section>
        <p14:section name="Thank you" id="{B5F2EA37-1255-4B17-A416-06E3D8C27836}">
          <p14:sldIdLst>
            <p14:sldId id="426"/>
          </p14:sldIdLst>
        </p14:section>
        <p14:section name="Extras" id="{D6FA6657-31B8-6E40-9B0D-6B468F91CBE3}">
          <p14:sldIdLst>
            <p14:sldId id="403"/>
            <p14:sldId id="416"/>
            <p14:sldId id="41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1" autoAdjust="0"/>
    <p:restoredTop sz="96041" autoAdjust="0"/>
  </p:normalViewPr>
  <p:slideViewPr>
    <p:cSldViewPr>
      <p:cViewPr varScale="1">
        <p:scale>
          <a:sx n="63" d="100"/>
          <a:sy n="63" d="100"/>
        </p:scale>
        <p:origin x="8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0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758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C7F83-8959-44D0-A98B-DCCE43B53493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79634AA2-5570-4B71-9BB7-EE2B8DA3D4AA}">
      <dgm:prSet phldrT="[Text]"/>
      <dgm:spPr/>
      <dgm:t>
        <a:bodyPr/>
        <a:lstStyle/>
        <a:p>
          <a:r>
            <a:rPr lang="en-US" dirty="0"/>
            <a:t>Requirements</a:t>
          </a:r>
        </a:p>
      </dgm:t>
    </dgm:pt>
    <dgm:pt modelId="{A3029FE8-8D80-493E-B719-91CDD8484D4A}" type="parTrans" cxnId="{474E7DD0-559C-4A2D-A9CB-0D2E6612FAA8}">
      <dgm:prSet/>
      <dgm:spPr/>
      <dgm:t>
        <a:bodyPr/>
        <a:lstStyle/>
        <a:p>
          <a:endParaRPr lang="en-US"/>
        </a:p>
      </dgm:t>
    </dgm:pt>
    <dgm:pt modelId="{E93BEB5E-ABF1-44BC-9D98-17BEA5083AD0}" type="sibTrans" cxnId="{474E7DD0-559C-4A2D-A9CB-0D2E6612FAA8}">
      <dgm:prSet/>
      <dgm:spPr/>
      <dgm:t>
        <a:bodyPr/>
        <a:lstStyle/>
        <a:p>
          <a:endParaRPr lang="en-US"/>
        </a:p>
      </dgm:t>
    </dgm:pt>
    <dgm:pt modelId="{F3629610-AF2A-4DEC-917B-C68FCA6EB688}">
      <dgm:prSet phldrT="[Text]"/>
      <dgm:spPr/>
      <dgm:t>
        <a:bodyPr/>
        <a:lstStyle/>
        <a:p>
          <a:r>
            <a:rPr lang="en-US" dirty="0"/>
            <a:t>Concept</a:t>
          </a:r>
        </a:p>
      </dgm:t>
    </dgm:pt>
    <dgm:pt modelId="{9A27A143-DC4A-45F8-AAF6-EF57C2145A67}" type="parTrans" cxnId="{5DF25D53-3FFE-4D6C-97AF-F9F595130199}">
      <dgm:prSet/>
      <dgm:spPr/>
      <dgm:t>
        <a:bodyPr/>
        <a:lstStyle/>
        <a:p>
          <a:endParaRPr lang="en-US"/>
        </a:p>
      </dgm:t>
    </dgm:pt>
    <dgm:pt modelId="{08E3FEC2-273F-45B6-9467-7EFBB828B60D}" type="sibTrans" cxnId="{5DF25D53-3FFE-4D6C-97AF-F9F595130199}">
      <dgm:prSet/>
      <dgm:spPr/>
      <dgm:t>
        <a:bodyPr/>
        <a:lstStyle/>
        <a:p>
          <a:endParaRPr lang="en-US"/>
        </a:p>
      </dgm:t>
    </dgm:pt>
    <dgm:pt modelId="{D09ECE7F-805E-47D8-AC55-2A43A1DF9B76}">
      <dgm:prSet phldrT="[Text]"/>
      <dgm:spPr/>
      <dgm:t>
        <a:bodyPr/>
        <a:lstStyle/>
        <a:p>
          <a:r>
            <a:rPr lang="en-US" dirty="0"/>
            <a:t>Solution development</a:t>
          </a:r>
        </a:p>
      </dgm:t>
    </dgm:pt>
    <dgm:pt modelId="{C3B179CE-C794-41D5-AAE2-494E014FBB04}" type="parTrans" cxnId="{2AA0D504-A9F2-4623-89BA-4F3DE03AB80B}">
      <dgm:prSet/>
      <dgm:spPr/>
      <dgm:t>
        <a:bodyPr/>
        <a:lstStyle/>
        <a:p>
          <a:endParaRPr lang="en-US"/>
        </a:p>
      </dgm:t>
    </dgm:pt>
    <dgm:pt modelId="{38104C45-8385-4452-BB37-1A7BFE959761}" type="sibTrans" cxnId="{2AA0D504-A9F2-4623-89BA-4F3DE03AB80B}">
      <dgm:prSet/>
      <dgm:spPr/>
      <dgm:t>
        <a:bodyPr/>
        <a:lstStyle/>
        <a:p>
          <a:endParaRPr lang="en-US"/>
        </a:p>
      </dgm:t>
    </dgm:pt>
    <dgm:pt modelId="{8B272BA2-4913-4FC0-A211-062F736F8DF9}">
      <dgm:prSet phldrT="[Text]"/>
      <dgm:spPr/>
      <dgm:t>
        <a:bodyPr/>
        <a:lstStyle/>
        <a:p>
          <a:r>
            <a:rPr lang="en-US" dirty="0" smtClean="0"/>
            <a:t>Decision &amp; Documentation</a:t>
          </a:r>
          <a:endParaRPr lang="en-US" dirty="0"/>
        </a:p>
      </dgm:t>
    </dgm:pt>
    <dgm:pt modelId="{4B5D879B-86D0-41BF-A741-119401079E32}" type="parTrans" cxnId="{330D8233-263C-4F29-BEB4-897D051FEAAE}">
      <dgm:prSet/>
      <dgm:spPr/>
      <dgm:t>
        <a:bodyPr/>
        <a:lstStyle/>
        <a:p>
          <a:endParaRPr lang="en-US"/>
        </a:p>
      </dgm:t>
    </dgm:pt>
    <dgm:pt modelId="{71A2A83C-7740-4957-B03F-36E8BC240991}" type="sibTrans" cxnId="{330D8233-263C-4F29-BEB4-897D051FEAAE}">
      <dgm:prSet/>
      <dgm:spPr/>
      <dgm:t>
        <a:bodyPr/>
        <a:lstStyle/>
        <a:p>
          <a:endParaRPr lang="en-US"/>
        </a:p>
      </dgm:t>
    </dgm:pt>
    <dgm:pt modelId="{6D50C36D-AF99-4B9B-B225-8FA3957A5CEA}" type="pres">
      <dgm:prSet presAssocID="{E04C7F83-8959-44D0-A98B-DCCE43B53493}" presName="Name0" presStyleCnt="0">
        <dgm:presLayoutVars>
          <dgm:dir/>
          <dgm:animLvl val="lvl"/>
          <dgm:resizeHandles val="exact"/>
        </dgm:presLayoutVars>
      </dgm:prSet>
      <dgm:spPr/>
    </dgm:pt>
    <dgm:pt modelId="{92A90164-967B-4F40-90B4-12B8F1E08A62}" type="pres">
      <dgm:prSet presAssocID="{79634AA2-5570-4B71-9BB7-EE2B8DA3D4A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07B98-C6E7-4C50-8CDC-687B6C2CE76B}" type="pres">
      <dgm:prSet presAssocID="{E93BEB5E-ABF1-44BC-9D98-17BEA5083AD0}" presName="parTxOnlySpace" presStyleCnt="0"/>
      <dgm:spPr/>
    </dgm:pt>
    <dgm:pt modelId="{01A48968-CC98-4CA1-8553-B703D874F6AC}" type="pres">
      <dgm:prSet presAssocID="{F3629610-AF2A-4DEC-917B-C68FCA6EB68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0BA17B-93E3-4557-9427-FF69000D21D2}" type="pres">
      <dgm:prSet presAssocID="{08E3FEC2-273F-45B6-9467-7EFBB828B60D}" presName="parTxOnlySpace" presStyleCnt="0"/>
      <dgm:spPr/>
    </dgm:pt>
    <dgm:pt modelId="{7F32A5F1-8C4E-468F-A5E4-B7C127C28BF8}" type="pres">
      <dgm:prSet presAssocID="{D09ECE7F-805E-47D8-AC55-2A43A1DF9B7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E45ED-8DFA-4663-AE9B-25886742775E}" type="pres">
      <dgm:prSet presAssocID="{38104C45-8385-4452-BB37-1A7BFE959761}" presName="parTxOnlySpace" presStyleCnt="0"/>
      <dgm:spPr/>
    </dgm:pt>
    <dgm:pt modelId="{CD102D94-2D65-4A01-935C-5DE3876C4DEE}" type="pres">
      <dgm:prSet presAssocID="{8B272BA2-4913-4FC0-A211-062F736F8DF9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4E7DD0-559C-4A2D-A9CB-0D2E6612FAA8}" srcId="{E04C7F83-8959-44D0-A98B-DCCE43B53493}" destId="{79634AA2-5570-4B71-9BB7-EE2B8DA3D4AA}" srcOrd="0" destOrd="0" parTransId="{A3029FE8-8D80-493E-B719-91CDD8484D4A}" sibTransId="{E93BEB5E-ABF1-44BC-9D98-17BEA5083AD0}"/>
    <dgm:cxn modelId="{4EFFC62F-7CDD-4DF0-9784-D7319B4F385D}" type="presOf" srcId="{79634AA2-5570-4B71-9BB7-EE2B8DA3D4AA}" destId="{92A90164-967B-4F40-90B4-12B8F1E08A62}" srcOrd="0" destOrd="0" presId="urn:microsoft.com/office/officeart/2005/8/layout/chevron1"/>
    <dgm:cxn modelId="{9D4E9F98-1671-41CC-B746-BC38B6A0E4DF}" type="presOf" srcId="{D09ECE7F-805E-47D8-AC55-2A43A1DF9B76}" destId="{7F32A5F1-8C4E-468F-A5E4-B7C127C28BF8}" srcOrd="0" destOrd="0" presId="urn:microsoft.com/office/officeart/2005/8/layout/chevron1"/>
    <dgm:cxn modelId="{7720E832-B191-4732-8AC2-A45F5AF5721F}" type="presOf" srcId="{F3629610-AF2A-4DEC-917B-C68FCA6EB688}" destId="{01A48968-CC98-4CA1-8553-B703D874F6AC}" srcOrd="0" destOrd="0" presId="urn:microsoft.com/office/officeart/2005/8/layout/chevron1"/>
    <dgm:cxn modelId="{2AA0D504-A9F2-4623-89BA-4F3DE03AB80B}" srcId="{E04C7F83-8959-44D0-A98B-DCCE43B53493}" destId="{D09ECE7F-805E-47D8-AC55-2A43A1DF9B76}" srcOrd="2" destOrd="0" parTransId="{C3B179CE-C794-41D5-AAE2-494E014FBB04}" sibTransId="{38104C45-8385-4452-BB37-1A7BFE959761}"/>
    <dgm:cxn modelId="{4DA2C045-AAC3-4F66-AB72-372849547486}" type="presOf" srcId="{E04C7F83-8959-44D0-A98B-DCCE43B53493}" destId="{6D50C36D-AF99-4B9B-B225-8FA3957A5CEA}" srcOrd="0" destOrd="0" presId="urn:microsoft.com/office/officeart/2005/8/layout/chevron1"/>
    <dgm:cxn modelId="{5DF25D53-3FFE-4D6C-97AF-F9F595130199}" srcId="{E04C7F83-8959-44D0-A98B-DCCE43B53493}" destId="{F3629610-AF2A-4DEC-917B-C68FCA6EB688}" srcOrd="1" destOrd="0" parTransId="{9A27A143-DC4A-45F8-AAF6-EF57C2145A67}" sibTransId="{08E3FEC2-273F-45B6-9467-7EFBB828B60D}"/>
    <dgm:cxn modelId="{D26A45B6-174A-4F60-A23A-DD6F83F914E5}" type="presOf" srcId="{8B272BA2-4913-4FC0-A211-062F736F8DF9}" destId="{CD102D94-2D65-4A01-935C-5DE3876C4DEE}" srcOrd="0" destOrd="0" presId="urn:microsoft.com/office/officeart/2005/8/layout/chevron1"/>
    <dgm:cxn modelId="{330D8233-263C-4F29-BEB4-897D051FEAAE}" srcId="{E04C7F83-8959-44D0-A98B-DCCE43B53493}" destId="{8B272BA2-4913-4FC0-A211-062F736F8DF9}" srcOrd="3" destOrd="0" parTransId="{4B5D879B-86D0-41BF-A741-119401079E32}" sibTransId="{71A2A83C-7740-4957-B03F-36E8BC240991}"/>
    <dgm:cxn modelId="{9707CA50-75D8-4280-983F-7CBC34B14A46}" type="presParOf" srcId="{6D50C36D-AF99-4B9B-B225-8FA3957A5CEA}" destId="{92A90164-967B-4F40-90B4-12B8F1E08A62}" srcOrd="0" destOrd="0" presId="urn:microsoft.com/office/officeart/2005/8/layout/chevron1"/>
    <dgm:cxn modelId="{E6A656A7-CD91-46C5-808E-5BD6B0DCC6C0}" type="presParOf" srcId="{6D50C36D-AF99-4B9B-B225-8FA3957A5CEA}" destId="{19807B98-C6E7-4C50-8CDC-687B6C2CE76B}" srcOrd="1" destOrd="0" presId="urn:microsoft.com/office/officeart/2005/8/layout/chevron1"/>
    <dgm:cxn modelId="{70FCA690-75E4-46B2-AAD0-78430DCA74DB}" type="presParOf" srcId="{6D50C36D-AF99-4B9B-B225-8FA3957A5CEA}" destId="{01A48968-CC98-4CA1-8553-B703D874F6AC}" srcOrd="2" destOrd="0" presId="urn:microsoft.com/office/officeart/2005/8/layout/chevron1"/>
    <dgm:cxn modelId="{59B5AA36-C260-43C4-944A-4547FA338899}" type="presParOf" srcId="{6D50C36D-AF99-4B9B-B225-8FA3957A5CEA}" destId="{550BA17B-93E3-4557-9427-FF69000D21D2}" srcOrd="3" destOrd="0" presId="urn:microsoft.com/office/officeart/2005/8/layout/chevron1"/>
    <dgm:cxn modelId="{D45275ED-D046-4B53-A950-58266ECAFC17}" type="presParOf" srcId="{6D50C36D-AF99-4B9B-B225-8FA3957A5CEA}" destId="{7F32A5F1-8C4E-468F-A5E4-B7C127C28BF8}" srcOrd="4" destOrd="0" presId="urn:microsoft.com/office/officeart/2005/8/layout/chevron1"/>
    <dgm:cxn modelId="{F09A704E-EF08-4A9B-9FE7-9ADBFC1FD40C}" type="presParOf" srcId="{6D50C36D-AF99-4B9B-B225-8FA3957A5CEA}" destId="{F72E45ED-8DFA-4663-AE9B-25886742775E}" srcOrd="5" destOrd="0" presId="urn:microsoft.com/office/officeart/2005/8/layout/chevron1"/>
    <dgm:cxn modelId="{D01B02B7-A2DF-408C-9BF1-9DBC20E198BD}" type="presParOf" srcId="{6D50C36D-AF99-4B9B-B225-8FA3957A5CEA}" destId="{CD102D94-2D65-4A01-935C-5DE3876C4DE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90164-967B-4F40-90B4-12B8F1E08A62}">
      <dsp:nvSpPr>
        <dsp:cNvPr id="0" name=""/>
        <dsp:cNvSpPr/>
      </dsp:nvSpPr>
      <dsp:spPr>
        <a:xfrm>
          <a:off x="3774" y="496679"/>
          <a:ext cx="2197123" cy="87884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Requirements</a:t>
          </a:r>
        </a:p>
      </dsp:txBody>
      <dsp:txXfrm>
        <a:off x="443199" y="496679"/>
        <a:ext cx="1318274" cy="878849"/>
      </dsp:txXfrm>
    </dsp:sp>
    <dsp:sp modelId="{01A48968-CC98-4CA1-8553-B703D874F6AC}">
      <dsp:nvSpPr>
        <dsp:cNvPr id="0" name=""/>
        <dsp:cNvSpPr/>
      </dsp:nvSpPr>
      <dsp:spPr>
        <a:xfrm>
          <a:off x="1981185" y="496679"/>
          <a:ext cx="2197123" cy="878849"/>
        </a:xfrm>
        <a:prstGeom prst="chevr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Concept</a:t>
          </a:r>
        </a:p>
      </dsp:txBody>
      <dsp:txXfrm>
        <a:off x="2420610" y="496679"/>
        <a:ext cx="1318274" cy="878849"/>
      </dsp:txXfrm>
    </dsp:sp>
    <dsp:sp modelId="{7F32A5F1-8C4E-468F-A5E4-B7C127C28BF8}">
      <dsp:nvSpPr>
        <dsp:cNvPr id="0" name=""/>
        <dsp:cNvSpPr/>
      </dsp:nvSpPr>
      <dsp:spPr>
        <a:xfrm>
          <a:off x="3958595" y="496679"/>
          <a:ext cx="2197123" cy="878849"/>
        </a:xfrm>
        <a:prstGeom prst="chevr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Solution development</a:t>
          </a:r>
        </a:p>
      </dsp:txBody>
      <dsp:txXfrm>
        <a:off x="4398020" y="496679"/>
        <a:ext cx="1318274" cy="878849"/>
      </dsp:txXfrm>
    </dsp:sp>
    <dsp:sp modelId="{CD102D94-2D65-4A01-935C-5DE3876C4DEE}">
      <dsp:nvSpPr>
        <dsp:cNvPr id="0" name=""/>
        <dsp:cNvSpPr/>
      </dsp:nvSpPr>
      <dsp:spPr>
        <a:xfrm>
          <a:off x="5936006" y="496679"/>
          <a:ext cx="2197123" cy="878849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Decision &amp; Documentation</a:t>
          </a:r>
          <a:endParaRPr lang="en-US" sz="1500" kern="1200" dirty="0"/>
        </a:p>
      </dsp:txBody>
      <dsp:txXfrm>
        <a:off x="6375431" y="496679"/>
        <a:ext cx="1318274" cy="878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2018-09-13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046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00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could possibly go wrong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036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could possibly go wrong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6314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4874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No in-situ RH maintenance is foreseen.</a:t>
            </a:r>
          </a:p>
          <a:p>
            <a:r>
              <a:rPr lang="en-GB" sz="1200" dirty="0"/>
              <a:t>Installation is not considered a RH-activity.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923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13/09/2018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130425"/>
            <a:ext cx="74866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dirty="0"/>
              <a:t>Engineering </a:t>
            </a:r>
            <a:r>
              <a:rPr lang="en-GB" sz="2800" dirty="0" smtClean="0"/>
              <a:t>Integration</a:t>
            </a:r>
            <a:br>
              <a:rPr lang="en-GB" sz="28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3600" dirty="0" smtClean="0"/>
              <a:t>Utilities routing </a:t>
            </a:r>
            <a:br>
              <a:rPr lang="en-GB" sz="3600" dirty="0" smtClean="0"/>
            </a:br>
            <a:r>
              <a:rPr lang="en-GB" sz="3600" dirty="0" smtClean="0"/>
              <a:t>within the common shielding bunker</a:t>
            </a:r>
            <a:endParaRPr lang="en-GB" sz="2700" strike="sngStri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IKON 15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Talal Osman &amp; Iain </a:t>
            </a:r>
            <a:r>
              <a:rPr lang="en-GB" sz="2000" dirty="0">
                <a:solidFill>
                  <a:schemeClr val="bg1"/>
                </a:solidFill>
              </a:rPr>
              <a:t>Sutton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13 September, 2018</a:t>
            </a:fld>
            <a:endParaRPr lang="en-GB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6C40B2E-DD06-475E-A856-62BD4C98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" y="2850887"/>
            <a:ext cx="7192071" cy="3376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CCC2E-3BF5-4795-9BAF-2631FDD4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4 Point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going the last mile 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6F335-4F00-4D06-A18E-C6E2E47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7" name="Oval 6"/>
          <p:cNvSpPr/>
          <p:nvPr/>
        </p:nvSpPr>
        <p:spPr>
          <a:xfrm>
            <a:off x="5655472" y="3517100"/>
            <a:ext cx="648073" cy="59537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55776" y="3427079"/>
            <a:ext cx="3168352" cy="67710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1461412" y="3238343"/>
            <a:ext cx="1256780" cy="128477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79509" y="1626118"/>
            <a:ext cx="13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R12 Quick Coupling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1267" y="1608929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R12-R7 Feeder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Accessable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Q. Couplings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9283" y="155822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R7 &gt; Chopper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Flexible / Snorkel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089802" y="2499822"/>
            <a:ext cx="321959" cy="7525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0"/>
          </p:cNvCxnSpPr>
          <p:nvPr/>
        </p:nvCxnSpPr>
        <p:spPr>
          <a:xfrm flipV="1">
            <a:off x="4139952" y="2946719"/>
            <a:ext cx="515501" cy="4803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  <a:endCxn id="10" idx="2"/>
          </p:cNvCxnSpPr>
          <p:nvPr/>
        </p:nvCxnSpPr>
        <p:spPr>
          <a:xfrm flipV="1">
            <a:off x="5979509" y="2272449"/>
            <a:ext cx="663729" cy="124465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70352" y="1622927"/>
            <a:ext cx="1327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R12 &gt;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Rigid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2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1ACB4F-F518-43D1-9450-149831864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 smtClean="0"/>
              <a:t>All unities shall be exclusively supported by vertical support pillars or walls.</a:t>
            </a:r>
          </a:p>
          <a:p>
            <a:pPr lvl="1"/>
            <a:r>
              <a:rPr lang="en-US" sz="1400" dirty="0" smtClean="0"/>
              <a:t>No floor supports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All utilities </a:t>
            </a:r>
            <a:r>
              <a:rPr lang="en-US" sz="1600" dirty="0"/>
              <a:t>shall enter the bunker through the roof level feed through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400" dirty="0" smtClean="0"/>
              <a:t>Except cooling </a:t>
            </a:r>
            <a:r>
              <a:rPr lang="en-US" sz="1400" dirty="0"/>
              <a:t>services </a:t>
            </a:r>
            <a:r>
              <a:rPr lang="en-US" sz="1400" dirty="0" smtClean="0"/>
              <a:t>in the long sector shall enter </a:t>
            </a:r>
            <a:r>
              <a:rPr lang="en-US" sz="1400" dirty="0"/>
              <a:t>at floor level through corner </a:t>
            </a:r>
            <a:r>
              <a:rPr lang="en-US" sz="1400" dirty="0" smtClean="0"/>
              <a:t>blocks</a:t>
            </a: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1600" dirty="0"/>
              <a:t>All </a:t>
            </a:r>
            <a:r>
              <a:rPr lang="en-US" sz="1600" dirty="0" smtClean="0"/>
              <a:t>utilities </a:t>
            </a:r>
            <a:r>
              <a:rPr lang="en-US" sz="1600" dirty="0"/>
              <a:t>shall use the feed through located above their respective beam port.</a:t>
            </a:r>
          </a:p>
          <a:p>
            <a:pPr lvl="1"/>
            <a:r>
              <a:rPr lang="en-US" sz="1400" dirty="0"/>
              <a:t>All exceptions must be formally approved by NSS management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Utilities </a:t>
            </a:r>
            <a:r>
              <a:rPr lang="en-US" sz="1600" dirty="0" smtClean="0"/>
              <a:t>shall </a:t>
            </a:r>
            <a:r>
              <a:rPr lang="en-US" sz="1600" dirty="0"/>
              <a:t>follow the shortest route from point of entry to point of use</a:t>
            </a:r>
          </a:p>
          <a:p>
            <a:pPr lvl="1"/>
            <a:r>
              <a:rPr lang="en-US" sz="1400" dirty="0"/>
              <a:t>Roof level routes shall be directly adjacent to vertical support pillars.</a:t>
            </a:r>
          </a:p>
          <a:p>
            <a:pPr lvl="1"/>
            <a:r>
              <a:rPr lang="en-US" sz="1400" dirty="0"/>
              <a:t>Floor level routes shall run adjacent </a:t>
            </a:r>
            <a:r>
              <a:rPr lang="en-US" sz="1400" dirty="0" smtClean="0"/>
              <a:t>to </a:t>
            </a:r>
            <a:r>
              <a:rPr lang="en-US" sz="1400" dirty="0"/>
              <a:t>walls </a:t>
            </a:r>
            <a:r>
              <a:rPr lang="en-US" sz="1400" dirty="0" smtClean="0"/>
              <a:t>…. </a:t>
            </a:r>
            <a:r>
              <a:rPr lang="en-US" sz="1400" dirty="0"/>
              <a:t>then along the line of vertical support pillars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Utilities shall be routed to permit the removal of ‘Service components or RH components’ without their removal or displacement.</a:t>
            </a:r>
          </a:p>
          <a:p>
            <a:pPr lvl="1"/>
            <a:r>
              <a:rPr lang="en-US" sz="1400" dirty="0" smtClean="0"/>
              <a:t>Cable trays shall be routed around the extraction volume avoiding removal</a:t>
            </a:r>
          </a:p>
          <a:p>
            <a:pPr lvl="1"/>
            <a:r>
              <a:rPr lang="en-US" sz="1400" dirty="0" smtClean="0"/>
              <a:t>Fluids shall be routed around the extraction envelope, or if this results in unacceptable performance, removable sections shall be routed across the volume with the approval of RH. </a:t>
            </a:r>
          </a:p>
          <a:p>
            <a:pPr>
              <a:buFont typeface="+mj-lt"/>
              <a:buAutoNum type="arabicPeriod"/>
            </a:pPr>
            <a:r>
              <a:rPr lang="en-US" sz="1600" dirty="0" smtClean="0"/>
              <a:t>All routing </a:t>
            </a:r>
            <a:r>
              <a:rPr lang="en-US" sz="1600" dirty="0"/>
              <a:t>shall </a:t>
            </a:r>
            <a:r>
              <a:rPr lang="en-US" sz="1600" dirty="0" smtClean="0"/>
              <a:t>be positioned as far away from </a:t>
            </a:r>
            <a:r>
              <a:rPr lang="en-US" sz="1600" dirty="0"/>
              <a:t>the neutron </a:t>
            </a:r>
            <a:r>
              <a:rPr lang="en-US" sz="1600" dirty="0" smtClean="0"/>
              <a:t>beam as practical.</a:t>
            </a:r>
            <a:endParaRPr lang="en-US" sz="1600" dirty="0"/>
          </a:p>
          <a:p>
            <a:pPr lvl="1"/>
            <a:r>
              <a:rPr lang="en-US" sz="1400" dirty="0"/>
              <a:t>Roof level routes shall be positioned 25mm below the level of horizontal crossbeams.</a:t>
            </a:r>
          </a:p>
          <a:p>
            <a:pPr lvl="1"/>
            <a:r>
              <a:rPr lang="en-US" sz="1400" dirty="0"/>
              <a:t>Floor level routes shall be positioned 50mm above floor plates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Utilities shall be packaged to minimizing their horizontal foot </a:t>
            </a:r>
            <a:r>
              <a:rPr lang="en-US" sz="1600" dirty="0" smtClean="0"/>
              <a:t>print</a:t>
            </a:r>
            <a:endParaRPr lang="en-US" sz="1600" dirty="0"/>
          </a:p>
          <a:p>
            <a:pPr lvl="1"/>
            <a:r>
              <a:rPr lang="en-US" sz="1400" dirty="0"/>
              <a:t>Cable trays shall be orientated vertically and located directly adjacent to supports pillars</a:t>
            </a:r>
          </a:p>
          <a:p>
            <a:pPr lvl="1"/>
            <a:r>
              <a:rPr lang="en-US" sz="1400" dirty="0"/>
              <a:t>Fluids shall be stacked vertically and positioned below cable trays 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55214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equipment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grpSp>
        <p:nvGrpSpPr>
          <p:cNvPr id="8" name="Group 7"/>
          <p:cNvGrpSpPr/>
          <p:nvPr/>
        </p:nvGrpSpPr>
        <p:grpSpPr>
          <a:xfrm>
            <a:off x="359759" y="1713109"/>
            <a:ext cx="4293835" cy="4905550"/>
            <a:chOff x="2131654" y="1613983"/>
            <a:chExt cx="4293835" cy="4905550"/>
          </a:xfrm>
        </p:grpSpPr>
        <p:pic>
          <p:nvPicPr>
            <p:cNvPr id="5" name="Picture 4" descr="1_instrument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46" r="53410" b="15747"/>
            <a:stretch/>
          </p:blipFill>
          <p:spPr>
            <a:xfrm rot="244552">
              <a:off x="2183801" y="1613983"/>
              <a:ext cx="3809997" cy="4905550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131654" y="3429000"/>
              <a:ext cx="4293835" cy="1584176"/>
            </a:xfrm>
            <a:prstGeom prst="line">
              <a:avLst/>
            </a:prstGeom>
            <a:ln w="41275">
              <a:tailEnd type="stealth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03727" y="4242076"/>
              <a:ext cx="412965" cy="511836"/>
            </a:xfrm>
            <a:prstGeom prst="rect">
              <a:avLst/>
            </a:prstGeom>
            <a:noFill/>
          </p:spPr>
          <p:txBody>
            <a:bodyPr wrap="square" lIns="80165" tIns="40083" rIns="80165" bIns="40083" rtlCol="0">
              <a:spAutoFit/>
            </a:bodyPr>
            <a:lstStyle/>
            <a:p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</a:rPr>
                <a:t>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9664787">
              <a:off x="4934587" y="2328959"/>
              <a:ext cx="216024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19016954">
              <a:off x="5086987" y="2481359"/>
              <a:ext cx="216024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18840629">
              <a:off x="5252295" y="2697465"/>
              <a:ext cx="216024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19647259">
              <a:off x="4875279" y="2231509"/>
              <a:ext cx="216024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9664787">
              <a:off x="4811738" y="2146801"/>
              <a:ext cx="216024" cy="72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4D5C85A-4193-DA4E-A68E-544F54FF3182}"/>
              </a:ext>
            </a:extLst>
          </p:cNvPr>
          <p:cNvSpPr/>
          <p:nvPr/>
        </p:nvSpPr>
        <p:spPr>
          <a:xfrm>
            <a:off x="6012160" y="5972328"/>
            <a:ext cx="28303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/>
              <a:t>MORE INFORMATION IN RH </a:t>
            </a:r>
          </a:p>
          <a:p>
            <a:r>
              <a:rPr lang="en-GB" dirty="0"/>
              <a:t>DOCUMENT ESS-0042943</a:t>
            </a:r>
          </a:p>
        </p:txBody>
      </p:sp>
      <p:sp>
        <p:nvSpPr>
          <p:cNvPr id="43" name="Content Placeholder 5"/>
          <p:cNvSpPr>
            <a:spLocks noGrp="1"/>
          </p:cNvSpPr>
          <p:nvPr>
            <p:ph sz="half" idx="2"/>
          </p:nvPr>
        </p:nvSpPr>
        <p:spPr>
          <a:xfrm>
            <a:off x="4924114" y="1989880"/>
            <a:ext cx="406015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Cable trays / supports</a:t>
            </a:r>
          </a:p>
          <a:p>
            <a:pPr lvl="1"/>
            <a:r>
              <a:rPr lang="en-US" sz="2000" dirty="0" err="1" smtClean="0"/>
              <a:t>Wibe</a:t>
            </a:r>
            <a:r>
              <a:rPr lang="en-US" sz="2000" dirty="0" smtClean="0"/>
              <a:t> (</a:t>
            </a:r>
            <a:r>
              <a:rPr lang="en-US" sz="2000" dirty="0" err="1"/>
              <a:t>schneider</a:t>
            </a:r>
            <a:r>
              <a:rPr lang="en-US" sz="2000" dirty="0"/>
              <a:t>-electric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Vacuum </a:t>
            </a:r>
          </a:p>
          <a:p>
            <a:pPr lvl="1"/>
            <a:r>
              <a:rPr lang="en-US" sz="2000" dirty="0" smtClean="0"/>
              <a:t>See </a:t>
            </a:r>
            <a:r>
              <a:rPr lang="en-US" sz="2000" dirty="0" err="1" smtClean="0"/>
              <a:t>vac</a:t>
            </a:r>
            <a:r>
              <a:rPr lang="en-US" sz="2000" dirty="0" smtClean="0"/>
              <a:t> group presentation</a:t>
            </a:r>
          </a:p>
          <a:p>
            <a:r>
              <a:rPr lang="en-US" sz="2400" dirty="0" smtClean="0"/>
              <a:t>Cooling</a:t>
            </a:r>
          </a:p>
          <a:p>
            <a:pPr lvl="1"/>
            <a:r>
              <a:rPr lang="en-US" sz="2000" dirty="0" smtClean="0"/>
              <a:t>Pipe materials</a:t>
            </a:r>
          </a:p>
          <a:p>
            <a:r>
              <a:rPr lang="en-US" sz="2400" dirty="0" smtClean="0"/>
              <a:t>Choppers</a:t>
            </a:r>
          </a:p>
          <a:p>
            <a:pPr lvl="1"/>
            <a:r>
              <a:rPr lang="en-US" sz="1800" dirty="0"/>
              <a:t>Requirement Specs ESS-0059912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113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Take away</a:t>
            </a:r>
            <a:endParaRPr lang="en-GB" sz="6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 dirty="0"/>
          </a:p>
        </p:txBody>
      </p:sp>
      <p:pic>
        <p:nvPicPr>
          <p:cNvPr id="7" name="Picture 2" descr="D:\owncloud\OpS\00-OpS Current\OPS18-17 rebaseline review TD\ultra-detail-figure-wallace-and-gromit-no423-udf-aardman-animations-1-feathers-mccraw-medicom-to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8" b="99688" l="9375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2477418" cy="247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mornings </a:t>
            </a:r>
            <a:br>
              <a:rPr lang="en-US" dirty="0" smtClean="0"/>
            </a:br>
            <a:r>
              <a:rPr lang="en-US" dirty="0" smtClean="0"/>
              <a:t>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8662"/>
            <a:ext cx="8229600" cy="43204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believe we now have a workable strategy !</a:t>
            </a:r>
          </a:p>
          <a:p>
            <a:pPr lvl="1"/>
            <a:r>
              <a:rPr lang="en-US" dirty="0" smtClean="0"/>
              <a:t>&gt; Workable routing for all instrument (we hope)</a:t>
            </a:r>
          </a:p>
          <a:p>
            <a:r>
              <a:rPr lang="en-US" dirty="0" smtClean="0"/>
              <a:t>We have approved component suppliers</a:t>
            </a:r>
          </a:p>
          <a:p>
            <a:r>
              <a:rPr lang="en-US" dirty="0" smtClean="0"/>
              <a:t>Implementation Guidelines </a:t>
            </a:r>
          </a:p>
          <a:p>
            <a:pPr lvl="1"/>
            <a:r>
              <a:rPr lang="en-US" dirty="0" smtClean="0"/>
              <a:t>For Own design or ESS design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Draft documents shortly on Confluence</a:t>
            </a:r>
          </a:p>
          <a:p>
            <a:pPr marL="0" indent="0">
              <a:buNone/>
            </a:pPr>
            <a:r>
              <a:rPr lang="en-US" dirty="0"/>
              <a:t> https://confluence.esss.lu.se/x/wAs8Dw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Approved document will go on chess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5603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Completion of draft guideline – review - approval</a:t>
            </a:r>
          </a:p>
          <a:p>
            <a:endParaRPr lang="en-US" dirty="0"/>
          </a:p>
          <a:p>
            <a:r>
              <a:rPr lang="en-US" dirty="0" smtClean="0"/>
              <a:t>Working on pricing structure and cost sharing for installation work.</a:t>
            </a:r>
          </a:p>
          <a:p>
            <a:r>
              <a:rPr lang="en-US" dirty="0" smtClean="0"/>
              <a:t>Possibility of organizing </a:t>
            </a:r>
            <a:r>
              <a:rPr lang="en-US" dirty="0" smtClean="0"/>
              <a:t>activities together</a:t>
            </a:r>
          </a:p>
          <a:p>
            <a:pPr lvl="1"/>
            <a:r>
              <a:rPr lang="en-US" dirty="0" smtClean="0"/>
              <a:t>Same contactor</a:t>
            </a:r>
          </a:p>
          <a:p>
            <a:pPr lvl="1"/>
            <a:r>
              <a:rPr lang="en-US" dirty="0" smtClean="0"/>
              <a:t>Lower costs</a:t>
            </a:r>
          </a:p>
          <a:p>
            <a:pPr lvl="1"/>
            <a:r>
              <a:rPr lang="en-US" dirty="0" smtClean="0"/>
              <a:t>Simplified planning</a:t>
            </a:r>
          </a:p>
          <a:p>
            <a:r>
              <a:rPr lang="en-US" dirty="0" smtClean="0"/>
              <a:t> </a:t>
            </a:r>
            <a:r>
              <a:rPr lang="en-US" dirty="0" smtClean="0"/>
              <a:t>Who </a:t>
            </a:r>
            <a:r>
              <a:rPr lang="en-US" dirty="0" smtClean="0"/>
              <a:t>interested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74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7128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Thank you for your attention !</a:t>
            </a:r>
            <a:endParaRPr lang="sv-S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189434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D:\owncloud\OpS\00-OpS Current\OPS18-17 rebaseline review TD\NSS -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71953"/>
            <a:ext cx="6408712" cy="360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753518">
            <a:off x="6154385" y="2631517"/>
            <a:ext cx="17079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roadway" panose="04040905080B02020502" pitchFamily="82" charset="0"/>
              </a:rPr>
              <a:t>NSS Projects Division</a:t>
            </a:r>
            <a:endParaRPr lang="sv-SE" sz="2400" b="1" dirty="0">
              <a:latin typeface="Broadway" panose="04040905080B020205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302928">
            <a:off x="1045095" y="2914933"/>
            <a:ext cx="23802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Broadway" panose="04040905080B02020502" pitchFamily="82" charset="0"/>
              </a:rPr>
              <a:t>Instrument teams</a:t>
            </a:r>
            <a:endParaRPr lang="sv-SE" sz="2400" b="1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0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923928" y="4581128"/>
            <a:ext cx="4894312" cy="1470025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170659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 </a:t>
            </a:r>
            <a:br>
              <a:rPr lang="en-US" dirty="0"/>
            </a:br>
            <a:r>
              <a:rPr lang="en-US" dirty="0"/>
              <a:t>a graded approach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5452" y="5689088"/>
            <a:ext cx="8041189" cy="46065"/>
          </a:xfrm>
          <a:prstGeom prst="line">
            <a:avLst/>
          </a:prstGeom>
          <a:ln w="41275"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54845" y="5861834"/>
            <a:ext cx="412965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520610" y="3109420"/>
            <a:ext cx="5454077" cy="2119013"/>
            <a:chOff x="2946400" y="2895600"/>
            <a:chExt cx="6973836" cy="2336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56671" y="5232400"/>
              <a:ext cx="696356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956671" y="4102100"/>
              <a:ext cx="696356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946400" y="2895600"/>
              <a:ext cx="696356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V="1">
            <a:off x="2520609" y="2211144"/>
            <a:ext cx="0" cy="392708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7070" y="1796554"/>
            <a:ext cx="738799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0m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212" y="5527859"/>
            <a:ext cx="771393" cy="333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108199" y="2211144"/>
            <a:ext cx="0" cy="392708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52756" y="2211144"/>
            <a:ext cx="0" cy="392708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552308" y="2211144"/>
            <a:ext cx="0" cy="392708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551860" y="2211144"/>
            <a:ext cx="0" cy="392708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27464" y="2211144"/>
            <a:ext cx="0" cy="3927083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072469" y="2925159"/>
            <a:ext cx="738799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60cm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72469" y="5090237"/>
            <a:ext cx="738799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2.8cm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72469" y="4042247"/>
            <a:ext cx="738799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4cm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783" y="6104451"/>
            <a:ext cx="1053875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Moderator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85798" y="4779295"/>
            <a:ext cx="988687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200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07079" y="4779295"/>
            <a:ext cx="966958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170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72000" y="4779295"/>
            <a:ext cx="1001589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140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27913" y="4779295"/>
            <a:ext cx="912634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81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81788" y="4779295"/>
            <a:ext cx="88004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8392" y="3811919"/>
            <a:ext cx="88004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74485" y="3811919"/>
            <a:ext cx="90177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8.6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74037" y="3811919"/>
            <a:ext cx="923499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7.1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17048" y="3811919"/>
            <a:ext cx="912634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70923" y="3811919"/>
            <a:ext cx="88004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640121" y="2729380"/>
            <a:ext cx="88004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100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17944" y="2729380"/>
            <a:ext cx="88004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86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39225" y="2729380"/>
            <a:ext cx="88004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71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38777" y="2729380"/>
            <a:ext cx="912634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44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692653" y="2729380"/>
            <a:ext cx="88004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31640" y="4797152"/>
            <a:ext cx="988687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b="1" dirty="0" err="1"/>
              <a:t>MGy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31640" y="3861048"/>
            <a:ext cx="988687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b="1" dirty="0" err="1"/>
              <a:t>MGy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331640" y="2780928"/>
            <a:ext cx="988687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b="1" dirty="0" err="1"/>
              <a:t>kGy</a:t>
            </a:r>
            <a:endParaRPr lang="en-US" b="1" dirty="0"/>
          </a:p>
        </p:txBody>
      </p:sp>
      <p:sp>
        <p:nvSpPr>
          <p:cNvPr id="63" name="Rectangle 62"/>
          <p:cNvSpPr/>
          <p:nvPr/>
        </p:nvSpPr>
        <p:spPr>
          <a:xfrm>
            <a:off x="2596662" y="4261058"/>
            <a:ext cx="4965166" cy="886761"/>
          </a:xfrm>
          <a:prstGeom prst="rect">
            <a:avLst/>
          </a:prstGeom>
          <a:solidFill>
            <a:srgbClr val="3366FF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607527" y="3224584"/>
            <a:ext cx="4965166" cy="886761"/>
          </a:xfrm>
          <a:prstGeom prst="rect">
            <a:avLst/>
          </a:prstGeom>
          <a:solidFill>
            <a:srgbClr val="FF0000">
              <a:alpha val="4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596662" y="2176594"/>
            <a:ext cx="4965166" cy="886761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531026" y="4341673"/>
            <a:ext cx="3085574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Aluminum Gasket (&gt; 20MGy)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879144" y="3316715"/>
            <a:ext cx="4356743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Rad Hard EPDM O-ring (max. 20MGy)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009521" y="2326307"/>
            <a:ext cx="4356743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dirty="0"/>
              <a:t>Standard EPDM O-ring (max. 250kGy)</a:t>
            </a:r>
          </a:p>
        </p:txBody>
      </p:sp>
      <p:pic>
        <p:nvPicPr>
          <p:cNvPr id="3" name="Picture 2" descr="Screen Shot 2018-01-17 at 17.25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2351469" cy="165618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552308" y="6453336"/>
            <a:ext cx="3548084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b="1" dirty="0"/>
              <a:t>Requirement Specs ESS-0059912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97382" y="1772816"/>
            <a:ext cx="738799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6.05m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96934" y="1772816"/>
            <a:ext cx="738799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7m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07351" y="1772816"/>
            <a:ext cx="738799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8m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50362" y="1772816"/>
            <a:ext cx="738799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10m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28184" y="1772816"/>
            <a:ext cx="738799" cy="307001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12m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325493" y="5843803"/>
            <a:ext cx="1053875" cy="753549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US" sz="1400" dirty="0"/>
              <a:t>Neutron beam size 6x6cm</a:t>
            </a:r>
          </a:p>
        </p:txBody>
      </p:sp>
    </p:spTree>
    <p:extLst>
      <p:ext uri="{BB962C8B-B14F-4D97-AF65-F5344CB8AC3E}">
        <p14:creationId xmlns:p14="http://schemas.microsoft.com/office/powerpoint/2010/main" val="2602220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40" y="1484785"/>
            <a:ext cx="7427139" cy="5256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18360" y="3929798"/>
            <a:ext cx="184179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‘Back’</a:t>
            </a:r>
          </a:p>
          <a:p>
            <a:r>
              <a:rPr lang="en-US" dirty="0"/>
              <a:t>Full-RH or No-RH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3012" y="2636912"/>
            <a:ext cx="220515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‘Front’</a:t>
            </a:r>
          </a:p>
          <a:p>
            <a:r>
              <a:rPr lang="en-US" dirty="0"/>
              <a:t>Full-RH or Limited-RH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28788"/>
            <a:ext cx="3505508" cy="442422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After 48-72hrs</a:t>
            </a:r>
          </a:p>
          <a:p>
            <a:r>
              <a:rPr lang="en-GB" sz="2000" dirty="0"/>
              <a:t>Front access</a:t>
            </a:r>
          </a:p>
          <a:p>
            <a:pPr lvl="1"/>
            <a:r>
              <a:rPr lang="en-GB" sz="1600" dirty="0"/>
              <a:t>RH only</a:t>
            </a:r>
          </a:p>
          <a:p>
            <a:r>
              <a:rPr lang="en-GB" sz="2000" dirty="0"/>
              <a:t>Rear access</a:t>
            </a:r>
          </a:p>
          <a:p>
            <a:pPr lvl="1"/>
            <a:r>
              <a:rPr lang="en-GB" sz="1600" dirty="0"/>
              <a:t>Hands on (hotspot removed)</a:t>
            </a:r>
          </a:p>
          <a:p>
            <a:pPr lvl="1"/>
            <a:endParaRPr lang="en-GB" sz="1600" dirty="0"/>
          </a:p>
          <a:p>
            <a:pPr marL="0" indent="0">
              <a:buNone/>
            </a:pPr>
            <a:r>
              <a:rPr lang="en-GB" sz="2000" dirty="0"/>
              <a:t>After 10-15days</a:t>
            </a:r>
          </a:p>
          <a:p>
            <a:r>
              <a:rPr lang="en-GB" sz="2000" dirty="0"/>
              <a:t>Front access</a:t>
            </a:r>
          </a:p>
          <a:p>
            <a:pPr lvl="1"/>
            <a:r>
              <a:rPr lang="en-GB" sz="1600" dirty="0"/>
              <a:t>RH only </a:t>
            </a:r>
          </a:p>
          <a:p>
            <a:pPr lvl="1"/>
            <a:r>
              <a:rPr lang="en-GB" sz="1600" dirty="0"/>
              <a:t>or Hands (hotspot removed)</a:t>
            </a:r>
          </a:p>
          <a:p>
            <a:r>
              <a:rPr lang="en-GB" sz="2000" dirty="0"/>
              <a:t>Rear access</a:t>
            </a:r>
          </a:p>
          <a:p>
            <a:pPr lvl="1"/>
            <a:r>
              <a:rPr lang="en-GB" sz="1600" dirty="0"/>
              <a:t>Hands on</a:t>
            </a:r>
          </a:p>
          <a:p>
            <a:r>
              <a:rPr lang="en-GB" sz="2000" dirty="0"/>
              <a:t>Restricted activities </a:t>
            </a:r>
          </a:p>
        </p:txBody>
      </p:sp>
      <p:sp>
        <p:nvSpPr>
          <p:cNvPr id="8" name="Arc 7"/>
          <p:cNvSpPr/>
          <p:nvPr/>
        </p:nvSpPr>
        <p:spPr>
          <a:xfrm rot="6099840">
            <a:off x="3346346" y="187832"/>
            <a:ext cx="3269972" cy="3543101"/>
          </a:xfrm>
          <a:prstGeom prst="arc">
            <a:avLst>
              <a:gd name="adj1" fmla="val 16200000"/>
              <a:gd name="adj2" fmla="val 20567776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88224" y="1959456"/>
            <a:ext cx="1195712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Separation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F06A92-30C6-4841-9609-9BB7095CEBA9}"/>
              </a:ext>
            </a:extLst>
          </p:cNvPr>
          <p:cNvSpPr/>
          <p:nvPr/>
        </p:nvSpPr>
        <p:spPr>
          <a:xfrm>
            <a:off x="4510764" y="5269255"/>
            <a:ext cx="43020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dirty="0"/>
              <a:t>Installation is not considered a RH-activity.</a:t>
            </a:r>
          </a:p>
        </p:txBody>
      </p:sp>
    </p:spTree>
    <p:extLst>
      <p:ext uri="{BB962C8B-B14F-4D97-AF65-F5344CB8AC3E}">
        <p14:creationId xmlns:p14="http://schemas.microsoft.com/office/powerpoint/2010/main" val="33433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351493"/>
            <a:ext cx="7067128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</a:t>
            </a:r>
            <a:r>
              <a:rPr lang="en-US" sz="3200" dirty="0" smtClean="0"/>
              <a:t>cope</a:t>
            </a:r>
            <a:endParaRPr lang="en-US" dirty="0" smtClean="0"/>
          </a:p>
          <a:p>
            <a:r>
              <a:rPr lang="en-US" sz="3200" dirty="0" smtClean="0"/>
              <a:t>Progress</a:t>
            </a:r>
          </a:p>
          <a:p>
            <a:r>
              <a:rPr lang="en-US" sz="3200" dirty="0" smtClean="0"/>
              <a:t>Solutions</a:t>
            </a:r>
          </a:p>
          <a:p>
            <a:r>
              <a:rPr lang="en-US" sz="3200" dirty="0" smtClean="0"/>
              <a:t>Guidelines</a:t>
            </a:r>
          </a:p>
          <a:p>
            <a:r>
              <a:rPr lang="en-US" sz="3200" dirty="0" smtClean="0"/>
              <a:t>S</a:t>
            </a:r>
            <a:r>
              <a:rPr lang="en-US" sz="3200" dirty="0" smtClean="0"/>
              <a:t>ummary</a:t>
            </a:r>
          </a:p>
          <a:p>
            <a:r>
              <a:rPr lang="en-US" sz="3200" dirty="0" smtClean="0"/>
              <a:t>Next steps</a:t>
            </a:r>
            <a:endParaRPr lang="en-US" sz="32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3749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6576789" cy="395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Instrument </a:t>
            </a:r>
          </a:p>
          <a:p>
            <a:pPr lvl="1"/>
            <a:r>
              <a:rPr lang="en-US" dirty="0"/>
              <a:t>power &amp; control</a:t>
            </a:r>
          </a:p>
          <a:p>
            <a:pPr lvl="1"/>
            <a:r>
              <a:rPr lang="en-US" dirty="0"/>
              <a:t>Cooling</a:t>
            </a:r>
          </a:p>
          <a:p>
            <a:pPr lvl="1"/>
            <a:r>
              <a:rPr lang="en-US" dirty="0"/>
              <a:t>Vacuum</a:t>
            </a:r>
          </a:p>
          <a:p>
            <a:pPr lvl="1"/>
            <a:r>
              <a:rPr lang="en-US" dirty="0"/>
              <a:t>PSS / MPS</a:t>
            </a:r>
          </a:p>
          <a:p>
            <a:r>
              <a:rPr lang="en-US" dirty="0"/>
              <a:t>Bunker systems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Lighting</a:t>
            </a:r>
          </a:p>
          <a:p>
            <a:pPr lvl="1"/>
            <a:r>
              <a:rPr lang="en-US" dirty="0"/>
              <a:t>PSS</a:t>
            </a:r>
          </a:p>
          <a:p>
            <a:pPr lvl="1"/>
            <a:r>
              <a:rPr lang="en-US" dirty="0"/>
              <a:t>Fluids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 dirty="0"/>
          </a:p>
        </p:txBody>
      </p:sp>
      <p:sp>
        <p:nvSpPr>
          <p:cNvPr id="5" name="Rectangle 4"/>
          <p:cNvSpPr/>
          <p:nvPr/>
        </p:nvSpPr>
        <p:spPr>
          <a:xfrm>
            <a:off x="3563888" y="3891900"/>
            <a:ext cx="5352653" cy="432048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04010" y="4941168"/>
            <a:ext cx="3672408" cy="576064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0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Scope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Autofit/>
          </a:bodyPr>
          <a:lstStyle/>
          <a:p>
            <a:r>
              <a:rPr lang="en-GB" sz="1600" dirty="0"/>
              <a:t>Iain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 dirty="0"/>
          </a:p>
        </p:txBody>
      </p:sp>
      <p:pic>
        <p:nvPicPr>
          <p:cNvPr id="1026" name="Picture 2" descr="C:\Users\iainsutton\Dropbox\OPs\00-OpS Current\OPS18-05 IKON14\In-bunker engineering\iso 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t="4316" r="3687" b="3860"/>
          <a:stretch/>
        </p:blipFill>
        <p:spPr bwMode="auto">
          <a:xfrm>
            <a:off x="611559" y="1556792"/>
            <a:ext cx="80465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095343"/>
            <a:ext cx="42484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Scope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Within shielding ‘bunker’ from </a:t>
            </a:r>
            <a:r>
              <a:rPr lang="en-US" sz="2000" b="1" dirty="0" smtClean="0"/>
              <a:t>Point </a:t>
            </a:r>
            <a:r>
              <a:rPr lang="en-US" sz="2000" b="1" dirty="0"/>
              <a:t>of </a:t>
            </a:r>
            <a:r>
              <a:rPr lang="en-US" sz="2000" b="1" dirty="0" smtClean="0"/>
              <a:t>entry </a:t>
            </a:r>
            <a:r>
              <a:rPr lang="en-US" sz="2000" dirty="0"/>
              <a:t>to </a:t>
            </a:r>
            <a:r>
              <a:rPr lang="en-US" sz="2000" b="1" dirty="0" smtClean="0"/>
              <a:t>Point </a:t>
            </a:r>
            <a:r>
              <a:rPr lang="en-US" sz="2000" b="1" dirty="0"/>
              <a:t>of use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Bunker entry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Technical feed through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Run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Point of use connection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7596336" y="2996952"/>
            <a:ext cx="40838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ENTRY</a:t>
            </a:r>
            <a:endParaRPr lang="en-US" sz="1200" dirty="0"/>
          </a:p>
        </p:txBody>
      </p:sp>
      <p:sp>
        <p:nvSpPr>
          <p:cNvPr id="9" name="Down Arrow 8"/>
          <p:cNvSpPr/>
          <p:nvPr/>
        </p:nvSpPr>
        <p:spPr>
          <a:xfrm>
            <a:off x="2555775" y="1700808"/>
            <a:ext cx="329203" cy="6480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USE</a:t>
            </a:r>
            <a:endParaRPr lang="en-US" sz="1100" dirty="0"/>
          </a:p>
        </p:txBody>
      </p:sp>
      <p:sp>
        <p:nvSpPr>
          <p:cNvPr id="10" name="Down Arrow 9"/>
          <p:cNvSpPr/>
          <p:nvPr/>
        </p:nvSpPr>
        <p:spPr>
          <a:xfrm>
            <a:off x="4026768" y="2348880"/>
            <a:ext cx="329203" cy="6480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USE</a:t>
            </a:r>
            <a:endParaRPr lang="en-US" sz="1100" dirty="0"/>
          </a:p>
        </p:txBody>
      </p:sp>
      <p:sp>
        <p:nvSpPr>
          <p:cNvPr id="11" name="Down Arrow 10"/>
          <p:cNvSpPr/>
          <p:nvPr/>
        </p:nvSpPr>
        <p:spPr>
          <a:xfrm>
            <a:off x="1249383" y="1331640"/>
            <a:ext cx="329203" cy="6480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USE</a:t>
            </a:r>
            <a:endParaRPr lang="en-US" sz="11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851920" y="1700808"/>
            <a:ext cx="3168352" cy="100811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9904" y="2728392"/>
            <a:ext cx="1422536" cy="48458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86709" y="1516267"/>
            <a:ext cx="288032" cy="27881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186268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71180" y="24598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8684309" y="3208251"/>
            <a:ext cx="288032" cy="27881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7364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456" y="1764874"/>
            <a:ext cx="8222344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“Pave the way for the successful integration and installation of instrument systems into the bunker whilst ensuring personal safety and systems maintainability”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Deliverables</a:t>
            </a:r>
          </a:p>
          <a:p>
            <a:r>
              <a:rPr lang="en-US" sz="2400" dirty="0" smtClean="0"/>
              <a:t>Routing strategy </a:t>
            </a:r>
          </a:p>
          <a:p>
            <a:pPr lvl="1"/>
            <a:r>
              <a:rPr lang="en-US" sz="2000" dirty="0" smtClean="0"/>
              <a:t>Meeting the needs of instrument and facility</a:t>
            </a:r>
          </a:p>
          <a:p>
            <a:r>
              <a:rPr lang="en-US" sz="2400" dirty="0" smtClean="0"/>
              <a:t>Approved material list </a:t>
            </a:r>
          </a:p>
          <a:p>
            <a:pPr lvl="1"/>
            <a:r>
              <a:rPr lang="en-US" sz="2000" dirty="0" smtClean="0"/>
              <a:t>Fixtures &amp; fittings</a:t>
            </a:r>
          </a:p>
          <a:p>
            <a:r>
              <a:rPr lang="en-US" sz="2400" dirty="0" smtClean="0"/>
              <a:t>Engineering guidelines for implementation</a:t>
            </a:r>
          </a:p>
          <a:p>
            <a:pPr lvl="1"/>
            <a:r>
              <a:rPr lang="en-US" sz="2000" dirty="0" smtClean="0"/>
              <a:t>Decisions</a:t>
            </a:r>
          </a:p>
          <a:p>
            <a:pPr lvl="1"/>
            <a:r>
              <a:rPr lang="en-US" sz="2000" dirty="0" smtClean="0"/>
              <a:t>methods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517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596" y="3284984"/>
            <a:ext cx="19751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Electrical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PSS / MPS</a:t>
            </a:r>
          </a:p>
          <a:p>
            <a:r>
              <a:rPr lang="en-US" dirty="0"/>
              <a:t>Constrains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Radiation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12260" y="1759094"/>
            <a:ext cx="72008" cy="393414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1720" y="1844824"/>
            <a:ext cx="72008" cy="3934144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4726"/>
            <a:ext cx="7139136" cy="1143000"/>
          </a:xfrm>
        </p:spPr>
        <p:txBody>
          <a:bodyPr/>
          <a:lstStyle/>
          <a:p>
            <a:r>
              <a:rPr lang="en-GB" dirty="0"/>
              <a:t>Utilities routing</a:t>
            </a:r>
            <a:br>
              <a:rPr lang="en-GB" dirty="0"/>
            </a:br>
            <a:r>
              <a:rPr lang="en-GB" dirty="0" smtClean="0"/>
              <a:t>Progress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35376230"/>
              </p:ext>
            </p:extLst>
          </p:nvPr>
        </p:nvGraphicFramePr>
        <p:xfrm>
          <a:off x="395536" y="1583088"/>
          <a:ext cx="813690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55768" y="3294128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An illustration to explore parameter space and for  discussion with stakeholders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43232" y="3422136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Exploring options Evaluating solutions </a:t>
            </a:r>
          </a:p>
          <a:p>
            <a:r>
              <a:rPr lang="en-US" dirty="0"/>
              <a:t>Meeting needs &amp; constraints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3437376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Making decisions  Defining solutions</a:t>
            </a:r>
          </a:p>
          <a:p>
            <a:r>
              <a:rPr lang="en-US" dirty="0"/>
              <a:t>Getting agreement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53759" y="1456244"/>
            <a:ext cx="93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IKON 14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42291" y="1439132"/>
            <a:ext cx="93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IKON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7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Solutions</a:t>
            </a:r>
            <a:endParaRPr lang="en-GB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788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Bunker </a:t>
            </a:r>
            <a:r>
              <a:rPr lang="en-US" dirty="0" smtClean="0"/>
              <a:t>entry</a:t>
            </a:r>
            <a:br>
              <a:rPr lang="en-US" dirty="0" smtClean="0"/>
            </a:br>
            <a:r>
              <a:rPr lang="en-US" dirty="0"/>
              <a:t>(BR)Exit strategy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11686" r="32645" b="9432"/>
          <a:stretch/>
        </p:blipFill>
        <p:spPr>
          <a:xfrm>
            <a:off x="4860032" y="1996732"/>
            <a:ext cx="3744416" cy="40439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8" name="Oval 7"/>
          <p:cNvSpPr/>
          <p:nvPr/>
        </p:nvSpPr>
        <p:spPr>
          <a:xfrm>
            <a:off x="6228184" y="2780928"/>
            <a:ext cx="1728192" cy="12961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934295">
            <a:off x="7301857" y="1733951"/>
            <a:ext cx="101676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?</a:t>
            </a:r>
            <a:endParaRPr lang="en-US" sz="72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912260" y="2579058"/>
            <a:ext cx="360040" cy="576064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4316670">
            <a:off x="7607735" y="2850162"/>
            <a:ext cx="360040" cy="71535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4592" y="2014597"/>
            <a:ext cx="43558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 is Very situation specific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 instruments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looks tractable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Short / Mid length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looks tricky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work required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Grounding solution implemented here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03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Feed </a:t>
            </a:r>
            <a:r>
              <a:rPr lang="en-US" dirty="0" smtClean="0"/>
              <a:t>through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BA862F-4548-4509-B300-EB17379363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7745"/>
          <a:stretch/>
        </p:blipFill>
        <p:spPr>
          <a:xfrm>
            <a:off x="6114611" y="4048907"/>
            <a:ext cx="3042182" cy="2149780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00524" y="1672724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ection is adequate for all instruments</a:t>
            </a:r>
          </a:p>
          <a:p>
            <a:r>
              <a:rPr lang="en-US" sz="2400" dirty="0" smtClean="0"/>
              <a:t>Built in ‘</a:t>
            </a:r>
            <a:r>
              <a:rPr lang="en-US" sz="2400" dirty="0" err="1" smtClean="0"/>
              <a:t>halfen</a:t>
            </a:r>
            <a:r>
              <a:rPr lang="en-US" sz="2400" dirty="0" smtClean="0"/>
              <a:t>’ rails for attachment</a:t>
            </a:r>
          </a:p>
          <a:p>
            <a:r>
              <a:rPr lang="en-US" sz="2400" dirty="0" smtClean="0"/>
              <a:t>Good access for installation</a:t>
            </a:r>
          </a:p>
          <a:p>
            <a:r>
              <a:rPr lang="en-US" sz="2400" dirty="0" smtClean="0"/>
              <a:t>Vacant space to be filled with bagged shielding as required.</a:t>
            </a:r>
          </a:p>
          <a:p>
            <a:pPr lvl="1"/>
            <a:r>
              <a:rPr lang="en-US" sz="2000" dirty="0" smtClean="0"/>
              <a:t>Steel shot</a:t>
            </a:r>
          </a:p>
          <a:p>
            <a:pPr lvl="1"/>
            <a:r>
              <a:rPr lang="en-US" sz="2000" dirty="0" smtClean="0"/>
              <a:t>Borated poly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3203114"/>
            <a:ext cx="2225233" cy="178409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01362" y="1556792"/>
            <a:ext cx="3015335" cy="1440160"/>
            <a:chOff x="4427984" y="1556792"/>
            <a:chExt cx="3663407" cy="1584176"/>
          </a:xfrm>
        </p:grpSpPr>
        <p:pic>
          <p:nvPicPr>
            <p:cNvPr id="5" name="Content Placeholder 4">
              <a:extLst>
                <a:ext uri="{FF2B5EF4-FFF2-40B4-BE49-F238E27FC236}">
                  <a16:creationId xmlns:a16="http://schemas.microsoft.com/office/drawing/2014/main" id="{B52114F7-8C5F-4E50-828E-5A4DBA91F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599" t="33751" r="33859" b="42264"/>
            <a:stretch/>
          </p:blipFill>
          <p:spPr>
            <a:xfrm>
              <a:off x="4427984" y="1556792"/>
              <a:ext cx="3663407" cy="1584176"/>
            </a:xfrm>
            <a:prstGeom prst="rect">
              <a:avLst/>
            </a:prstGeom>
          </p:spPr>
        </p:pic>
        <p:sp>
          <p:nvSpPr>
            <p:cNvPr id="8" name="Freeform 7"/>
            <p:cNvSpPr/>
            <p:nvPr/>
          </p:nvSpPr>
          <p:spPr>
            <a:xfrm>
              <a:off x="4793016" y="1776796"/>
              <a:ext cx="3072557" cy="923068"/>
            </a:xfrm>
            <a:custGeom>
              <a:avLst/>
              <a:gdLst>
                <a:gd name="connsiteX0" fmla="*/ 0 w 3072557"/>
                <a:gd name="connsiteY0" fmla="*/ 0 h 923068"/>
                <a:gd name="connsiteX1" fmla="*/ 4334 w 3072557"/>
                <a:gd name="connsiteY1" fmla="*/ 923068 h 923068"/>
                <a:gd name="connsiteX2" fmla="*/ 260019 w 3072557"/>
                <a:gd name="connsiteY2" fmla="*/ 905733 h 923068"/>
                <a:gd name="connsiteX3" fmla="*/ 260019 w 3072557"/>
                <a:gd name="connsiteY3" fmla="*/ 407363 h 923068"/>
                <a:gd name="connsiteX4" fmla="*/ 385695 w 3072557"/>
                <a:gd name="connsiteY4" fmla="*/ 212349 h 923068"/>
                <a:gd name="connsiteX5" fmla="*/ 554707 w 3072557"/>
                <a:gd name="connsiteY5" fmla="*/ 164679 h 923068"/>
                <a:gd name="connsiteX6" fmla="*/ 797392 w 3072557"/>
                <a:gd name="connsiteY6" fmla="*/ 268686 h 923068"/>
                <a:gd name="connsiteX7" fmla="*/ 858063 w 3072557"/>
                <a:gd name="connsiteY7" fmla="*/ 463701 h 923068"/>
                <a:gd name="connsiteX8" fmla="*/ 849395 w 3072557"/>
                <a:gd name="connsiteY8" fmla="*/ 897066 h 923068"/>
                <a:gd name="connsiteX9" fmla="*/ 1204755 w 3072557"/>
                <a:gd name="connsiteY9" fmla="*/ 884065 h 923068"/>
                <a:gd name="connsiteX10" fmla="*/ 1217756 w 3072557"/>
                <a:gd name="connsiteY10" fmla="*/ 429031 h 923068"/>
                <a:gd name="connsiteX11" fmla="*/ 1261092 w 3072557"/>
                <a:gd name="connsiteY11" fmla="*/ 264353 h 923068"/>
                <a:gd name="connsiteX12" fmla="*/ 1404102 w 3072557"/>
                <a:gd name="connsiteY12" fmla="*/ 138677 h 923068"/>
                <a:gd name="connsiteX13" fmla="*/ 1625119 w 3072557"/>
                <a:gd name="connsiteY13" fmla="*/ 91007 h 923068"/>
                <a:gd name="connsiteX14" fmla="*/ 1885138 w 3072557"/>
                <a:gd name="connsiteY14" fmla="*/ 225350 h 923068"/>
                <a:gd name="connsiteX15" fmla="*/ 1954476 w 3072557"/>
                <a:gd name="connsiteY15" fmla="*/ 489703 h 923068"/>
                <a:gd name="connsiteX16" fmla="*/ 1941475 w 3072557"/>
                <a:gd name="connsiteY16" fmla="*/ 901399 h 923068"/>
                <a:gd name="connsiteX17" fmla="*/ 2166825 w 3072557"/>
                <a:gd name="connsiteY17" fmla="*/ 897066 h 923068"/>
                <a:gd name="connsiteX18" fmla="*/ 2153824 w 3072557"/>
                <a:gd name="connsiteY18" fmla="*/ 654381 h 923068"/>
                <a:gd name="connsiteX19" fmla="*/ 3072557 w 3072557"/>
                <a:gd name="connsiteY19" fmla="*/ 650048 h 923068"/>
                <a:gd name="connsiteX20" fmla="*/ 3068224 w 3072557"/>
                <a:gd name="connsiteY20" fmla="*/ 13001 h 923068"/>
                <a:gd name="connsiteX21" fmla="*/ 0 w 3072557"/>
                <a:gd name="connsiteY21" fmla="*/ 0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72557" h="923068">
                  <a:moveTo>
                    <a:pt x="0" y="0"/>
                  </a:moveTo>
                  <a:cubicBezTo>
                    <a:pt x="1445" y="307689"/>
                    <a:pt x="2889" y="615379"/>
                    <a:pt x="4334" y="923068"/>
                  </a:cubicBezTo>
                  <a:lnTo>
                    <a:pt x="260019" y="905733"/>
                  </a:lnTo>
                  <a:lnTo>
                    <a:pt x="260019" y="407363"/>
                  </a:lnTo>
                  <a:lnTo>
                    <a:pt x="385695" y="212349"/>
                  </a:lnTo>
                  <a:lnTo>
                    <a:pt x="554707" y="164679"/>
                  </a:lnTo>
                  <a:lnTo>
                    <a:pt x="797392" y="268686"/>
                  </a:lnTo>
                  <a:lnTo>
                    <a:pt x="858063" y="463701"/>
                  </a:lnTo>
                  <a:lnTo>
                    <a:pt x="849395" y="897066"/>
                  </a:lnTo>
                  <a:lnTo>
                    <a:pt x="1204755" y="884065"/>
                  </a:lnTo>
                  <a:lnTo>
                    <a:pt x="1217756" y="429031"/>
                  </a:lnTo>
                  <a:lnTo>
                    <a:pt x="1261092" y="264353"/>
                  </a:lnTo>
                  <a:lnTo>
                    <a:pt x="1404102" y="138677"/>
                  </a:lnTo>
                  <a:lnTo>
                    <a:pt x="1625119" y="91007"/>
                  </a:lnTo>
                  <a:lnTo>
                    <a:pt x="1885138" y="225350"/>
                  </a:lnTo>
                  <a:lnTo>
                    <a:pt x="1954476" y="489703"/>
                  </a:lnTo>
                  <a:lnTo>
                    <a:pt x="1941475" y="901399"/>
                  </a:lnTo>
                  <a:lnTo>
                    <a:pt x="2166825" y="897066"/>
                  </a:lnTo>
                  <a:lnTo>
                    <a:pt x="2153824" y="654381"/>
                  </a:lnTo>
                  <a:lnTo>
                    <a:pt x="3072557" y="650048"/>
                  </a:lnTo>
                  <a:cubicBezTo>
                    <a:pt x="3071113" y="437699"/>
                    <a:pt x="3069668" y="225350"/>
                    <a:pt x="3068224" y="130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083371" y="2283833"/>
              <a:ext cx="515704" cy="411697"/>
            </a:xfrm>
            <a:custGeom>
              <a:avLst/>
              <a:gdLst>
                <a:gd name="connsiteX0" fmla="*/ 17334 w 515704"/>
                <a:gd name="connsiteY0" fmla="*/ 407363 h 411697"/>
                <a:gd name="connsiteX1" fmla="*/ 0 w 515704"/>
                <a:gd name="connsiteY1" fmla="*/ 0 h 411697"/>
                <a:gd name="connsiteX2" fmla="*/ 60671 w 515704"/>
                <a:gd name="connsiteY2" fmla="*/ 143011 h 411697"/>
                <a:gd name="connsiteX3" fmla="*/ 251351 w 515704"/>
                <a:gd name="connsiteY3" fmla="*/ 225350 h 411697"/>
                <a:gd name="connsiteX4" fmla="*/ 433365 w 515704"/>
                <a:gd name="connsiteY4" fmla="*/ 169012 h 411697"/>
                <a:gd name="connsiteX5" fmla="*/ 515704 w 515704"/>
                <a:gd name="connsiteY5" fmla="*/ 52004 h 411697"/>
                <a:gd name="connsiteX6" fmla="*/ 502703 w 515704"/>
                <a:gd name="connsiteY6" fmla="*/ 411697 h 411697"/>
                <a:gd name="connsiteX7" fmla="*/ 17334 w 515704"/>
                <a:gd name="connsiteY7" fmla="*/ 407363 h 41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5704" h="411697">
                  <a:moveTo>
                    <a:pt x="17334" y="407363"/>
                  </a:moveTo>
                  <a:lnTo>
                    <a:pt x="0" y="0"/>
                  </a:lnTo>
                  <a:lnTo>
                    <a:pt x="60671" y="143011"/>
                  </a:lnTo>
                  <a:lnTo>
                    <a:pt x="251351" y="225350"/>
                  </a:lnTo>
                  <a:lnTo>
                    <a:pt x="433365" y="169012"/>
                  </a:lnTo>
                  <a:lnTo>
                    <a:pt x="515704" y="52004"/>
                  </a:lnTo>
                  <a:lnTo>
                    <a:pt x="502703" y="411697"/>
                  </a:lnTo>
                  <a:lnTo>
                    <a:pt x="17334" y="407363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041571" y="2341517"/>
              <a:ext cx="662940" cy="355963"/>
            </a:xfrm>
            <a:custGeom>
              <a:avLst/>
              <a:gdLst>
                <a:gd name="connsiteX0" fmla="*/ 3266 w 662940"/>
                <a:gd name="connsiteY0" fmla="*/ 352697 h 355963"/>
                <a:gd name="connsiteX1" fmla="*/ 0 w 662940"/>
                <a:gd name="connsiteY1" fmla="*/ 26126 h 355963"/>
                <a:gd name="connsiteX2" fmla="*/ 84909 w 662940"/>
                <a:gd name="connsiteY2" fmla="*/ 130629 h 355963"/>
                <a:gd name="connsiteX3" fmla="*/ 195943 w 662940"/>
                <a:gd name="connsiteY3" fmla="*/ 209006 h 355963"/>
                <a:gd name="connsiteX4" fmla="*/ 339635 w 662940"/>
                <a:gd name="connsiteY4" fmla="*/ 238397 h 355963"/>
                <a:gd name="connsiteX5" fmla="*/ 489858 w 662940"/>
                <a:gd name="connsiteY5" fmla="*/ 202474 h 355963"/>
                <a:gd name="connsiteX6" fmla="*/ 594360 w 662940"/>
                <a:gd name="connsiteY6" fmla="*/ 101237 h 355963"/>
                <a:gd name="connsiteX7" fmla="*/ 662940 w 662940"/>
                <a:gd name="connsiteY7" fmla="*/ 0 h 355963"/>
                <a:gd name="connsiteX8" fmla="*/ 662940 w 662940"/>
                <a:gd name="connsiteY8" fmla="*/ 355963 h 355963"/>
                <a:gd name="connsiteX9" fmla="*/ 3266 w 662940"/>
                <a:gd name="connsiteY9" fmla="*/ 352697 h 35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2940" h="355963">
                  <a:moveTo>
                    <a:pt x="3266" y="352697"/>
                  </a:moveTo>
                  <a:cubicBezTo>
                    <a:pt x="2177" y="243840"/>
                    <a:pt x="1089" y="134983"/>
                    <a:pt x="0" y="26126"/>
                  </a:cubicBezTo>
                  <a:lnTo>
                    <a:pt x="84909" y="130629"/>
                  </a:lnTo>
                  <a:lnTo>
                    <a:pt x="195943" y="209006"/>
                  </a:lnTo>
                  <a:lnTo>
                    <a:pt x="339635" y="238397"/>
                  </a:lnTo>
                  <a:lnTo>
                    <a:pt x="489858" y="202474"/>
                  </a:lnTo>
                  <a:lnTo>
                    <a:pt x="594360" y="101237"/>
                  </a:lnTo>
                  <a:lnTo>
                    <a:pt x="662940" y="0"/>
                  </a:lnTo>
                  <a:lnTo>
                    <a:pt x="662940" y="355963"/>
                  </a:lnTo>
                  <a:lnTo>
                    <a:pt x="3266" y="35269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ircular Arrow 11"/>
          <p:cNvSpPr/>
          <p:nvPr/>
        </p:nvSpPr>
        <p:spPr>
          <a:xfrm rot="18702861">
            <a:off x="3939804" y="1421021"/>
            <a:ext cx="3072073" cy="2942886"/>
          </a:xfrm>
          <a:prstGeom prst="circularArrow">
            <a:avLst>
              <a:gd name="adj1" fmla="val 4440"/>
              <a:gd name="adj2" fmla="val 1141394"/>
              <a:gd name="adj3" fmla="val 20418218"/>
              <a:gd name="adj4" fmla="val 10800000"/>
              <a:gd name="adj5" fmla="val 699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79B5BE-612E-4892-BCA6-B2E0DE3FD24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" b="3649"/>
          <a:stretch/>
        </p:blipFill>
        <p:spPr bwMode="auto">
          <a:xfrm>
            <a:off x="4140068" y="5665231"/>
            <a:ext cx="1659629" cy="1107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5799580" y="5766639"/>
            <a:ext cx="1217730" cy="2948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rot="20660476">
            <a:off x="1516790" y="5562429"/>
            <a:ext cx="272490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New neutronics underway but no significant changes expected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08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982FD3-D108-4D6A-A0D4-3A4B4D87D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3" y="1410093"/>
            <a:ext cx="8543440" cy="4171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Run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57600" y="6369834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117432" y="2380040"/>
            <a:ext cx="360040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76872" y="3964216"/>
            <a:ext cx="360040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30380" y="2742213"/>
            <a:ext cx="360040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53036" y="3565888"/>
            <a:ext cx="360040" cy="1440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0380" y="1083896"/>
            <a:ext cx="230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feed through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02979" y="1563089"/>
            <a:ext cx="148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connection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60808" y="2079902"/>
            <a:ext cx="248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section (4/2/1)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26555" y="2814221"/>
            <a:ext cx="156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feeder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05064" y="5154922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Chain Coupling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flipH="1" flipV="1">
            <a:off x="3913076" y="3820200"/>
            <a:ext cx="688841" cy="1334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876800" y="2886230"/>
            <a:ext cx="1998134" cy="2268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589312" y="4180240"/>
            <a:ext cx="1668185" cy="9746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24801" r="25450"/>
          <a:stretch/>
        </p:blipFill>
        <p:spPr>
          <a:xfrm flipH="1">
            <a:off x="6749246" y="4629344"/>
            <a:ext cx="1549318" cy="2017486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V="1">
            <a:off x="7848712" y="5043944"/>
            <a:ext cx="359349" cy="9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858015" y="5487436"/>
            <a:ext cx="359349" cy="9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868613" y="6080637"/>
            <a:ext cx="359349" cy="91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61347" y="6462164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403139" y="5961250"/>
            <a:ext cx="107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Compact </a:t>
            </a:r>
          </a:p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8268670" y="4609101"/>
            <a:ext cx="889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</a:p>
          <a:p>
            <a:r>
              <a:rPr lang="en-US" dirty="0" smtClean="0"/>
              <a:t>Cable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473" y="5708681"/>
            <a:ext cx="5701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From feed through to POU it’s a Fixed installation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Route around access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Exception for vacuum pipes (removable sections)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0956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30081</TotalTime>
  <Words>774</Words>
  <Application>Microsoft Office PowerPoint</Application>
  <PresentationFormat>On-screen Show (4:3)</PresentationFormat>
  <Paragraphs>258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Broadway</vt:lpstr>
      <vt:lpstr>Calibri</vt:lpstr>
      <vt:lpstr>Office Theme</vt:lpstr>
      <vt:lpstr>Engineering Integration  Utilities routing  within the common shielding bunker</vt:lpstr>
      <vt:lpstr>Presentation overview</vt:lpstr>
      <vt:lpstr>Scope</vt:lpstr>
      <vt:lpstr>Objective</vt:lpstr>
      <vt:lpstr>Utilities routing Progress</vt:lpstr>
      <vt:lpstr>Solutions</vt:lpstr>
      <vt:lpstr>1 Bunker entry (BR)Exit strategy</vt:lpstr>
      <vt:lpstr>2 Feed through</vt:lpstr>
      <vt:lpstr>3 Run</vt:lpstr>
      <vt:lpstr>4 Point of Use going the last mile </vt:lpstr>
      <vt:lpstr>Engineering rules</vt:lpstr>
      <vt:lpstr>Approved equipment list</vt:lpstr>
      <vt:lpstr>Take away</vt:lpstr>
      <vt:lpstr>This mornings  Take away</vt:lpstr>
      <vt:lpstr>Next step</vt:lpstr>
      <vt:lpstr>Thank you for your attention !</vt:lpstr>
      <vt:lpstr>Extras</vt:lpstr>
      <vt:lpstr>Deployment   a graded approach </vt:lpstr>
      <vt:lpstr>Implementation</vt:lpstr>
      <vt:lpstr>Scope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Handling Strategy and implementation</dc:title>
  <dc:creator>Erik Nilsson</dc:creator>
  <cp:lastModifiedBy>Iain Sutton</cp:lastModifiedBy>
  <cp:revision>370</cp:revision>
  <cp:lastPrinted>2018-02-06T08:34:34Z</cp:lastPrinted>
  <dcterms:created xsi:type="dcterms:W3CDTF">2017-08-22T05:51:57Z</dcterms:created>
  <dcterms:modified xsi:type="dcterms:W3CDTF">2018-09-13T06:03:42Z</dcterms:modified>
</cp:coreProperties>
</file>