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327" r:id="rId2"/>
    <p:sldId id="489" r:id="rId3"/>
    <p:sldId id="490" r:id="rId4"/>
    <p:sldId id="257" r:id="rId5"/>
    <p:sldId id="486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2A31"/>
    <a:srgbClr val="EF5FA7"/>
    <a:srgbClr val="0094CA"/>
    <a:srgbClr val="EAEDF4"/>
    <a:srgbClr val="FFC107"/>
    <a:srgbClr val="DBEEF4"/>
    <a:srgbClr val="7AB252"/>
    <a:srgbClr val="90C1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36" autoAdjust="0"/>
    <p:restoredTop sz="94890" autoAdjust="0"/>
  </p:normalViewPr>
  <p:slideViewPr>
    <p:cSldViewPr>
      <p:cViewPr varScale="1">
        <p:scale>
          <a:sx n="116" d="100"/>
          <a:sy n="116" d="100"/>
        </p:scale>
        <p:origin x="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8FDC5-AA3E-B547-9AB5-50C649CFC791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</dgm:pt>
    <dgm:pt modelId="{29016B58-0E7E-3345-B6CE-AF682FED78D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/>
            <a:t>Experiment control</a:t>
          </a:r>
        </a:p>
      </dgm:t>
    </dgm:pt>
    <dgm:pt modelId="{B7BC8A69-EC57-E842-90AD-65D44A58056F}" type="parTrans" cxnId="{07ED0B55-9B6E-A140-B89E-B8E11C19CB97}">
      <dgm:prSet/>
      <dgm:spPr/>
      <dgm:t>
        <a:bodyPr/>
        <a:lstStyle/>
        <a:p>
          <a:endParaRPr lang="en-US" sz="1200"/>
        </a:p>
      </dgm:t>
    </dgm:pt>
    <dgm:pt modelId="{3E15FD49-50ED-1747-A66B-269E42424823}" type="sibTrans" cxnId="{07ED0B55-9B6E-A140-B89E-B8E11C19CB97}">
      <dgm:prSet/>
      <dgm:spPr/>
      <dgm:t>
        <a:bodyPr/>
        <a:lstStyle/>
        <a:p>
          <a:endParaRPr lang="en-US" sz="1200"/>
        </a:p>
      </dgm:t>
    </dgm:pt>
    <dgm:pt modelId="{4A584895-B70F-5045-94A4-3EA1D22FA42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/>
            <a:t>Stream events &amp; meta data</a:t>
          </a:r>
        </a:p>
      </dgm:t>
    </dgm:pt>
    <dgm:pt modelId="{76E7C571-1075-424D-8FE3-D14113B16FF7}" type="parTrans" cxnId="{AF49B971-7E77-E742-9964-EECC50E6DDA5}">
      <dgm:prSet/>
      <dgm:spPr/>
      <dgm:t>
        <a:bodyPr/>
        <a:lstStyle/>
        <a:p>
          <a:endParaRPr lang="en-US" sz="1200"/>
        </a:p>
      </dgm:t>
    </dgm:pt>
    <dgm:pt modelId="{03F80C85-A5BD-5C4C-BA36-720A42F56882}" type="sibTrans" cxnId="{AF49B971-7E77-E742-9964-EECC50E6DDA5}">
      <dgm:prSet/>
      <dgm:spPr/>
      <dgm:t>
        <a:bodyPr/>
        <a:lstStyle/>
        <a:p>
          <a:endParaRPr lang="en-US" sz="1200"/>
        </a:p>
      </dgm:t>
    </dgm:pt>
    <dgm:pt modelId="{27A21D84-EEC3-AB4E-B4DE-7F6B5992C97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/>
            <a:t>Data reduction &amp; visualization</a:t>
          </a:r>
        </a:p>
      </dgm:t>
    </dgm:pt>
    <dgm:pt modelId="{01AEA811-5A65-A44D-9925-564232774D75}" type="parTrans" cxnId="{1D79E4FD-96C4-7D46-8470-F31A10DCC6E2}">
      <dgm:prSet/>
      <dgm:spPr/>
      <dgm:t>
        <a:bodyPr/>
        <a:lstStyle/>
        <a:p>
          <a:endParaRPr lang="en-US" sz="1200"/>
        </a:p>
      </dgm:t>
    </dgm:pt>
    <dgm:pt modelId="{5D1E1FC4-BE58-3544-8BB6-BCEFF647BA75}" type="sibTrans" cxnId="{1D79E4FD-96C4-7D46-8470-F31A10DCC6E2}">
      <dgm:prSet/>
      <dgm:spPr/>
      <dgm:t>
        <a:bodyPr/>
        <a:lstStyle/>
        <a:p>
          <a:endParaRPr lang="en-US" sz="1200"/>
        </a:p>
      </dgm:t>
    </dgm:pt>
    <dgm:pt modelId="{95280BC6-EC0A-5C4E-94EB-4D79C05D8A6F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/>
            <a:t>Data analysis</a:t>
          </a:r>
        </a:p>
      </dgm:t>
    </dgm:pt>
    <dgm:pt modelId="{ED8927A6-F36B-ED45-94C1-F72CD318B696}" type="parTrans" cxnId="{7CD07249-A648-4746-9B00-E2E9F36C40C4}">
      <dgm:prSet/>
      <dgm:spPr/>
      <dgm:t>
        <a:bodyPr/>
        <a:lstStyle/>
        <a:p>
          <a:endParaRPr lang="en-US" sz="1200"/>
        </a:p>
      </dgm:t>
    </dgm:pt>
    <dgm:pt modelId="{E1938823-9372-A84E-842E-D2DC35786EF2}" type="sibTrans" cxnId="{7CD07249-A648-4746-9B00-E2E9F36C40C4}">
      <dgm:prSet/>
      <dgm:spPr/>
      <dgm:t>
        <a:bodyPr/>
        <a:lstStyle/>
        <a:p>
          <a:endParaRPr lang="en-US" sz="1200"/>
        </a:p>
      </dgm:t>
    </dgm:pt>
    <dgm:pt modelId="{546E991D-DFF7-654B-833E-9EF02AF0413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/>
            <a:t>Data management</a:t>
          </a:r>
        </a:p>
      </dgm:t>
    </dgm:pt>
    <dgm:pt modelId="{13229D96-92EF-DD44-8E3B-CB563F36E10E}" type="parTrans" cxnId="{49349D2C-CFCF-8D43-A8DB-4FAFBEB95D32}">
      <dgm:prSet/>
      <dgm:spPr/>
      <dgm:t>
        <a:bodyPr/>
        <a:lstStyle/>
        <a:p>
          <a:endParaRPr lang="en-US" sz="1200"/>
        </a:p>
      </dgm:t>
    </dgm:pt>
    <dgm:pt modelId="{726720C4-5E89-594B-9177-C175614EB066}" type="sibTrans" cxnId="{49349D2C-CFCF-8D43-A8DB-4FAFBEB95D32}">
      <dgm:prSet/>
      <dgm:spPr/>
      <dgm:t>
        <a:bodyPr/>
        <a:lstStyle/>
        <a:p>
          <a:endParaRPr lang="en-US" sz="1200"/>
        </a:p>
      </dgm:t>
    </dgm:pt>
    <dgm:pt modelId="{C58AD629-5553-E54A-94A2-D6C69799E4A5}" type="pres">
      <dgm:prSet presAssocID="{79F8FDC5-AA3E-B547-9AB5-50C649CFC791}" presName="Name0" presStyleCnt="0">
        <dgm:presLayoutVars>
          <dgm:dir/>
          <dgm:animLvl val="lvl"/>
          <dgm:resizeHandles val="exact"/>
        </dgm:presLayoutVars>
      </dgm:prSet>
      <dgm:spPr/>
    </dgm:pt>
    <dgm:pt modelId="{5D4A3405-702D-854D-BCAD-9BC68DB6596C}" type="pres">
      <dgm:prSet presAssocID="{29016B58-0E7E-3345-B6CE-AF682FED78D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2AD4A24-2035-944A-9D2A-8981493C724D}" type="pres">
      <dgm:prSet presAssocID="{3E15FD49-50ED-1747-A66B-269E42424823}" presName="parTxOnlySpace" presStyleCnt="0"/>
      <dgm:spPr/>
    </dgm:pt>
    <dgm:pt modelId="{33D538C9-4794-0547-8260-8BE0D1E909E6}" type="pres">
      <dgm:prSet presAssocID="{4A584895-B70F-5045-94A4-3EA1D22FA42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CAF1DBC-FB34-6140-8B14-AE8FAD444EB5}" type="pres">
      <dgm:prSet presAssocID="{03F80C85-A5BD-5C4C-BA36-720A42F56882}" presName="parTxOnlySpace" presStyleCnt="0"/>
      <dgm:spPr/>
    </dgm:pt>
    <dgm:pt modelId="{E8C6DF36-B2D5-944B-BF83-26BC27AC9104}" type="pres">
      <dgm:prSet presAssocID="{27A21D84-EEC3-AB4E-B4DE-7F6B5992C97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62EBD8F-A4A4-344C-93DA-200ADF6D9F4C}" type="pres">
      <dgm:prSet presAssocID="{5D1E1FC4-BE58-3544-8BB6-BCEFF647BA75}" presName="parTxOnlySpace" presStyleCnt="0"/>
      <dgm:spPr/>
    </dgm:pt>
    <dgm:pt modelId="{3326B2B2-0DBD-6F44-891E-B30CE48A3FF4}" type="pres">
      <dgm:prSet presAssocID="{95280BC6-EC0A-5C4E-94EB-4D79C05D8A6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31E8419-9385-5149-B7A6-43AA9DD3C1FB}" type="pres">
      <dgm:prSet presAssocID="{E1938823-9372-A84E-842E-D2DC35786EF2}" presName="parTxOnlySpace" presStyleCnt="0"/>
      <dgm:spPr/>
    </dgm:pt>
    <dgm:pt modelId="{9DE3E9A0-072E-FF47-9561-1470CAC4D05C}" type="pres">
      <dgm:prSet presAssocID="{546E991D-DFF7-654B-833E-9EF02AF0413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819D61C-7B7E-4A43-8891-82ED92CE54F6}" type="presOf" srcId="{79F8FDC5-AA3E-B547-9AB5-50C649CFC791}" destId="{C58AD629-5553-E54A-94A2-D6C69799E4A5}" srcOrd="0" destOrd="0" presId="urn:microsoft.com/office/officeart/2005/8/layout/chevron1"/>
    <dgm:cxn modelId="{49349D2C-CFCF-8D43-A8DB-4FAFBEB95D32}" srcId="{79F8FDC5-AA3E-B547-9AB5-50C649CFC791}" destId="{546E991D-DFF7-654B-833E-9EF02AF04138}" srcOrd="4" destOrd="0" parTransId="{13229D96-92EF-DD44-8E3B-CB563F36E10E}" sibTransId="{726720C4-5E89-594B-9177-C175614EB066}"/>
    <dgm:cxn modelId="{7CD07249-A648-4746-9B00-E2E9F36C40C4}" srcId="{79F8FDC5-AA3E-B547-9AB5-50C649CFC791}" destId="{95280BC6-EC0A-5C4E-94EB-4D79C05D8A6F}" srcOrd="3" destOrd="0" parTransId="{ED8927A6-F36B-ED45-94C1-F72CD318B696}" sibTransId="{E1938823-9372-A84E-842E-D2DC35786EF2}"/>
    <dgm:cxn modelId="{07ED0B55-9B6E-A140-B89E-B8E11C19CB97}" srcId="{79F8FDC5-AA3E-B547-9AB5-50C649CFC791}" destId="{29016B58-0E7E-3345-B6CE-AF682FED78D8}" srcOrd="0" destOrd="0" parTransId="{B7BC8A69-EC57-E842-90AD-65D44A58056F}" sibTransId="{3E15FD49-50ED-1747-A66B-269E42424823}"/>
    <dgm:cxn modelId="{7858115F-68B7-B849-BFF3-19F53D013649}" type="presOf" srcId="{546E991D-DFF7-654B-833E-9EF02AF04138}" destId="{9DE3E9A0-072E-FF47-9561-1470CAC4D05C}" srcOrd="0" destOrd="0" presId="urn:microsoft.com/office/officeart/2005/8/layout/chevron1"/>
    <dgm:cxn modelId="{AF49B971-7E77-E742-9964-EECC50E6DDA5}" srcId="{79F8FDC5-AA3E-B547-9AB5-50C649CFC791}" destId="{4A584895-B70F-5045-94A4-3EA1D22FA42B}" srcOrd="1" destOrd="0" parTransId="{76E7C571-1075-424D-8FE3-D14113B16FF7}" sibTransId="{03F80C85-A5BD-5C4C-BA36-720A42F56882}"/>
    <dgm:cxn modelId="{B662B09F-C3DC-B141-B5BD-46E149A1D9ED}" type="presOf" srcId="{29016B58-0E7E-3345-B6CE-AF682FED78D8}" destId="{5D4A3405-702D-854D-BCAD-9BC68DB6596C}" srcOrd="0" destOrd="0" presId="urn:microsoft.com/office/officeart/2005/8/layout/chevron1"/>
    <dgm:cxn modelId="{45A310B7-5184-B24C-91AC-3904216E73B3}" type="presOf" srcId="{27A21D84-EEC3-AB4E-B4DE-7F6B5992C973}" destId="{E8C6DF36-B2D5-944B-BF83-26BC27AC9104}" srcOrd="0" destOrd="0" presId="urn:microsoft.com/office/officeart/2005/8/layout/chevron1"/>
    <dgm:cxn modelId="{F0503ADA-A08A-E64D-944D-1D92E7FDBF1D}" type="presOf" srcId="{95280BC6-EC0A-5C4E-94EB-4D79C05D8A6F}" destId="{3326B2B2-0DBD-6F44-891E-B30CE48A3FF4}" srcOrd="0" destOrd="0" presId="urn:microsoft.com/office/officeart/2005/8/layout/chevron1"/>
    <dgm:cxn modelId="{A2BC8ADF-E55D-9A49-A7EB-8C6212BFD83C}" type="presOf" srcId="{4A584895-B70F-5045-94A4-3EA1D22FA42B}" destId="{33D538C9-4794-0547-8260-8BE0D1E909E6}" srcOrd="0" destOrd="0" presId="urn:microsoft.com/office/officeart/2005/8/layout/chevron1"/>
    <dgm:cxn modelId="{1D79E4FD-96C4-7D46-8470-F31A10DCC6E2}" srcId="{79F8FDC5-AA3E-B547-9AB5-50C649CFC791}" destId="{27A21D84-EEC3-AB4E-B4DE-7F6B5992C973}" srcOrd="2" destOrd="0" parTransId="{01AEA811-5A65-A44D-9925-564232774D75}" sibTransId="{5D1E1FC4-BE58-3544-8BB6-BCEFF647BA75}"/>
    <dgm:cxn modelId="{53763718-6B53-674F-8380-4BF3A5E03CB4}" type="presParOf" srcId="{C58AD629-5553-E54A-94A2-D6C69799E4A5}" destId="{5D4A3405-702D-854D-BCAD-9BC68DB6596C}" srcOrd="0" destOrd="0" presId="urn:microsoft.com/office/officeart/2005/8/layout/chevron1"/>
    <dgm:cxn modelId="{67DA379C-B218-454E-A42C-203D02BC2624}" type="presParOf" srcId="{C58AD629-5553-E54A-94A2-D6C69799E4A5}" destId="{D2AD4A24-2035-944A-9D2A-8981493C724D}" srcOrd="1" destOrd="0" presId="urn:microsoft.com/office/officeart/2005/8/layout/chevron1"/>
    <dgm:cxn modelId="{14D8F683-4275-3C48-9015-000E50B6308D}" type="presParOf" srcId="{C58AD629-5553-E54A-94A2-D6C69799E4A5}" destId="{33D538C9-4794-0547-8260-8BE0D1E909E6}" srcOrd="2" destOrd="0" presId="urn:microsoft.com/office/officeart/2005/8/layout/chevron1"/>
    <dgm:cxn modelId="{50139C08-4663-DE44-90BB-D41CAE10582E}" type="presParOf" srcId="{C58AD629-5553-E54A-94A2-D6C69799E4A5}" destId="{CCAF1DBC-FB34-6140-8B14-AE8FAD444EB5}" srcOrd="3" destOrd="0" presId="urn:microsoft.com/office/officeart/2005/8/layout/chevron1"/>
    <dgm:cxn modelId="{C8DF8622-FC3F-F043-9A45-555E1271A148}" type="presParOf" srcId="{C58AD629-5553-E54A-94A2-D6C69799E4A5}" destId="{E8C6DF36-B2D5-944B-BF83-26BC27AC9104}" srcOrd="4" destOrd="0" presId="urn:microsoft.com/office/officeart/2005/8/layout/chevron1"/>
    <dgm:cxn modelId="{85A32E43-6145-914E-BE57-BF721904A71D}" type="presParOf" srcId="{C58AD629-5553-E54A-94A2-D6C69799E4A5}" destId="{262EBD8F-A4A4-344C-93DA-200ADF6D9F4C}" srcOrd="5" destOrd="0" presId="urn:microsoft.com/office/officeart/2005/8/layout/chevron1"/>
    <dgm:cxn modelId="{432585F3-238D-6C4B-B8D8-7C7324064A81}" type="presParOf" srcId="{C58AD629-5553-E54A-94A2-D6C69799E4A5}" destId="{3326B2B2-0DBD-6F44-891E-B30CE48A3FF4}" srcOrd="6" destOrd="0" presId="urn:microsoft.com/office/officeart/2005/8/layout/chevron1"/>
    <dgm:cxn modelId="{B7B1AB83-C9EE-F44E-9FEC-FE4B39D91CDC}" type="presParOf" srcId="{C58AD629-5553-E54A-94A2-D6C69799E4A5}" destId="{D31E8419-9385-5149-B7A6-43AA9DD3C1FB}" srcOrd="7" destOrd="0" presId="urn:microsoft.com/office/officeart/2005/8/layout/chevron1"/>
    <dgm:cxn modelId="{F4B66183-680E-6D43-ABAA-BA9CDB3FA13D}" type="presParOf" srcId="{C58AD629-5553-E54A-94A2-D6C69799E4A5}" destId="{9DE3E9A0-072E-FF47-9561-1470CAC4D05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A3405-702D-854D-BCAD-9BC68DB6596C}">
      <dsp:nvSpPr>
        <dsp:cNvPr id="0" name=""/>
        <dsp:cNvSpPr/>
      </dsp:nvSpPr>
      <dsp:spPr>
        <a:xfrm>
          <a:off x="2009" y="0"/>
          <a:ext cx="1788169" cy="697098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Experiment control</a:t>
          </a:r>
        </a:p>
      </dsp:txBody>
      <dsp:txXfrm>
        <a:off x="350558" y="0"/>
        <a:ext cx="1091071" cy="697098"/>
      </dsp:txXfrm>
    </dsp:sp>
    <dsp:sp modelId="{33D538C9-4794-0547-8260-8BE0D1E909E6}">
      <dsp:nvSpPr>
        <dsp:cNvPr id="0" name=""/>
        <dsp:cNvSpPr/>
      </dsp:nvSpPr>
      <dsp:spPr>
        <a:xfrm>
          <a:off x="1611362" y="0"/>
          <a:ext cx="1788169" cy="697098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Stream events &amp; meta data</a:t>
          </a:r>
        </a:p>
      </dsp:txBody>
      <dsp:txXfrm>
        <a:off x="1959911" y="0"/>
        <a:ext cx="1091071" cy="697098"/>
      </dsp:txXfrm>
    </dsp:sp>
    <dsp:sp modelId="{E8C6DF36-B2D5-944B-BF83-26BC27AC9104}">
      <dsp:nvSpPr>
        <dsp:cNvPr id="0" name=""/>
        <dsp:cNvSpPr/>
      </dsp:nvSpPr>
      <dsp:spPr>
        <a:xfrm>
          <a:off x="3220715" y="0"/>
          <a:ext cx="1788169" cy="697098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 reduction &amp; visualization</a:t>
          </a:r>
        </a:p>
      </dsp:txBody>
      <dsp:txXfrm>
        <a:off x="3569264" y="0"/>
        <a:ext cx="1091071" cy="697098"/>
      </dsp:txXfrm>
    </dsp:sp>
    <dsp:sp modelId="{3326B2B2-0DBD-6F44-891E-B30CE48A3FF4}">
      <dsp:nvSpPr>
        <dsp:cNvPr id="0" name=""/>
        <dsp:cNvSpPr/>
      </dsp:nvSpPr>
      <dsp:spPr>
        <a:xfrm>
          <a:off x="4830067" y="0"/>
          <a:ext cx="1788169" cy="697098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 analysis</a:t>
          </a:r>
        </a:p>
      </dsp:txBody>
      <dsp:txXfrm>
        <a:off x="5178616" y="0"/>
        <a:ext cx="1091071" cy="697098"/>
      </dsp:txXfrm>
    </dsp:sp>
    <dsp:sp modelId="{9DE3E9A0-072E-FF47-9561-1470CAC4D05C}">
      <dsp:nvSpPr>
        <dsp:cNvPr id="0" name=""/>
        <dsp:cNvSpPr/>
      </dsp:nvSpPr>
      <dsp:spPr>
        <a:xfrm>
          <a:off x="6439420" y="0"/>
          <a:ext cx="1788169" cy="697098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 management</a:t>
          </a:r>
        </a:p>
      </dsp:txBody>
      <dsp:txXfrm>
        <a:off x="6787969" y="0"/>
        <a:ext cx="1091071" cy="697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2018-09-13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Relationship Id="rId1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199585-52CB-F942-A317-76775A264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02"/>
            <a:ext cx="9139943" cy="6093296"/>
          </a:xfrm>
          <a:solidFill>
            <a:schemeClr val="accent2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</a:t>
            </a:fld>
            <a:endParaRPr lang="en-GB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EB6613-2080-9B45-ACEA-CA6B6804B895}"/>
              </a:ext>
            </a:extLst>
          </p:cNvPr>
          <p:cNvSpPr txBox="1">
            <a:spLocks/>
          </p:cNvSpPr>
          <p:nvPr/>
        </p:nvSpPr>
        <p:spPr>
          <a:xfrm>
            <a:off x="683771" y="26765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IKON15 meeting on </a:t>
            </a:r>
          </a:p>
          <a:p>
            <a:pPr algn="ctr"/>
            <a:r>
              <a:rPr lang="en-GB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Software for Single Crystal Diffraction</a:t>
            </a:r>
            <a:br>
              <a:rPr lang="en-GB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GB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53CF99-7308-044E-834D-6249CE6DF4A5}"/>
              </a:ext>
            </a:extLst>
          </p:cNvPr>
          <p:cNvSpPr/>
          <p:nvPr/>
        </p:nvSpPr>
        <p:spPr>
          <a:xfrm>
            <a:off x="0" y="6047894"/>
            <a:ext cx="9144000" cy="810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Thomas Holm Rod, Group </a:t>
            </a:r>
            <a:r>
              <a:rPr lang="sv-SE" dirty="0" err="1"/>
              <a:t>Leader</a:t>
            </a:r>
            <a:r>
              <a:rPr lang="sv-SE" dirty="0"/>
              <a:t> DRAM, ESS</a:t>
            </a:r>
          </a:p>
          <a:p>
            <a:pPr algn="ctr"/>
            <a:r>
              <a:rPr lang="sv-SE" dirty="0"/>
              <a:t>(</a:t>
            </a:r>
            <a:r>
              <a:rPr lang="sv-SE" dirty="0" err="1"/>
              <a:t>Sept</a:t>
            </a:r>
            <a:r>
              <a:rPr lang="sv-SE" dirty="0"/>
              <a:t> 12, 2018)</a:t>
            </a:r>
          </a:p>
        </p:txBody>
      </p:sp>
    </p:spTree>
    <p:extLst>
      <p:ext uri="{BB962C8B-B14F-4D97-AF65-F5344CB8AC3E}">
        <p14:creationId xmlns:p14="http://schemas.microsoft.com/office/powerpoint/2010/main" val="411521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395536" y="1915574"/>
            <a:ext cx="8424936" cy="2377332"/>
          </a:xfrm>
          <a:prstGeom prst="roundRect">
            <a:avLst>
              <a:gd name="adj" fmla="val 694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115616" y="3827990"/>
            <a:ext cx="5040560" cy="248891"/>
            <a:chOff x="1115616" y="3861048"/>
            <a:chExt cx="4154308" cy="24889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269924" y="3861048"/>
              <a:ext cx="0" cy="2488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15616" y="3861048"/>
              <a:ext cx="0" cy="24889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45590" y="3861048"/>
              <a:ext cx="0" cy="2488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115616" y="4109939"/>
              <a:ext cx="4154308" cy="0"/>
            </a:xfrm>
            <a:prstGeom prst="line">
              <a:avLst/>
            </a:prstGeom>
            <a:ln w="28575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5796136" y="2826211"/>
            <a:ext cx="1317141" cy="423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Data Management and Software Centre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417772"/>
              </p:ext>
            </p:extLst>
          </p:nvPr>
        </p:nvGraphicFramePr>
        <p:xfrm>
          <a:off x="463366" y="3163758"/>
          <a:ext cx="8229600" cy="69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4321968" y="3861048"/>
            <a:ext cx="0" cy="464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851920" y="1700808"/>
            <a:ext cx="1318104" cy="1396157"/>
            <a:chOff x="4539785" y="1886493"/>
            <a:chExt cx="1184343" cy="1254475"/>
          </a:xfrm>
        </p:grpSpPr>
        <p:pic>
          <p:nvPicPr>
            <p:cNvPr id="1026" name="Picture 2" descr="antid Projec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785" y="1886493"/>
              <a:ext cx="1179486" cy="656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strument View unwrapping and Pick mod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645" y="2481033"/>
              <a:ext cx="1171483" cy="65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AutoShape 6" descr="https://forge.frm2.tum.de/nicos/doc/nicos-master/_static/nicos-logo.svg"/>
          <p:cNvSpPr>
            <a:spLocks noChangeAspect="1" noChangeArrowheads="1"/>
          </p:cNvSpPr>
          <p:nvPr/>
        </p:nvSpPr>
        <p:spPr bwMode="auto">
          <a:xfrm>
            <a:off x="539552" y="15651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8" descr="illedresultat for C++ logo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35419" y="5280932"/>
            <a:ext cx="8385053" cy="1299905"/>
            <a:chOff x="755576" y="4869160"/>
            <a:chExt cx="6502839" cy="1008112"/>
          </a:xfrm>
        </p:grpSpPr>
        <p:sp>
          <p:nvSpPr>
            <p:cNvPr id="30" name="Rounded Rectangle 29"/>
            <p:cNvSpPr/>
            <p:nvPr/>
          </p:nvSpPr>
          <p:spPr>
            <a:xfrm>
              <a:off x="755576" y="4869160"/>
              <a:ext cx="6502839" cy="1008112"/>
            </a:xfrm>
            <a:prstGeom prst="roundRect">
              <a:avLst/>
            </a:prstGeom>
            <a:ln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/>
                <a:t>Preferred languages / frameworks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99592" y="5301208"/>
              <a:ext cx="2814981" cy="501541"/>
              <a:chOff x="244851" y="1565133"/>
              <a:chExt cx="2814981" cy="501541"/>
            </a:xfrm>
          </p:grpSpPr>
          <p:pic>
            <p:nvPicPr>
              <p:cNvPr id="1040" name="Picture 16" descr="illedresultat for python logo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128" b="23485"/>
              <a:stretch/>
            </p:blipFill>
            <p:spPr bwMode="auto">
              <a:xfrm>
                <a:off x="755576" y="1565133"/>
                <a:ext cx="1674912" cy="501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illedresultat for C++ logo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51" y="1569243"/>
                <a:ext cx="438717" cy="493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4" descr="illedresultat for qt logo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2069" y="1584693"/>
                <a:ext cx="567763" cy="416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3729" y="2691833"/>
            <a:ext cx="1385344" cy="411274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619428" y="2136664"/>
            <a:ext cx="1216268" cy="966443"/>
            <a:chOff x="547420" y="2060848"/>
            <a:chExt cx="1216268" cy="966443"/>
          </a:xfrm>
        </p:grpSpPr>
        <p:grpSp>
          <p:nvGrpSpPr>
            <p:cNvPr id="33" name="Group 32"/>
            <p:cNvGrpSpPr/>
            <p:nvPr/>
          </p:nvGrpSpPr>
          <p:grpSpPr>
            <a:xfrm>
              <a:off x="547420" y="2060848"/>
              <a:ext cx="1216268" cy="360040"/>
              <a:chOff x="467544" y="2852936"/>
              <a:chExt cx="1216268" cy="36004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2" y="2852936"/>
                <a:ext cx="784220" cy="320110"/>
              </a:xfrm>
              <a:prstGeom prst="rect">
                <a:avLst/>
              </a:prstGeom>
            </p:spPr>
          </p:pic>
          <p:pic>
            <p:nvPicPr>
              <p:cNvPr id="1034" name="Picture 10" descr="PICS Home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2852936"/>
                <a:ext cx="360040" cy="360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2995" y="2422563"/>
              <a:ext cx="1036677" cy="604728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708729"/>
            <a:ext cx="1178013" cy="3943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523F20-03BA-CE45-9C1A-27E8CA134928}"/>
              </a:ext>
            </a:extLst>
          </p:cNvPr>
          <p:cNvSpPr/>
          <p:nvPr/>
        </p:nvSpPr>
        <p:spPr>
          <a:xfrm>
            <a:off x="1405213" y="4567841"/>
            <a:ext cx="6045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For each step provision </a:t>
            </a:r>
            <a:r>
              <a:rPr lang="en-US" sz="2400" b="1" i="1" dirty="0"/>
              <a:t>sustainable</a:t>
            </a:r>
            <a:r>
              <a:rPr lang="en-US" sz="2400" i="1" dirty="0"/>
              <a:t> 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94C12-BCE0-3E49-A1B6-7B257ACB88A7}"/>
              </a:ext>
            </a:extLst>
          </p:cNvPr>
          <p:cNvSpPr txBox="1"/>
          <p:nvPr/>
        </p:nvSpPr>
        <p:spPr>
          <a:xfrm>
            <a:off x="5801041" y="2175732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600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D13DC-0540-DE44-B204-594C178146FE}"/>
              </a:ext>
            </a:extLst>
          </p:cNvPr>
          <p:cNvSpPr txBox="1"/>
          <p:nvPr/>
        </p:nvSpPr>
        <p:spPr>
          <a:xfrm>
            <a:off x="4621543" y="5469219"/>
            <a:ext cx="4177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Open</a:t>
            </a:r>
            <a:r>
              <a:rPr lang="sv-SE" dirty="0"/>
              <a:t> source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assurance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Healthy</a:t>
            </a:r>
            <a:r>
              <a:rPr lang="sv-SE" dirty="0"/>
              <a:t> </a:t>
            </a:r>
            <a:r>
              <a:rPr lang="sv-SE" dirty="0" err="1"/>
              <a:t>user</a:t>
            </a:r>
            <a:r>
              <a:rPr lang="sv-SE" dirty="0"/>
              <a:t> and </a:t>
            </a:r>
            <a:r>
              <a:rPr lang="sv-SE" dirty="0" err="1"/>
              <a:t>developer</a:t>
            </a:r>
            <a:r>
              <a:rPr lang="sv-SE" dirty="0"/>
              <a:t> </a:t>
            </a:r>
            <a:r>
              <a:rPr lang="sv-SE" dirty="0" err="1"/>
              <a:t>community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371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3B7B1-63D0-8641-AFA4-37C09F50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What’s</a:t>
            </a:r>
            <a:r>
              <a:rPr lang="sv-SE" dirty="0"/>
              <a:t> the best </a:t>
            </a:r>
            <a:r>
              <a:rPr lang="sv-SE" dirty="0" err="1"/>
              <a:t>way</a:t>
            </a:r>
            <a:r>
              <a:rPr lang="sv-SE" dirty="0"/>
              <a:t> forward for 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AE279-7D76-6043-ABF6-38F4D25D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3BC94D-E0E4-EE44-8C51-6B3C02B42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105"/>
              </p:ext>
            </p:extLst>
          </p:nvPr>
        </p:nvGraphicFramePr>
        <p:xfrm>
          <a:off x="2093397" y="1268760"/>
          <a:ext cx="7050605" cy="56884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03474">
                  <a:extLst>
                    <a:ext uri="{9D8B030D-6E8A-4147-A177-3AD203B41FA5}">
                      <a16:colId xmlns:a16="http://schemas.microsoft.com/office/drawing/2014/main" val="1401615896"/>
                    </a:ext>
                  </a:extLst>
                </a:gridCol>
                <a:gridCol w="1201904">
                  <a:extLst>
                    <a:ext uri="{9D8B030D-6E8A-4147-A177-3AD203B41FA5}">
                      <a16:colId xmlns:a16="http://schemas.microsoft.com/office/drawing/2014/main" val="1562476054"/>
                    </a:ext>
                  </a:extLst>
                </a:gridCol>
                <a:gridCol w="2695718">
                  <a:extLst>
                    <a:ext uri="{9D8B030D-6E8A-4147-A177-3AD203B41FA5}">
                      <a16:colId xmlns:a16="http://schemas.microsoft.com/office/drawing/2014/main" val="127871124"/>
                    </a:ext>
                  </a:extLst>
                </a:gridCol>
                <a:gridCol w="1849509">
                  <a:extLst>
                    <a:ext uri="{9D8B030D-6E8A-4147-A177-3AD203B41FA5}">
                      <a16:colId xmlns:a16="http://schemas.microsoft.com/office/drawing/2014/main" val="1280686981"/>
                    </a:ext>
                  </a:extLst>
                </a:gridCol>
              </a:tblGrid>
              <a:tr h="277452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372547644"/>
                  </a:ext>
                </a:extLst>
              </a:tr>
              <a:tr h="277452">
                <a:tc rowSpan="5">
                  <a:txBody>
                    <a:bodyPr/>
                    <a:lstStyle/>
                    <a:p>
                      <a:r>
                        <a:rPr lang="en-GB" sz="1500" dirty="0"/>
                        <a:t>Session 1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700" i="1" dirty="0"/>
                        <a:t>ESS instruments</a:t>
                      </a:r>
                    </a:p>
                  </a:txBody>
                  <a:tcPr marL="94817" marR="94817" marT="47409" marB="4740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9:00 – 9:15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Welcome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Thomas Holm Rod</a:t>
                      </a:r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3109738447"/>
                  </a:ext>
                </a:extLst>
              </a:tr>
              <a:tr h="277452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9:15 – 9:30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ESS instruments / diffractometers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Werner </a:t>
                      </a:r>
                      <a:r>
                        <a:rPr lang="en-GB" sz="1200" dirty="0" err="1"/>
                        <a:t>Schweika</a:t>
                      </a:r>
                      <a:endParaRPr lang="en-GB" sz="1200" dirty="0"/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2741882802"/>
                  </a:ext>
                </a:extLst>
              </a:tr>
              <a:tr h="277452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9:30 – 9:50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MAGIC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Xavier </a:t>
                      </a:r>
                      <a:r>
                        <a:rPr lang="en-GB" sz="1200" dirty="0" err="1"/>
                        <a:t>Fabrèges</a:t>
                      </a:r>
                      <a:endParaRPr lang="en-GB" sz="1200" dirty="0"/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816166035"/>
                  </a:ext>
                </a:extLst>
              </a:tr>
              <a:tr h="277452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9:50 – 10:10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DREAM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Florence </a:t>
                      </a:r>
                      <a:r>
                        <a:rPr lang="en-GB" sz="1200" dirty="0" err="1"/>
                        <a:t>Porcher</a:t>
                      </a:r>
                      <a:endParaRPr lang="en-GB" sz="1200" dirty="0"/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3092249720"/>
                  </a:ext>
                </a:extLst>
              </a:tr>
              <a:tr h="277452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10:10 – 10:30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Discussions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846717613"/>
                  </a:ext>
                </a:extLst>
              </a:tr>
              <a:tr h="277452">
                <a:tc>
                  <a:txBody>
                    <a:bodyPr/>
                    <a:lstStyle/>
                    <a:p>
                      <a:r>
                        <a:rPr lang="en-GB" sz="1200" dirty="0"/>
                        <a:t>Coffee break</a:t>
                      </a:r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10:30- 11:00</a:t>
                      </a:r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11039"/>
                  </a:ext>
                </a:extLst>
              </a:tr>
              <a:tr h="450383">
                <a:tc rowSpan="3">
                  <a:txBody>
                    <a:bodyPr/>
                    <a:lstStyle/>
                    <a:p>
                      <a:r>
                        <a:rPr lang="en-GB" sz="1500" dirty="0"/>
                        <a:t>Session 2</a:t>
                      </a:r>
                    </a:p>
                    <a:p>
                      <a:r>
                        <a:rPr lang="en-GB" sz="1500" i="1" dirty="0"/>
                        <a:t>Instrument scientist and user perspective</a:t>
                      </a:r>
                    </a:p>
                  </a:txBody>
                  <a:tcPr marL="94817" marR="94817" marT="47409" marB="4740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11:00 – 11:40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Topaz 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Christina Hoffmann</a:t>
                      </a:r>
                    </a:p>
                    <a:p>
                      <a:r>
                        <a:rPr lang="en-GB" sz="1200" dirty="0"/>
                        <a:t>Xiaoping Wang</a:t>
                      </a:r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807753699"/>
                  </a:ext>
                </a:extLst>
              </a:tr>
              <a:tr h="450383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11:40 – 12:10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Wish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Pascal Manuel</a:t>
                      </a:r>
                    </a:p>
                    <a:p>
                      <a:r>
                        <a:rPr lang="en-GB" sz="1200" dirty="0"/>
                        <a:t>Fabio </a:t>
                      </a:r>
                      <a:r>
                        <a:rPr lang="en-GB" sz="1200" dirty="0" err="1"/>
                        <a:t>Orlandi</a:t>
                      </a:r>
                      <a:endParaRPr lang="en-GB" sz="1200" dirty="0"/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858447154"/>
                  </a:ext>
                </a:extLst>
              </a:tr>
              <a:tr h="277452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12:10 – 12:30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User experience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Emil Andreasen </a:t>
                      </a:r>
                      <a:r>
                        <a:rPr lang="en-GB" sz="1200" dirty="0" err="1"/>
                        <a:t>Klahn</a:t>
                      </a:r>
                      <a:endParaRPr lang="en-GB" sz="1200" dirty="0"/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1825547977"/>
                  </a:ext>
                </a:extLst>
              </a:tr>
              <a:tr h="277452">
                <a:tc>
                  <a:txBody>
                    <a:bodyPr/>
                    <a:lstStyle/>
                    <a:p>
                      <a:r>
                        <a:rPr lang="en-GB" sz="1200" dirty="0"/>
                        <a:t>Lunch</a:t>
                      </a:r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12:30 – 13:30</a:t>
                      </a:r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303442"/>
                  </a:ext>
                </a:extLst>
              </a:tr>
              <a:tr h="277452">
                <a:tc rowSpan="3">
                  <a:txBody>
                    <a:bodyPr/>
                    <a:lstStyle/>
                    <a:p>
                      <a:r>
                        <a:rPr lang="en-GB" sz="1500" dirty="0"/>
                        <a:t>Session 3</a:t>
                      </a:r>
                    </a:p>
                    <a:p>
                      <a:endParaRPr lang="en-GB" sz="1100" dirty="0"/>
                    </a:p>
                    <a:p>
                      <a:r>
                        <a:rPr lang="en-GB" sz="1500" i="1" dirty="0"/>
                        <a:t>Software perspective I</a:t>
                      </a:r>
                    </a:p>
                  </a:txBody>
                  <a:tcPr marL="94817" marR="94817" marT="47409" marB="4740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13:30 – 14:10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cctbx</a:t>
                      </a:r>
                      <a:endParaRPr lang="en-GB" sz="1200" dirty="0"/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Paul Adams</a:t>
                      </a:r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862502890"/>
                  </a:ext>
                </a:extLst>
              </a:tr>
              <a:tr h="277452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14:10 – 14:50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Reduction in Mantid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Vickie Lynch</a:t>
                      </a:r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114134863"/>
                  </a:ext>
                </a:extLst>
              </a:tr>
              <a:tr h="450383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14:50 – 15:30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Jana 2006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Vaclav </a:t>
                      </a:r>
                      <a:r>
                        <a:rPr lang="en-GB" sz="1200" dirty="0" err="1"/>
                        <a:t>Petricek</a:t>
                      </a:r>
                      <a:r>
                        <a:rPr lang="en-GB" sz="1200" dirty="0"/>
                        <a:t> </a:t>
                      </a:r>
                    </a:p>
                    <a:p>
                      <a:r>
                        <a:rPr lang="en-GB" sz="1200" dirty="0"/>
                        <a:t>Margarida Henriques</a:t>
                      </a:r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4002190775"/>
                  </a:ext>
                </a:extLst>
              </a:tr>
              <a:tr h="277452">
                <a:tc>
                  <a:txBody>
                    <a:bodyPr/>
                    <a:lstStyle/>
                    <a:p>
                      <a:r>
                        <a:rPr lang="en-GB" sz="1200" dirty="0"/>
                        <a:t>Coffee break</a:t>
                      </a:r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15:30 – 16:00</a:t>
                      </a:r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1113" marR="71113" marT="35557" marB="35557">
                    <a:solidFill>
                      <a:srgbClr val="FFC000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36768"/>
                  </a:ext>
                </a:extLst>
              </a:tr>
              <a:tr h="277452">
                <a:tc rowSpan="3">
                  <a:txBody>
                    <a:bodyPr/>
                    <a:lstStyle/>
                    <a:p>
                      <a:r>
                        <a:rPr lang="en-GB" sz="1500" dirty="0"/>
                        <a:t>Session 4</a:t>
                      </a:r>
                    </a:p>
                    <a:p>
                      <a:endParaRPr lang="en-GB" sz="1100" dirty="0"/>
                    </a:p>
                    <a:p>
                      <a:r>
                        <a:rPr lang="en-GB" sz="1500" i="1" dirty="0"/>
                        <a:t>Software perspective II</a:t>
                      </a:r>
                    </a:p>
                  </a:txBody>
                  <a:tcPr marL="94817" marR="94817" marT="47409" marB="4740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16:00 – 16:20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FullProf</a:t>
                      </a:r>
                      <a:r>
                        <a:rPr lang="en-GB" sz="1200" dirty="0"/>
                        <a:t> and Esmeralda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Céline </a:t>
                      </a:r>
                      <a:r>
                        <a:rPr lang="en-GB" sz="1200" dirty="0" err="1"/>
                        <a:t>Durniak</a:t>
                      </a:r>
                      <a:endParaRPr lang="en-GB" sz="1200" dirty="0"/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2410281666"/>
                  </a:ext>
                </a:extLst>
              </a:tr>
              <a:tr h="277452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16:20 – 16:40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DaVinci</a:t>
                      </a:r>
                      <a:endParaRPr lang="en-GB" sz="1200" dirty="0"/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Andrew </a:t>
                      </a:r>
                      <a:r>
                        <a:rPr lang="en-GB" sz="1200" dirty="0" err="1"/>
                        <a:t>Sazonov</a:t>
                      </a:r>
                      <a:endParaRPr lang="en-GB" sz="1200" dirty="0"/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3596638927"/>
                  </a:ext>
                </a:extLst>
              </a:tr>
              <a:tr h="353763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16:40 – 17:30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Discussions</a:t>
                      </a:r>
                    </a:p>
                  </a:txBody>
                  <a:tcPr marL="71113" marR="71113" marT="35557" marB="35557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1113" marR="71113" marT="35557" marB="35557"/>
                </a:tc>
                <a:extLst>
                  <a:ext uri="{0D108BD9-81ED-4DB2-BD59-A6C34878D82A}">
                    <a16:rowId xmlns:a16="http://schemas.microsoft.com/office/drawing/2014/main" val="11727127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9585EF-7366-C649-8D06-C662B02F6641}"/>
              </a:ext>
            </a:extLst>
          </p:cNvPr>
          <p:cNvSpPr txBox="1"/>
          <p:nvPr/>
        </p:nvSpPr>
        <p:spPr>
          <a:xfrm>
            <a:off x="157716" y="5771390"/>
            <a:ext cx="1931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/>
              <a:t>Organizers</a:t>
            </a:r>
            <a:r>
              <a:rPr lang="sv-SE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Céline </a:t>
            </a:r>
            <a:r>
              <a:rPr lang="sv-SE" dirty="0" err="1"/>
              <a:t>Durniak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Danielle Adonis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6FA36-3CB3-3149-85AA-ED7895C3C6F0}"/>
              </a:ext>
            </a:extLst>
          </p:cNvPr>
          <p:cNvSpPr txBox="1"/>
          <p:nvPr/>
        </p:nvSpPr>
        <p:spPr>
          <a:xfrm>
            <a:off x="190079" y="2842953"/>
            <a:ext cx="1827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i="1" dirty="0"/>
              <a:t>… and get </a:t>
            </a:r>
            <a:r>
              <a:rPr lang="sv-SE" sz="2400" i="1" dirty="0" err="1"/>
              <a:t>advice</a:t>
            </a:r>
            <a:endParaRPr lang="sv-SE" sz="2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48810-D54B-7140-ADD4-D29891C35F57}"/>
              </a:ext>
            </a:extLst>
          </p:cNvPr>
          <p:cNvSpPr txBox="1"/>
          <p:nvPr/>
        </p:nvSpPr>
        <p:spPr>
          <a:xfrm>
            <a:off x="114196" y="1613569"/>
            <a:ext cx="1975459" cy="830997"/>
          </a:xfrm>
          <a:prstGeom prst="rect">
            <a:avLst/>
          </a:prstGeom>
          <a:solidFill>
            <a:srgbClr val="FFFFFF">
              <a:alpha val="75294"/>
            </a:srgbClr>
          </a:solidFill>
        </p:spPr>
        <p:txBody>
          <a:bodyPr wrap="square" rtlCol="0">
            <a:spAutoFit/>
          </a:bodyPr>
          <a:lstStyle/>
          <a:p>
            <a:r>
              <a:rPr lang="sv-SE" sz="2400" i="1" dirty="0" err="1"/>
              <a:t>Let’s</a:t>
            </a:r>
            <a:r>
              <a:rPr lang="sv-SE" sz="2400" i="1" dirty="0"/>
              <a:t> </a:t>
            </a:r>
            <a:r>
              <a:rPr lang="sv-SE" sz="2400" i="1" dirty="0" err="1"/>
              <a:t>have</a:t>
            </a:r>
            <a:r>
              <a:rPr lang="sv-SE" sz="2400" i="1" dirty="0"/>
              <a:t> a workshop!</a:t>
            </a:r>
          </a:p>
        </p:txBody>
      </p:sp>
    </p:spTree>
    <p:extLst>
      <p:ext uri="{BB962C8B-B14F-4D97-AF65-F5344CB8AC3E}">
        <p14:creationId xmlns:p14="http://schemas.microsoft.com/office/powerpoint/2010/main" val="268066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710767-ADAF-5744-9501-7ED526E4A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36912"/>
            <a:ext cx="7794776" cy="3817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DECB72-FA38-2F4B-95AE-9AD83C92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7886700" cy="994172"/>
          </a:xfrm>
        </p:spPr>
        <p:txBody>
          <a:bodyPr/>
          <a:lstStyle/>
          <a:p>
            <a:r>
              <a:rPr lang="en-GB" dirty="0"/>
              <a:t>For those invited to dinner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6D7769-FB05-004A-8BE0-5DCED53D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20" y="1679424"/>
            <a:ext cx="8403677" cy="719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Dinner at 18:00.   </a:t>
            </a:r>
            <a:r>
              <a:rPr lang="en-GB" sz="2000" b="1" dirty="0"/>
              <a:t>Mat &amp; </a:t>
            </a:r>
            <a:r>
              <a:rPr lang="en-GB" sz="2000" b="1" dirty="0" err="1"/>
              <a:t>Destillat</a:t>
            </a:r>
            <a:r>
              <a:rPr lang="en-GB" sz="2000" dirty="0"/>
              <a:t>:  address: </a:t>
            </a:r>
            <a:r>
              <a:rPr lang="en-GB" sz="2000" dirty="0" err="1"/>
              <a:t>Kyrkogatan</a:t>
            </a:r>
            <a:r>
              <a:rPr lang="en-GB" sz="2000" dirty="0"/>
              <a:t> 17 - 22222 - Lund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CC190-13A8-A24F-AF81-AB2FB7506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12938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0BB4-AC88-3044-A0BD-88F62883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DMSC </a:t>
            </a:r>
            <a:r>
              <a:rPr lang="sv-SE" dirty="0" err="1"/>
              <a:t>located</a:t>
            </a:r>
            <a:r>
              <a:rPr lang="sv-SE" dirty="0"/>
              <a:t> in Copenhagen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B30C9-BB9A-A143-958F-96C3BB1C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2050" name="Picture 2" descr="File:Rundetårn - Øresund Bridge.jpg">
            <a:extLst>
              <a:ext uri="{FF2B5EF4-FFF2-40B4-BE49-F238E27FC236}">
                <a16:creationId xmlns:a16="http://schemas.microsoft.com/office/drawing/2014/main" id="{E02999AF-A5D2-6643-934C-3F6E7AE1C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-151" b="-1"/>
          <a:stretch/>
        </p:blipFill>
        <p:spPr bwMode="auto">
          <a:xfrm>
            <a:off x="0" y="0"/>
            <a:ext cx="9151260" cy="68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16A906-A760-5545-A75E-B1C74AEBBFF8}"/>
              </a:ext>
            </a:extLst>
          </p:cNvPr>
          <p:cNvSpPr txBox="1">
            <a:spLocks/>
          </p:cNvSpPr>
          <p:nvPr/>
        </p:nvSpPr>
        <p:spPr>
          <a:xfrm>
            <a:off x="450831" y="66283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Welcome</a:t>
            </a:r>
            <a:br>
              <a:rPr lang="en-GB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GB" sz="6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90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14447</TotalTime>
  <Words>251</Words>
  <Application>Microsoft Macintosh PowerPoint</Application>
  <PresentationFormat>On-screen Show (4:3)</PresentationFormat>
  <Paragraphs>91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Welcome</vt:lpstr>
      <vt:lpstr>Scope of Data Management and Software Centre</vt:lpstr>
      <vt:lpstr>What’s the best way forward for ESS?</vt:lpstr>
      <vt:lpstr>For those invited to dinner</vt:lpstr>
      <vt:lpstr>DMSC located in Copenhagen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THR</dc:creator>
  <cp:lastModifiedBy>Microsoft Office User</cp:lastModifiedBy>
  <cp:revision>1589</cp:revision>
  <dcterms:created xsi:type="dcterms:W3CDTF">2018-01-28T14:03:38Z</dcterms:created>
  <dcterms:modified xsi:type="dcterms:W3CDTF">2018-09-13T12:39:19Z</dcterms:modified>
</cp:coreProperties>
</file>