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16"/>
  </p:notesMasterIdLst>
  <p:sldIdLst>
    <p:sldId id="256" r:id="rId2"/>
    <p:sldId id="332" r:id="rId3"/>
    <p:sldId id="418" r:id="rId4"/>
    <p:sldId id="419" r:id="rId5"/>
    <p:sldId id="429" r:id="rId6"/>
    <p:sldId id="424" r:id="rId7"/>
    <p:sldId id="431" r:id="rId8"/>
    <p:sldId id="425" r:id="rId9"/>
    <p:sldId id="426" r:id="rId10"/>
    <p:sldId id="421" r:id="rId11"/>
    <p:sldId id="422" r:id="rId12"/>
    <p:sldId id="430" r:id="rId13"/>
    <p:sldId id="333" r:id="rId14"/>
    <p:sldId id="316" r:id="rId15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A108542-0DA4-2B40-9C47-2BE792198BBF}">
          <p14:sldIdLst>
            <p14:sldId id="256"/>
            <p14:sldId id="332"/>
            <p14:sldId id="418"/>
            <p14:sldId id="419"/>
            <p14:sldId id="429"/>
            <p14:sldId id="424"/>
            <p14:sldId id="431"/>
            <p14:sldId id="425"/>
            <p14:sldId id="426"/>
            <p14:sldId id="421"/>
            <p14:sldId id="422"/>
            <p14:sldId id="430"/>
            <p14:sldId id="333"/>
            <p14:sldId id="3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44" autoAdjust="0"/>
    <p:restoredTop sz="92683" autoAdjust="0"/>
  </p:normalViewPr>
  <p:slideViewPr>
    <p:cSldViewPr>
      <p:cViewPr varScale="1">
        <p:scale>
          <a:sx n="100" d="100"/>
          <a:sy n="100" d="100"/>
        </p:scale>
        <p:origin x="93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2018-09-13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729035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3767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57447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89622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</a:t>
            </a:r>
            <a:r>
              <a:rPr lang="en-GB" baseline="0" dirty="0"/>
              <a:t> extra slides on what we are looking at.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38969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49863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No in-situ RH maintenance is foreseen.</a:t>
            </a:r>
          </a:p>
          <a:p>
            <a:r>
              <a:rPr lang="en-GB" sz="1200" dirty="0"/>
              <a:t>Installation is not considered a RH-activity.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26844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17993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40525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37914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38431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01924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34359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13/09/2018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13/09/2018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13/09/2018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13/09/2018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13/09/2018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esss.lu.se/display/SD/NSS+Remote+handling+Homepag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/>
              <a:t>Remote Handling</a:t>
            </a:r>
            <a:br>
              <a:rPr lang="en-GB" sz="4000" dirty="0"/>
            </a:br>
            <a:r>
              <a:rPr lang="en-GB" sz="2000" dirty="0"/>
              <a:t>An update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Erik Nilsson</a:t>
            </a:r>
          </a:p>
          <a:p>
            <a:r>
              <a:rPr lang="en-GB" sz="2000" dirty="0">
                <a:solidFill>
                  <a:schemeClr val="bg1"/>
                </a:solidFill>
              </a:rPr>
              <a:t>Mechanical Engineer</a:t>
            </a:r>
          </a:p>
          <a:p>
            <a:r>
              <a:rPr lang="en-GB" sz="2000" dirty="0">
                <a:solidFill>
                  <a:schemeClr val="bg1"/>
                </a:solidFill>
              </a:rPr>
              <a:t>ESS Chopper Group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13 September, 2018</a:t>
            </a:fld>
            <a:endParaRPr lang="en-GB" sz="140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D8A77C-E687-5944-A0F0-3470B2D6E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429000"/>
            <a:ext cx="2142785" cy="210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TG-3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530B38-298C-3D40-98AB-F23706087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414252"/>
            <a:ext cx="4767651" cy="20508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6A17C5-8DFB-764E-A9F7-6A1CA84B9EEE}"/>
              </a:ext>
            </a:extLst>
          </p:cNvPr>
          <p:cNvSpPr/>
          <p:nvPr/>
        </p:nvSpPr>
        <p:spPr>
          <a:xfrm>
            <a:off x="107504" y="1484784"/>
            <a:ext cx="4176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Module definition and classification.</a:t>
            </a:r>
            <a:endParaRPr lang="sv-SE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Shown considerations for handling, alignment and fastening.</a:t>
            </a:r>
            <a:endParaRPr lang="sv-SE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Failure analysis of modules.</a:t>
            </a:r>
            <a:endParaRPr lang="sv-SE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Case and reason when ESS best practices are not followed.</a:t>
            </a:r>
            <a:endParaRPr lang="sv-SE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Case and reason when ESS standard RH equipment is not used.</a:t>
            </a:r>
            <a:endParaRPr lang="sv-SE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1D308D-3574-CE4C-80F9-F733D50D836D}"/>
              </a:ext>
            </a:extLst>
          </p:cNvPr>
          <p:cNvSpPr txBox="1"/>
          <p:nvPr/>
        </p:nvSpPr>
        <p:spPr>
          <a:xfrm>
            <a:off x="1575021" y="6465082"/>
            <a:ext cx="197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i="1" dirty="0"/>
              <a:t>C-SPEC extraction simulation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97F239-0BE5-FF4E-8F83-051D69A93DB5}"/>
              </a:ext>
            </a:extLst>
          </p:cNvPr>
          <p:cNvSpPr txBox="1"/>
          <p:nvPr/>
        </p:nvSpPr>
        <p:spPr>
          <a:xfrm>
            <a:off x="5355153" y="3140254"/>
            <a:ext cx="2773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i="1" dirty="0"/>
              <a:t>ESTIA Module definition and classification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CA01C14-D156-8B42-BF5A-F3770863B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772" y="1550562"/>
            <a:ext cx="4659894" cy="1662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41A081-E3EE-CF47-B3C0-4F9F25DF1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3507766"/>
            <a:ext cx="3707904" cy="27580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0AA3A27-57C3-1C48-8506-A17FF2899C58}"/>
              </a:ext>
            </a:extLst>
          </p:cNvPr>
          <p:cNvSpPr txBox="1"/>
          <p:nvPr/>
        </p:nvSpPr>
        <p:spPr>
          <a:xfrm>
            <a:off x="6012160" y="6217850"/>
            <a:ext cx="2274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i="1" dirty="0"/>
              <a:t>BIFROST Handling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3771585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Tooling developments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11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59A676-2AF2-C046-B2C1-0F24154269F6}"/>
              </a:ext>
            </a:extLst>
          </p:cNvPr>
          <p:cNvSpPr txBox="1"/>
          <p:nvPr/>
        </p:nvSpPr>
        <p:spPr>
          <a:xfrm>
            <a:off x="107504" y="1608859"/>
            <a:ext cx="73402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Preliminary design during Autumn.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Definition of tool interfaces where applicable.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Head start with engagement tool and automated hook.</a:t>
            </a:r>
          </a:p>
          <a:p>
            <a:pPr marL="285750" indent="-285750">
              <a:buFontTx/>
              <a:buChar char="-"/>
            </a:pPr>
            <a:endParaRPr lang="en-GB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8CFEFB-A0CC-C54A-AE27-F108CE6E7BA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63888" y="3000409"/>
            <a:ext cx="2596704" cy="31852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6B740A-7007-CD4B-9686-0B81BDBC595E}"/>
              </a:ext>
            </a:extLst>
          </p:cNvPr>
          <p:cNvSpPr txBox="1"/>
          <p:nvPr/>
        </p:nvSpPr>
        <p:spPr>
          <a:xfrm>
            <a:off x="3567378" y="6226824"/>
            <a:ext cx="2434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i="1" dirty="0"/>
              <a:t>Engagement tool preliminary design</a:t>
            </a:r>
          </a:p>
        </p:txBody>
      </p:sp>
    </p:spTree>
    <p:extLst>
      <p:ext uri="{BB962C8B-B14F-4D97-AF65-F5344CB8AC3E}">
        <p14:creationId xmlns:p14="http://schemas.microsoft.com/office/powerpoint/2010/main" val="1689237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Tooling developments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12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087F57-9D20-EE4A-9855-EDC71A8EA596}"/>
              </a:ext>
            </a:extLst>
          </p:cNvPr>
          <p:cNvSpPr txBox="1"/>
          <p:nvPr/>
        </p:nvSpPr>
        <p:spPr>
          <a:xfrm>
            <a:off x="6089715" y="2809188"/>
            <a:ext cx="1528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CRANE MOVIE</a:t>
            </a:r>
          </a:p>
        </p:txBody>
      </p:sp>
      <p:pic>
        <p:nvPicPr>
          <p:cNvPr id="6" name="Automated_hook720.mp4">
            <a:hlinkClick r:id="" action="ppaction://media"/>
            <a:extLst>
              <a:ext uri="{FF2B5EF4-FFF2-40B4-BE49-F238E27FC236}">
                <a16:creationId xmlns:a16="http://schemas.microsoft.com/office/drawing/2014/main" id="{CD108EE2-8765-1243-8AC5-2716ED8689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1628800"/>
            <a:ext cx="8804539" cy="495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0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Upcoming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13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5DBCE5-A660-EA4C-A7B8-1F20702B1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/>
          </a:bodyPr>
          <a:lstStyle/>
          <a:p>
            <a:r>
              <a:rPr lang="en-GB" sz="2400" dirty="0"/>
              <a:t>Workshop 3 - November</a:t>
            </a:r>
          </a:p>
          <a:p>
            <a:r>
              <a:rPr lang="en-GB" sz="2400" dirty="0"/>
              <a:t>Participation and feedback in Phase 2 / TG3 for all instruments.</a:t>
            </a:r>
          </a:p>
          <a:p>
            <a:r>
              <a:rPr lang="en-GB" sz="2400" dirty="0"/>
              <a:t>Finalisation of Roller, alignment, positioning tests – September/Early October</a:t>
            </a:r>
          </a:p>
          <a:p>
            <a:r>
              <a:rPr lang="en-GB" sz="2400" dirty="0"/>
              <a:t>Tools development start.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DC7EF7-8A57-0B40-A1E1-7F722CC45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789040"/>
            <a:ext cx="2142785" cy="210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67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4581128"/>
            <a:ext cx="6980312" cy="1470025"/>
          </a:xfrm>
        </p:spPr>
        <p:txBody>
          <a:bodyPr>
            <a:normAutofit fontScale="90000"/>
          </a:bodyPr>
          <a:lstStyle/>
          <a:p>
            <a:pPr algn="r"/>
            <a:r>
              <a:rPr lang="en-GB" sz="4000" dirty="0"/>
              <a:t>Thank you for your attention</a:t>
            </a:r>
            <a:br>
              <a:rPr lang="en-GB" sz="4000" dirty="0"/>
            </a:br>
            <a:r>
              <a:rPr lang="en-GB" sz="2400" b="1" dirty="0">
                <a:hlinkClick r:id="rId3"/>
              </a:rPr>
              <a:t>https://confluence.esss.lu.se/display/SD/NSS+Remote+handling+Homepage</a:t>
            </a:r>
            <a:br>
              <a:rPr lang="en-GB" sz="2400" b="1" dirty="0"/>
            </a:br>
            <a:br>
              <a:rPr lang="en-GB" sz="2400" b="1" dirty="0"/>
            </a:br>
            <a:r>
              <a:rPr lang="en-GB" sz="2400" b="1" dirty="0"/>
              <a:t>Questions?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08622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AEEB7E-B0BC-EB49-A4E4-9F348AFDFAB3}"/>
              </a:ext>
            </a:extLst>
          </p:cNvPr>
          <p:cNvSpPr txBox="1"/>
          <p:nvPr/>
        </p:nvSpPr>
        <p:spPr>
          <a:xfrm>
            <a:off x="179512" y="1556792"/>
            <a:ext cx="85689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Workshop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Technical updates and statuses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TG3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Tooling 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sz="2400" b="1" dirty="0"/>
          </a:p>
          <a:p>
            <a:pPr algn="ctr"/>
            <a:r>
              <a:rPr lang="en-GB" sz="2400" b="1" dirty="0"/>
              <a:t>ESS-0042943</a:t>
            </a:r>
            <a:endParaRPr lang="en-GB" sz="2400" dirty="0"/>
          </a:p>
          <a:p>
            <a:pPr algn="ctr"/>
            <a:r>
              <a:rPr lang="en-GB" sz="2400" dirty="0"/>
              <a:t>ESS Requirements on neutron scattering instruments with respect to remote handling compatibility</a:t>
            </a:r>
          </a:p>
          <a:p>
            <a:pPr algn="ctr"/>
            <a:r>
              <a:rPr lang="en-GB" sz="2400" b="1" dirty="0"/>
              <a:t>Released</a:t>
            </a:r>
          </a:p>
          <a:p>
            <a:pPr algn="ctr"/>
            <a:endParaRPr lang="en-GB" sz="2400" b="1" dirty="0"/>
          </a:p>
          <a:p>
            <a:pPr algn="ctr"/>
            <a:r>
              <a:rPr lang="en-GB" sz="2400" b="1" dirty="0"/>
              <a:t>https://</a:t>
            </a:r>
            <a:r>
              <a:rPr lang="en-GB" sz="2400" b="1" dirty="0" err="1"/>
              <a:t>confluence.esss.lu.se</a:t>
            </a:r>
            <a:r>
              <a:rPr lang="en-GB" sz="2400" b="1" dirty="0"/>
              <a:t>/display/SD/</a:t>
            </a:r>
            <a:r>
              <a:rPr lang="en-GB" sz="2400" b="1" dirty="0" err="1"/>
              <a:t>NSS+Remote+handling+Homepage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955391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reminder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540" y="1484785"/>
            <a:ext cx="7427139" cy="52565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18360" y="3929798"/>
            <a:ext cx="1841793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‘Back’</a:t>
            </a:r>
          </a:p>
          <a:p>
            <a:r>
              <a:rPr lang="en-US" dirty="0"/>
              <a:t>Full-RH or No-RH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13012" y="2636912"/>
            <a:ext cx="2205155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‘Front’</a:t>
            </a:r>
          </a:p>
          <a:p>
            <a:r>
              <a:rPr lang="en-US" dirty="0"/>
              <a:t>Full-RH or Limited-RH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2328788"/>
            <a:ext cx="3505508" cy="442422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/>
              <a:t>After 48-72hrs</a:t>
            </a:r>
          </a:p>
          <a:p>
            <a:r>
              <a:rPr lang="en-GB" sz="2000" dirty="0"/>
              <a:t>Front access</a:t>
            </a:r>
          </a:p>
          <a:p>
            <a:pPr lvl="1"/>
            <a:r>
              <a:rPr lang="en-GB" sz="1600" dirty="0"/>
              <a:t>RH only</a:t>
            </a:r>
          </a:p>
          <a:p>
            <a:r>
              <a:rPr lang="en-GB" sz="2000" dirty="0"/>
              <a:t>Rear access</a:t>
            </a:r>
          </a:p>
          <a:p>
            <a:pPr lvl="1"/>
            <a:r>
              <a:rPr lang="en-GB" sz="1600" dirty="0"/>
              <a:t>Hands on (hotspot removed)</a:t>
            </a:r>
          </a:p>
          <a:p>
            <a:pPr lvl="1"/>
            <a:endParaRPr lang="en-GB" sz="1600" dirty="0"/>
          </a:p>
          <a:p>
            <a:pPr marL="0" indent="0">
              <a:buNone/>
            </a:pPr>
            <a:r>
              <a:rPr lang="en-GB" sz="2000" dirty="0"/>
              <a:t>After 10-15days</a:t>
            </a:r>
          </a:p>
          <a:p>
            <a:r>
              <a:rPr lang="en-GB" sz="2000" dirty="0"/>
              <a:t>Front access</a:t>
            </a:r>
          </a:p>
          <a:p>
            <a:pPr lvl="1"/>
            <a:r>
              <a:rPr lang="en-GB" sz="1600" dirty="0"/>
              <a:t>RH only </a:t>
            </a:r>
          </a:p>
          <a:p>
            <a:pPr lvl="1"/>
            <a:r>
              <a:rPr lang="en-GB" sz="1600" dirty="0"/>
              <a:t>or Hands (hotspot removed)</a:t>
            </a:r>
          </a:p>
          <a:p>
            <a:r>
              <a:rPr lang="en-GB" sz="2000" dirty="0"/>
              <a:t>Rear access</a:t>
            </a:r>
          </a:p>
          <a:p>
            <a:pPr lvl="1"/>
            <a:r>
              <a:rPr lang="en-GB" sz="1600" dirty="0"/>
              <a:t>Hands on</a:t>
            </a:r>
          </a:p>
          <a:p>
            <a:r>
              <a:rPr lang="en-GB" sz="2000" dirty="0"/>
              <a:t>Restricted activities </a:t>
            </a:r>
          </a:p>
        </p:txBody>
      </p:sp>
      <p:sp>
        <p:nvSpPr>
          <p:cNvPr id="8" name="Arc 7"/>
          <p:cNvSpPr/>
          <p:nvPr/>
        </p:nvSpPr>
        <p:spPr>
          <a:xfrm rot="6099840">
            <a:off x="3346346" y="187832"/>
            <a:ext cx="3269972" cy="3543101"/>
          </a:xfrm>
          <a:prstGeom prst="arc">
            <a:avLst>
              <a:gd name="adj1" fmla="val 16200000"/>
              <a:gd name="adj2" fmla="val 20567776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88224" y="1959456"/>
            <a:ext cx="1195712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Separation</a:t>
            </a:r>
          </a:p>
        </p:txBody>
      </p:sp>
    </p:spTree>
    <p:extLst>
      <p:ext uri="{BB962C8B-B14F-4D97-AF65-F5344CB8AC3E}">
        <p14:creationId xmlns:p14="http://schemas.microsoft.com/office/powerpoint/2010/main" val="237796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Remote Handling Workshop 2 – May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4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BACD4D-548C-4B44-8DB9-67A0DDD0749C}"/>
              </a:ext>
            </a:extLst>
          </p:cNvPr>
          <p:cNvSpPr txBox="1"/>
          <p:nvPr/>
        </p:nvSpPr>
        <p:spPr>
          <a:xfrm>
            <a:off x="158480" y="1571308"/>
            <a:ext cx="41974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12/15 instruments present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ESS technical updates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Share, discuss and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Next workshop in ~November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FD5212-E318-2344-9D8B-41703AF32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770" y="1706382"/>
            <a:ext cx="3291191" cy="24345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7854FD-2BC1-9640-ADE1-E593B8A6D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284984"/>
            <a:ext cx="4124276" cy="21734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90667F-4B98-6643-B295-05E25FDFB2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5" y="3836050"/>
            <a:ext cx="3816033" cy="279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62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Technical developments</a:t>
            </a:r>
            <a:br>
              <a:rPr lang="en-GB" dirty="0"/>
            </a:br>
            <a:r>
              <a:rPr lang="en-GB" dirty="0"/>
              <a:t>Rollers and Guides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231006-F310-E144-8029-F80C33A75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23538"/>
            <a:ext cx="2399896" cy="16259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E9788E-5201-5640-BC67-8011A1728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90" y="4349929"/>
            <a:ext cx="2601868" cy="172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5062A4-8DD2-9C4D-8E9B-82503E01DB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18" y="1967093"/>
            <a:ext cx="1872208" cy="36982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0BCBFF-8884-1743-A765-94B97A1E9760}"/>
              </a:ext>
            </a:extLst>
          </p:cNvPr>
          <p:cNvSpPr txBox="1"/>
          <p:nvPr/>
        </p:nvSpPr>
        <p:spPr>
          <a:xfrm>
            <a:off x="1347023" y="6091981"/>
            <a:ext cx="1217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i="1" dirty="0"/>
              <a:t>Simplified rollers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2D856C-C3B0-3640-9BAD-842BABA96AD9}"/>
              </a:ext>
            </a:extLst>
          </p:cNvPr>
          <p:cNvSpPr txBox="1"/>
          <p:nvPr/>
        </p:nvSpPr>
        <p:spPr>
          <a:xfrm>
            <a:off x="1655569" y="3736014"/>
            <a:ext cx="599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i="1" dirty="0"/>
              <a:t>Rollers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49F88753-A2A1-DD41-8A39-7935921142E3}"/>
              </a:ext>
            </a:extLst>
          </p:cNvPr>
          <p:cNvSpPr/>
          <p:nvPr/>
        </p:nvSpPr>
        <p:spPr>
          <a:xfrm>
            <a:off x="3588089" y="3501008"/>
            <a:ext cx="1415959" cy="1205052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106AEC-191E-7A42-8478-C37C8F41B234}"/>
              </a:ext>
            </a:extLst>
          </p:cNvPr>
          <p:cNvSpPr txBox="1"/>
          <p:nvPr/>
        </p:nvSpPr>
        <p:spPr>
          <a:xfrm>
            <a:off x="6096057" y="6392489"/>
            <a:ext cx="1537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i="1" dirty="0"/>
              <a:t>Built and being tested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3832BF-6C72-A348-B888-A1E86866CC8A}"/>
              </a:ext>
            </a:extLst>
          </p:cNvPr>
          <p:cNvSpPr txBox="1"/>
          <p:nvPr/>
        </p:nvSpPr>
        <p:spPr>
          <a:xfrm>
            <a:off x="387054" y="1563511"/>
            <a:ext cx="3639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Solutions discussed during workshop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5728EE-5FEE-4141-BEEF-1D401115727B}"/>
              </a:ext>
            </a:extLst>
          </p:cNvPr>
          <p:cNvSpPr txBox="1"/>
          <p:nvPr/>
        </p:nvSpPr>
        <p:spPr>
          <a:xfrm>
            <a:off x="6109458" y="1563511"/>
            <a:ext cx="151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Current status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98FE54-A42C-164A-BA94-264E980E18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661" y="4019611"/>
            <a:ext cx="2045594" cy="231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79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Technical developments</a:t>
            </a:r>
            <a:br>
              <a:rPr lang="en-GB" dirty="0"/>
            </a:br>
            <a:r>
              <a:rPr lang="en-GB" dirty="0"/>
              <a:t>Location and Alignment features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6</a:t>
            </a:fld>
            <a:endParaRPr lang="en-GB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D7B6FAD5-4FCD-E14B-B5BB-B96585E208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92" y="3320351"/>
            <a:ext cx="2069226" cy="3213451"/>
          </a:xfr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3A908D8-0B9B-7D4F-88F6-DE72C641BF29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F215EC-43D2-AB41-B72C-2E3BFFD72E2C}"/>
              </a:ext>
            </a:extLst>
          </p:cNvPr>
          <p:cNvSpPr txBox="1"/>
          <p:nvPr/>
        </p:nvSpPr>
        <p:spPr>
          <a:xfrm>
            <a:off x="1423387" y="6474822"/>
            <a:ext cx="1274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i="1" dirty="0"/>
              <a:t>RH-Z realignment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FF0CEB-2DDD-D54E-A76E-C05ACE24B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56" y="1855772"/>
            <a:ext cx="2168584" cy="13187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39DC0E-84BA-8D42-B6E0-C9FB92FA3E27}"/>
              </a:ext>
            </a:extLst>
          </p:cNvPr>
          <p:cNvSpPr txBox="1"/>
          <p:nvPr/>
        </p:nvSpPr>
        <p:spPr>
          <a:xfrm>
            <a:off x="1466694" y="3139732"/>
            <a:ext cx="1152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i="1" dirty="0"/>
              <a:t>Misumi dowels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6BD7918-13EE-7D41-B2B6-112D83B365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719" y="2038896"/>
            <a:ext cx="2952328" cy="3766763"/>
          </a:xfrm>
          <a:prstGeom prst="rect">
            <a:avLst/>
          </a:prstGeom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id="{4C994BA2-ABD0-AB41-8B19-4BCEB8E617BF}"/>
              </a:ext>
            </a:extLst>
          </p:cNvPr>
          <p:cNvSpPr/>
          <p:nvPr/>
        </p:nvSpPr>
        <p:spPr>
          <a:xfrm>
            <a:off x="3588089" y="3501008"/>
            <a:ext cx="1415959" cy="1205052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B8DB1D-91E2-FE40-9F14-47D275E0BE56}"/>
              </a:ext>
            </a:extLst>
          </p:cNvPr>
          <p:cNvSpPr txBox="1"/>
          <p:nvPr/>
        </p:nvSpPr>
        <p:spPr>
          <a:xfrm>
            <a:off x="6271206" y="5809649"/>
            <a:ext cx="1537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i="1" dirty="0"/>
              <a:t>Built and being tested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0FEE64-C782-6142-8D65-AB7A2828CE1B}"/>
              </a:ext>
            </a:extLst>
          </p:cNvPr>
          <p:cNvSpPr txBox="1"/>
          <p:nvPr/>
        </p:nvSpPr>
        <p:spPr>
          <a:xfrm>
            <a:off x="387054" y="1440981"/>
            <a:ext cx="3639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Solutions discussed during workshop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06657F-F15F-7643-A9C7-ED24F6160D9F}"/>
              </a:ext>
            </a:extLst>
          </p:cNvPr>
          <p:cNvSpPr txBox="1"/>
          <p:nvPr/>
        </p:nvSpPr>
        <p:spPr>
          <a:xfrm>
            <a:off x="6109458" y="1563511"/>
            <a:ext cx="151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Current status</a:t>
            </a:r>
          </a:p>
        </p:txBody>
      </p:sp>
    </p:spTree>
    <p:extLst>
      <p:ext uri="{BB962C8B-B14F-4D97-AF65-F5344CB8AC3E}">
        <p14:creationId xmlns:p14="http://schemas.microsoft.com/office/powerpoint/2010/main" val="2789892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Technical developments</a:t>
            </a:r>
            <a:br>
              <a:rPr lang="en-GB" dirty="0"/>
            </a:br>
            <a:r>
              <a:rPr lang="en-GB" dirty="0"/>
              <a:t>Lifting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7</a:t>
            </a:fld>
            <a:endParaRPr lang="en-GB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3A908D8-0B9B-7D4F-88F6-DE72C641BF29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F215EC-43D2-AB41-B72C-2E3BFFD72E2C}"/>
              </a:ext>
            </a:extLst>
          </p:cNvPr>
          <p:cNvSpPr txBox="1"/>
          <p:nvPr/>
        </p:nvSpPr>
        <p:spPr>
          <a:xfrm>
            <a:off x="1272643" y="6474822"/>
            <a:ext cx="15763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i="1" dirty="0"/>
              <a:t>In-house lifting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39DC0E-84BA-8D42-B6E0-C9FB92FA3E27}"/>
              </a:ext>
            </a:extLst>
          </p:cNvPr>
          <p:cNvSpPr txBox="1"/>
          <p:nvPr/>
        </p:nvSpPr>
        <p:spPr>
          <a:xfrm>
            <a:off x="1244819" y="4030833"/>
            <a:ext cx="14162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i="1" dirty="0"/>
              <a:t>Industrial lifting eye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4C994BA2-ABD0-AB41-8B19-4BCEB8E617BF}"/>
              </a:ext>
            </a:extLst>
          </p:cNvPr>
          <p:cNvSpPr/>
          <p:nvPr/>
        </p:nvSpPr>
        <p:spPr>
          <a:xfrm>
            <a:off x="3588089" y="3501008"/>
            <a:ext cx="1415959" cy="1205052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B8DB1D-91E2-FE40-9F14-47D275E0BE56}"/>
              </a:ext>
            </a:extLst>
          </p:cNvPr>
          <p:cNvSpPr txBox="1"/>
          <p:nvPr/>
        </p:nvSpPr>
        <p:spPr>
          <a:xfrm>
            <a:off x="5609524" y="5856257"/>
            <a:ext cx="2608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i="1" dirty="0"/>
              <a:t>Lifting eye suitable for automatic hook </a:t>
            </a:r>
          </a:p>
          <a:p>
            <a:pPr algn="ctr"/>
            <a:r>
              <a:rPr lang="en-GB" sz="1200" i="1" dirty="0"/>
              <a:t>(Industrial supply)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0FEE64-C782-6142-8D65-AB7A2828CE1B}"/>
              </a:ext>
            </a:extLst>
          </p:cNvPr>
          <p:cNvSpPr txBox="1"/>
          <p:nvPr/>
        </p:nvSpPr>
        <p:spPr>
          <a:xfrm>
            <a:off x="387054" y="1440981"/>
            <a:ext cx="3639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Solutions discussed during workshop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06657F-F15F-7643-A9C7-ED24F6160D9F}"/>
              </a:ext>
            </a:extLst>
          </p:cNvPr>
          <p:cNvSpPr txBox="1"/>
          <p:nvPr/>
        </p:nvSpPr>
        <p:spPr>
          <a:xfrm>
            <a:off x="6109458" y="1563511"/>
            <a:ext cx="151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Current status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A65984-598D-234D-8F3F-7E4CD3343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48" y="1833656"/>
            <a:ext cx="2773420" cy="22451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A912A0-1400-6E4E-98FF-54D0B0FE3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53" y="4269562"/>
            <a:ext cx="2289765" cy="21807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8BA1AB-02D1-D24E-82EA-337E920C7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179" y="1893920"/>
            <a:ext cx="1828771" cy="396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95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Technical developments</a:t>
            </a:r>
            <a:br>
              <a:rPr lang="en-GB" dirty="0"/>
            </a:br>
            <a:r>
              <a:rPr lang="en-GB" dirty="0"/>
              <a:t>Connectors (Chopper example)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8</a:t>
            </a:fld>
            <a:endParaRPr lang="en-GB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7B80D93-3494-F24F-8AE6-88873EFAAD19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6574A5-A54C-7F43-B782-5DF90D52F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13" y="3063200"/>
            <a:ext cx="1512168" cy="15899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8455C1-2C7D-0A44-BEA3-AC9D8958CE9C}"/>
              </a:ext>
            </a:extLst>
          </p:cNvPr>
          <p:cNvSpPr/>
          <p:nvPr/>
        </p:nvSpPr>
        <p:spPr>
          <a:xfrm>
            <a:off x="369513" y="2132437"/>
            <a:ext cx="1944216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02E74B-8081-BF46-B37C-3BC14E06A1E7}"/>
              </a:ext>
            </a:extLst>
          </p:cNvPr>
          <p:cNvSpPr/>
          <p:nvPr/>
        </p:nvSpPr>
        <p:spPr>
          <a:xfrm>
            <a:off x="2291656" y="2132437"/>
            <a:ext cx="936104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2C0220-8CC5-EE4A-B8CE-D714EB615E9D}"/>
              </a:ext>
            </a:extLst>
          </p:cNvPr>
          <p:cNvSpPr/>
          <p:nvPr/>
        </p:nvSpPr>
        <p:spPr>
          <a:xfrm>
            <a:off x="2843808" y="2636912"/>
            <a:ext cx="1440160" cy="18722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6F0677-E05A-1E41-9F86-A24696D6E2AB}"/>
              </a:ext>
            </a:extLst>
          </p:cNvPr>
          <p:cNvSpPr/>
          <p:nvPr/>
        </p:nvSpPr>
        <p:spPr>
          <a:xfrm>
            <a:off x="3352056" y="2276872"/>
            <a:ext cx="423664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446413-91E9-704B-B660-DFF3E03E2124}"/>
              </a:ext>
            </a:extLst>
          </p:cNvPr>
          <p:cNvSpPr/>
          <p:nvPr/>
        </p:nvSpPr>
        <p:spPr>
          <a:xfrm>
            <a:off x="3900016" y="2132437"/>
            <a:ext cx="383952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B02518-33B0-054F-A136-B8C3C70AEFEB}"/>
              </a:ext>
            </a:extLst>
          </p:cNvPr>
          <p:cNvSpPr/>
          <p:nvPr/>
        </p:nvSpPr>
        <p:spPr>
          <a:xfrm>
            <a:off x="2843808" y="1761118"/>
            <a:ext cx="1444352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2148DC-47AC-C348-B3F8-6804C45162FA}"/>
              </a:ext>
            </a:extLst>
          </p:cNvPr>
          <p:cNvSpPr/>
          <p:nvPr/>
        </p:nvSpPr>
        <p:spPr>
          <a:xfrm>
            <a:off x="1399456" y="1761118"/>
            <a:ext cx="1444352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0E32C8-6B18-E64F-8886-7F7504242F6F}"/>
              </a:ext>
            </a:extLst>
          </p:cNvPr>
          <p:cNvSpPr/>
          <p:nvPr/>
        </p:nvSpPr>
        <p:spPr>
          <a:xfrm>
            <a:off x="369513" y="1761118"/>
            <a:ext cx="1015688" cy="360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51C1CF-99A8-7643-85C2-E52A1199B173}"/>
              </a:ext>
            </a:extLst>
          </p:cNvPr>
          <p:cNvCxnSpPr>
            <a:cxnSpLocks/>
          </p:cNvCxnSpPr>
          <p:nvPr/>
        </p:nvCxnSpPr>
        <p:spPr>
          <a:xfrm flipV="1">
            <a:off x="482321" y="2541865"/>
            <a:ext cx="0" cy="64859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F45DD8D-0DB3-1D4B-ACF7-C0F8B3F3F96B}"/>
              </a:ext>
            </a:extLst>
          </p:cNvPr>
          <p:cNvCxnSpPr>
            <a:cxnSpLocks/>
            <a:stCxn id="24" idx="3"/>
          </p:cNvCxnSpPr>
          <p:nvPr/>
        </p:nvCxnSpPr>
        <p:spPr>
          <a:xfrm flipH="1" flipV="1">
            <a:off x="482321" y="2544075"/>
            <a:ext cx="265373" cy="104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B98ACE-87E0-BA4C-9C77-C5B1BA75C808}"/>
              </a:ext>
            </a:extLst>
          </p:cNvPr>
          <p:cNvCxnSpPr>
            <a:cxnSpLocks/>
          </p:cNvCxnSpPr>
          <p:nvPr/>
        </p:nvCxnSpPr>
        <p:spPr>
          <a:xfrm flipV="1">
            <a:off x="579455" y="2617840"/>
            <a:ext cx="0" cy="68984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3823CE-C072-204A-941C-9124356D12A3}"/>
              </a:ext>
            </a:extLst>
          </p:cNvPr>
          <p:cNvCxnSpPr>
            <a:cxnSpLocks/>
          </p:cNvCxnSpPr>
          <p:nvPr/>
        </p:nvCxnSpPr>
        <p:spPr>
          <a:xfrm flipH="1">
            <a:off x="579455" y="2617840"/>
            <a:ext cx="27325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78E1D09-0CEC-AD4F-9498-77DC509B12C6}"/>
              </a:ext>
            </a:extLst>
          </p:cNvPr>
          <p:cNvSpPr/>
          <p:nvPr/>
        </p:nvSpPr>
        <p:spPr>
          <a:xfrm>
            <a:off x="946769" y="4129191"/>
            <a:ext cx="65386" cy="6114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0C1A8A-1200-DE46-AA86-805CEE7FB2D4}"/>
              </a:ext>
            </a:extLst>
          </p:cNvPr>
          <p:cNvSpPr/>
          <p:nvPr/>
        </p:nvSpPr>
        <p:spPr>
          <a:xfrm>
            <a:off x="811971" y="3919042"/>
            <a:ext cx="65386" cy="6114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602A82-AF41-0243-B928-896DB217BE77}"/>
              </a:ext>
            </a:extLst>
          </p:cNvPr>
          <p:cNvSpPr/>
          <p:nvPr/>
        </p:nvSpPr>
        <p:spPr>
          <a:xfrm>
            <a:off x="827584" y="2584109"/>
            <a:ext cx="65386" cy="61148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730421C-8F5D-C642-A76D-7FCF6047DE41}"/>
              </a:ext>
            </a:extLst>
          </p:cNvPr>
          <p:cNvCxnSpPr>
            <a:cxnSpLocks/>
            <a:endCxn id="21" idx="3"/>
          </p:cNvCxnSpPr>
          <p:nvPr/>
        </p:nvCxnSpPr>
        <p:spPr>
          <a:xfrm flipH="1">
            <a:off x="892970" y="2608668"/>
            <a:ext cx="2431022" cy="601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0FD231-2D59-2641-88B7-E9D5D832D7AC}"/>
              </a:ext>
            </a:extLst>
          </p:cNvPr>
          <p:cNvCxnSpPr>
            <a:cxnSpLocks/>
            <a:endCxn id="24" idx="3"/>
          </p:cNvCxnSpPr>
          <p:nvPr/>
        </p:nvCxnSpPr>
        <p:spPr>
          <a:xfrm flipH="1">
            <a:off x="747694" y="2541865"/>
            <a:ext cx="2509968" cy="325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1AECC40D-D614-304B-969F-F4CB38063DCF}"/>
              </a:ext>
            </a:extLst>
          </p:cNvPr>
          <p:cNvSpPr/>
          <p:nvPr/>
        </p:nvSpPr>
        <p:spPr>
          <a:xfrm>
            <a:off x="682308" y="2514541"/>
            <a:ext cx="65386" cy="61148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C42F91F-BAAF-6D49-BF11-559EF64C531E}"/>
              </a:ext>
            </a:extLst>
          </p:cNvPr>
          <p:cNvCxnSpPr>
            <a:cxnSpLocks/>
          </p:cNvCxnSpPr>
          <p:nvPr/>
        </p:nvCxnSpPr>
        <p:spPr>
          <a:xfrm flipV="1">
            <a:off x="3257662" y="2143387"/>
            <a:ext cx="0" cy="39571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18B88F2-0F87-F343-AAC9-6358F809450F}"/>
              </a:ext>
            </a:extLst>
          </p:cNvPr>
          <p:cNvCxnSpPr>
            <a:cxnSpLocks/>
          </p:cNvCxnSpPr>
          <p:nvPr/>
        </p:nvCxnSpPr>
        <p:spPr>
          <a:xfrm flipH="1">
            <a:off x="3257662" y="2143387"/>
            <a:ext cx="612451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2BC840-0D5F-6D4B-BED8-8B6E0AD4D731}"/>
              </a:ext>
            </a:extLst>
          </p:cNvPr>
          <p:cNvCxnSpPr>
            <a:cxnSpLocks/>
          </p:cNvCxnSpPr>
          <p:nvPr/>
        </p:nvCxnSpPr>
        <p:spPr>
          <a:xfrm>
            <a:off x="3870113" y="2143387"/>
            <a:ext cx="0" cy="37115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E369876-673B-F04B-8DEC-0EF27943219A}"/>
              </a:ext>
            </a:extLst>
          </p:cNvPr>
          <p:cNvCxnSpPr>
            <a:cxnSpLocks/>
          </p:cNvCxnSpPr>
          <p:nvPr/>
        </p:nvCxnSpPr>
        <p:spPr>
          <a:xfrm>
            <a:off x="3870113" y="2514541"/>
            <a:ext cx="134995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E92362-2320-3248-9AFA-E25FC4F018BD}"/>
              </a:ext>
            </a:extLst>
          </p:cNvPr>
          <p:cNvCxnSpPr>
            <a:cxnSpLocks/>
          </p:cNvCxnSpPr>
          <p:nvPr/>
        </p:nvCxnSpPr>
        <p:spPr>
          <a:xfrm flipV="1">
            <a:off x="3323992" y="2212954"/>
            <a:ext cx="0" cy="39571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60708ED-B54A-5742-9CCA-6C077378CBFB}"/>
              </a:ext>
            </a:extLst>
          </p:cNvPr>
          <p:cNvCxnSpPr>
            <a:cxnSpLocks/>
          </p:cNvCxnSpPr>
          <p:nvPr/>
        </p:nvCxnSpPr>
        <p:spPr>
          <a:xfrm flipH="1">
            <a:off x="3323994" y="2212954"/>
            <a:ext cx="47496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BE508DD-AD1C-4643-971E-D1CA37D60A45}"/>
              </a:ext>
            </a:extLst>
          </p:cNvPr>
          <p:cNvCxnSpPr>
            <a:cxnSpLocks/>
          </p:cNvCxnSpPr>
          <p:nvPr/>
        </p:nvCxnSpPr>
        <p:spPr>
          <a:xfrm>
            <a:off x="3798963" y="2209425"/>
            <a:ext cx="0" cy="37115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4B2E8F-FC35-694C-8B55-81940EE0B8AA}"/>
              </a:ext>
            </a:extLst>
          </p:cNvPr>
          <p:cNvCxnSpPr>
            <a:cxnSpLocks/>
          </p:cNvCxnSpPr>
          <p:nvPr/>
        </p:nvCxnSpPr>
        <p:spPr>
          <a:xfrm>
            <a:off x="3802433" y="2575689"/>
            <a:ext cx="127362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F5D4DB8-F97D-7D45-9B92-AF73D1992C59}"/>
              </a:ext>
            </a:extLst>
          </p:cNvPr>
          <p:cNvCxnSpPr>
            <a:cxnSpLocks/>
          </p:cNvCxnSpPr>
          <p:nvPr/>
        </p:nvCxnSpPr>
        <p:spPr>
          <a:xfrm flipH="1">
            <a:off x="5080000" y="2575689"/>
            <a:ext cx="5369" cy="137147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251C63B-EA77-5A45-B9BE-2FA28F0F8FDD}"/>
              </a:ext>
            </a:extLst>
          </p:cNvPr>
          <p:cNvCxnSpPr>
            <a:cxnSpLocks/>
          </p:cNvCxnSpPr>
          <p:nvPr/>
        </p:nvCxnSpPr>
        <p:spPr>
          <a:xfrm>
            <a:off x="5217016" y="2514541"/>
            <a:ext cx="0" cy="143507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2344FC33-ED2D-BB47-82A3-CE31D3F9A2FD}"/>
              </a:ext>
            </a:extLst>
          </p:cNvPr>
          <p:cNvSpPr/>
          <p:nvPr/>
        </p:nvSpPr>
        <p:spPr>
          <a:xfrm>
            <a:off x="4572000" y="3949616"/>
            <a:ext cx="1152128" cy="5711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Supplier Controller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72615B6-9BD7-8444-A609-1498E7F7EB89}"/>
              </a:ext>
            </a:extLst>
          </p:cNvPr>
          <p:cNvSpPr/>
          <p:nvPr/>
        </p:nvSpPr>
        <p:spPr>
          <a:xfrm>
            <a:off x="5043362" y="3845560"/>
            <a:ext cx="72197" cy="101600"/>
          </a:xfrm>
          <a:prstGeom prst="rect">
            <a:avLst/>
          </a:prstGeom>
          <a:solidFill>
            <a:schemeClr val="accent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D7222AC-00BF-764C-AEDF-5630B2C5FBA4}"/>
              </a:ext>
            </a:extLst>
          </p:cNvPr>
          <p:cNvSpPr/>
          <p:nvPr/>
        </p:nvSpPr>
        <p:spPr>
          <a:xfrm>
            <a:off x="5180917" y="3844894"/>
            <a:ext cx="72197" cy="101600"/>
          </a:xfrm>
          <a:prstGeom prst="rect">
            <a:avLst/>
          </a:prstGeom>
          <a:solidFill>
            <a:schemeClr val="accent5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5A5BDB-37D8-0042-9A9A-CA7D5587FB01}"/>
              </a:ext>
            </a:extLst>
          </p:cNvPr>
          <p:cNvSpPr txBox="1"/>
          <p:nvPr/>
        </p:nvSpPr>
        <p:spPr>
          <a:xfrm>
            <a:off x="2156243" y="2635171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dirty="0"/>
              <a:t>Inside </a:t>
            </a:r>
          </a:p>
          <a:p>
            <a:pPr algn="r"/>
            <a:r>
              <a:rPr lang="en-GB" sz="1200" dirty="0"/>
              <a:t>shielding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A755D2E-04B4-CD42-B546-332C3AD0678D}"/>
              </a:ext>
            </a:extLst>
          </p:cNvPr>
          <p:cNvSpPr txBox="1"/>
          <p:nvPr/>
        </p:nvSpPr>
        <p:spPr>
          <a:xfrm>
            <a:off x="4227563" y="2654862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Outside </a:t>
            </a:r>
          </a:p>
          <a:p>
            <a:r>
              <a:rPr lang="en-GB" sz="1200" dirty="0"/>
              <a:t>shielding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380B60-CED1-AF42-B406-D088634AF803}"/>
              </a:ext>
            </a:extLst>
          </p:cNvPr>
          <p:cNvSpPr txBox="1"/>
          <p:nvPr/>
        </p:nvSpPr>
        <p:spPr>
          <a:xfrm>
            <a:off x="1588159" y="3366461"/>
            <a:ext cx="748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dirty="0"/>
              <a:t>Installed </a:t>
            </a:r>
          </a:p>
          <a:p>
            <a:r>
              <a:rPr lang="en-GB" sz="1200" dirty="0"/>
              <a:t>Chopper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04053CE-D137-8147-AA82-12B34EDD3A40}"/>
              </a:ext>
            </a:extLst>
          </p:cNvPr>
          <p:cNvSpPr txBox="1"/>
          <p:nvPr/>
        </p:nvSpPr>
        <p:spPr>
          <a:xfrm flipH="1">
            <a:off x="700831" y="4036450"/>
            <a:ext cx="159446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GB" sz="1400" i="1" dirty="0"/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326975-9FF1-7A41-B178-822243F9AC68}"/>
              </a:ext>
            </a:extLst>
          </p:cNvPr>
          <p:cNvSpPr txBox="1"/>
          <p:nvPr/>
        </p:nvSpPr>
        <p:spPr>
          <a:xfrm flipH="1">
            <a:off x="705755" y="2147733"/>
            <a:ext cx="159446" cy="307777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GB" sz="1400" i="1" dirty="0"/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C6A5FC9-6FFC-D34E-AA9C-BB0EE77B51F8}"/>
              </a:ext>
            </a:extLst>
          </p:cNvPr>
          <p:cNvSpPr txBox="1"/>
          <p:nvPr/>
        </p:nvSpPr>
        <p:spPr>
          <a:xfrm flipH="1">
            <a:off x="5282277" y="3597293"/>
            <a:ext cx="159446" cy="307777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GB" sz="1400" i="1" dirty="0"/>
              <a:t>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E25DAA3-F608-F644-8DC3-2854CFE84B51}"/>
              </a:ext>
            </a:extLst>
          </p:cNvPr>
          <p:cNvSpPr txBox="1"/>
          <p:nvPr/>
        </p:nvSpPr>
        <p:spPr>
          <a:xfrm flipH="1">
            <a:off x="209893" y="2962764"/>
            <a:ext cx="216024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GB" sz="1400" i="1" dirty="0"/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F11363D-F32A-8547-8120-8449B5D8B325}"/>
              </a:ext>
            </a:extLst>
          </p:cNvPr>
          <p:cNvSpPr txBox="1"/>
          <p:nvPr/>
        </p:nvSpPr>
        <p:spPr>
          <a:xfrm flipH="1">
            <a:off x="1978233" y="2216476"/>
            <a:ext cx="216024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GB" sz="1400" i="1" dirty="0"/>
              <a:t>2</a:t>
            </a: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4C7EEACA-DD00-BB4E-B816-45E9A4A076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600042"/>
              </p:ext>
            </p:extLst>
          </p:nvPr>
        </p:nvGraphicFramePr>
        <p:xfrm>
          <a:off x="5361032" y="1532581"/>
          <a:ext cx="3712944" cy="16510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71658">
                  <a:extLst>
                    <a:ext uri="{9D8B030D-6E8A-4147-A177-3AD203B41FA5}">
                      <a16:colId xmlns:a16="http://schemas.microsoft.com/office/drawing/2014/main" val="2036337921"/>
                    </a:ext>
                  </a:extLst>
                </a:gridCol>
                <a:gridCol w="970337">
                  <a:extLst>
                    <a:ext uri="{9D8B030D-6E8A-4147-A177-3AD203B41FA5}">
                      <a16:colId xmlns:a16="http://schemas.microsoft.com/office/drawing/2014/main" val="1421235827"/>
                    </a:ext>
                  </a:extLst>
                </a:gridCol>
                <a:gridCol w="997124">
                  <a:extLst>
                    <a:ext uri="{9D8B030D-6E8A-4147-A177-3AD203B41FA5}">
                      <a16:colId xmlns:a16="http://schemas.microsoft.com/office/drawing/2014/main" val="1076086981"/>
                    </a:ext>
                  </a:extLst>
                </a:gridCol>
                <a:gridCol w="1073825">
                  <a:extLst>
                    <a:ext uri="{9D8B030D-6E8A-4147-A177-3AD203B41FA5}">
                      <a16:colId xmlns:a16="http://schemas.microsoft.com/office/drawing/2014/main" val="3538314095"/>
                    </a:ext>
                  </a:extLst>
                </a:gridCol>
              </a:tblGrid>
              <a:tr h="141589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Cables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Installation type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Special constraints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Approximate length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683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1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Flexible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Radiation hardened </a:t>
                      </a:r>
                      <a:r>
                        <a:rPr lang="en-GB" sz="1200" b="1" dirty="0"/>
                        <a:t>or </a:t>
                      </a:r>
                      <a:r>
                        <a:rPr lang="en-GB" sz="1200" b="0" dirty="0"/>
                        <a:t>Replacement part</a:t>
                      </a:r>
                      <a:endParaRPr lang="en-GB" sz="1200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~2m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9230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200" dirty="0"/>
                        <a:t>2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Fixed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Standard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10-50m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744249"/>
                  </a:ext>
                </a:extLst>
              </a:tr>
            </a:tbl>
          </a:graphicData>
        </a:graphic>
      </p:graphicFrame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90A8A09F-B80E-B148-BE07-8E325E40A7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812899"/>
              </p:ext>
            </p:extLst>
          </p:nvPr>
        </p:nvGraphicFramePr>
        <p:xfrm>
          <a:off x="209892" y="4681615"/>
          <a:ext cx="5477177" cy="21324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12353">
                  <a:extLst>
                    <a:ext uri="{9D8B030D-6E8A-4147-A177-3AD203B41FA5}">
                      <a16:colId xmlns:a16="http://schemas.microsoft.com/office/drawing/2014/main" val="2555563248"/>
                    </a:ext>
                  </a:extLst>
                </a:gridCol>
                <a:gridCol w="1433531">
                  <a:extLst>
                    <a:ext uri="{9D8B030D-6E8A-4147-A177-3AD203B41FA5}">
                      <a16:colId xmlns:a16="http://schemas.microsoft.com/office/drawing/2014/main" val="2877614484"/>
                    </a:ext>
                  </a:extLst>
                </a:gridCol>
                <a:gridCol w="1086661">
                  <a:extLst>
                    <a:ext uri="{9D8B030D-6E8A-4147-A177-3AD203B41FA5}">
                      <a16:colId xmlns:a16="http://schemas.microsoft.com/office/drawing/2014/main" val="737198969"/>
                    </a:ext>
                  </a:extLst>
                </a:gridCol>
                <a:gridCol w="2044632">
                  <a:extLst>
                    <a:ext uri="{9D8B030D-6E8A-4147-A177-3AD203B41FA5}">
                      <a16:colId xmlns:a16="http://schemas.microsoft.com/office/drawing/2014/main" val="1944575703"/>
                    </a:ext>
                  </a:extLst>
                </a:gridCol>
              </a:tblGrid>
              <a:tr h="531284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Connectors</a:t>
                      </a:r>
                    </a:p>
                  </a:txBody>
                  <a:tcPr marL="81590" marR="81590" marT="40795" marB="40795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Connector type</a:t>
                      </a:r>
                    </a:p>
                  </a:txBody>
                  <a:tcPr marL="81590" marR="81590" marT="40795" marB="40795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Attachment</a:t>
                      </a:r>
                    </a:p>
                  </a:txBody>
                  <a:tcPr marL="81590" marR="81590" marT="40795" marB="40795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Note</a:t>
                      </a:r>
                    </a:p>
                  </a:txBody>
                  <a:tcPr marL="81590" marR="81590" marT="40795" marB="40795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647276"/>
                  </a:ext>
                </a:extLst>
              </a:tr>
              <a:tr h="485487">
                <a:tc>
                  <a:txBody>
                    <a:bodyPr/>
                    <a:lstStyle/>
                    <a:p>
                      <a:r>
                        <a:rPr lang="en-GB" sz="1200" dirty="0"/>
                        <a:t>A</a:t>
                      </a:r>
                    </a:p>
                  </a:txBody>
                  <a:tcPr marL="81590" marR="81590" marT="40795" marB="4079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Supplier Standard</a:t>
                      </a:r>
                    </a:p>
                  </a:txBody>
                  <a:tcPr marL="81590" marR="81590" marT="40795" marB="4079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On Equipment</a:t>
                      </a:r>
                    </a:p>
                  </a:txBody>
                  <a:tcPr marL="81590" marR="81590" marT="40795" marB="4079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81590" marR="81590" marT="40795" marB="4079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040125"/>
                  </a:ext>
                </a:extLst>
              </a:tr>
              <a:tr h="485487">
                <a:tc>
                  <a:txBody>
                    <a:bodyPr/>
                    <a:lstStyle/>
                    <a:p>
                      <a:r>
                        <a:rPr lang="en-GB" sz="1200" dirty="0"/>
                        <a:t>B</a:t>
                      </a:r>
                    </a:p>
                  </a:txBody>
                  <a:tcPr marL="81590" marR="81590" marT="40795" marB="40795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LEMO B/K </a:t>
                      </a:r>
                    </a:p>
                    <a:p>
                      <a:r>
                        <a:rPr lang="en-GB" sz="1200" dirty="0"/>
                        <a:t>FNG, S, EPDM, PEEK</a:t>
                      </a:r>
                    </a:p>
                    <a:p>
                      <a:r>
                        <a:rPr lang="en-GB" sz="1200" i="1" dirty="0"/>
                        <a:t>or equivalent</a:t>
                      </a:r>
                    </a:p>
                  </a:txBody>
                  <a:tcPr marL="81590" marR="81590" marT="40795" marB="40795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On plate*</a:t>
                      </a:r>
                    </a:p>
                  </a:txBody>
                  <a:tcPr marL="81590" marR="81590" marT="40795" marB="40795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https://</a:t>
                      </a:r>
                      <a:r>
                        <a:rPr lang="en-GB" sz="1200" dirty="0" err="1"/>
                        <a:t>confluence.esss.lu.se</a:t>
                      </a:r>
                      <a:r>
                        <a:rPr lang="en-GB" sz="1200" dirty="0"/>
                        <a:t>/display/SD/</a:t>
                      </a:r>
                      <a:r>
                        <a:rPr lang="en-GB" sz="1200" dirty="0" err="1"/>
                        <a:t>Electrical+and+fluid+interfaces</a:t>
                      </a:r>
                      <a:endParaRPr lang="en-GB" sz="1200" dirty="0"/>
                    </a:p>
                  </a:txBody>
                  <a:tcPr marL="81590" marR="81590" marT="40795" marB="40795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250438"/>
                  </a:ext>
                </a:extLst>
              </a:tr>
              <a:tr h="485487">
                <a:tc>
                  <a:txBody>
                    <a:bodyPr/>
                    <a:lstStyle/>
                    <a:p>
                      <a:r>
                        <a:rPr lang="en-GB" sz="1200" dirty="0"/>
                        <a:t>C</a:t>
                      </a:r>
                    </a:p>
                  </a:txBody>
                  <a:tcPr marL="81590" marR="81590" marT="40795" marB="40795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Supplier standard</a:t>
                      </a:r>
                    </a:p>
                  </a:txBody>
                  <a:tcPr marL="81590" marR="81590" marT="40795" marB="40795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On Equipment</a:t>
                      </a:r>
                    </a:p>
                  </a:txBody>
                  <a:tcPr marL="81590" marR="81590" marT="40795" marB="40795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 marL="81590" marR="81590" marT="40795" marB="40795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687292"/>
                  </a:ext>
                </a:extLst>
              </a:tr>
            </a:tbl>
          </a:graphicData>
        </a:graphic>
      </p:graphicFrame>
      <p:pic>
        <p:nvPicPr>
          <p:cNvPr id="48" name="Picture 47">
            <a:extLst>
              <a:ext uri="{FF2B5EF4-FFF2-40B4-BE49-F238E27FC236}">
                <a16:creationId xmlns:a16="http://schemas.microsoft.com/office/drawing/2014/main" id="{FB4BF853-3CF5-9B4A-B4EA-32CAF9F888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689" y="3658667"/>
            <a:ext cx="3090091" cy="170090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31DC7187-FD9A-1F41-A3BE-D2122CF4B395}"/>
              </a:ext>
            </a:extLst>
          </p:cNvPr>
          <p:cNvSpPr txBox="1"/>
          <p:nvPr/>
        </p:nvSpPr>
        <p:spPr>
          <a:xfrm flipH="1">
            <a:off x="6278737" y="4288531"/>
            <a:ext cx="216024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GB" sz="1400" i="1" dirty="0"/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F7812B8-6CA7-BF41-83FD-B2A55B90D8E0}"/>
              </a:ext>
            </a:extLst>
          </p:cNvPr>
          <p:cNvSpPr txBox="1"/>
          <p:nvPr/>
        </p:nvSpPr>
        <p:spPr>
          <a:xfrm flipH="1">
            <a:off x="8438977" y="4355230"/>
            <a:ext cx="216024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GB" sz="1400" i="1" dirty="0"/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C5541C4-8231-1E4D-945A-960D39321731}"/>
              </a:ext>
            </a:extLst>
          </p:cNvPr>
          <p:cNvSpPr txBox="1"/>
          <p:nvPr/>
        </p:nvSpPr>
        <p:spPr>
          <a:xfrm flipH="1">
            <a:off x="7340065" y="3929815"/>
            <a:ext cx="159446" cy="307777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GB" sz="1400" i="1" dirty="0"/>
              <a:t>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CDD0DC-22C8-4149-93D1-7E438F19D6C8}"/>
              </a:ext>
            </a:extLst>
          </p:cNvPr>
          <p:cNvSpPr txBox="1"/>
          <p:nvPr/>
        </p:nvSpPr>
        <p:spPr>
          <a:xfrm>
            <a:off x="6397117" y="6029880"/>
            <a:ext cx="2604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Currently finalising choice</a:t>
            </a:r>
          </a:p>
          <a:p>
            <a:r>
              <a:rPr lang="en-GB" i="1" dirty="0"/>
              <a:t>of fluid connectors</a:t>
            </a:r>
          </a:p>
        </p:txBody>
      </p:sp>
    </p:spTree>
    <p:extLst>
      <p:ext uri="{BB962C8B-B14F-4D97-AF65-F5344CB8AC3E}">
        <p14:creationId xmlns:p14="http://schemas.microsoft.com/office/powerpoint/2010/main" val="871455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Technical developments</a:t>
            </a:r>
            <a:br>
              <a:rPr lang="en-GB" dirty="0"/>
            </a:br>
            <a:r>
              <a:rPr lang="en-GB" dirty="0"/>
              <a:t>RH Vacuum Flange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9</a:t>
            </a:fld>
            <a:endParaRPr lang="en-GB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7FE2A5FA-D7BD-F949-82EE-D2D0ED7DCB68}"/>
              </a:ext>
            </a:extLst>
          </p:cNvPr>
          <p:cNvSpPr/>
          <p:nvPr/>
        </p:nvSpPr>
        <p:spPr>
          <a:xfrm>
            <a:off x="3789112" y="3497889"/>
            <a:ext cx="1415959" cy="1205052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9005D8-9F6D-CB4E-9E4D-252B3F1C2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6" y="3719839"/>
            <a:ext cx="2266187" cy="2536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6A17A2-2D5A-E74E-A1ED-55B4D852BD98}"/>
              </a:ext>
            </a:extLst>
          </p:cNvPr>
          <p:cNvSpPr txBox="1"/>
          <p:nvPr/>
        </p:nvSpPr>
        <p:spPr>
          <a:xfrm>
            <a:off x="1440220" y="6474822"/>
            <a:ext cx="1241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i="1" dirty="0"/>
              <a:t>Multiple variants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C02902-2A44-F249-BA18-1AA76F5ECF32}"/>
              </a:ext>
            </a:extLst>
          </p:cNvPr>
          <p:cNvSpPr txBox="1"/>
          <p:nvPr/>
        </p:nvSpPr>
        <p:spPr>
          <a:xfrm>
            <a:off x="387054" y="1440981"/>
            <a:ext cx="3639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Solutions discussed during workshop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574AFF-412B-F74A-907F-6726410CF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390" y="1833656"/>
            <a:ext cx="2407722" cy="22434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D4697D-48A4-4342-A40C-9494B0AB961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424" y="1776033"/>
            <a:ext cx="1724371" cy="18090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DAB04D-3F76-8B46-8B32-4A7A12F879FB}"/>
              </a:ext>
            </a:extLst>
          </p:cNvPr>
          <p:cNvSpPr txBox="1"/>
          <p:nvPr/>
        </p:nvSpPr>
        <p:spPr>
          <a:xfrm>
            <a:off x="6442549" y="6444476"/>
            <a:ext cx="1244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i="1" dirty="0"/>
              <a:t>Undergoing tests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00ECE7-A2C1-294D-B82D-D3C9C5886EC3}"/>
              </a:ext>
            </a:extLst>
          </p:cNvPr>
          <p:cNvSpPr txBox="1"/>
          <p:nvPr/>
        </p:nvSpPr>
        <p:spPr>
          <a:xfrm>
            <a:off x="6309306" y="1384069"/>
            <a:ext cx="151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Current status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81D38F-23C6-9F42-BD0D-202D0160A9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5210" y="2768688"/>
            <a:ext cx="2220454" cy="1665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6FC271-B9CA-BC41-B4CB-85D0DBB92D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5" y="4222163"/>
            <a:ext cx="2984515" cy="223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00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17272</TotalTime>
  <Words>472</Words>
  <Application>Microsoft Macintosh PowerPoint</Application>
  <PresentationFormat>On-screen Show (4:3)</PresentationFormat>
  <Paragraphs>166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Remote Handling An update</vt:lpstr>
      <vt:lpstr>Overview</vt:lpstr>
      <vt:lpstr>Quick reminder</vt:lpstr>
      <vt:lpstr>Remote Handling Workshop 2 – May 2018</vt:lpstr>
      <vt:lpstr>Technical developments Rollers and Guides</vt:lpstr>
      <vt:lpstr>Technical developments Location and Alignment features</vt:lpstr>
      <vt:lpstr>Technical developments Lifting</vt:lpstr>
      <vt:lpstr>Technical developments Connectors (Chopper example)</vt:lpstr>
      <vt:lpstr>Technical developments RH Vacuum Flange</vt:lpstr>
      <vt:lpstr>TG-3</vt:lpstr>
      <vt:lpstr>Tooling developments</vt:lpstr>
      <vt:lpstr>Tooling developments</vt:lpstr>
      <vt:lpstr>Upcoming</vt:lpstr>
      <vt:lpstr>Thank you for your attention https://confluence.esss.lu.se/display/SD/NSS+Remote+handling+Homepage  Questions?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Remote Handling Strategy and implementation</dc:title>
  <dc:creator>Erik Nilsson</dc:creator>
  <cp:lastModifiedBy>Erik Nilsson</cp:lastModifiedBy>
  <cp:revision>289</cp:revision>
  <dcterms:created xsi:type="dcterms:W3CDTF">2017-08-22T05:51:57Z</dcterms:created>
  <dcterms:modified xsi:type="dcterms:W3CDTF">2018-09-13T07:24:33Z</dcterms:modified>
</cp:coreProperties>
</file>