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8"/>
  </p:notesMasterIdLst>
  <p:handoutMasterIdLst>
    <p:handoutMasterId r:id="rId19"/>
  </p:handoutMasterIdLst>
  <p:sldIdLst>
    <p:sldId id="448" r:id="rId2"/>
    <p:sldId id="462" r:id="rId3"/>
    <p:sldId id="447" r:id="rId4"/>
    <p:sldId id="449" r:id="rId5"/>
    <p:sldId id="450" r:id="rId6"/>
    <p:sldId id="451" r:id="rId7"/>
    <p:sldId id="452" r:id="rId8"/>
    <p:sldId id="453" r:id="rId9"/>
    <p:sldId id="454" r:id="rId10"/>
    <p:sldId id="455" r:id="rId11"/>
    <p:sldId id="456" r:id="rId12"/>
    <p:sldId id="457" r:id="rId13"/>
    <p:sldId id="458" r:id="rId14"/>
    <p:sldId id="459" r:id="rId15"/>
    <p:sldId id="460" r:id="rId16"/>
    <p:sldId id="461" r:id="rId1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227B2F-B005-463E-AF7C-E718824A0065}">
          <p14:sldIdLst>
            <p14:sldId id="448"/>
            <p14:sldId id="462"/>
            <p14:sldId id="447"/>
            <p14:sldId id="449"/>
            <p14:sldId id="450"/>
            <p14:sldId id="451"/>
            <p14:sldId id="452"/>
            <p14:sldId id="453"/>
            <p14:sldId id="454"/>
            <p14:sldId id="455"/>
            <p14:sldId id="456"/>
            <p14:sldId id="457"/>
            <p14:sldId id="458"/>
            <p14:sldId id="459"/>
            <p14:sldId id="460"/>
            <p14:sldId id="4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Bianchi" initials="AB" lastIdx="1" clrIdx="0">
    <p:extLst>
      <p:ext uri="{19B8F6BF-5375-455C-9EA6-DF929625EA0E}">
        <p15:presenceInfo xmlns:p15="http://schemas.microsoft.com/office/powerpoint/2012/main" userId="S-1-5-21-1853637497-491971987-2917381224-9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704" autoAdjust="0"/>
  </p:normalViewPr>
  <p:slideViewPr>
    <p:cSldViewPr>
      <p:cViewPr varScale="1">
        <p:scale>
          <a:sx n="79" d="100"/>
          <a:sy n="79" d="100"/>
        </p:scale>
        <p:origin x="1416" y="82"/>
      </p:cViewPr>
      <p:guideLst>
        <p:guide orient="horz" pos="2160"/>
        <p:guide pos="2880"/>
      </p:guideLst>
    </p:cSldViewPr>
  </p:slideViewPr>
  <p:outlineViewPr>
    <p:cViewPr>
      <p:scale>
        <a:sx n="33" d="100"/>
        <a:sy n="33" d="100"/>
      </p:scale>
      <p:origin x="0" y="-3888"/>
    </p:cViewPr>
  </p:outlineViewPr>
  <p:notesTextViewPr>
    <p:cViewPr>
      <p:scale>
        <a:sx n="1" d="1"/>
        <a:sy n="1" d="1"/>
      </p:scale>
      <p:origin x="0" y="0"/>
    </p:cViewPr>
  </p:notesTextViewPr>
  <p:sorterViewPr>
    <p:cViewPr>
      <p:scale>
        <a:sx n="200" d="100"/>
        <a:sy n="200" d="100"/>
      </p:scale>
      <p:origin x="0" y="-23534"/>
    </p:cViewPr>
  </p:sorterViewPr>
  <p:notesViewPr>
    <p:cSldViewPr>
      <p:cViewPr varScale="1">
        <p:scale>
          <a:sx n="64" d="100"/>
          <a:sy n="64" d="100"/>
        </p:scale>
        <p:origin x="-3144" y="-8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363" cy="511731"/>
          </a:xfrm>
          <a:prstGeom prst="rect">
            <a:avLst/>
          </a:prstGeom>
        </p:spPr>
        <p:txBody>
          <a:bodyPr vert="horz" lIns="94750" tIns="47374" rIns="94750" bIns="47374" rtlCol="0"/>
          <a:lstStyle>
            <a:lvl1pPr algn="l">
              <a:defRPr sz="1200"/>
            </a:lvl1pPr>
          </a:lstStyle>
          <a:p>
            <a:endParaRPr lang="sv-SE" dirty="0"/>
          </a:p>
        </p:txBody>
      </p:sp>
      <p:sp>
        <p:nvSpPr>
          <p:cNvPr id="3" name="Date Placeholder 2"/>
          <p:cNvSpPr>
            <a:spLocks noGrp="1"/>
          </p:cNvSpPr>
          <p:nvPr>
            <p:ph type="dt" sz="quarter" idx="1"/>
          </p:nvPr>
        </p:nvSpPr>
        <p:spPr>
          <a:xfrm>
            <a:off x="4021296" y="0"/>
            <a:ext cx="3076363" cy="511731"/>
          </a:xfrm>
          <a:prstGeom prst="rect">
            <a:avLst/>
          </a:prstGeom>
        </p:spPr>
        <p:txBody>
          <a:bodyPr vert="horz" lIns="94750" tIns="47374" rIns="94750" bIns="47374" rtlCol="0"/>
          <a:lstStyle>
            <a:lvl1pPr algn="r">
              <a:defRPr sz="1200"/>
            </a:lvl1pPr>
          </a:lstStyle>
          <a:p>
            <a:fld id="{D290079D-A237-4F47-94B1-5F30B7BBBD37}" type="datetimeFigureOut">
              <a:rPr lang="sv-SE" smtClean="0"/>
              <a:t>2018-09-11</a:t>
            </a:fld>
            <a:endParaRPr lang="sv-SE" dirty="0"/>
          </a:p>
        </p:txBody>
      </p:sp>
      <p:sp>
        <p:nvSpPr>
          <p:cNvPr id="4" name="Footer Placeholder 3"/>
          <p:cNvSpPr>
            <a:spLocks noGrp="1"/>
          </p:cNvSpPr>
          <p:nvPr>
            <p:ph type="ftr" sz="quarter" idx="2"/>
          </p:nvPr>
        </p:nvSpPr>
        <p:spPr>
          <a:xfrm>
            <a:off x="2" y="9721107"/>
            <a:ext cx="3076363" cy="511731"/>
          </a:xfrm>
          <a:prstGeom prst="rect">
            <a:avLst/>
          </a:prstGeom>
        </p:spPr>
        <p:txBody>
          <a:bodyPr vert="horz" lIns="94750" tIns="47374" rIns="94750" bIns="47374" rtlCol="0" anchor="b"/>
          <a:lstStyle>
            <a:lvl1pPr algn="l">
              <a:defRPr sz="1200"/>
            </a:lvl1pPr>
          </a:lstStyle>
          <a:p>
            <a:endParaRPr lang="sv-SE" dirty="0"/>
          </a:p>
        </p:txBody>
      </p:sp>
      <p:sp>
        <p:nvSpPr>
          <p:cNvPr id="5" name="Slide Number Placeholder 4"/>
          <p:cNvSpPr>
            <a:spLocks noGrp="1"/>
          </p:cNvSpPr>
          <p:nvPr>
            <p:ph type="sldNum" sz="quarter" idx="3"/>
          </p:nvPr>
        </p:nvSpPr>
        <p:spPr>
          <a:xfrm>
            <a:off x="4021296" y="9721107"/>
            <a:ext cx="3076363" cy="511731"/>
          </a:xfrm>
          <a:prstGeom prst="rect">
            <a:avLst/>
          </a:prstGeom>
        </p:spPr>
        <p:txBody>
          <a:bodyPr vert="horz" lIns="94750" tIns="47374" rIns="94750" bIns="47374" rtlCol="0" anchor="b"/>
          <a:lstStyle>
            <a:lvl1pPr algn="r">
              <a:defRPr sz="1200"/>
            </a:lvl1pPr>
          </a:lstStyle>
          <a:p>
            <a:fld id="{91ACB023-3642-4ED7-9443-0FAA25166999}" type="slidenum">
              <a:rPr lang="sv-SE" smtClean="0"/>
              <a:t>‹#›</a:t>
            </a:fld>
            <a:endParaRPr lang="sv-SE" dirty="0"/>
          </a:p>
        </p:txBody>
      </p:sp>
    </p:spTree>
    <p:extLst>
      <p:ext uri="{BB962C8B-B14F-4D97-AF65-F5344CB8AC3E}">
        <p14:creationId xmlns:p14="http://schemas.microsoft.com/office/powerpoint/2010/main" val="1911046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363" cy="511731"/>
          </a:xfrm>
          <a:prstGeom prst="rect">
            <a:avLst/>
          </a:prstGeom>
        </p:spPr>
        <p:txBody>
          <a:bodyPr vert="horz" lIns="94750" tIns="47374" rIns="94750" bIns="47374" rtlCol="0"/>
          <a:lstStyle>
            <a:lvl1pPr algn="l">
              <a:defRPr sz="1200"/>
            </a:lvl1pPr>
          </a:lstStyle>
          <a:p>
            <a:endParaRPr lang="en-US" dirty="0"/>
          </a:p>
        </p:txBody>
      </p:sp>
      <p:sp>
        <p:nvSpPr>
          <p:cNvPr id="3" name="Date Placeholder 2"/>
          <p:cNvSpPr>
            <a:spLocks noGrp="1"/>
          </p:cNvSpPr>
          <p:nvPr>
            <p:ph type="dt" idx="1"/>
          </p:nvPr>
        </p:nvSpPr>
        <p:spPr>
          <a:xfrm>
            <a:off x="4021296" y="0"/>
            <a:ext cx="3076363" cy="511731"/>
          </a:xfrm>
          <a:prstGeom prst="rect">
            <a:avLst/>
          </a:prstGeom>
        </p:spPr>
        <p:txBody>
          <a:bodyPr vert="horz" lIns="94750" tIns="47374" rIns="94750" bIns="47374" rtlCol="0"/>
          <a:lstStyle>
            <a:lvl1pPr algn="r">
              <a:defRPr sz="1200"/>
            </a:lvl1pPr>
          </a:lstStyle>
          <a:p>
            <a:fld id="{EF53F788-FDE4-4697-B31D-6267C37B32E7}" type="datetimeFigureOut">
              <a:rPr lang="en-US" smtClean="0"/>
              <a:t>9/11/2018</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0" tIns="47374" rIns="94750" bIns="47374" rtlCol="0" anchor="ctr"/>
          <a:lstStyle/>
          <a:p>
            <a:endParaRPr lang="en-US"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4750" tIns="47374" rIns="94750" bIns="473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721107"/>
            <a:ext cx="3076363" cy="511731"/>
          </a:xfrm>
          <a:prstGeom prst="rect">
            <a:avLst/>
          </a:prstGeom>
        </p:spPr>
        <p:txBody>
          <a:bodyPr vert="horz" lIns="94750" tIns="47374" rIns="94750" bIns="473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6" y="9721107"/>
            <a:ext cx="3076363" cy="511731"/>
          </a:xfrm>
          <a:prstGeom prst="rect">
            <a:avLst/>
          </a:prstGeom>
        </p:spPr>
        <p:txBody>
          <a:bodyPr vert="horz" lIns="94750" tIns="47374" rIns="94750" bIns="47374" rtlCol="0" anchor="b"/>
          <a:lstStyle>
            <a:lvl1pPr algn="r">
              <a:defRPr sz="1200"/>
            </a:lvl1pPr>
          </a:lstStyle>
          <a:p>
            <a:fld id="{BA47BD7B-7CF3-42F2-9D6A-B838D831036C}" type="slidenum">
              <a:rPr lang="en-US" smtClean="0"/>
              <a:t>‹#›</a:t>
            </a:fld>
            <a:endParaRPr lang="en-US" dirty="0"/>
          </a:p>
        </p:txBody>
      </p:sp>
    </p:spTree>
    <p:extLst>
      <p:ext uri="{BB962C8B-B14F-4D97-AF65-F5344CB8AC3E}">
        <p14:creationId xmlns:p14="http://schemas.microsoft.com/office/powerpoint/2010/main" val="2378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7BD7B-7CF3-42F2-9D6A-B838D83103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36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47BD7B-7CF3-42F2-9D6A-B838D831036C}" type="slidenum">
              <a:rPr lang="en-US" smtClean="0"/>
              <a:t>2</a:t>
            </a:fld>
            <a:endParaRPr lang="en-US" dirty="0"/>
          </a:p>
        </p:txBody>
      </p:sp>
    </p:spTree>
    <p:extLst>
      <p:ext uri="{BB962C8B-B14F-4D97-AF65-F5344CB8AC3E}">
        <p14:creationId xmlns:p14="http://schemas.microsoft.com/office/powerpoint/2010/main" val="210152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47BD7B-7CF3-42F2-9D6A-B838D831036C}" type="slidenum">
              <a:rPr lang="en-US" smtClean="0"/>
              <a:t>7</a:t>
            </a:fld>
            <a:endParaRPr lang="en-US" dirty="0"/>
          </a:p>
        </p:txBody>
      </p:sp>
    </p:spTree>
    <p:extLst>
      <p:ext uri="{BB962C8B-B14F-4D97-AF65-F5344CB8AC3E}">
        <p14:creationId xmlns:p14="http://schemas.microsoft.com/office/powerpoint/2010/main" val="3046224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v-SE"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5/22/2017</a:t>
            </a:r>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dirty="0" smtClean="0"/>
              <a:t>DRAFT DOCUMENT</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197640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5/22/2017</a:t>
            </a:r>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r>
              <a:rPr lang="sv-SE" dirty="0" smtClean="0"/>
              <a:t>DRAFT DOCUMENT</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47896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5/22/2017</a:t>
            </a:r>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r>
              <a:rPr lang="sv-SE" dirty="0" smtClean="0"/>
              <a:t>DRAFT DOCUMENT</a:t>
            </a:r>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309400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5/22/2017</a:t>
            </a:r>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p>
            <a:r>
              <a:rPr lang="sv-SE" dirty="0" smtClean="0"/>
              <a:t>DRAFT DOCUMENT</a:t>
            </a:r>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3854071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651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9464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5/22/2017</a:t>
            </a:r>
            <a:endParaRPr lang="sv-SE" dirty="0">
              <a:solidFill>
                <a:prstClr val="black">
                  <a:tint val="75000"/>
                </a:prstClr>
              </a:solidFill>
            </a:endParaRPr>
          </a:p>
        </p:txBody>
      </p:sp>
      <p:sp>
        <p:nvSpPr>
          <p:cNvPr id="5" name="Footer Placeholder 4"/>
          <p:cNvSpPr>
            <a:spLocks noGrp="1"/>
          </p:cNvSpPr>
          <p:nvPr>
            <p:ph type="ftr" sz="quarter" idx="3"/>
          </p:nvPr>
        </p:nvSpPr>
        <p:spPr>
          <a:xfrm>
            <a:off x="1691680" y="6309320"/>
            <a:ext cx="6048672" cy="365125"/>
          </a:xfrm>
          <a:prstGeom prst="rect">
            <a:avLst/>
          </a:prstGeom>
        </p:spPr>
        <p:txBody>
          <a:bodyPr vert="horz" lIns="91440" tIns="45720" rIns="91440" bIns="45720" rtlCol="0" anchor="ctr"/>
          <a:lstStyle>
            <a:lvl1pPr algn="ctr">
              <a:defRPr sz="2000">
                <a:solidFill>
                  <a:srgbClr val="000000"/>
                </a:solidFill>
              </a:defRPr>
            </a:lvl1pPr>
          </a:lstStyle>
          <a:p>
            <a:r>
              <a:rPr lang="sv-SE" dirty="0" smtClean="0"/>
              <a:t>DRAFT DOCUMENT</a:t>
            </a:r>
            <a:endParaRPr lang="sv-SE" sz="1000" dirty="0"/>
          </a:p>
        </p:txBody>
      </p:sp>
      <p:sp>
        <p:nvSpPr>
          <p:cNvPr id="6" name="Slide Number Placeholder 5"/>
          <p:cNvSpPr>
            <a:spLocks noGrp="1"/>
          </p:cNvSpPr>
          <p:nvPr>
            <p:ph type="sldNum" sz="quarter" idx="4"/>
          </p:nvPr>
        </p:nvSpPr>
        <p:spPr>
          <a:xfrm>
            <a:off x="7812360" y="6356350"/>
            <a:ext cx="8744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4253354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sldNum="0" hdr="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uropeanspallationsource.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676400"/>
            <a:ext cx="6934200" cy="2133600"/>
          </a:xfrm>
        </p:spPr>
        <p:txBody>
          <a:bodyPr>
            <a:normAutofit fontScale="90000"/>
          </a:bodyPr>
          <a:lstStyle/>
          <a:p>
            <a:pPr algn="ctr"/>
            <a:r>
              <a:rPr lang="en-US" sz="3900" dirty="0" smtClean="0"/>
              <a:t/>
            </a:r>
            <a:br>
              <a:rPr lang="en-US" sz="3900" dirty="0" smtClean="0"/>
            </a:br>
            <a:r>
              <a:rPr lang="en-US" sz="3900" dirty="0" smtClean="0"/>
              <a:t>Resource estimation to carry out the instrument installation and cold commissioning </a:t>
            </a:r>
            <a:br>
              <a:rPr lang="en-US" sz="3900" dirty="0" smtClean="0"/>
            </a:br>
            <a:r>
              <a:rPr lang="en-US" sz="2400" dirty="0" smtClean="0"/>
              <a:t/>
            </a:r>
            <a:br>
              <a:rPr lang="en-US" sz="2400" dirty="0" smtClean="0"/>
            </a:br>
            <a:endParaRPr lang="en-GB" sz="2400" noProof="0" dirty="0"/>
          </a:p>
        </p:txBody>
      </p:sp>
      <p:sp>
        <p:nvSpPr>
          <p:cNvPr id="6" name="Subtitle 2"/>
          <p:cNvSpPr>
            <a:spLocks noGrp="1"/>
          </p:cNvSpPr>
          <p:nvPr>
            <p:ph type="subTitle" idx="1"/>
          </p:nvPr>
        </p:nvSpPr>
        <p:spPr>
          <a:xfrm>
            <a:off x="1795500" y="3940174"/>
            <a:ext cx="5400600" cy="1089025"/>
          </a:xfrm>
        </p:spPr>
        <p:txBody>
          <a:bodyPr>
            <a:noAutofit/>
          </a:bodyPr>
          <a:lstStyle/>
          <a:p>
            <a:r>
              <a:rPr lang="en-GB" sz="1600" dirty="0">
                <a:solidFill>
                  <a:schemeClr val="bg1"/>
                </a:solidFill>
              </a:rPr>
              <a:t>Antonio Bianchi</a:t>
            </a:r>
          </a:p>
          <a:p>
            <a:r>
              <a:rPr lang="en-GB" sz="1600" dirty="0">
                <a:solidFill>
                  <a:schemeClr val="bg1"/>
                </a:solidFill>
              </a:rPr>
              <a:t>NSS Installation </a:t>
            </a:r>
            <a:r>
              <a:rPr lang="en-GB" sz="1600" dirty="0" smtClean="0">
                <a:solidFill>
                  <a:schemeClr val="bg1"/>
                </a:solidFill>
              </a:rPr>
              <a:t>coordinator</a:t>
            </a:r>
          </a:p>
          <a:p>
            <a:r>
              <a:rPr lang="en-GB" sz="1600" dirty="0" smtClean="0">
                <a:solidFill>
                  <a:schemeClr val="bg1"/>
                </a:solidFill>
              </a:rPr>
              <a:t>NSS Project Division</a:t>
            </a:r>
            <a:endParaRPr lang="en-GB" sz="1600" dirty="0">
              <a:solidFill>
                <a:schemeClr val="bg1"/>
              </a:solidFill>
            </a:endParaRPr>
          </a:p>
        </p:txBody>
      </p:sp>
      <p:sp>
        <p:nvSpPr>
          <p:cNvPr id="7" name="Rectangle 6"/>
          <p:cNvSpPr/>
          <p:nvPr/>
        </p:nvSpPr>
        <p:spPr>
          <a:xfrm>
            <a:off x="2590800" y="5105400"/>
            <a:ext cx="3810000" cy="683254"/>
          </a:xfrm>
          <a:prstGeom prst="rect">
            <a:avLst/>
          </a:prstGeom>
        </p:spPr>
        <p:txBody>
          <a:bodyPr wrap="square" lIns="91429" tIns="45715" rIns="91429" bIns="45715">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Calibri"/>
                <a:ea typeface="+mn-ea"/>
                <a:cs typeface="+mn-cs"/>
                <a:hlinkClick r:id="rId3"/>
              </a:rPr>
              <a:t>www.europeanspallationsource.se</a:t>
            </a: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GB" sz="1600" dirty="0" smtClean="0">
                <a:solidFill>
                  <a:srgbClr val="FFFFFF"/>
                </a:solidFill>
                <a:latin typeface="Calibri"/>
              </a:rPr>
              <a:t>12</a:t>
            </a:r>
            <a:r>
              <a:rPr kumimoji="0" lang="en-GB" sz="1600" b="0" i="0" u="none" strike="noStrike" kern="1200" cap="none" spc="0" normalizeH="0" baseline="30000" noProof="0" dirty="0" err="1" smtClean="0">
                <a:ln>
                  <a:noFill/>
                </a:ln>
                <a:solidFill>
                  <a:srgbClr val="FFFFFF"/>
                </a:solidFill>
                <a:effectLst/>
                <a:uLnTx/>
                <a:uFillTx/>
                <a:latin typeface="Calibri"/>
                <a:ea typeface="+mn-ea"/>
                <a:cs typeface="+mn-cs"/>
              </a:rPr>
              <a:t>th</a:t>
            </a:r>
            <a:r>
              <a:rPr kumimoji="0" lang="en-GB" sz="1600" b="0" i="0" u="none" strike="noStrike" kern="1200" cap="none" spc="0" normalizeH="0" baseline="0" noProof="0" dirty="0" smtClean="0">
                <a:ln>
                  <a:noFill/>
                </a:ln>
                <a:solidFill>
                  <a:srgbClr val="FFFFFF"/>
                </a:solidFill>
                <a:effectLst/>
                <a:uLnTx/>
                <a:uFillTx/>
                <a:latin typeface="Calibri"/>
                <a:ea typeface="+mn-ea"/>
                <a:cs typeface="+mn-cs"/>
              </a:rPr>
              <a:t> </a:t>
            </a:r>
            <a:r>
              <a:rPr kumimoji="0" lang="en-GB" sz="1400" b="0" i="0" u="none" strike="noStrike" kern="1200" cap="none" spc="0" normalizeH="0" baseline="0" noProof="0" dirty="0" smtClean="0">
                <a:ln>
                  <a:noFill/>
                </a:ln>
                <a:solidFill>
                  <a:srgbClr val="FFFFFF"/>
                </a:solidFill>
                <a:effectLst/>
                <a:uLnTx/>
                <a:uFillTx/>
                <a:latin typeface="Calibri"/>
                <a:ea typeface="+mn-ea"/>
                <a:cs typeface="+mn-cs"/>
              </a:rPr>
              <a:t> September 2018</a:t>
            </a:r>
            <a:endParaRPr kumimoji="0" lang="en-GB" sz="14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3804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020762"/>
          </a:xfrm>
        </p:spPr>
        <p:txBody>
          <a:bodyPr>
            <a:normAutofit fontScale="90000"/>
          </a:bodyPr>
          <a:lstStyle/>
          <a:p>
            <a:r>
              <a:rPr lang="en-GB" dirty="0"/>
              <a:t>Work Unit 4 - Installation of Sample Environment </a:t>
            </a:r>
          </a:p>
        </p:txBody>
      </p:sp>
      <p:pic>
        <p:nvPicPr>
          <p:cNvPr id="4" name="Picture 3"/>
          <p:cNvPicPr>
            <a:picLocks noChangeAspect="1"/>
          </p:cNvPicPr>
          <p:nvPr/>
        </p:nvPicPr>
        <p:blipFill rotWithShape="1">
          <a:blip r:embed="rId2"/>
          <a:srcRect l="4159" t="24806" r="30144" b="17829"/>
          <a:stretch/>
        </p:blipFill>
        <p:spPr>
          <a:xfrm>
            <a:off x="304800" y="1600200"/>
            <a:ext cx="7490298" cy="3505200"/>
          </a:xfrm>
          <a:prstGeom prst="rect">
            <a:avLst/>
          </a:prstGeom>
        </p:spPr>
      </p:pic>
    </p:spTree>
    <p:extLst>
      <p:ext uri="{BB962C8B-B14F-4D97-AF65-F5344CB8AC3E}">
        <p14:creationId xmlns:p14="http://schemas.microsoft.com/office/powerpoint/2010/main" val="2169900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 Unit 5 - Detectors and Beam Monitors </a:t>
            </a:r>
          </a:p>
        </p:txBody>
      </p:sp>
      <p:pic>
        <p:nvPicPr>
          <p:cNvPr id="3" name="Picture 2"/>
          <p:cNvPicPr>
            <a:picLocks noChangeAspect="1"/>
          </p:cNvPicPr>
          <p:nvPr/>
        </p:nvPicPr>
        <p:blipFill rotWithShape="1">
          <a:blip r:embed="rId2"/>
          <a:srcRect l="43243" t="26357" r="42619" b="16279"/>
          <a:stretch/>
        </p:blipFill>
        <p:spPr>
          <a:xfrm>
            <a:off x="7467600" y="2150218"/>
            <a:ext cx="1295400" cy="2819400"/>
          </a:xfrm>
          <a:prstGeom prst="rect">
            <a:avLst/>
          </a:prstGeom>
        </p:spPr>
      </p:pic>
      <p:pic>
        <p:nvPicPr>
          <p:cNvPr id="4" name="Picture 3"/>
          <p:cNvPicPr>
            <a:picLocks noChangeAspect="1"/>
          </p:cNvPicPr>
          <p:nvPr/>
        </p:nvPicPr>
        <p:blipFill rotWithShape="1">
          <a:blip r:embed="rId3"/>
          <a:srcRect l="4158" t="24806" r="31810" b="5426"/>
          <a:stretch/>
        </p:blipFill>
        <p:spPr>
          <a:xfrm>
            <a:off x="304799" y="1543050"/>
            <a:ext cx="6705600" cy="37719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95223598"/>
              </p:ext>
            </p:extLst>
          </p:nvPr>
        </p:nvGraphicFramePr>
        <p:xfrm>
          <a:off x="329118" y="5440362"/>
          <a:ext cx="7791856" cy="1278248"/>
        </p:xfrm>
        <a:graphic>
          <a:graphicData uri="http://schemas.openxmlformats.org/drawingml/2006/table">
            <a:tbl>
              <a:tblPr>
                <a:tableStyleId>{5C22544A-7EE6-4342-B048-85BDC9FD1C3A}</a:tableStyleId>
              </a:tblPr>
              <a:tblGrid>
                <a:gridCol w="7791856">
                  <a:extLst>
                    <a:ext uri="{9D8B030D-6E8A-4147-A177-3AD203B41FA5}">
                      <a16:colId xmlns:a16="http://schemas.microsoft.com/office/drawing/2014/main" val="2157576652"/>
                    </a:ext>
                  </a:extLst>
                </a:gridCol>
              </a:tblGrid>
              <a:tr h="539108">
                <a:tc>
                  <a:txBody>
                    <a:bodyPr/>
                    <a:lstStyle/>
                    <a:p>
                      <a:pPr algn="l" fontAlgn="t"/>
                      <a:r>
                        <a:rPr lang="en-GB" sz="1600" u="none" strike="noStrike" dirty="0">
                          <a:effectLst/>
                        </a:rPr>
                        <a:t>Largely dependent from </a:t>
                      </a:r>
                      <a:r>
                        <a:rPr lang="en-GB" sz="1600" u="none" strike="noStrike" dirty="0" smtClean="0">
                          <a:effectLst/>
                        </a:rPr>
                        <a:t>Instrument </a:t>
                      </a:r>
                      <a:r>
                        <a:rPr lang="en-GB" sz="1600" u="none" strike="noStrike" dirty="0">
                          <a:effectLst/>
                        </a:rPr>
                        <a:t>category (instrument length not relevant)</a:t>
                      </a:r>
                      <a:endParaRPr lang="en-GB"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06352726"/>
                  </a:ext>
                </a:extLst>
              </a:tr>
              <a:tr h="637128">
                <a:tc>
                  <a:txBody>
                    <a:bodyPr/>
                    <a:lstStyle/>
                    <a:p>
                      <a:pPr algn="l" fontAlgn="t"/>
                      <a:r>
                        <a:rPr lang="en-GB" sz="1600" u="none" strike="noStrike" dirty="0">
                          <a:effectLst/>
                        </a:rPr>
                        <a:t>Cold </a:t>
                      </a:r>
                      <a:r>
                        <a:rPr lang="en-GB" sz="1600" u="none" strike="noStrike" dirty="0" smtClean="0">
                          <a:effectLst/>
                        </a:rPr>
                        <a:t>commissioning </a:t>
                      </a:r>
                      <a:r>
                        <a:rPr lang="en-GB" sz="1600" u="none" strike="noStrike" dirty="0">
                          <a:effectLst/>
                        </a:rPr>
                        <a:t>will take more effort than installation (30% installation / 70 % c.c</a:t>
                      </a:r>
                      <a:r>
                        <a:rPr lang="en-GB" sz="1600" u="none" strike="noStrike" dirty="0" smtClean="0">
                          <a:effectLst/>
                        </a:rPr>
                        <a:t>.)</a:t>
                      </a:r>
                    </a:p>
                    <a:p>
                      <a:pPr algn="l" fontAlgn="t"/>
                      <a:r>
                        <a:rPr lang="en-GB" sz="1600" u="none" strike="noStrike" dirty="0" smtClean="0">
                          <a:effectLst/>
                        </a:rPr>
                        <a:t>Indication</a:t>
                      </a:r>
                      <a:r>
                        <a:rPr lang="en-GB" sz="1600" u="none" strike="noStrike" baseline="0" dirty="0" smtClean="0">
                          <a:effectLst/>
                        </a:rPr>
                        <a:t> from Detector group  for c.c. (3 technicians x 6 months)</a:t>
                      </a:r>
                      <a:endParaRPr lang="en-GB" sz="1600" u="none" strike="noStrike" dirty="0" smtClean="0">
                        <a:effectLst/>
                      </a:endParaRPr>
                    </a:p>
                    <a:p>
                      <a:pPr algn="l" fontAlgn="t"/>
                      <a:endParaRPr lang="en-GB"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37509315"/>
                  </a:ext>
                </a:extLst>
              </a:tr>
            </a:tbl>
          </a:graphicData>
        </a:graphic>
      </p:graphicFrame>
    </p:spTree>
    <p:extLst>
      <p:ext uri="{BB962C8B-B14F-4D97-AF65-F5344CB8AC3E}">
        <p14:creationId xmlns:p14="http://schemas.microsoft.com/office/powerpoint/2010/main" val="4169741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 Unit 7 - Motion Control and Automation </a:t>
            </a:r>
          </a:p>
        </p:txBody>
      </p:sp>
      <p:pic>
        <p:nvPicPr>
          <p:cNvPr id="4" name="Content Placeholder 3"/>
          <p:cNvPicPr>
            <a:picLocks noGrp="1" noChangeAspect="1"/>
          </p:cNvPicPr>
          <p:nvPr>
            <p:ph idx="1"/>
          </p:nvPr>
        </p:nvPicPr>
        <p:blipFill rotWithShape="1">
          <a:blip r:embed="rId2"/>
          <a:srcRect l="37037" t="20715" r="37037" b="15414"/>
          <a:stretch/>
        </p:blipFill>
        <p:spPr>
          <a:xfrm>
            <a:off x="6781800" y="3815125"/>
            <a:ext cx="2133600" cy="2819400"/>
          </a:xfrm>
          <a:prstGeom prst="rect">
            <a:avLst/>
          </a:prstGeom>
        </p:spPr>
      </p:pic>
      <p:pic>
        <p:nvPicPr>
          <p:cNvPr id="3" name="Picture 2"/>
          <p:cNvPicPr>
            <a:picLocks noChangeAspect="1"/>
          </p:cNvPicPr>
          <p:nvPr/>
        </p:nvPicPr>
        <p:blipFill rotWithShape="1">
          <a:blip r:embed="rId3"/>
          <a:srcRect l="4158" t="25840" r="32086" b="6977"/>
          <a:stretch/>
        </p:blipFill>
        <p:spPr>
          <a:xfrm>
            <a:off x="228600" y="1752600"/>
            <a:ext cx="6097622" cy="3715966"/>
          </a:xfrm>
          <a:prstGeom prst="rect">
            <a:avLst/>
          </a:prstGeom>
        </p:spPr>
      </p:pic>
      <p:sp>
        <p:nvSpPr>
          <p:cNvPr id="5" name="Rectangle 4"/>
          <p:cNvSpPr/>
          <p:nvPr/>
        </p:nvSpPr>
        <p:spPr>
          <a:xfrm>
            <a:off x="248054" y="5803528"/>
            <a:ext cx="5619345" cy="830997"/>
          </a:xfrm>
          <a:prstGeom prst="rect">
            <a:avLst/>
          </a:prstGeom>
        </p:spPr>
        <p:txBody>
          <a:bodyPr wrap="square">
            <a:spAutoFit/>
          </a:bodyPr>
          <a:lstStyle/>
          <a:p>
            <a:r>
              <a:rPr lang="en-GB" sz="1600" dirty="0" smtClean="0">
                <a:solidFill>
                  <a:srgbClr val="000000"/>
                </a:solidFill>
                <a:latin typeface="Calibri" panose="020F0502020204030204" pitchFamily="34" charset="0"/>
              </a:rPr>
              <a:t>Installation includes cables and control cabinets (cable trays is part of the infrastructure</a:t>
            </a:r>
          </a:p>
          <a:p>
            <a:r>
              <a:rPr lang="en-GB" sz="1600" dirty="0" smtClean="0">
                <a:solidFill>
                  <a:srgbClr val="000000"/>
                </a:solidFill>
                <a:latin typeface="Calibri" panose="020F0502020204030204" pitchFamily="34" charset="0"/>
              </a:rPr>
              <a:t>8 </a:t>
            </a:r>
            <a:r>
              <a:rPr lang="en-GB" sz="1600" dirty="0">
                <a:solidFill>
                  <a:srgbClr val="000000"/>
                </a:solidFill>
                <a:latin typeface="Calibri" panose="020F0502020204030204" pitchFamily="34" charset="0"/>
              </a:rPr>
              <a:t>hours / axis for cold commissioning (30 axis average)</a:t>
            </a:r>
            <a:r>
              <a:rPr lang="en-GB" sz="1600" dirty="0"/>
              <a:t> </a:t>
            </a:r>
          </a:p>
        </p:txBody>
      </p:sp>
    </p:spTree>
    <p:extLst>
      <p:ext uri="{BB962C8B-B14F-4D97-AF65-F5344CB8AC3E}">
        <p14:creationId xmlns:p14="http://schemas.microsoft.com/office/powerpoint/2010/main" val="2579367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020762"/>
          </a:xfrm>
        </p:spPr>
        <p:txBody>
          <a:bodyPr>
            <a:normAutofit fontScale="90000"/>
          </a:bodyPr>
          <a:lstStyle/>
          <a:p>
            <a:r>
              <a:rPr lang="en-GB" dirty="0"/>
              <a:t>Work Unit 8 - Instruments Specific Technical Equipment </a:t>
            </a:r>
          </a:p>
        </p:txBody>
      </p:sp>
      <p:pic>
        <p:nvPicPr>
          <p:cNvPr id="4" name="Content Placeholder 3"/>
          <p:cNvPicPr>
            <a:picLocks noGrp="1" noChangeAspect="1"/>
          </p:cNvPicPr>
          <p:nvPr>
            <p:ph idx="1"/>
          </p:nvPr>
        </p:nvPicPr>
        <p:blipFill rotWithShape="1">
          <a:blip r:embed="rId2"/>
          <a:srcRect l="3704" t="25905" r="38889" b="11950"/>
          <a:stretch/>
        </p:blipFill>
        <p:spPr>
          <a:xfrm>
            <a:off x="283723" y="1600200"/>
            <a:ext cx="7641077" cy="3886200"/>
          </a:xfrm>
          <a:prstGeom prst="rect">
            <a:avLst/>
          </a:prstGeom>
        </p:spPr>
      </p:pic>
      <p:sp>
        <p:nvSpPr>
          <p:cNvPr id="5" name="Rectangle 4"/>
          <p:cNvSpPr/>
          <p:nvPr/>
        </p:nvSpPr>
        <p:spPr>
          <a:xfrm>
            <a:off x="457200" y="5791200"/>
            <a:ext cx="7467600" cy="646331"/>
          </a:xfrm>
          <a:prstGeom prst="rect">
            <a:avLst/>
          </a:prstGeom>
        </p:spPr>
        <p:txBody>
          <a:bodyPr wrap="square">
            <a:spAutoFit/>
          </a:bodyPr>
          <a:lstStyle/>
          <a:p>
            <a:r>
              <a:rPr lang="en-GB" dirty="0">
                <a:solidFill>
                  <a:srgbClr val="000000"/>
                </a:solidFill>
                <a:latin typeface="Calibri" panose="020F0502020204030204" pitchFamily="34" charset="0"/>
              </a:rPr>
              <a:t>Largely dependent from the specific </a:t>
            </a:r>
            <a:r>
              <a:rPr lang="en-GB" dirty="0" smtClean="0">
                <a:solidFill>
                  <a:srgbClr val="000000"/>
                </a:solidFill>
                <a:latin typeface="Calibri" panose="020F0502020204030204" pitchFamily="34" charset="0"/>
              </a:rPr>
              <a:t>instrument. In many cases it will require more resources</a:t>
            </a:r>
            <a:r>
              <a:rPr lang="en-GB" dirty="0" smtClean="0"/>
              <a:t> </a:t>
            </a:r>
            <a:endParaRPr lang="en-GB" dirty="0"/>
          </a:p>
        </p:txBody>
      </p:sp>
    </p:spTree>
    <p:extLst>
      <p:ext uri="{BB962C8B-B14F-4D97-AF65-F5344CB8AC3E}">
        <p14:creationId xmlns:p14="http://schemas.microsoft.com/office/powerpoint/2010/main" val="2164033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139136" cy="884238"/>
          </a:xfrm>
        </p:spPr>
        <p:txBody>
          <a:bodyPr/>
          <a:lstStyle/>
          <a:p>
            <a:r>
              <a:rPr lang="en-GB" dirty="0"/>
              <a:t>Work Unit 9 - Instrument Infrastructure </a:t>
            </a:r>
          </a:p>
        </p:txBody>
      </p:sp>
      <p:sp>
        <p:nvSpPr>
          <p:cNvPr id="5" name="Rectangle 4"/>
          <p:cNvSpPr/>
          <p:nvPr/>
        </p:nvSpPr>
        <p:spPr>
          <a:xfrm>
            <a:off x="740440" y="5791200"/>
            <a:ext cx="6420255" cy="646331"/>
          </a:xfrm>
          <a:prstGeom prst="rect">
            <a:avLst/>
          </a:prstGeom>
        </p:spPr>
        <p:txBody>
          <a:bodyPr wrap="square">
            <a:spAutoFit/>
          </a:bodyPr>
          <a:lstStyle/>
          <a:p>
            <a:r>
              <a:rPr lang="en-GB" dirty="0" smtClean="0">
                <a:solidFill>
                  <a:srgbClr val="000000"/>
                </a:solidFill>
                <a:latin typeface="Calibri" panose="020F0502020204030204" pitchFamily="34" charset="0"/>
              </a:rPr>
              <a:t>power, pipes, cable </a:t>
            </a:r>
            <a:r>
              <a:rPr lang="en-GB" dirty="0" smtClean="0">
                <a:solidFill>
                  <a:srgbClr val="000000"/>
                </a:solidFill>
                <a:latin typeface="Calibri" panose="020F0502020204030204" pitchFamily="34" charset="0"/>
              </a:rPr>
              <a:t>trays, </a:t>
            </a:r>
            <a:r>
              <a:rPr lang="en-GB" dirty="0" smtClean="0">
                <a:solidFill>
                  <a:srgbClr val="000000"/>
                </a:solidFill>
                <a:latin typeface="Calibri" panose="020F0502020204030204" pitchFamily="34" charset="0"/>
              </a:rPr>
              <a:t>control hutch structure, local </a:t>
            </a:r>
            <a:r>
              <a:rPr lang="en-GB" dirty="0" smtClean="0">
                <a:solidFill>
                  <a:srgbClr val="000000"/>
                </a:solidFill>
                <a:latin typeface="Calibri" panose="020F0502020204030204" pitchFamily="34" charset="0"/>
              </a:rPr>
              <a:t>cranes</a:t>
            </a:r>
            <a:r>
              <a:rPr lang="en-GB" dirty="0" smtClean="0">
                <a:solidFill>
                  <a:srgbClr val="000000"/>
                </a:solidFill>
                <a:latin typeface="Calibri" panose="020F0502020204030204" pitchFamily="34" charset="0"/>
              </a:rPr>
              <a:t>…</a:t>
            </a:r>
          </a:p>
          <a:p>
            <a:r>
              <a:rPr lang="en-GB" dirty="0" smtClean="0"/>
              <a:t>Instrument length partly relevant…..</a:t>
            </a:r>
          </a:p>
        </p:txBody>
      </p:sp>
      <p:pic>
        <p:nvPicPr>
          <p:cNvPr id="4" name="Picture 3"/>
          <p:cNvPicPr>
            <a:picLocks noChangeAspect="1"/>
          </p:cNvPicPr>
          <p:nvPr/>
        </p:nvPicPr>
        <p:blipFill rotWithShape="1">
          <a:blip r:embed="rId2"/>
          <a:srcRect l="4167" t="24806" r="36666" b="11628"/>
          <a:stretch/>
        </p:blipFill>
        <p:spPr>
          <a:xfrm>
            <a:off x="762000" y="1828800"/>
            <a:ext cx="7010400" cy="3886200"/>
          </a:xfrm>
          <a:prstGeom prst="rect">
            <a:avLst/>
          </a:prstGeom>
        </p:spPr>
      </p:pic>
    </p:spTree>
    <p:extLst>
      <p:ext uri="{BB962C8B-B14F-4D97-AF65-F5344CB8AC3E}">
        <p14:creationId xmlns:p14="http://schemas.microsoft.com/office/powerpoint/2010/main" val="2051246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lstStyle/>
          <a:p>
            <a:r>
              <a:rPr lang="en-GB" dirty="0"/>
              <a:t>Work Unit 11 - </a:t>
            </a:r>
            <a:r>
              <a:rPr lang="en-GB" dirty="0" smtClean="0"/>
              <a:t>Personnel </a:t>
            </a:r>
            <a:r>
              <a:rPr lang="en-GB" dirty="0"/>
              <a:t>Safety System </a:t>
            </a:r>
          </a:p>
        </p:txBody>
      </p:sp>
      <p:pic>
        <p:nvPicPr>
          <p:cNvPr id="3" name="Picture 2"/>
          <p:cNvPicPr>
            <a:picLocks noChangeAspect="1"/>
          </p:cNvPicPr>
          <p:nvPr/>
        </p:nvPicPr>
        <p:blipFill rotWithShape="1">
          <a:blip r:embed="rId2"/>
          <a:srcRect l="4158" t="25194" r="41788" b="12947"/>
          <a:stretch/>
        </p:blipFill>
        <p:spPr>
          <a:xfrm>
            <a:off x="455579" y="1676400"/>
            <a:ext cx="7086600" cy="3733800"/>
          </a:xfrm>
          <a:prstGeom prst="rect">
            <a:avLst/>
          </a:prstGeom>
        </p:spPr>
      </p:pic>
      <p:sp>
        <p:nvSpPr>
          <p:cNvPr id="4" name="Rectangle 3"/>
          <p:cNvSpPr/>
          <p:nvPr/>
        </p:nvSpPr>
        <p:spPr>
          <a:xfrm>
            <a:off x="609600" y="5867400"/>
            <a:ext cx="7543800" cy="369332"/>
          </a:xfrm>
          <a:prstGeom prst="rect">
            <a:avLst/>
          </a:prstGeom>
        </p:spPr>
        <p:txBody>
          <a:bodyPr wrap="square">
            <a:spAutoFit/>
          </a:bodyPr>
          <a:lstStyle/>
          <a:p>
            <a:r>
              <a:rPr lang="en-GB" dirty="0">
                <a:solidFill>
                  <a:srgbClr val="000000"/>
                </a:solidFill>
                <a:latin typeface="Calibri" panose="020F0502020204030204" pitchFamily="34" charset="0"/>
              </a:rPr>
              <a:t>Indication  from ICS Division (3 Technicians for 3 </a:t>
            </a:r>
            <a:r>
              <a:rPr lang="en-GB" dirty="0" smtClean="0">
                <a:solidFill>
                  <a:srgbClr val="000000"/>
                </a:solidFill>
                <a:latin typeface="Calibri" panose="020F0502020204030204" pitchFamily="34" charset="0"/>
              </a:rPr>
              <a:t>months</a:t>
            </a:r>
            <a:r>
              <a:rPr lang="en-GB" dirty="0">
                <a:solidFill>
                  <a:srgbClr val="000000"/>
                </a:solidFill>
                <a:latin typeface="Calibri" panose="020F0502020204030204" pitchFamily="34" charset="0"/>
              </a:rPr>
              <a:t> </a:t>
            </a:r>
            <a:r>
              <a:rPr lang="en-GB" dirty="0" smtClean="0">
                <a:solidFill>
                  <a:srgbClr val="000000"/>
                </a:solidFill>
                <a:latin typeface="Calibri" panose="020F0502020204030204" pitchFamily="34" charset="0"/>
              </a:rPr>
              <a:t>- Skilled personnel) </a:t>
            </a:r>
            <a:r>
              <a:rPr lang="en-GB" dirty="0" smtClean="0"/>
              <a:t> </a:t>
            </a:r>
            <a:endParaRPr lang="en-GB" dirty="0"/>
          </a:p>
        </p:txBody>
      </p:sp>
    </p:spTree>
    <p:extLst>
      <p:ext uri="{BB962C8B-B14F-4D97-AF65-F5344CB8AC3E}">
        <p14:creationId xmlns:p14="http://schemas.microsoft.com/office/powerpoint/2010/main" val="2260576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020762"/>
          </a:xfrm>
        </p:spPr>
        <p:txBody>
          <a:bodyPr/>
          <a:lstStyle/>
          <a:p>
            <a:r>
              <a:rPr lang="en-GB" dirty="0" smtClean="0"/>
              <a:t>Conclusion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852916917"/>
              </p:ext>
            </p:extLst>
          </p:nvPr>
        </p:nvGraphicFramePr>
        <p:xfrm>
          <a:off x="609600" y="1828800"/>
          <a:ext cx="7699468" cy="4720162"/>
        </p:xfrm>
        <a:graphic>
          <a:graphicData uri="http://schemas.openxmlformats.org/drawingml/2006/table">
            <a:tbl>
              <a:tblPr>
                <a:tableStyleId>{5C22544A-7EE6-4342-B048-85BDC9FD1C3A}</a:tableStyleId>
              </a:tblPr>
              <a:tblGrid>
                <a:gridCol w="4000704">
                  <a:extLst>
                    <a:ext uri="{9D8B030D-6E8A-4147-A177-3AD203B41FA5}">
                      <a16:colId xmlns:a16="http://schemas.microsoft.com/office/drawing/2014/main" val="846030052"/>
                    </a:ext>
                  </a:extLst>
                </a:gridCol>
                <a:gridCol w="528395">
                  <a:extLst>
                    <a:ext uri="{9D8B030D-6E8A-4147-A177-3AD203B41FA5}">
                      <a16:colId xmlns:a16="http://schemas.microsoft.com/office/drawing/2014/main" val="973477093"/>
                    </a:ext>
                  </a:extLst>
                </a:gridCol>
                <a:gridCol w="528395">
                  <a:extLst>
                    <a:ext uri="{9D8B030D-6E8A-4147-A177-3AD203B41FA5}">
                      <a16:colId xmlns:a16="http://schemas.microsoft.com/office/drawing/2014/main" val="4052353004"/>
                    </a:ext>
                  </a:extLst>
                </a:gridCol>
                <a:gridCol w="517612">
                  <a:extLst>
                    <a:ext uri="{9D8B030D-6E8A-4147-A177-3AD203B41FA5}">
                      <a16:colId xmlns:a16="http://schemas.microsoft.com/office/drawing/2014/main" val="3957505432"/>
                    </a:ext>
                  </a:extLst>
                </a:gridCol>
                <a:gridCol w="506828">
                  <a:extLst>
                    <a:ext uri="{9D8B030D-6E8A-4147-A177-3AD203B41FA5}">
                      <a16:colId xmlns:a16="http://schemas.microsoft.com/office/drawing/2014/main" val="1889761654"/>
                    </a:ext>
                  </a:extLst>
                </a:gridCol>
                <a:gridCol w="539178">
                  <a:extLst>
                    <a:ext uri="{9D8B030D-6E8A-4147-A177-3AD203B41FA5}">
                      <a16:colId xmlns:a16="http://schemas.microsoft.com/office/drawing/2014/main" val="120459050"/>
                    </a:ext>
                  </a:extLst>
                </a:gridCol>
                <a:gridCol w="539178">
                  <a:extLst>
                    <a:ext uri="{9D8B030D-6E8A-4147-A177-3AD203B41FA5}">
                      <a16:colId xmlns:a16="http://schemas.microsoft.com/office/drawing/2014/main" val="149961150"/>
                    </a:ext>
                  </a:extLst>
                </a:gridCol>
                <a:gridCol w="539178">
                  <a:extLst>
                    <a:ext uri="{9D8B030D-6E8A-4147-A177-3AD203B41FA5}">
                      <a16:colId xmlns:a16="http://schemas.microsoft.com/office/drawing/2014/main" val="896785457"/>
                    </a:ext>
                  </a:extLst>
                </a:gridCol>
              </a:tblGrid>
              <a:tr h="778201">
                <a:tc rowSpan="2">
                  <a:txBody>
                    <a:bodyPr/>
                    <a:lstStyle/>
                    <a:p>
                      <a:pPr algn="ctr" fontAlgn="t"/>
                      <a:r>
                        <a:rPr lang="en-GB" sz="1800" b="1" u="none" strike="noStrike" dirty="0">
                          <a:solidFill>
                            <a:schemeClr val="bg1"/>
                          </a:solidFill>
                          <a:effectLst/>
                        </a:rPr>
                        <a:t>Summary - Instrument Installation and cold commissioning (PHASE 4)  </a:t>
                      </a:r>
                      <a:endParaRPr lang="en-GB" sz="1800" b="1" i="0" u="none" strike="noStrike" dirty="0">
                        <a:solidFill>
                          <a:schemeClr val="bg1"/>
                        </a:solidFill>
                        <a:effectLst/>
                        <a:latin typeface="Calibri" panose="020F0502020204030204" pitchFamily="34" charset="0"/>
                      </a:endParaRPr>
                    </a:p>
                  </a:txBody>
                  <a:tcPr marL="6754" marR="6754" marT="6754" marB="0">
                    <a:solidFill>
                      <a:schemeClr val="tx1">
                        <a:lumMod val="65000"/>
                        <a:lumOff val="35000"/>
                      </a:schemeClr>
                    </a:solidFill>
                  </a:tcPr>
                </a:tc>
                <a:tc>
                  <a:txBody>
                    <a:bodyPr/>
                    <a:lstStyle/>
                    <a:p>
                      <a:pPr algn="ctr" fontAlgn="t"/>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6754" marR="6754" marT="6754" marB="0">
                    <a:solidFill>
                      <a:schemeClr val="tx1">
                        <a:lumMod val="65000"/>
                        <a:lumOff val="35000"/>
                      </a:schemeClr>
                    </a:solidFill>
                  </a:tcPr>
                </a:tc>
                <a:tc gridSpan="2">
                  <a:txBody>
                    <a:bodyPr/>
                    <a:lstStyle/>
                    <a:p>
                      <a:pPr algn="ctr" fontAlgn="t"/>
                      <a:r>
                        <a:rPr lang="en-GB" sz="1200" b="1" u="none" strike="noStrike" dirty="0">
                          <a:solidFill>
                            <a:schemeClr val="bg1"/>
                          </a:solidFill>
                          <a:effectLst/>
                        </a:rPr>
                        <a:t>1st Category West Sector Instr.</a:t>
                      </a:r>
                      <a:endParaRPr lang="en-GB" sz="1200" b="1" i="0" u="none" strike="noStrike" dirty="0">
                        <a:solidFill>
                          <a:schemeClr val="bg1"/>
                        </a:solidFill>
                        <a:effectLst/>
                        <a:latin typeface="Calibri" panose="020F0502020204030204" pitchFamily="34" charset="0"/>
                      </a:endParaRPr>
                    </a:p>
                  </a:txBody>
                  <a:tcPr marL="6754" marR="6754" marT="6754" marB="0">
                    <a:solidFill>
                      <a:srgbClr val="0070C0"/>
                    </a:solidFill>
                  </a:tcPr>
                </a:tc>
                <a:tc hMerge="1">
                  <a:txBody>
                    <a:bodyPr/>
                    <a:lstStyle/>
                    <a:p>
                      <a:endParaRPr lang="en-GB"/>
                    </a:p>
                  </a:txBody>
                  <a:tcPr/>
                </a:tc>
                <a:tc gridSpan="2">
                  <a:txBody>
                    <a:bodyPr/>
                    <a:lstStyle/>
                    <a:p>
                      <a:pPr algn="ctr" fontAlgn="t"/>
                      <a:r>
                        <a:rPr lang="en-GB" sz="1200" b="1" u="none" strike="noStrike" dirty="0">
                          <a:solidFill>
                            <a:schemeClr val="bg1"/>
                          </a:solidFill>
                          <a:effectLst/>
                        </a:rPr>
                        <a:t>2nd Category Dream Vespa </a:t>
                      </a:r>
                      <a:r>
                        <a:rPr lang="en-GB" sz="1200" b="1" u="none" strike="noStrike" dirty="0" err="1">
                          <a:solidFill>
                            <a:schemeClr val="bg1"/>
                          </a:solidFill>
                          <a:effectLst/>
                        </a:rPr>
                        <a:t>Skadi</a:t>
                      </a:r>
                      <a:endParaRPr lang="en-GB" sz="1200" b="1" i="0" u="none" strike="noStrike" dirty="0">
                        <a:solidFill>
                          <a:schemeClr val="bg1"/>
                        </a:solidFill>
                        <a:effectLst/>
                        <a:latin typeface="Calibri" panose="020F0502020204030204" pitchFamily="34" charset="0"/>
                      </a:endParaRPr>
                    </a:p>
                  </a:txBody>
                  <a:tcPr marL="6754" marR="6754" marT="6754" marB="0">
                    <a:solidFill>
                      <a:srgbClr val="0070C0"/>
                    </a:solidFill>
                  </a:tcPr>
                </a:tc>
                <a:tc hMerge="1">
                  <a:txBody>
                    <a:bodyPr/>
                    <a:lstStyle/>
                    <a:p>
                      <a:endParaRPr lang="en-GB"/>
                    </a:p>
                  </a:txBody>
                  <a:tcPr/>
                </a:tc>
                <a:tc gridSpan="2">
                  <a:txBody>
                    <a:bodyPr/>
                    <a:lstStyle/>
                    <a:p>
                      <a:pPr algn="ctr" fontAlgn="t"/>
                      <a:r>
                        <a:rPr lang="en-GB" sz="1200" b="1" u="none" strike="noStrike" dirty="0">
                          <a:solidFill>
                            <a:schemeClr val="bg1"/>
                          </a:solidFill>
                          <a:effectLst/>
                        </a:rPr>
                        <a:t>3rd Category Odin </a:t>
                      </a:r>
                      <a:r>
                        <a:rPr lang="en-GB" sz="1200" b="1" u="none" strike="noStrike" dirty="0" err="1">
                          <a:solidFill>
                            <a:schemeClr val="bg1"/>
                          </a:solidFill>
                          <a:effectLst/>
                        </a:rPr>
                        <a:t>Estia</a:t>
                      </a:r>
                      <a:r>
                        <a:rPr lang="en-GB" sz="1200" b="1" u="none" strike="noStrike" dirty="0">
                          <a:solidFill>
                            <a:schemeClr val="bg1"/>
                          </a:solidFill>
                          <a:effectLst/>
                        </a:rPr>
                        <a:t>, Loki Freia</a:t>
                      </a:r>
                      <a:endParaRPr lang="en-GB" sz="1200" b="1" i="0" u="none" strike="noStrike" dirty="0">
                        <a:solidFill>
                          <a:schemeClr val="bg1"/>
                        </a:solidFill>
                        <a:effectLst/>
                        <a:latin typeface="Calibri" panose="020F0502020204030204" pitchFamily="34" charset="0"/>
                      </a:endParaRPr>
                    </a:p>
                  </a:txBody>
                  <a:tcPr marL="6754" marR="6754" marT="6754" marB="0">
                    <a:solidFill>
                      <a:srgbClr val="00B050"/>
                    </a:solidFill>
                  </a:tcPr>
                </a:tc>
                <a:tc hMerge="1">
                  <a:txBody>
                    <a:bodyPr/>
                    <a:lstStyle/>
                    <a:p>
                      <a:endParaRPr lang="en-GB"/>
                    </a:p>
                  </a:txBody>
                  <a:tcPr/>
                </a:tc>
                <a:extLst>
                  <a:ext uri="{0D108BD9-81ED-4DB2-BD59-A6C34878D82A}">
                    <a16:rowId xmlns:a16="http://schemas.microsoft.com/office/drawing/2014/main" val="1206969514"/>
                  </a:ext>
                </a:extLst>
              </a:tr>
              <a:tr h="451226">
                <a:tc vMerge="1">
                  <a:txBody>
                    <a:bodyPr/>
                    <a:lstStyle/>
                    <a:p>
                      <a:endParaRPr lang="en-GB"/>
                    </a:p>
                  </a:txBody>
                  <a:tcPr/>
                </a:tc>
                <a:tc>
                  <a:txBody>
                    <a:bodyPr/>
                    <a:lstStyle/>
                    <a:p>
                      <a:pPr algn="ctr" fontAlgn="t"/>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6754" marR="6754" marT="6754" marB="0">
                    <a:solidFill>
                      <a:schemeClr val="tx1">
                        <a:lumMod val="65000"/>
                        <a:lumOff val="35000"/>
                      </a:schemeClr>
                    </a:solidFill>
                  </a:tcPr>
                </a:tc>
                <a:tc>
                  <a:txBody>
                    <a:bodyPr/>
                    <a:lstStyle/>
                    <a:p>
                      <a:pPr algn="ctr" fontAlgn="t"/>
                      <a:r>
                        <a:rPr lang="en-GB" sz="1200" b="1" u="none" strike="noStrike" dirty="0">
                          <a:solidFill>
                            <a:schemeClr val="bg1"/>
                          </a:solidFill>
                          <a:effectLst/>
                        </a:rPr>
                        <a:t>%</a:t>
                      </a:r>
                      <a:endParaRPr lang="en-GB" sz="1200" b="1" i="0" u="none" strike="noStrike" dirty="0">
                        <a:solidFill>
                          <a:schemeClr val="bg1"/>
                        </a:solidFill>
                        <a:effectLst/>
                        <a:latin typeface="Calibri" panose="020F0502020204030204" pitchFamily="34" charset="0"/>
                      </a:endParaRPr>
                    </a:p>
                  </a:txBody>
                  <a:tcPr marL="6754" marR="6754" marT="6754" marB="0">
                    <a:solidFill>
                      <a:srgbClr val="0070C0"/>
                    </a:solidFill>
                  </a:tcPr>
                </a:tc>
                <a:tc>
                  <a:txBody>
                    <a:bodyPr/>
                    <a:lstStyle/>
                    <a:p>
                      <a:pPr algn="ctr" fontAlgn="t"/>
                      <a:r>
                        <a:rPr lang="en-GB" sz="1200" b="1" u="none" strike="noStrike" dirty="0">
                          <a:solidFill>
                            <a:schemeClr val="bg1"/>
                          </a:solidFill>
                          <a:effectLst/>
                        </a:rPr>
                        <a:t>Total W.H.</a:t>
                      </a:r>
                      <a:endParaRPr lang="en-GB" sz="1200" b="1" i="0" u="none" strike="noStrike" dirty="0">
                        <a:solidFill>
                          <a:schemeClr val="bg1"/>
                        </a:solidFill>
                        <a:effectLst/>
                        <a:latin typeface="Calibri" panose="020F0502020204030204" pitchFamily="34" charset="0"/>
                      </a:endParaRPr>
                    </a:p>
                  </a:txBody>
                  <a:tcPr marL="6754" marR="6754" marT="6754" marB="0">
                    <a:solidFill>
                      <a:srgbClr val="0070C0"/>
                    </a:solidFill>
                  </a:tcPr>
                </a:tc>
                <a:tc>
                  <a:txBody>
                    <a:bodyPr/>
                    <a:lstStyle/>
                    <a:p>
                      <a:pPr algn="ctr" fontAlgn="t"/>
                      <a:r>
                        <a:rPr lang="en-GB" sz="1200" b="1" u="none" strike="noStrike">
                          <a:solidFill>
                            <a:schemeClr val="bg1"/>
                          </a:solidFill>
                          <a:effectLst/>
                        </a:rPr>
                        <a:t>%</a:t>
                      </a:r>
                      <a:endParaRPr lang="en-GB" sz="1200" b="1" i="0" u="none" strike="noStrike">
                        <a:solidFill>
                          <a:schemeClr val="bg1"/>
                        </a:solidFill>
                        <a:effectLst/>
                        <a:latin typeface="Calibri" panose="020F0502020204030204" pitchFamily="34" charset="0"/>
                      </a:endParaRPr>
                    </a:p>
                  </a:txBody>
                  <a:tcPr marL="6754" marR="6754" marT="6754" marB="0">
                    <a:solidFill>
                      <a:srgbClr val="0070C0"/>
                    </a:solidFill>
                  </a:tcPr>
                </a:tc>
                <a:tc>
                  <a:txBody>
                    <a:bodyPr/>
                    <a:lstStyle/>
                    <a:p>
                      <a:pPr algn="ctr" fontAlgn="t"/>
                      <a:r>
                        <a:rPr lang="en-GB" sz="1200" b="1" u="none" strike="noStrike" dirty="0">
                          <a:solidFill>
                            <a:schemeClr val="bg1"/>
                          </a:solidFill>
                          <a:effectLst/>
                        </a:rPr>
                        <a:t>Total W.H.</a:t>
                      </a:r>
                      <a:endParaRPr lang="en-GB" sz="1200" b="1" i="0" u="none" strike="noStrike" dirty="0">
                        <a:solidFill>
                          <a:schemeClr val="bg1"/>
                        </a:solidFill>
                        <a:effectLst/>
                        <a:latin typeface="Calibri" panose="020F0502020204030204" pitchFamily="34" charset="0"/>
                      </a:endParaRPr>
                    </a:p>
                  </a:txBody>
                  <a:tcPr marL="6754" marR="6754" marT="6754" marB="0">
                    <a:solidFill>
                      <a:srgbClr val="0070C0"/>
                    </a:solidFill>
                  </a:tcPr>
                </a:tc>
                <a:tc>
                  <a:txBody>
                    <a:bodyPr/>
                    <a:lstStyle/>
                    <a:p>
                      <a:pPr algn="ctr" fontAlgn="t"/>
                      <a:r>
                        <a:rPr lang="en-GB" sz="1200" b="1" u="none" strike="noStrike" dirty="0">
                          <a:solidFill>
                            <a:schemeClr val="bg1"/>
                          </a:solidFill>
                          <a:effectLst/>
                        </a:rPr>
                        <a:t>%</a:t>
                      </a:r>
                      <a:endParaRPr lang="en-GB" sz="1200" b="1" i="0" u="none" strike="noStrike" dirty="0">
                        <a:solidFill>
                          <a:schemeClr val="bg1"/>
                        </a:solidFill>
                        <a:effectLst/>
                        <a:latin typeface="Calibri" panose="020F0502020204030204" pitchFamily="34" charset="0"/>
                      </a:endParaRPr>
                    </a:p>
                  </a:txBody>
                  <a:tcPr marL="6754" marR="6754" marT="6754" marB="0">
                    <a:solidFill>
                      <a:srgbClr val="00B050"/>
                    </a:solidFill>
                  </a:tcPr>
                </a:tc>
                <a:tc>
                  <a:txBody>
                    <a:bodyPr/>
                    <a:lstStyle/>
                    <a:p>
                      <a:pPr algn="ctr" fontAlgn="t"/>
                      <a:r>
                        <a:rPr lang="en-GB" sz="1200" b="1" u="none" strike="noStrike" dirty="0">
                          <a:solidFill>
                            <a:schemeClr val="bg1"/>
                          </a:solidFill>
                          <a:effectLst/>
                        </a:rPr>
                        <a:t>Total W.H.</a:t>
                      </a:r>
                      <a:endParaRPr lang="en-GB" sz="1200" b="1" i="0" u="none" strike="noStrike" dirty="0">
                        <a:solidFill>
                          <a:schemeClr val="bg1"/>
                        </a:solidFill>
                        <a:effectLst/>
                        <a:latin typeface="Calibri" panose="020F0502020204030204" pitchFamily="34" charset="0"/>
                      </a:endParaRPr>
                    </a:p>
                  </a:txBody>
                  <a:tcPr marL="6754" marR="6754" marT="6754" marB="0">
                    <a:solidFill>
                      <a:srgbClr val="00B050"/>
                    </a:solidFill>
                  </a:tcPr>
                </a:tc>
                <a:extLst>
                  <a:ext uri="{0D108BD9-81ED-4DB2-BD59-A6C34878D82A}">
                    <a16:rowId xmlns:a16="http://schemas.microsoft.com/office/drawing/2014/main" val="3458389956"/>
                  </a:ext>
                </a:extLst>
              </a:tr>
              <a:tr h="300817">
                <a:tc>
                  <a:txBody>
                    <a:bodyPr/>
                    <a:lstStyle/>
                    <a:p>
                      <a:pPr algn="ctr" fontAlgn="t"/>
                      <a:r>
                        <a:rPr lang="en-GB" sz="1400" b="1" u="none" strike="noStrike" dirty="0">
                          <a:solidFill>
                            <a:schemeClr val="bg1"/>
                          </a:solidFill>
                          <a:effectLst/>
                        </a:rPr>
                        <a:t>Manpower estimation</a:t>
                      </a:r>
                      <a:endParaRPr lang="en-GB" sz="1400" b="1" i="0" u="none" strike="noStrike" dirty="0">
                        <a:solidFill>
                          <a:schemeClr val="bg1"/>
                        </a:solidFill>
                        <a:effectLst/>
                        <a:latin typeface="Calibri" panose="020F0502020204030204" pitchFamily="34" charset="0"/>
                      </a:endParaRPr>
                    </a:p>
                  </a:txBody>
                  <a:tcPr marL="6754" marR="6754" marT="6754" marB="0">
                    <a:solidFill>
                      <a:schemeClr val="tx1">
                        <a:lumMod val="65000"/>
                        <a:lumOff val="35000"/>
                      </a:schemeClr>
                    </a:solidFill>
                  </a:tcPr>
                </a:tc>
                <a:tc>
                  <a:txBody>
                    <a:bodyPr/>
                    <a:lstStyle/>
                    <a:p>
                      <a:pPr algn="ctr" fontAlgn="t"/>
                      <a:r>
                        <a:rPr lang="en-GB" sz="1100" u="none" strike="noStrike" dirty="0">
                          <a:effectLst/>
                        </a:rPr>
                        <a:t> </a:t>
                      </a:r>
                      <a:endParaRPr lang="en-GB" sz="1100" b="1" i="0" u="none" strike="noStrike" dirty="0">
                        <a:solidFill>
                          <a:srgbClr val="000000"/>
                        </a:solidFill>
                        <a:effectLst/>
                        <a:latin typeface="Calibri" panose="020F0502020204030204" pitchFamily="34" charset="0"/>
                      </a:endParaRPr>
                    </a:p>
                  </a:txBody>
                  <a:tcPr marL="6754" marR="6754" marT="6754" marB="0">
                    <a:solidFill>
                      <a:schemeClr val="tx1">
                        <a:lumMod val="65000"/>
                        <a:lumOff val="35000"/>
                      </a:schemeClr>
                    </a:solidFill>
                  </a:tcPr>
                </a:tc>
                <a:tc>
                  <a:txBody>
                    <a:bodyPr/>
                    <a:lstStyle/>
                    <a:p>
                      <a:pPr algn="ctr" fontAlgn="t"/>
                      <a:r>
                        <a:rPr lang="en-GB" sz="1200" b="1" u="none" strike="noStrike" dirty="0">
                          <a:solidFill>
                            <a:schemeClr val="bg1"/>
                          </a:solidFill>
                          <a:effectLst/>
                        </a:rPr>
                        <a:t>h</a:t>
                      </a:r>
                      <a:endParaRPr lang="en-GB" sz="1200" b="1" i="0" u="none" strike="noStrike" dirty="0">
                        <a:solidFill>
                          <a:schemeClr val="bg1"/>
                        </a:solidFill>
                        <a:effectLst/>
                        <a:latin typeface="Calibri" panose="020F0502020204030204" pitchFamily="34" charset="0"/>
                      </a:endParaRPr>
                    </a:p>
                  </a:txBody>
                  <a:tcPr marL="6754" marR="6754" marT="6754" marB="0">
                    <a:solidFill>
                      <a:srgbClr val="0070C0"/>
                    </a:solidFill>
                  </a:tcPr>
                </a:tc>
                <a:tc>
                  <a:txBody>
                    <a:bodyPr/>
                    <a:lstStyle/>
                    <a:p>
                      <a:pPr algn="ctr" fontAlgn="t"/>
                      <a:r>
                        <a:rPr lang="en-GB" sz="1200" b="1" u="none" strike="noStrike" dirty="0">
                          <a:solidFill>
                            <a:schemeClr val="bg1"/>
                          </a:solidFill>
                          <a:effectLst/>
                        </a:rPr>
                        <a:t>h</a:t>
                      </a:r>
                      <a:endParaRPr lang="en-GB" sz="1200" b="1" i="0" u="none" strike="noStrike" dirty="0">
                        <a:solidFill>
                          <a:schemeClr val="bg1"/>
                        </a:solidFill>
                        <a:effectLst/>
                        <a:latin typeface="Calibri" panose="020F0502020204030204" pitchFamily="34" charset="0"/>
                      </a:endParaRPr>
                    </a:p>
                  </a:txBody>
                  <a:tcPr marL="6754" marR="6754" marT="6754" marB="0">
                    <a:solidFill>
                      <a:srgbClr val="0070C0"/>
                    </a:solidFill>
                  </a:tcPr>
                </a:tc>
                <a:tc>
                  <a:txBody>
                    <a:bodyPr/>
                    <a:lstStyle/>
                    <a:p>
                      <a:pPr algn="ctr" fontAlgn="t"/>
                      <a:r>
                        <a:rPr lang="en-GB" sz="1200" b="1" u="none" strike="noStrike" dirty="0">
                          <a:solidFill>
                            <a:schemeClr val="bg1"/>
                          </a:solidFill>
                          <a:effectLst/>
                        </a:rPr>
                        <a:t>h</a:t>
                      </a:r>
                      <a:endParaRPr lang="en-GB" sz="1200" b="1" i="0" u="none" strike="noStrike" dirty="0">
                        <a:solidFill>
                          <a:schemeClr val="bg1"/>
                        </a:solidFill>
                        <a:effectLst/>
                        <a:latin typeface="Calibri" panose="020F0502020204030204" pitchFamily="34" charset="0"/>
                      </a:endParaRPr>
                    </a:p>
                  </a:txBody>
                  <a:tcPr marL="6754" marR="6754" marT="6754" marB="0">
                    <a:solidFill>
                      <a:srgbClr val="0070C0"/>
                    </a:solidFill>
                  </a:tcPr>
                </a:tc>
                <a:tc>
                  <a:txBody>
                    <a:bodyPr/>
                    <a:lstStyle/>
                    <a:p>
                      <a:pPr algn="ctr" fontAlgn="t"/>
                      <a:r>
                        <a:rPr lang="en-GB" sz="1200" b="1" u="none" strike="noStrike" dirty="0">
                          <a:solidFill>
                            <a:schemeClr val="bg1"/>
                          </a:solidFill>
                          <a:effectLst/>
                        </a:rPr>
                        <a:t>h</a:t>
                      </a:r>
                      <a:endParaRPr lang="en-GB" sz="1200" b="1" i="0" u="none" strike="noStrike" dirty="0">
                        <a:solidFill>
                          <a:schemeClr val="bg1"/>
                        </a:solidFill>
                        <a:effectLst/>
                        <a:latin typeface="Calibri" panose="020F0502020204030204" pitchFamily="34" charset="0"/>
                      </a:endParaRPr>
                    </a:p>
                  </a:txBody>
                  <a:tcPr marL="6754" marR="6754" marT="6754" marB="0">
                    <a:solidFill>
                      <a:srgbClr val="0070C0"/>
                    </a:solidFill>
                  </a:tcPr>
                </a:tc>
                <a:tc>
                  <a:txBody>
                    <a:bodyPr/>
                    <a:lstStyle/>
                    <a:p>
                      <a:pPr algn="ctr" fontAlgn="t"/>
                      <a:r>
                        <a:rPr lang="en-GB" sz="1200" b="1" u="none" strike="noStrike">
                          <a:solidFill>
                            <a:schemeClr val="bg1"/>
                          </a:solidFill>
                          <a:effectLst/>
                        </a:rPr>
                        <a:t>h</a:t>
                      </a:r>
                      <a:endParaRPr lang="en-GB" sz="1200" b="1" i="0" u="none" strike="noStrike">
                        <a:solidFill>
                          <a:schemeClr val="bg1"/>
                        </a:solidFill>
                        <a:effectLst/>
                        <a:latin typeface="Calibri" panose="020F0502020204030204" pitchFamily="34" charset="0"/>
                      </a:endParaRPr>
                    </a:p>
                  </a:txBody>
                  <a:tcPr marL="6754" marR="6754" marT="6754" marB="0">
                    <a:solidFill>
                      <a:srgbClr val="00B050"/>
                    </a:solidFill>
                  </a:tcPr>
                </a:tc>
                <a:tc>
                  <a:txBody>
                    <a:bodyPr/>
                    <a:lstStyle/>
                    <a:p>
                      <a:pPr algn="ctr" fontAlgn="t"/>
                      <a:r>
                        <a:rPr lang="en-GB" sz="1200" b="1" u="none" strike="noStrike" dirty="0">
                          <a:solidFill>
                            <a:schemeClr val="bg1"/>
                          </a:solidFill>
                          <a:effectLst/>
                        </a:rPr>
                        <a:t>h</a:t>
                      </a:r>
                      <a:endParaRPr lang="en-GB" sz="1200" b="1" i="0" u="none" strike="noStrike" dirty="0">
                        <a:solidFill>
                          <a:schemeClr val="bg1"/>
                        </a:solidFill>
                        <a:effectLst/>
                        <a:latin typeface="Calibri" panose="020F0502020204030204" pitchFamily="34" charset="0"/>
                      </a:endParaRPr>
                    </a:p>
                  </a:txBody>
                  <a:tcPr marL="6754" marR="6754" marT="6754" marB="0">
                    <a:solidFill>
                      <a:srgbClr val="00B050"/>
                    </a:solidFill>
                  </a:tcPr>
                </a:tc>
                <a:extLst>
                  <a:ext uri="{0D108BD9-81ED-4DB2-BD59-A6C34878D82A}">
                    <a16:rowId xmlns:a16="http://schemas.microsoft.com/office/drawing/2014/main" val="3821156333"/>
                  </a:ext>
                </a:extLst>
              </a:tr>
              <a:tr h="202725">
                <a:tc>
                  <a:txBody>
                    <a:bodyPr/>
                    <a:lstStyle/>
                    <a:p>
                      <a:pPr algn="l" fontAlgn="t"/>
                      <a:endParaRPr lang="en-GB" sz="1200" b="1"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200" b="1"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200" b="1"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1"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1"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1"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1"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1" i="0"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2679600782"/>
                  </a:ext>
                </a:extLst>
              </a:tr>
              <a:tr h="228883">
                <a:tc>
                  <a:txBody>
                    <a:bodyPr/>
                    <a:lstStyle/>
                    <a:p>
                      <a:pPr algn="l" fontAlgn="t"/>
                      <a:r>
                        <a:rPr lang="en-GB" sz="1100" u="none" strike="noStrike">
                          <a:effectLst/>
                        </a:rPr>
                        <a:t>Management (Lead scientist - Lead Engineer)</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dirty="0">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dirty="0">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2649551702"/>
                  </a:ext>
                </a:extLst>
              </a:tr>
              <a:tr h="170027">
                <a:tc>
                  <a:txBody>
                    <a:bodyPr/>
                    <a:lstStyle/>
                    <a:p>
                      <a:pPr algn="l" fontAlgn="t"/>
                      <a:r>
                        <a:rPr lang="en-GB" sz="1100" u="none" strike="noStrike">
                          <a:effectLst/>
                        </a:rPr>
                        <a:t>Work Unit 1 - Shielding</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2840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1780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1320</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742151346"/>
                  </a:ext>
                </a:extLst>
              </a:tr>
              <a:tr h="170027">
                <a:tc>
                  <a:txBody>
                    <a:bodyPr/>
                    <a:lstStyle/>
                    <a:p>
                      <a:pPr algn="l" fontAlgn="t"/>
                      <a:r>
                        <a:rPr lang="en-GB" sz="1100" u="none" strike="noStrike">
                          <a:effectLst/>
                        </a:rPr>
                        <a:t>Work Unit 2 - Neutron Optics</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2200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1140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900</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133772869"/>
                  </a:ext>
                </a:extLst>
              </a:tr>
              <a:tr h="170027">
                <a:tc>
                  <a:txBody>
                    <a:bodyPr/>
                    <a:lstStyle/>
                    <a:p>
                      <a:pPr algn="l" fontAlgn="t"/>
                      <a:r>
                        <a:rPr lang="en-GB" sz="1100" u="none" strike="noStrike">
                          <a:effectLst/>
                        </a:rPr>
                        <a:t>Work Unit 3 - Choppers (n. 6 choppers)</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992</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992</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992</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3535040872"/>
                  </a:ext>
                </a:extLst>
              </a:tr>
              <a:tr h="170027">
                <a:tc>
                  <a:txBody>
                    <a:bodyPr/>
                    <a:lstStyle/>
                    <a:p>
                      <a:pPr algn="l" fontAlgn="t"/>
                      <a:r>
                        <a:rPr lang="en-GB" sz="1100" u="none" strike="noStrike" dirty="0">
                          <a:effectLst/>
                        </a:rPr>
                        <a:t>Work Unit 4 - Sample Environment</a:t>
                      </a:r>
                      <a:endParaRPr lang="en-GB" sz="1100" b="0" i="0" u="none" strike="noStrike" dirty="0">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560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560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560</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2516223516"/>
                  </a:ext>
                </a:extLst>
              </a:tr>
              <a:tr h="170027">
                <a:tc>
                  <a:txBody>
                    <a:bodyPr/>
                    <a:lstStyle/>
                    <a:p>
                      <a:pPr algn="l" fontAlgn="t"/>
                      <a:r>
                        <a:rPr lang="en-GB" sz="1100" u="none" strike="noStrike">
                          <a:effectLst/>
                        </a:rPr>
                        <a:t>Work Unit 5 - Detectors and Beam Monitors (average complexity)</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dirty="0">
                          <a:effectLst/>
                        </a:rPr>
                        <a:t>20%</a:t>
                      </a:r>
                      <a:endParaRPr lang="en-GB" sz="1000" b="0" i="0" u="none" strike="noStrike" dirty="0">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3228</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3228</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3228</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3396163663"/>
                  </a:ext>
                </a:extLst>
              </a:tr>
              <a:tr h="170027">
                <a:tc>
                  <a:txBody>
                    <a:bodyPr/>
                    <a:lstStyle/>
                    <a:p>
                      <a:pPr algn="l" fontAlgn="t"/>
                      <a:r>
                        <a:rPr lang="en-GB" sz="1100" u="none" strike="noStrike">
                          <a:effectLst/>
                        </a:rPr>
                        <a:t>Work Unit 6 - Data Acquisition and Analysis (ESS scope)</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dirty="0">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4290064317"/>
                  </a:ext>
                </a:extLst>
              </a:tr>
              <a:tr h="170027">
                <a:tc>
                  <a:txBody>
                    <a:bodyPr/>
                    <a:lstStyle/>
                    <a:p>
                      <a:pPr algn="l" fontAlgn="t"/>
                      <a:r>
                        <a:rPr lang="en-GB" sz="1100" u="none" strike="noStrike">
                          <a:effectLst/>
                        </a:rPr>
                        <a:t>Work Unit 7 - Motion Control and Automation</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944</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944</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944</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1186933153"/>
                  </a:ext>
                </a:extLst>
              </a:tr>
              <a:tr h="170027">
                <a:tc>
                  <a:txBody>
                    <a:bodyPr/>
                    <a:lstStyle/>
                    <a:p>
                      <a:pPr algn="l" fontAlgn="t"/>
                      <a:r>
                        <a:rPr lang="en-GB" sz="1100" u="none" strike="noStrike">
                          <a:effectLst/>
                        </a:rPr>
                        <a:t>Work Unit 8 - Instruments Specific Technical Equipment</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1088</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1048</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1008</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3330467747"/>
                  </a:ext>
                </a:extLst>
              </a:tr>
              <a:tr h="170027">
                <a:tc>
                  <a:txBody>
                    <a:bodyPr/>
                    <a:lstStyle/>
                    <a:p>
                      <a:pPr algn="l" fontAlgn="t"/>
                      <a:r>
                        <a:rPr lang="en-GB" sz="1100" u="none" strike="noStrike">
                          <a:effectLst/>
                        </a:rPr>
                        <a:t>Work Unit 9 - Instrument Infrastructure</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2040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1404</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864</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2282727786"/>
                  </a:ext>
                </a:extLst>
              </a:tr>
              <a:tr h="170027">
                <a:tc>
                  <a:txBody>
                    <a:bodyPr/>
                    <a:lstStyle/>
                    <a:p>
                      <a:pPr algn="l" fontAlgn="t"/>
                      <a:r>
                        <a:rPr lang="en-GB" sz="1100" u="none" strike="noStrike">
                          <a:effectLst/>
                        </a:rPr>
                        <a:t>Work Unit 10 - Vacuum (ESS scope)</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0</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448895137"/>
                  </a:ext>
                </a:extLst>
              </a:tr>
              <a:tr h="170027">
                <a:tc>
                  <a:txBody>
                    <a:bodyPr/>
                    <a:lstStyle/>
                    <a:p>
                      <a:pPr algn="l" fontAlgn="t"/>
                      <a:r>
                        <a:rPr lang="en-GB" sz="1100" u="none" strike="noStrike">
                          <a:effectLst/>
                        </a:rPr>
                        <a:t>Work Unit 11 - Personnel Safety System</a:t>
                      </a:r>
                      <a:endParaRPr lang="en-GB" sz="1100" b="0" i="0" u="none" strike="noStrike">
                        <a:solidFill>
                          <a:srgbClr val="000000"/>
                        </a:solidFill>
                        <a:effectLst/>
                        <a:latin typeface="Calibri" panose="020F0502020204030204" pitchFamily="34" charset="0"/>
                      </a:endParaRPr>
                    </a:p>
                  </a:txBody>
                  <a:tcPr marL="6754" marR="6754" marT="6754" marB="0"/>
                </a:tc>
                <a:tc>
                  <a:txBody>
                    <a:bodyPr/>
                    <a:lstStyle/>
                    <a:p>
                      <a:pPr algn="ctr" fontAlgn="t"/>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2080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1600</a:t>
                      </a:r>
                      <a:endParaRPr lang="en-GB" sz="1000" b="1" i="1"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1120</a:t>
                      </a:r>
                      <a:endParaRPr lang="en-GB" sz="1000" b="1" i="1" u="none" strike="noStrike">
                        <a:solidFill>
                          <a:srgbClr val="00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1461588100"/>
                  </a:ext>
                </a:extLst>
              </a:tr>
              <a:tr h="196186">
                <a:tc>
                  <a:txBody>
                    <a:bodyPr/>
                    <a:lstStyle/>
                    <a:p>
                      <a:pPr algn="r" fontAlgn="t"/>
                      <a:r>
                        <a:rPr lang="en-GB" sz="1000" u="none" strike="noStrike">
                          <a:effectLst/>
                        </a:rPr>
                        <a:t>Overall Amount </a:t>
                      </a:r>
                      <a:endParaRPr lang="en-GB" sz="1000" b="1" i="0" u="none" strike="noStrike">
                        <a:solidFill>
                          <a:srgbClr val="FF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 </a:t>
                      </a:r>
                      <a:endParaRPr lang="en-GB" sz="1000" b="1" i="0" u="none" strike="noStrike">
                        <a:solidFill>
                          <a:srgbClr val="FF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100%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15972</a:t>
                      </a:r>
                      <a:endParaRPr lang="en-GB" sz="1000" b="1" i="0" u="none" strike="noStrike">
                        <a:solidFill>
                          <a:srgbClr val="FF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100%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12696</a:t>
                      </a:r>
                      <a:endParaRPr lang="en-GB" sz="1000" b="1" i="0" u="none" strike="noStrike">
                        <a:solidFill>
                          <a:srgbClr val="FF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100%</a:t>
                      </a:r>
                      <a:endParaRPr lang="en-GB" sz="1000" b="0" i="0" u="none" strike="noStrike">
                        <a:solidFill>
                          <a:srgbClr val="000000"/>
                        </a:solidFill>
                        <a:effectLst/>
                        <a:latin typeface="Calibri" panose="020F0502020204030204" pitchFamily="34" charset="0"/>
                      </a:endParaRPr>
                    </a:p>
                  </a:txBody>
                  <a:tcPr marL="6754" marR="6754" marT="6754" marB="0"/>
                </a:tc>
                <a:tc>
                  <a:txBody>
                    <a:bodyPr/>
                    <a:lstStyle/>
                    <a:p>
                      <a:pPr algn="ctr" fontAlgn="t"/>
                      <a:r>
                        <a:rPr lang="en-GB" sz="1000" u="none" strike="noStrike">
                          <a:effectLst/>
                        </a:rPr>
                        <a:t>10936</a:t>
                      </a:r>
                      <a:endParaRPr lang="en-GB" sz="1000" b="1" i="0" u="none" strike="noStrike">
                        <a:solidFill>
                          <a:srgbClr val="FF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1346159650"/>
                  </a:ext>
                </a:extLst>
              </a:tr>
              <a:tr h="196186">
                <a:tc>
                  <a:txBody>
                    <a:bodyPr/>
                    <a:lstStyle/>
                    <a:p>
                      <a:pPr algn="r" fontAlgn="t"/>
                      <a:r>
                        <a:rPr lang="en-GB" sz="1400" b="1" u="none" strike="noStrike" dirty="0">
                          <a:solidFill>
                            <a:srgbClr val="FF0000"/>
                          </a:solidFill>
                          <a:effectLst/>
                        </a:rPr>
                        <a:t>FTE</a:t>
                      </a:r>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r>
                        <a:rPr lang="en-GB" sz="1400" b="1" u="none" strike="noStrike" dirty="0">
                          <a:solidFill>
                            <a:srgbClr val="FF0000"/>
                          </a:solidFill>
                          <a:effectLst/>
                        </a:rPr>
                        <a:t>8.87</a:t>
                      </a:r>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r>
                        <a:rPr lang="en-GB" sz="1400" b="1" u="none" strike="noStrike">
                          <a:solidFill>
                            <a:srgbClr val="FF0000"/>
                          </a:solidFill>
                          <a:effectLst/>
                        </a:rPr>
                        <a:t>7.05</a:t>
                      </a:r>
                      <a:endParaRPr lang="en-GB" sz="1400" b="1" i="0" u="none" strike="noStrike">
                        <a:solidFill>
                          <a:srgbClr val="FF0000"/>
                        </a:solidFill>
                        <a:effectLst/>
                        <a:latin typeface="Calibri" panose="020F0502020204030204" pitchFamily="34" charset="0"/>
                      </a:endParaRPr>
                    </a:p>
                  </a:txBody>
                  <a:tcPr marL="6754" marR="6754" marT="6754" marB="0"/>
                </a:tc>
                <a:tc>
                  <a:txBody>
                    <a:bodyPr/>
                    <a:lstStyle/>
                    <a:p>
                      <a:pPr algn="ctr" fontAlgn="t"/>
                      <a:endParaRPr lang="en-GB" sz="1400" b="1" i="0" u="none" strike="noStrike">
                        <a:solidFill>
                          <a:srgbClr val="FF0000"/>
                        </a:solidFill>
                        <a:effectLst/>
                        <a:latin typeface="Calibri" panose="020F0502020204030204" pitchFamily="34" charset="0"/>
                      </a:endParaRPr>
                    </a:p>
                  </a:txBody>
                  <a:tcPr marL="6754" marR="6754" marT="6754" marB="0"/>
                </a:tc>
                <a:tc>
                  <a:txBody>
                    <a:bodyPr/>
                    <a:lstStyle/>
                    <a:p>
                      <a:pPr algn="ctr" fontAlgn="t"/>
                      <a:r>
                        <a:rPr lang="en-GB" sz="1400" b="1" u="none" strike="noStrike" dirty="0">
                          <a:solidFill>
                            <a:srgbClr val="FF0000"/>
                          </a:solidFill>
                          <a:effectLst/>
                        </a:rPr>
                        <a:t>6.08</a:t>
                      </a:r>
                      <a:endParaRPr lang="en-GB" sz="1400" b="1" i="0" u="none" strike="noStrike" dirty="0">
                        <a:solidFill>
                          <a:srgbClr val="FF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501514938"/>
                  </a:ext>
                </a:extLst>
              </a:tr>
              <a:tr h="423676">
                <a:tc>
                  <a:txBody>
                    <a:bodyPr/>
                    <a:lstStyle/>
                    <a:p>
                      <a:pPr algn="r" fontAlgn="t"/>
                      <a:r>
                        <a:rPr lang="en-GB" sz="1400" b="1" u="none" strike="noStrike" dirty="0">
                          <a:solidFill>
                            <a:srgbClr val="FF0000"/>
                          </a:solidFill>
                          <a:effectLst/>
                        </a:rPr>
                        <a:t>Hours</a:t>
                      </a:r>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r>
                        <a:rPr lang="en-GB" sz="1400" b="1" u="none" strike="noStrike" dirty="0">
                          <a:solidFill>
                            <a:srgbClr val="FF0000"/>
                          </a:solidFill>
                          <a:effectLst/>
                        </a:rPr>
                        <a:t>15972</a:t>
                      </a:r>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r>
                        <a:rPr lang="en-GB" sz="1400" b="1" u="none" strike="noStrike" dirty="0">
                          <a:solidFill>
                            <a:srgbClr val="FF0000"/>
                          </a:solidFill>
                          <a:effectLst/>
                        </a:rPr>
                        <a:t>12696</a:t>
                      </a:r>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endParaRPr lang="en-GB" sz="1400" b="1" i="0" u="none" strike="noStrike" dirty="0">
                        <a:solidFill>
                          <a:srgbClr val="FF0000"/>
                        </a:solidFill>
                        <a:effectLst/>
                        <a:latin typeface="Calibri" panose="020F0502020204030204" pitchFamily="34" charset="0"/>
                      </a:endParaRPr>
                    </a:p>
                  </a:txBody>
                  <a:tcPr marL="6754" marR="6754" marT="6754" marB="0"/>
                </a:tc>
                <a:tc>
                  <a:txBody>
                    <a:bodyPr/>
                    <a:lstStyle/>
                    <a:p>
                      <a:pPr algn="ctr" fontAlgn="t"/>
                      <a:r>
                        <a:rPr lang="en-GB" sz="1400" b="1" u="none" strike="noStrike" dirty="0">
                          <a:solidFill>
                            <a:srgbClr val="FF0000"/>
                          </a:solidFill>
                          <a:effectLst/>
                        </a:rPr>
                        <a:t>10936</a:t>
                      </a:r>
                      <a:endParaRPr lang="en-GB" sz="1400" b="1" i="0" u="none" strike="noStrike" dirty="0">
                        <a:solidFill>
                          <a:srgbClr val="FF0000"/>
                        </a:solidFill>
                        <a:effectLst/>
                        <a:latin typeface="Calibri" panose="020F0502020204030204" pitchFamily="34" charset="0"/>
                      </a:endParaRPr>
                    </a:p>
                  </a:txBody>
                  <a:tcPr marL="6754" marR="6754" marT="6754" marB="0"/>
                </a:tc>
                <a:extLst>
                  <a:ext uri="{0D108BD9-81ED-4DB2-BD59-A6C34878D82A}">
                    <a16:rowId xmlns:a16="http://schemas.microsoft.com/office/drawing/2014/main" val="429760729"/>
                  </a:ext>
                </a:extLst>
              </a:tr>
            </a:tbl>
          </a:graphicData>
        </a:graphic>
      </p:graphicFrame>
    </p:spTree>
    <p:extLst>
      <p:ext uri="{BB962C8B-B14F-4D97-AF65-F5344CB8AC3E}">
        <p14:creationId xmlns:p14="http://schemas.microsoft.com/office/powerpoint/2010/main" val="38764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944562"/>
          </a:xfrm>
        </p:spPr>
        <p:txBody>
          <a:bodyPr>
            <a:normAutofit fontScale="90000"/>
          </a:bodyPr>
          <a:lstStyle/>
          <a:p>
            <a:r>
              <a:rPr lang="en-GB" dirty="0" smtClean="0"/>
              <a:t>Resource discussion during</a:t>
            </a:r>
            <a:r>
              <a:rPr lang="en-GB" dirty="0"/>
              <a:t> </a:t>
            </a:r>
            <a:r>
              <a:rPr lang="en-GB" dirty="0" smtClean="0"/>
              <a:t>IKON 14 (first 8 instruments)</a:t>
            </a:r>
            <a:endParaRPr lang="en-GB" dirty="0"/>
          </a:p>
        </p:txBody>
      </p:sp>
      <p:graphicFrame>
        <p:nvGraphicFramePr>
          <p:cNvPr id="6" name="Content Placeholder 5"/>
          <p:cNvGraphicFramePr>
            <a:graphicFrameLocks noGrp="1"/>
          </p:cNvGraphicFramePr>
          <p:nvPr>
            <p:ph idx="1"/>
            <p:extLst/>
          </p:nvPr>
        </p:nvGraphicFramePr>
        <p:xfrm>
          <a:off x="152400" y="1600199"/>
          <a:ext cx="8686800" cy="5105400"/>
        </p:xfrm>
        <a:graphic>
          <a:graphicData uri="http://schemas.openxmlformats.org/drawingml/2006/table">
            <a:tbl>
              <a:tblPr firstRow="1" bandRow="1">
                <a:tableStyleId>{7E9639D4-E3E2-4D34-9284-5A2195B3D0D7}</a:tableStyleId>
              </a:tblPr>
              <a:tblGrid>
                <a:gridCol w="1229264">
                  <a:extLst>
                    <a:ext uri="{9D8B030D-6E8A-4147-A177-3AD203B41FA5}">
                      <a16:colId xmlns:a16="http://schemas.microsoft.com/office/drawing/2014/main" val="20000"/>
                    </a:ext>
                  </a:extLst>
                </a:gridCol>
                <a:gridCol w="7457536">
                  <a:extLst>
                    <a:ext uri="{9D8B030D-6E8A-4147-A177-3AD203B41FA5}">
                      <a16:colId xmlns:a16="http://schemas.microsoft.com/office/drawing/2014/main" val="20001"/>
                    </a:ext>
                  </a:extLst>
                </a:gridCol>
              </a:tblGrid>
              <a:tr h="385313">
                <a:tc>
                  <a:txBody>
                    <a:bodyPr/>
                    <a:lstStyle/>
                    <a:p>
                      <a:pPr algn="ctr"/>
                      <a:r>
                        <a:rPr lang="en-GB" dirty="0" smtClean="0"/>
                        <a:t>INSTR.</a:t>
                      </a:r>
                      <a:endParaRPr lang="en-GB" dirty="0"/>
                    </a:p>
                  </a:txBody>
                  <a:tcPr/>
                </a:tc>
                <a:tc>
                  <a:txBody>
                    <a:bodyPr/>
                    <a:lstStyle/>
                    <a:p>
                      <a:pPr algn="ctr"/>
                      <a:r>
                        <a:rPr lang="en-GB" dirty="0" smtClean="0"/>
                        <a:t>RESOURCES</a:t>
                      </a:r>
                      <a:endParaRPr lang="en-GB" dirty="0"/>
                    </a:p>
                  </a:txBody>
                  <a:tcPr/>
                </a:tc>
                <a:extLst>
                  <a:ext uri="{0D108BD9-81ED-4DB2-BD59-A6C34878D82A}">
                    <a16:rowId xmlns:a16="http://schemas.microsoft.com/office/drawing/2014/main" val="10000"/>
                  </a:ext>
                </a:extLst>
              </a:tr>
              <a:tr h="866955">
                <a:tc>
                  <a:txBody>
                    <a:bodyPr/>
                    <a:lstStyle/>
                    <a:p>
                      <a:r>
                        <a:rPr lang="en-GB" b="1" dirty="0" smtClean="0"/>
                        <a:t>BEER</a:t>
                      </a:r>
                      <a:endParaRPr lang="en-GB" b="1" dirty="0"/>
                    </a:p>
                  </a:txBody>
                  <a:tcPr/>
                </a:tc>
                <a:tc>
                  <a:txBody>
                    <a:bodyPr/>
                    <a:lstStyle/>
                    <a:p>
                      <a:r>
                        <a:rPr lang="en-GB" sz="1200" dirty="0" smtClean="0"/>
                        <a:t>Each staff by NPI suppliers + 2-6 people from HZG  (minimum ESS support)</a:t>
                      </a:r>
                    </a:p>
                    <a:p>
                      <a:r>
                        <a:rPr lang="en-GB" sz="1200" dirty="0" smtClean="0"/>
                        <a:t>Most of the personnel for cave and shielding installation will be provided by NPI suppliers</a:t>
                      </a:r>
                    </a:p>
                    <a:p>
                      <a:r>
                        <a:rPr lang="en-GB" sz="1200" dirty="0" smtClean="0"/>
                        <a:t>Guide alignment will be part of the contract with manufacturer.</a:t>
                      </a:r>
                    </a:p>
                    <a:p>
                      <a:r>
                        <a:rPr lang="en-GB" sz="1200" dirty="0" smtClean="0"/>
                        <a:t>For cold and hot commissioning ESS technical groups support</a:t>
                      </a:r>
                      <a:endParaRPr lang="en-GB" sz="1200" dirty="0"/>
                    </a:p>
                  </a:txBody>
                  <a:tcPr/>
                </a:tc>
                <a:extLst>
                  <a:ext uri="{0D108BD9-81ED-4DB2-BD59-A6C34878D82A}">
                    <a16:rowId xmlns:a16="http://schemas.microsoft.com/office/drawing/2014/main" val="10001"/>
                  </a:ext>
                </a:extLst>
              </a:tr>
              <a:tr h="1059611">
                <a:tc>
                  <a:txBody>
                    <a:bodyPr/>
                    <a:lstStyle/>
                    <a:p>
                      <a:r>
                        <a:rPr lang="en-GB" b="1" dirty="0" smtClean="0"/>
                        <a:t>C SPEC</a:t>
                      </a:r>
                      <a:endParaRPr lang="en-GB" b="1" dirty="0"/>
                    </a:p>
                  </a:txBody>
                  <a:tcPr/>
                </a:tc>
                <a:tc>
                  <a:txBody>
                    <a:bodyPr/>
                    <a:lstStyle/>
                    <a:p>
                      <a:r>
                        <a:rPr lang="en-GB" sz="1200" dirty="0" smtClean="0"/>
                        <a:t>1 Tech each from TUM &amp; 1 from  LLB</a:t>
                      </a:r>
                    </a:p>
                    <a:p>
                      <a:r>
                        <a:rPr lang="en-GB" sz="1200" dirty="0" smtClean="0"/>
                        <a:t>Lead scientist and Engineer</a:t>
                      </a:r>
                    </a:p>
                    <a:p>
                      <a:r>
                        <a:rPr lang="en-GB" sz="1200" dirty="0" smtClean="0"/>
                        <a:t>Guide, Chopper, and Experimental Cave will be installed by Manufacturer.</a:t>
                      </a:r>
                    </a:p>
                    <a:p>
                      <a:r>
                        <a:rPr lang="en-GB" sz="1200" dirty="0" smtClean="0"/>
                        <a:t>Beamline shielding, beam stop, cable routing, monitors, collimators, sample equipment, detectors, and cadmium will be installed by CSPEC team (or subcontracted)</a:t>
                      </a:r>
                      <a:endParaRPr lang="en-GB" sz="1200" dirty="0"/>
                    </a:p>
                  </a:txBody>
                  <a:tcPr/>
                </a:tc>
                <a:extLst>
                  <a:ext uri="{0D108BD9-81ED-4DB2-BD59-A6C34878D82A}">
                    <a16:rowId xmlns:a16="http://schemas.microsoft.com/office/drawing/2014/main" val="10002"/>
                  </a:ext>
                </a:extLst>
              </a:tr>
              <a:tr h="385313">
                <a:tc>
                  <a:txBody>
                    <a:bodyPr/>
                    <a:lstStyle/>
                    <a:p>
                      <a:r>
                        <a:rPr lang="en-GB" b="1" dirty="0" smtClean="0"/>
                        <a:t>BIFROST</a:t>
                      </a:r>
                      <a:endParaRPr lang="en-GB" b="1" dirty="0"/>
                    </a:p>
                  </a:txBody>
                  <a:tcPr/>
                </a:tc>
                <a:tc>
                  <a:txBody>
                    <a:bodyPr/>
                    <a:lstStyle/>
                    <a:p>
                      <a:pPr marL="0" algn="l" defTabSz="914400" rtl="0" eaLnBrk="1" latinLnBrk="0" hangingPunct="1"/>
                      <a:r>
                        <a:rPr lang="en-GB" sz="1200" kern="1200" dirty="0" smtClean="0"/>
                        <a:t>DTU – cave fit-out, LLB – choppers, guides by suppliers.  ESS support  for heavy work (lifting,</a:t>
                      </a:r>
                      <a:r>
                        <a:rPr lang="en-GB" sz="1200" kern="1200" baseline="0" dirty="0" smtClean="0"/>
                        <a:t> rigging, ..)</a:t>
                      </a:r>
                      <a:r>
                        <a:rPr lang="en-GB" sz="1200" kern="1200" dirty="0" smtClean="0"/>
                        <a:t> &amp; MCA</a:t>
                      </a:r>
                      <a:endParaRPr lang="en-GB"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85313">
                <a:tc>
                  <a:txBody>
                    <a:bodyPr/>
                    <a:lstStyle/>
                    <a:p>
                      <a:r>
                        <a:rPr lang="en-GB" b="1" dirty="0" smtClean="0"/>
                        <a:t>MAGIC</a:t>
                      </a:r>
                      <a:endParaRPr lang="en-GB" b="1" dirty="0"/>
                    </a:p>
                  </a:txBody>
                  <a:tcPr/>
                </a:tc>
                <a:tc>
                  <a:txBody>
                    <a:bodyPr/>
                    <a:lstStyle/>
                    <a:p>
                      <a:r>
                        <a:rPr lang="en-GB" sz="1200" dirty="0" smtClean="0"/>
                        <a:t>Instrume</a:t>
                      </a:r>
                      <a:r>
                        <a:rPr lang="en-GB" sz="1200" baseline="0" dirty="0" smtClean="0"/>
                        <a:t>nt teams within</a:t>
                      </a:r>
                      <a:r>
                        <a:rPr lang="en-GB" sz="1200" dirty="0" smtClean="0"/>
                        <a:t> 3 -</a:t>
                      </a:r>
                      <a:r>
                        <a:rPr lang="en-GB" sz="1200" baseline="0" dirty="0" smtClean="0"/>
                        <a:t> </a:t>
                      </a:r>
                      <a:r>
                        <a:rPr lang="en-GB" sz="1200" dirty="0" smtClean="0"/>
                        <a:t>4 permanently on site</a:t>
                      </a:r>
                      <a:endParaRPr lang="en-GB" sz="1200" dirty="0"/>
                    </a:p>
                  </a:txBody>
                  <a:tcPr/>
                </a:tc>
                <a:extLst>
                  <a:ext uri="{0D108BD9-81ED-4DB2-BD59-A6C34878D82A}">
                    <a16:rowId xmlns:a16="http://schemas.microsoft.com/office/drawing/2014/main" val="10004"/>
                  </a:ext>
                </a:extLst>
              </a:tr>
              <a:tr h="385313">
                <a:tc>
                  <a:txBody>
                    <a:bodyPr/>
                    <a:lstStyle/>
                    <a:p>
                      <a:r>
                        <a:rPr lang="en-GB" b="1" dirty="0" smtClean="0"/>
                        <a:t>LOKI</a:t>
                      </a:r>
                      <a:endParaRPr lang="en-GB" b="1" dirty="0"/>
                    </a:p>
                  </a:txBody>
                  <a:tcPr/>
                </a:tc>
                <a:tc>
                  <a:txBody>
                    <a:bodyPr/>
                    <a:lstStyle/>
                    <a:p>
                      <a:r>
                        <a:rPr lang="en-GB" sz="1200" dirty="0" smtClean="0"/>
                        <a:t>Lead</a:t>
                      </a:r>
                      <a:r>
                        <a:rPr lang="en-GB" sz="1200" baseline="0" dirty="0" smtClean="0"/>
                        <a:t> Scientist</a:t>
                      </a:r>
                      <a:r>
                        <a:rPr lang="en-GB" sz="1200" dirty="0" smtClean="0"/>
                        <a:t>, Lead Engineer, ESS Integration engineer and</a:t>
                      </a:r>
                      <a:r>
                        <a:rPr lang="en-GB" sz="1200" baseline="0" dirty="0" smtClean="0"/>
                        <a:t> m</a:t>
                      </a:r>
                      <a:r>
                        <a:rPr lang="en-GB" sz="1200" dirty="0" smtClean="0"/>
                        <a:t>aximum ESS effort</a:t>
                      </a:r>
                    </a:p>
                  </a:txBody>
                  <a:tcPr/>
                </a:tc>
                <a:extLst>
                  <a:ext uri="{0D108BD9-81ED-4DB2-BD59-A6C34878D82A}">
                    <a16:rowId xmlns:a16="http://schemas.microsoft.com/office/drawing/2014/main" val="10005"/>
                  </a:ext>
                </a:extLst>
              </a:tr>
              <a:tr h="481642">
                <a:tc>
                  <a:txBody>
                    <a:bodyPr/>
                    <a:lstStyle/>
                    <a:p>
                      <a:r>
                        <a:rPr lang="en-GB" b="1" dirty="0" smtClean="0"/>
                        <a:t>ESTIA</a:t>
                      </a:r>
                      <a:endParaRPr lang="en-GB"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ESS</a:t>
                      </a:r>
                      <a:r>
                        <a:rPr lang="en-GB" sz="1200" baseline="0" dirty="0" smtClean="0"/>
                        <a:t> support with  </a:t>
                      </a:r>
                      <a:r>
                        <a:rPr lang="en-GB" sz="1200" dirty="0" smtClean="0"/>
                        <a:t>various expertise</a:t>
                      </a:r>
                      <a:r>
                        <a:rPr lang="en-GB" sz="1200" baseline="0" dirty="0" smtClean="0"/>
                        <a:t>  equal to </a:t>
                      </a:r>
                      <a:r>
                        <a:rPr lang="en-GB" sz="1200" dirty="0" smtClean="0"/>
                        <a:t>2.6 person years (PY) from ESS employees/contractors (Survey &amp; Alignment,</a:t>
                      </a:r>
                      <a:r>
                        <a:rPr lang="en-GB" sz="1200" baseline="0" dirty="0" smtClean="0"/>
                        <a:t> </a:t>
                      </a:r>
                      <a:r>
                        <a:rPr lang="en-GB" sz="1200" dirty="0" smtClean="0"/>
                        <a:t>Electric Installation,</a:t>
                      </a:r>
                      <a:r>
                        <a:rPr lang="en-GB" sz="1200" baseline="0" dirty="0" smtClean="0"/>
                        <a:t> </a:t>
                      </a:r>
                      <a:r>
                        <a:rPr lang="en-GB" sz="1200" dirty="0" smtClean="0"/>
                        <a:t>Mechanic Installation,</a:t>
                      </a:r>
                      <a:r>
                        <a:rPr lang="en-GB" sz="1200" baseline="0" dirty="0" smtClean="0"/>
                        <a:t> </a:t>
                      </a:r>
                      <a:r>
                        <a:rPr lang="en-GB" sz="1200" dirty="0" smtClean="0"/>
                        <a:t>Craning,</a:t>
                      </a:r>
                      <a:r>
                        <a:rPr lang="en-GB" sz="1200" baseline="0" dirty="0" smtClean="0"/>
                        <a:t> </a:t>
                      </a:r>
                      <a:r>
                        <a:rPr lang="en-GB" sz="1200" dirty="0" smtClean="0"/>
                        <a:t>Workshop Machining,</a:t>
                      </a:r>
                      <a:r>
                        <a:rPr lang="en-GB" sz="1200" baseline="0" dirty="0" smtClean="0"/>
                        <a:t> </a:t>
                      </a:r>
                      <a:r>
                        <a:rPr lang="en-GB" sz="1200" dirty="0" smtClean="0"/>
                        <a:t>ICS/MCA,</a:t>
                      </a:r>
                      <a:r>
                        <a:rPr lang="en-GB" sz="1200" baseline="0" dirty="0" smtClean="0"/>
                        <a:t>  </a:t>
                      </a:r>
                      <a:r>
                        <a:rPr lang="en-GB" sz="1200" dirty="0" smtClean="0"/>
                        <a:t>PSS,</a:t>
                      </a:r>
                      <a:r>
                        <a:rPr lang="en-GB" sz="1200" baseline="0" dirty="0" smtClean="0"/>
                        <a:t> </a:t>
                      </a:r>
                      <a:r>
                        <a:rPr lang="en-GB" sz="1200" dirty="0" smtClean="0"/>
                        <a:t>Plumber,</a:t>
                      </a:r>
                      <a:r>
                        <a:rPr lang="en-GB" sz="1200" baseline="0" dirty="0" smtClean="0"/>
                        <a:t> </a:t>
                      </a:r>
                      <a:r>
                        <a:rPr lang="en-GB" sz="1200" dirty="0" smtClean="0"/>
                        <a:t>DMSC)</a:t>
                      </a:r>
                    </a:p>
                  </a:txBody>
                  <a:tcPr/>
                </a:tc>
                <a:extLst>
                  <a:ext uri="{0D108BD9-81ED-4DB2-BD59-A6C34878D82A}">
                    <a16:rowId xmlns:a16="http://schemas.microsoft.com/office/drawing/2014/main" val="10006"/>
                  </a:ext>
                </a:extLst>
              </a:tr>
              <a:tr h="481642">
                <a:tc>
                  <a:txBody>
                    <a:bodyPr/>
                    <a:lstStyle/>
                    <a:p>
                      <a:r>
                        <a:rPr lang="en-GB" b="1" dirty="0" smtClean="0"/>
                        <a:t>ODIN</a:t>
                      </a:r>
                      <a:endParaRPr lang="en-GB" b="1" dirty="0"/>
                    </a:p>
                  </a:txBody>
                  <a:tcPr/>
                </a:tc>
                <a:tc>
                  <a:txBody>
                    <a:bodyPr/>
                    <a:lstStyle/>
                    <a:p>
                      <a:r>
                        <a:rPr lang="en-GB" sz="1200" dirty="0" smtClean="0"/>
                        <a:t>Lead</a:t>
                      </a:r>
                      <a:r>
                        <a:rPr lang="en-GB" sz="1200" baseline="0" dirty="0" smtClean="0"/>
                        <a:t> Scientist (TUM) </a:t>
                      </a:r>
                      <a:r>
                        <a:rPr lang="en-GB" sz="1200" dirty="0" smtClean="0"/>
                        <a:t>, 2</a:t>
                      </a:r>
                      <a:r>
                        <a:rPr lang="en-GB" sz="1200" baseline="0" dirty="0" smtClean="0"/>
                        <a:t> Lead Engineers (TUM and PSI)</a:t>
                      </a:r>
                      <a:r>
                        <a:rPr lang="en-GB" sz="1200" dirty="0" smtClean="0"/>
                        <a:t>, Chopper and Guide company installation teams. Cave interior company installation team. Minor</a:t>
                      </a:r>
                      <a:r>
                        <a:rPr lang="en-GB" sz="1200" baseline="0" dirty="0" smtClean="0"/>
                        <a:t> support from ESS required </a:t>
                      </a:r>
                      <a:r>
                        <a:rPr lang="en-GB" sz="1200" dirty="0" smtClean="0"/>
                        <a:t>(Survey, ES&amp;H, integration…)</a:t>
                      </a:r>
                      <a:endParaRPr lang="en-GB" sz="1200" dirty="0"/>
                    </a:p>
                  </a:txBody>
                  <a:tcPr/>
                </a:tc>
                <a:extLst>
                  <a:ext uri="{0D108BD9-81ED-4DB2-BD59-A6C34878D82A}">
                    <a16:rowId xmlns:a16="http://schemas.microsoft.com/office/drawing/2014/main" val="10007"/>
                  </a:ext>
                </a:extLst>
              </a:tr>
              <a:tr h="674298">
                <a:tc>
                  <a:txBody>
                    <a:bodyPr/>
                    <a:lstStyle/>
                    <a:p>
                      <a:r>
                        <a:rPr lang="en-GB" b="1" dirty="0" smtClean="0"/>
                        <a:t>DREAM</a:t>
                      </a:r>
                      <a:endParaRPr lang="en-GB" b="1" dirty="0"/>
                    </a:p>
                  </a:txBody>
                  <a:tcPr/>
                </a:tc>
                <a:tc>
                  <a:txBody>
                    <a:bodyPr/>
                    <a:lstStyle/>
                    <a:p>
                      <a:r>
                        <a:rPr lang="en-GB" sz="1200" dirty="0" smtClean="0"/>
                        <a:t>Lead Scientist and Lead</a:t>
                      </a:r>
                      <a:r>
                        <a:rPr lang="en-GB" sz="1200" baseline="0" dirty="0" smtClean="0"/>
                        <a:t> Engineer rom </a:t>
                      </a:r>
                      <a:r>
                        <a:rPr lang="en-GB" sz="1200" dirty="0" smtClean="0"/>
                        <a:t>JCNS: Mikhail + 1 Engineer + (2 technicians) shared with other JCNS instruments. </a:t>
                      </a:r>
                    </a:p>
                    <a:p>
                      <a:r>
                        <a:rPr lang="en-GB" sz="1200" dirty="0" smtClean="0"/>
                        <a:t>LLB : (Lead</a:t>
                      </a:r>
                      <a:r>
                        <a:rPr lang="en-GB" sz="1200" baseline="0" dirty="0" smtClean="0"/>
                        <a:t> Engineer</a:t>
                      </a:r>
                      <a:r>
                        <a:rPr lang="en-GB" sz="1200" dirty="0" smtClean="0"/>
                        <a:t>+ 2 technicians) shared with 4 other LLB instruments </a:t>
                      </a:r>
                      <a:endParaRPr lang="en-GB" sz="1200" dirty="0"/>
                    </a:p>
                  </a:txBody>
                  <a:tcPr/>
                </a:tc>
                <a:extLst>
                  <a:ext uri="{0D108BD9-81ED-4DB2-BD59-A6C34878D82A}">
                    <a16:rowId xmlns:a16="http://schemas.microsoft.com/office/drawing/2014/main" val="10008"/>
                  </a:ext>
                </a:extLst>
              </a:tr>
            </a:tbl>
          </a:graphicData>
        </a:graphic>
      </p:graphicFrame>
      <p:sp>
        <p:nvSpPr>
          <p:cNvPr id="4" name="Title 1"/>
          <p:cNvSpPr txBox="1">
            <a:spLocks/>
          </p:cNvSpPr>
          <p:nvPr/>
        </p:nvSpPr>
        <p:spPr>
          <a:xfrm rot="-2700000">
            <a:off x="1742136" y="3822785"/>
            <a:ext cx="4953464" cy="9445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7000" b="1" dirty="0" smtClean="0">
                <a:solidFill>
                  <a:srgbClr val="FF0000"/>
                </a:solidFill>
              </a:rPr>
              <a:t>IKON 14</a:t>
            </a:r>
            <a:endParaRPr lang="en-GB" sz="7000" b="1" dirty="0">
              <a:solidFill>
                <a:srgbClr val="FF0000"/>
              </a:solidFill>
            </a:endParaRPr>
          </a:p>
        </p:txBody>
      </p:sp>
    </p:spTree>
    <p:extLst>
      <p:ext uri="{BB962C8B-B14F-4D97-AF65-F5344CB8AC3E}">
        <p14:creationId xmlns:p14="http://schemas.microsoft.com/office/powerpoint/2010/main" val="3574392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944562"/>
          </a:xfrm>
        </p:spPr>
        <p:txBody>
          <a:bodyPr/>
          <a:lstStyle/>
          <a:p>
            <a:r>
              <a:rPr lang="en-GB" dirty="0" smtClean="0"/>
              <a:t>Resource prediction status</a:t>
            </a:r>
            <a:endParaRPr lang="en-GB" dirty="0"/>
          </a:p>
        </p:txBody>
      </p:sp>
      <p:sp>
        <p:nvSpPr>
          <p:cNvPr id="3" name="Content Placeholder 2"/>
          <p:cNvSpPr>
            <a:spLocks noGrp="1"/>
          </p:cNvSpPr>
          <p:nvPr>
            <p:ph idx="1"/>
          </p:nvPr>
        </p:nvSpPr>
        <p:spPr>
          <a:xfrm>
            <a:off x="457200" y="1676400"/>
            <a:ext cx="8229600" cy="4419600"/>
          </a:xfrm>
        </p:spPr>
        <p:txBody>
          <a:bodyPr>
            <a:normAutofit fontScale="92500" lnSpcReduction="10000"/>
          </a:bodyPr>
          <a:lstStyle/>
          <a:p>
            <a:r>
              <a:rPr lang="en-GB" dirty="0" smtClean="0"/>
              <a:t>The approved Master Schedule takes into account Instruments teams predictions in term of installation time (in-Bunker components, from Bunker to cave, Exp. Cave and cave fit-out…); </a:t>
            </a:r>
          </a:p>
          <a:p>
            <a:r>
              <a:rPr lang="en-GB" dirty="0" smtClean="0"/>
              <a:t>Required resources for instrument installation is still an on-going exercise and it has been partly implemented or not implemented yet from the instruments team;</a:t>
            </a:r>
          </a:p>
          <a:p>
            <a:r>
              <a:rPr lang="en-GB" dirty="0" smtClean="0"/>
              <a:t>Manpower can change significantly according to many factors, like instrument class, length, complexity and amount of components, skills of personnel involved, installation environment, etc… etc.</a:t>
            </a:r>
          </a:p>
          <a:p>
            <a:pPr marL="0" indent="0">
              <a:buNone/>
            </a:pPr>
            <a:endParaRPr lang="en-GB" dirty="0" smtClean="0"/>
          </a:p>
          <a:p>
            <a:endParaRPr lang="en-GB" dirty="0" smtClean="0"/>
          </a:p>
          <a:p>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68228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2667000" cy="868362"/>
          </a:xfrm>
        </p:spPr>
        <p:txBody>
          <a:bodyPr/>
          <a:lstStyle/>
          <a:p>
            <a:r>
              <a:rPr lang="en-GB" dirty="0"/>
              <a:t>Resource </a:t>
            </a:r>
            <a:r>
              <a:rPr lang="en-GB" dirty="0" smtClean="0"/>
              <a:t>plan  </a:t>
            </a:r>
            <a:endParaRPr lang="en-GB" dirty="0"/>
          </a:p>
        </p:txBody>
      </p:sp>
      <p:sp>
        <p:nvSpPr>
          <p:cNvPr id="3" name="Content Placeholder 2"/>
          <p:cNvSpPr>
            <a:spLocks noGrp="1"/>
          </p:cNvSpPr>
          <p:nvPr>
            <p:ph idx="1"/>
          </p:nvPr>
        </p:nvSpPr>
        <p:spPr>
          <a:xfrm>
            <a:off x="457200" y="1676400"/>
            <a:ext cx="8229600" cy="3810000"/>
          </a:xfrm>
        </p:spPr>
        <p:txBody>
          <a:bodyPr>
            <a:normAutofit fontScale="92500" lnSpcReduction="20000"/>
          </a:bodyPr>
          <a:lstStyle/>
          <a:p>
            <a:r>
              <a:rPr lang="en-GB" dirty="0" smtClean="0"/>
              <a:t>Even if any instrument installation plan will include the final estimation about the total amount of resources,  since now it might be useful to share our thoughts especially about “labour” predictions, in order to identify a reliable “order of magnitude”;</a:t>
            </a:r>
          </a:p>
          <a:p>
            <a:r>
              <a:rPr lang="en-GB" dirty="0" smtClean="0"/>
              <a:t>Scope of this estimation is to identify a “</a:t>
            </a:r>
            <a:r>
              <a:rPr lang="en-GB" i="1" dirty="0" smtClean="0"/>
              <a:t>range of FTEs</a:t>
            </a:r>
            <a:r>
              <a:rPr lang="en-GB" dirty="0" smtClean="0"/>
              <a:t>” necessary to successfully carry out the Phase 4 according to the defined Master Schedule;</a:t>
            </a:r>
          </a:p>
          <a:p>
            <a:r>
              <a:rPr lang="en-GB" dirty="0" smtClean="0"/>
              <a:t>It is also useful to maintain a proper budget to complete the installation and c.c. phase;</a:t>
            </a:r>
          </a:p>
          <a:p>
            <a:endParaRPr lang="en-GB" dirty="0" smtClean="0"/>
          </a:p>
          <a:p>
            <a:pPr marL="0" indent="0">
              <a:buNone/>
            </a:pPr>
            <a:endParaRPr lang="en-GB" dirty="0" smtClean="0"/>
          </a:p>
          <a:p>
            <a:pPr marL="0" indent="0">
              <a:buNone/>
            </a:pPr>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2244051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944562"/>
          </a:xfrm>
        </p:spPr>
        <p:txBody>
          <a:bodyPr/>
          <a:lstStyle/>
          <a:p>
            <a:r>
              <a:rPr lang="en-GB" dirty="0" smtClean="0"/>
              <a:t>Resource estimation</a:t>
            </a:r>
            <a:endParaRPr lang="en-GB"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GB" dirty="0" smtClean="0"/>
              <a:t>The resource estimation included in this presentation takes into account only the “</a:t>
            </a:r>
            <a:r>
              <a:rPr lang="en-GB" b="1" dirty="0" smtClean="0"/>
              <a:t>Instrument scope of work” </a:t>
            </a:r>
            <a:r>
              <a:rPr lang="en-GB" dirty="0" smtClean="0"/>
              <a:t>as defined since the scope setting meeting and according to the </a:t>
            </a:r>
            <a:r>
              <a:rPr lang="en-GB" b="1" dirty="0" smtClean="0"/>
              <a:t>T.A.</a:t>
            </a:r>
            <a:r>
              <a:rPr lang="en-GB" dirty="0" smtClean="0"/>
              <a:t>;</a:t>
            </a:r>
          </a:p>
          <a:p>
            <a:r>
              <a:rPr lang="en-GB" dirty="0" smtClean="0"/>
              <a:t>It includes all the instruments </a:t>
            </a:r>
            <a:r>
              <a:rPr lang="en-GB" b="1" dirty="0" smtClean="0"/>
              <a:t>W.U. </a:t>
            </a:r>
            <a:r>
              <a:rPr lang="en-GB" dirty="0" smtClean="0"/>
              <a:t>as defined since the scope setting meeting;</a:t>
            </a:r>
          </a:p>
          <a:p>
            <a:r>
              <a:rPr lang="en-GB" dirty="0" smtClean="0"/>
              <a:t>The assumptions take into account different parameters, according to the specific work units;</a:t>
            </a:r>
          </a:p>
          <a:p>
            <a:r>
              <a:rPr lang="en-GB" dirty="0" smtClean="0"/>
              <a:t>Results significantly different from the range provided in this estimation has to be analysed in detail;</a:t>
            </a:r>
          </a:p>
          <a:p>
            <a:pPr marL="0" indent="0">
              <a:buNone/>
            </a:pPr>
            <a:endParaRPr lang="en-GB" dirty="0"/>
          </a:p>
        </p:txBody>
      </p:sp>
    </p:spTree>
    <p:extLst>
      <p:ext uri="{BB962C8B-B14F-4D97-AF65-F5344CB8AC3E}">
        <p14:creationId xmlns:p14="http://schemas.microsoft.com/office/powerpoint/2010/main" val="559660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868362"/>
          </a:xfrm>
        </p:spPr>
        <p:txBody>
          <a:bodyPr/>
          <a:lstStyle/>
          <a:p>
            <a:r>
              <a:rPr lang="en-GB" dirty="0" smtClean="0"/>
              <a:t>Assumptions and exclusions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8727099"/>
              </p:ext>
            </p:extLst>
          </p:nvPr>
        </p:nvGraphicFramePr>
        <p:xfrm>
          <a:off x="457200" y="1752600"/>
          <a:ext cx="7821038" cy="4864465"/>
        </p:xfrm>
        <a:graphic>
          <a:graphicData uri="http://schemas.openxmlformats.org/drawingml/2006/table">
            <a:tbl>
              <a:tblPr>
                <a:tableStyleId>{9D7B26C5-4107-4FEC-AEDC-1716B250A1EF}</a:tableStyleId>
              </a:tblPr>
              <a:tblGrid>
                <a:gridCol w="7821038">
                  <a:extLst>
                    <a:ext uri="{9D8B030D-6E8A-4147-A177-3AD203B41FA5}">
                      <a16:colId xmlns:a16="http://schemas.microsoft.com/office/drawing/2014/main" val="3362620434"/>
                    </a:ext>
                  </a:extLst>
                </a:gridCol>
              </a:tblGrid>
              <a:tr h="364503">
                <a:tc>
                  <a:txBody>
                    <a:bodyPr/>
                    <a:lstStyle/>
                    <a:p>
                      <a:pPr algn="l" fontAlgn="t"/>
                      <a:r>
                        <a:rPr lang="en-GB" sz="2000" b="1" u="none" strike="noStrike" dirty="0" smtClean="0">
                          <a:effectLst/>
                        </a:rPr>
                        <a:t>Assumptions</a:t>
                      </a:r>
                      <a:endParaRPr lang="en-GB" sz="2000" b="1"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552042049"/>
                  </a:ext>
                </a:extLst>
              </a:tr>
              <a:tr h="328053">
                <a:tc>
                  <a:txBody>
                    <a:bodyPr/>
                    <a:lstStyle/>
                    <a:p>
                      <a:pPr algn="l" fontAlgn="t"/>
                      <a:r>
                        <a:rPr lang="en-GB" sz="2000" u="none" strike="noStrike" dirty="0">
                          <a:effectLst/>
                        </a:rPr>
                        <a:t>1 FTE equals to 1.800 working hours</a:t>
                      </a:r>
                      <a:endParaRPr lang="en-GB" sz="20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1379512406"/>
                  </a:ext>
                </a:extLst>
              </a:tr>
              <a:tr h="450445">
                <a:tc>
                  <a:txBody>
                    <a:bodyPr/>
                    <a:lstStyle/>
                    <a:p>
                      <a:pPr algn="l" fontAlgn="t"/>
                      <a:r>
                        <a:rPr lang="en-GB" sz="2000" u="none" strike="noStrike" dirty="0">
                          <a:effectLst/>
                        </a:rPr>
                        <a:t>The estimation takes into account both installation and cold commissioning (the whole Phase 4)</a:t>
                      </a:r>
                      <a:endParaRPr lang="en-GB" sz="20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556561113"/>
                  </a:ext>
                </a:extLst>
              </a:tr>
              <a:tr h="264265">
                <a:tc>
                  <a:txBody>
                    <a:bodyPr/>
                    <a:lstStyle/>
                    <a:p>
                      <a:pPr algn="l" fontAlgn="t"/>
                      <a:r>
                        <a:rPr lang="en-GB" sz="2000" i="1" u="none" strike="noStrike" dirty="0">
                          <a:effectLst/>
                        </a:rPr>
                        <a:t>1st category: all the west sector instruments</a:t>
                      </a:r>
                      <a:endParaRPr lang="en-GB" sz="2000" b="0" i="1"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811754136"/>
                  </a:ext>
                </a:extLst>
              </a:tr>
              <a:tr h="264265">
                <a:tc>
                  <a:txBody>
                    <a:bodyPr/>
                    <a:lstStyle/>
                    <a:p>
                      <a:pPr algn="l" fontAlgn="t"/>
                      <a:r>
                        <a:rPr lang="en-GB" sz="2000" i="1" u="none" strike="noStrike" dirty="0">
                          <a:effectLst/>
                        </a:rPr>
                        <a:t>2nd category: </a:t>
                      </a:r>
                      <a:r>
                        <a:rPr lang="en-GB" sz="2000" i="1" u="none" strike="noStrike" dirty="0" smtClean="0">
                          <a:effectLst/>
                        </a:rPr>
                        <a:t>medium</a:t>
                      </a:r>
                      <a:r>
                        <a:rPr lang="en-GB" sz="2000" i="1" u="none" strike="noStrike" baseline="0" dirty="0" smtClean="0">
                          <a:effectLst/>
                        </a:rPr>
                        <a:t> length Instruments </a:t>
                      </a:r>
                      <a:r>
                        <a:rPr lang="en-GB" sz="2000" i="1" u="none" strike="noStrike" dirty="0" smtClean="0">
                          <a:effectLst/>
                        </a:rPr>
                        <a:t>Dream</a:t>
                      </a:r>
                      <a:r>
                        <a:rPr lang="en-GB" sz="2000" i="1" u="none" strike="noStrike" dirty="0">
                          <a:effectLst/>
                        </a:rPr>
                        <a:t>, Vespa, </a:t>
                      </a:r>
                      <a:r>
                        <a:rPr lang="en-GB" sz="2000" i="1" u="none" strike="noStrike" dirty="0" err="1" smtClean="0">
                          <a:effectLst/>
                        </a:rPr>
                        <a:t>Skadi</a:t>
                      </a:r>
                      <a:endParaRPr lang="en-GB" sz="2000" b="0" i="1"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663292024"/>
                  </a:ext>
                </a:extLst>
              </a:tr>
              <a:tr h="318940">
                <a:tc>
                  <a:txBody>
                    <a:bodyPr/>
                    <a:lstStyle/>
                    <a:p>
                      <a:pPr algn="l" fontAlgn="t"/>
                      <a:r>
                        <a:rPr lang="en-GB" sz="2000" i="1" u="none" strike="noStrike" dirty="0">
                          <a:effectLst/>
                        </a:rPr>
                        <a:t>3rd category: </a:t>
                      </a:r>
                      <a:r>
                        <a:rPr lang="en-GB" sz="2000" i="1" u="none" strike="noStrike" dirty="0" smtClean="0">
                          <a:effectLst/>
                        </a:rPr>
                        <a:t>short instruments</a:t>
                      </a:r>
                      <a:r>
                        <a:rPr lang="en-GB" sz="2000" i="1" u="none" strike="noStrike" baseline="0" dirty="0" smtClean="0">
                          <a:effectLst/>
                        </a:rPr>
                        <a:t> (</a:t>
                      </a:r>
                      <a:r>
                        <a:rPr lang="en-GB" sz="2000" i="1" u="none" strike="noStrike" dirty="0" smtClean="0">
                          <a:effectLst/>
                        </a:rPr>
                        <a:t>Odin</a:t>
                      </a:r>
                      <a:r>
                        <a:rPr lang="en-GB" sz="2000" i="1" u="none" strike="noStrike" dirty="0">
                          <a:effectLst/>
                        </a:rPr>
                        <a:t>, </a:t>
                      </a:r>
                      <a:r>
                        <a:rPr lang="en-GB" sz="2000" i="1" u="none" strike="noStrike" dirty="0" err="1">
                          <a:effectLst/>
                        </a:rPr>
                        <a:t>Estia</a:t>
                      </a:r>
                      <a:r>
                        <a:rPr lang="en-GB" sz="2000" i="1" u="none" strike="noStrike" dirty="0">
                          <a:effectLst/>
                        </a:rPr>
                        <a:t>, Loki, </a:t>
                      </a:r>
                      <a:r>
                        <a:rPr lang="en-GB" sz="2000" i="1" u="none" strike="noStrike" dirty="0" smtClean="0">
                          <a:effectLst/>
                        </a:rPr>
                        <a:t>Freia)</a:t>
                      </a:r>
                      <a:endParaRPr lang="en-GB" sz="2000" b="0" i="1"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2569350400"/>
                  </a:ext>
                </a:extLst>
              </a:tr>
              <a:tr h="318940">
                <a:tc>
                  <a:txBody>
                    <a:bodyPr/>
                    <a:lstStyle/>
                    <a:p>
                      <a:pPr algn="l" fontAlgn="t"/>
                      <a:endParaRPr lang="en-GB" sz="20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365534671"/>
                  </a:ext>
                </a:extLst>
              </a:tr>
              <a:tr h="318940">
                <a:tc>
                  <a:txBody>
                    <a:bodyPr/>
                    <a:lstStyle/>
                    <a:p>
                      <a:pPr algn="l" fontAlgn="t"/>
                      <a:r>
                        <a:rPr lang="en-GB" sz="2000" b="1" u="none" strike="noStrike" dirty="0">
                          <a:effectLst/>
                        </a:rPr>
                        <a:t>Exclusions</a:t>
                      </a:r>
                      <a:endParaRPr lang="en-GB" sz="2000" b="1"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2902614684"/>
                  </a:ext>
                </a:extLst>
              </a:tr>
              <a:tr h="318940">
                <a:tc>
                  <a:txBody>
                    <a:bodyPr/>
                    <a:lstStyle/>
                    <a:p>
                      <a:pPr algn="l" fontAlgn="t"/>
                      <a:r>
                        <a:rPr lang="en-GB" sz="2000" u="none" strike="noStrike" dirty="0">
                          <a:effectLst/>
                        </a:rPr>
                        <a:t>NSS </a:t>
                      </a:r>
                      <a:r>
                        <a:rPr lang="en-GB" sz="2000" u="none" strike="noStrike" dirty="0" smtClean="0">
                          <a:effectLst/>
                        </a:rPr>
                        <a:t>and In Kind Management staff (Coordinators,</a:t>
                      </a:r>
                      <a:r>
                        <a:rPr lang="en-GB" sz="2000" u="none" strike="noStrike" baseline="0" dirty="0" smtClean="0">
                          <a:effectLst/>
                        </a:rPr>
                        <a:t> Lead Scientist, Lead Engineer)</a:t>
                      </a:r>
                      <a:r>
                        <a:rPr lang="en-GB" sz="2000" u="none" strike="noStrike" dirty="0" smtClean="0">
                          <a:effectLst/>
                        </a:rPr>
                        <a:t> </a:t>
                      </a:r>
                      <a:endParaRPr lang="en-GB" sz="20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527563368"/>
                  </a:ext>
                </a:extLst>
              </a:tr>
              <a:tr h="405509">
                <a:tc>
                  <a:txBody>
                    <a:bodyPr/>
                    <a:lstStyle/>
                    <a:p>
                      <a:pPr algn="l" fontAlgn="t"/>
                      <a:r>
                        <a:rPr lang="en-GB" sz="2000" u="none" strike="noStrike" dirty="0">
                          <a:effectLst/>
                        </a:rPr>
                        <a:t>NSS Technology Group support staff for quality assurance/control</a:t>
                      </a:r>
                      <a:endParaRPr lang="en-GB" sz="20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2367986095"/>
                  </a:ext>
                </a:extLst>
              </a:tr>
              <a:tr h="282490">
                <a:tc>
                  <a:txBody>
                    <a:bodyPr/>
                    <a:lstStyle/>
                    <a:p>
                      <a:pPr algn="l" fontAlgn="t"/>
                      <a:r>
                        <a:rPr lang="en-GB" sz="2000" u="none" strike="noStrike" dirty="0">
                          <a:effectLst/>
                        </a:rPr>
                        <a:t>Temporary </a:t>
                      </a:r>
                      <a:r>
                        <a:rPr lang="en-GB" sz="2000" u="none" strike="noStrike" dirty="0" smtClean="0">
                          <a:effectLst/>
                        </a:rPr>
                        <a:t>equipment (it is a labour estimation)</a:t>
                      </a:r>
                      <a:endParaRPr lang="en-GB" sz="20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2859255890"/>
                  </a:ext>
                </a:extLst>
              </a:tr>
              <a:tr h="318940">
                <a:tc>
                  <a:txBody>
                    <a:bodyPr/>
                    <a:lstStyle/>
                    <a:p>
                      <a:pPr algn="l" fontAlgn="t"/>
                      <a:r>
                        <a:rPr lang="en-GB" sz="2000" u="none" strike="noStrike" dirty="0">
                          <a:effectLst/>
                        </a:rPr>
                        <a:t>Data Acquisition and Analysis Work Unit (ESS scope)</a:t>
                      </a:r>
                      <a:endParaRPr lang="en-GB" sz="20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1858089440"/>
                  </a:ext>
                </a:extLst>
              </a:tr>
              <a:tr h="318940">
                <a:tc>
                  <a:txBody>
                    <a:bodyPr/>
                    <a:lstStyle/>
                    <a:p>
                      <a:pPr algn="l" fontAlgn="t"/>
                      <a:r>
                        <a:rPr lang="en-GB" sz="2000" u="none" strike="noStrike" dirty="0">
                          <a:effectLst/>
                        </a:rPr>
                        <a:t>Vacuum Work Unit (ESS scope)</a:t>
                      </a:r>
                      <a:endParaRPr lang="en-GB" sz="2000" b="0" i="0" u="none" strike="noStrike" dirty="0">
                        <a:solidFill>
                          <a:srgbClr val="000000"/>
                        </a:solidFill>
                        <a:effectLst/>
                        <a:latin typeface="+mn-lt"/>
                      </a:endParaRPr>
                    </a:p>
                  </a:txBody>
                  <a:tcPr marL="7620" marR="7620" marT="7620" marB="0"/>
                </a:tc>
                <a:extLst>
                  <a:ext uri="{0D108BD9-81ED-4DB2-BD59-A6C34878D82A}">
                    <a16:rowId xmlns:a16="http://schemas.microsoft.com/office/drawing/2014/main" val="3084740330"/>
                  </a:ext>
                </a:extLst>
              </a:tr>
            </a:tbl>
          </a:graphicData>
        </a:graphic>
      </p:graphicFrame>
    </p:spTree>
    <p:extLst>
      <p:ext uri="{BB962C8B-B14F-4D97-AF65-F5344CB8AC3E}">
        <p14:creationId xmlns:p14="http://schemas.microsoft.com/office/powerpoint/2010/main" val="1662744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04800"/>
            <a:ext cx="7086601" cy="914400"/>
          </a:xfrm>
        </p:spPr>
        <p:txBody>
          <a:bodyPr>
            <a:normAutofit fontScale="90000"/>
          </a:bodyPr>
          <a:lstStyle/>
          <a:p>
            <a:r>
              <a:rPr lang="en-GB" dirty="0"/>
              <a:t>Work Unit 1 - Installation of </a:t>
            </a:r>
            <a:r>
              <a:rPr lang="en-GB" dirty="0" smtClean="0"/>
              <a:t>Shielding (and cave structure)</a:t>
            </a:r>
            <a:endParaRPr lang="en-GB" b="1" dirty="0"/>
          </a:p>
        </p:txBody>
      </p:sp>
      <p:pic>
        <p:nvPicPr>
          <p:cNvPr id="10" name="Picture 9"/>
          <p:cNvPicPr>
            <a:picLocks noChangeAspect="1"/>
          </p:cNvPicPr>
          <p:nvPr/>
        </p:nvPicPr>
        <p:blipFill rotWithShape="1">
          <a:blip r:embed="rId3"/>
          <a:srcRect l="41462" t="23319" r="44677" b="58922"/>
          <a:stretch/>
        </p:blipFill>
        <p:spPr>
          <a:xfrm>
            <a:off x="4572000" y="5029200"/>
            <a:ext cx="2286160" cy="1571046"/>
          </a:xfrm>
          <a:prstGeom prst="rect">
            <a:avLst/>
          </a:prstGeom>
        </p:spPr>
      </p:pic>
      <p:pic>
        <p:nvPicPr>
          <p:cNvPr id="11" name="Picture 10"/>
          <p:cNvPicPr>
            <a:picLocks noChangeAspect="1"/>
          </p:cNvPicPr>
          <p:nvPr/>
        </p:nvPicPr>
        <p:blipFill rotWithShape="1">
          <a:blip r:embed="rId3"/>
          <a:srcRect l="40538" t="48466" r="44677" b="31202"/>
          <a:stretch/>
        </p:blipFill>
        <p:spPr>
          <a:xfrm>
            <a:off x="6553200" y="4901143"/>
            <a:ext cx="2438560" cy="179867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83751020"/>
              </p:ext>
            </p:extLst>
          </p:nvPr>
        </p:nvGraphicFramePr>
        <p:xfrm>
          <a:off x="278859" y="5029200"/>
          <a:ext cx="3949700" cy="1676400"/>
        </p:xfrm>
        <a:graphic>
          <a:graphicData uri="http://schemas.openxmlformats.org/drawingml/2006/table">
            <a:tbl>
              <a:tblPr>
                <a:tableStyleId>{5C22544A-7EE6-4342-B048-85BDC9FD1C3A}</a:tableStyleId>
              </a:tblPr>
              <a:tblGrid>
                <a:gridCol w="3949700">
                  <a:extLst>
                    <a:ext uri="{9D8B030D-6E8A-4147-A177-3AD203B41FA5}">
                      <a16:colId xmlns:a16="http://schemas.microsoft.com/office/drawing/2014/main" val="638906293"/>
                    </a:ext>
                  </a:extLst>
                </a:gridCol>
              </a:tblGrid>
              <a:tr h="266700">
                <a:tc>
                  <a:txBody>
                    <a:bodyPr/>
                    <a:lstStyle/>
                    <a:p>
                      <a:pPr algn="l" fontAlgn="t"/>
                      <a:r>
                        <a:rPr lang="en-GB" sz="1100" u="none" strike="noStrike" dirty="0">
                          <a:effectLst/>
                        </a:rPr>
                        <a:t>Ex cave </a:t>
                      </a:r>
                      <a:r>
                        <a:rPr lang="en-GB" sz="1100" u="none" strike="noStrike" dirty="0" smtClean="0">
                          <a:effectLst/>
                        </a:rPr>
                        <a:t>shielding (pre-cast</a:t>
                      </a:r>
                      <a:r>
                        <a:rPr lang="en-GB" sz="1100" u="none" strike="noStrike" baseline="0" dirty="0" smtClean="0">
                          <a:effectLst/>
                        </a:rPr>
                        <a:t> blocks)</a:t>
                      </a:r>
                      <a:r>
                        <a:rPr lang="en-GB" sz="1100" u="none" strike="noStrike" dirty="0" smtClean="0">
                          <a:effectLst/>
                        </a:rPr>
                        <a:t> </a:t>
                      </a:r>
                      <a:r>
                        <a:rPr lang="en-GB" sz="1100" u="none" strike="noStrike" dirty="0">
                          <a:effectLst/>
                        </a:rPr>
                        <a:t>-  4 weeks (160 hours)</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172039776"/>
                  </a:ext>
                </a:extLst>
              </a:tr>
              <a:tr h="259080">
                <a:tc>
                  <a:txBody>
                    <a:bodyPr/>
                    <a:lstStyle/>
                    <a:p>
                      <a:pPr algn="l" fontAlgn="t"/>
                      <a:r>
                        <a:rPr lang="en-GB" sz="1100" u="none" strike="noStrike" dirty="0">
                          <a:effectLst/>
                        </a:rPr>
                        <a:t>Beamline shielding 15m /week (9 weeks in total) - category 1</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998637668"/>
                  </a:ext>
                </a:extLst>
              </a:tr>
              <a:tr h="259080">
                <a:tc>
                  <a:txBody>
                    <a:bodyPr/>
                    <a:lstStyle/>
                    <a:p>
                      <a:pPr algn="l" fontAlgn="t"/>
                      <a:r>
                        <a:rPr lang="en-GB" sz="1100" u="none" strike="noStrike" dirty="0">
                          <a:effectLst/>
                        </a:rPr>
                        <a:t>Beamline shielding 15m /week (4 weeks in total) - category 2</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274485213"/>
                  </a:ext>
                </a:extLst>
              </a:tr>
              <a:tr h="259080">
                <a:tc>
                  <a:txBody>
                    <a:bodyPr/>
                    <a:lstStyle/>
                    <a:p>
                      <a:pPr algn="l" fontAlgn="t"/>
                      <a:r>
                        <a:rPr lang="en-GB" sz="1100" u="none" strike="noStrike" dirty="0">
                          <a:effectLst/>
                        </a:rPr>
                        <a:t>Beamline shielding 15m /week (2 weeks in total) - category 3</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181893459"/>
                  </a:ext>
                </a:extLst>
              </a:tr>
              <a:tr h="632460">
                <a:tc>
                  <a:txBody>
                    <a:bodyPr/>
                    <a:lstStyle/>
                    <a:p>
                      <a:pPr algn="l" fontAlgn="t"/>
                      <a:r>
                        <a:rPr lang="en-GB" sz="1100" u="none" strike="noStrike" dirty="0">
                          <a:effectLst/>
                        </a:rPr>
                        <a:t>Surveying - 2 technicians plus tracker marking limit of shielding and cave footprint - marking before drilling - 80 hours in total west sector</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52090234"/>
                  </a:ext>
                </a:extLst>
              </a:tr>
            </a:tbl>
          </a:graphicData>
        </a:graphic>
      </p:graphicFrame>
      <p:pic>
        <p:nvPicPr>
          <p:cNvPr id="7" name="Picture 6"/>
          <p:cNvPicPr>
            <a:picLocks noChangeAspect="1"/>
          </p:cNvPicPr>
          <p:nvPr/>
        </p:nvPicPr>
        <p:blipFill rotWithShape="1">
          <a:blip r:embed="rId4"/>
          <a:srcRect l="4158" t="25194" r="28274" b="12791"/>
          <a:stretch/>
        </p:blipFill>
        <p:spPr>
          <a:xfrm>
            <a:off x="340628" y="1479066"/>
            <a:ext cx="6553200" cy="3329178"/>
          </a:xfrm>
          <a:prstGeom prst="rect">
            <a:avLst/>
          </a:prstGeom>
        </p:spPr>
      </p:pic>
    </p:spTree>
    <p:extLst>
      <p:ext uri="{BB962C8B-B14F-4D97-AF65-F5344CB8AC3E}">
        <p14:creationId xmlns:p14="http://schemas.microsoft.com/office/powerpoint/2010/main" val="148078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139136" cy="1143000"/>
          </a:xfrm>
        </p:spPr>
        <p:txBody>
          <a:bodyPr/>
          <a:lstStyle/>
          <a:p>
            <a:r>
              <a:rPr lang="en-GB" dirty="0"/>
              <a:t>Work Unit 2 - Installation of Neutron Optics </a:t>
            </a:r>
          </a:p>
        </p:txBody>
      </p:sp>
      <p:pic>
        <p:nvPicPr>
          <p:cNvPr id="4" name="Picture 3"/>
          <p:cNvPicPr>
            <a:picLocks noChangeAspect="1"/>
          </p:cNvPicPr>
          <p:nvPr/>
        </p:nvPicPr>
        <p:blipFill rotWithShape="1">
          <a:blip r:embed="rId2"/>
          <a:srcRect l="23543" t="24907" r="14919" b="13077"/>
          <a:stretch/>
        </p:blipFill>
        <p:spPr>
          <a:xfrm>
            <a:off x="5486400" y="5071838"/>
            <a:ext cx="2819400" cy="152400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89286528"/>
              </p:ext>
            </p:extLst>
          </p:nvPr>
        </p:nvGraphicFramePr>
        <p:xfrm>
          <a:off x="429638" y="4850859"/>
          <a:ext cx="4495800" cy="1744980"/>
        </p:xfrm>
        <a:graphic>
          <a:graphicData uri="http://schemas.openxmlformats.org/drawingml/2006/table">
            <a:tbl>
              <a:tblPr>
                <a:tableStyleId>{5C22544A-7EE6-4342-B048-85BDC9FD1C3A}</a:tableStyleId>
              </a:tblPr>
              <a:tblGrid>
                <a:gridCol w="4495800">
                  <a:extLst>
                    <a:ext uri="{9D8B030D-6E8A-4147-A177-3AD203B41FA5}">
                      <a16:colId xmlns:a16="http://schemas.microsoft.com/office/drawing/2014/main" val="1441975933"/>
                    </a:ext>
                  </a:extLst>
                </a:gridCol>
              </a:tblGrid>
              <a:tr h="266700">
                <a:tc>
                  <a:txBody>
                    <a:bodyPr/>
                    <a:lstStyle/>
                    <a:p>
                      <a:pPr algn="l" fontAlgn="t"/>
                      <a:r>
                        <a:rPr lang="en-GB" sz="1100" u="none" strike="noStrike">
                          <a:effectLst/>
                        </a:rPr>
                        <a:t>Light shutter (BBG) and NBEX already installed </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083687889"/>
                  </a:ext>
                </a:extLst>
              </a:tr>
              <a:tr h="266700">
                <a:tc>
                  <a:txBody>
                    <a:bodyPr/>
                    <a:lstStyle/>
                    <a:p>
                      <a:pPr algn="l" fontAlgn="t"/>
                      <a:r>
                        <a:rPr lang="en-GB" sz="1100" u="none" strike="noStrike" dirty="0">
                          <a:effectLst/>
                        </a:rPr>
                        <a:t>Outside the bunker: 130 m - 1st category (13 weeks required)</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711826274"/>
                  </a:ext>
                </a:extLst>
              </a:tr>
              <a:tr h="266700">
                <a:tc>
                  <a:txBody>
                    <a:bodyPr/>
                    <a:lstStyle/>
                    <a:p>
                      <a:pPr algn="l" fontAlgn="t"/>
                      <a:r>
                        <a:rPr lang="en-GB" sz="1100" u="none" strike="noStrike">
                          <a:effectLst/>
                        </a:rPr>
                        <a:t>Outside the bunker: 50 m - 2nd category (5 weeks required)</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875916725"/>
                  </a:ext>
                </a:extLst>
              </a:tr>
              <a:tr h="266700">
                <a:tc>
                  <a:txBody>
                    <a:bodyPr/>
                    <a:lstStyle/>
                    <a:p>
                      <a:pPr algn="l" fontAlgn="t"/>
                      <a:r>
                        <a:rPr lang="en-GB" sz="1100" u="none" strike="noStrike">
                          <a:effectLst/>
                        </a:rPr>
                        <a:t>Outside the bunker: 30 m - 3rd category (3 weeks required)</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09524558"/>
                  </a:ext>
                </a:extLst>
              </a:tr>
              <a:tr h="411480">
                <a:tc>
                  <a:txBody>
                    <a:bodyPr/>
                    <a:lstStyle/>
                    <a:p>
                      <a:pPr algn="l" fontAlgn="t"/>
                      <a:r>
                        <a:rPr lang="en-GB" sz="1100" u="none" strike="noStrike">
                          <a:effectLst/>
                        </a:rPr>
                        <a:t>Prediction: 10 m/week (all inclusive of supports, guides, vacuum housing, alignement...)</a:t>
                      </a:r>
                      <a:endParaRPr lang="en-GB" sz="1100" b="0" i="0" u="none" strike="noStrike">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593958612"/>
                  </a:ext>
                </a:extLst>
              </a:tr>
              <a:tr h="266700">
                <a:tc>
                  <a:txBody>
                    <a:bodyPr/>
                    <a:lstStyle/>
                    <a:p>
                      <a:pPr algn="l" fontAlgn="t"/>
                      <a:r>
                        <a:rPr lang="en-GB" sz="1100" u="none" strike="noStrike" dirty="0">
                          <a:effectLst/>
                        </a:rPr>
                        <a:t>Inside the bunker (and </a:t>
                      </a:r>
                      <a:r>
                        <a:rPr lang="en-GB" sz="1100" u="none" strike="noStrike" dirty="0" err="1">
                          <a:effectLst/>
                        </a:rPr>
                        <a:t>feedtrough</a:t>
                      </a:r>
                      <a:r>
                        <a:rPr lang="en-GB" sz="1100" u="none" strike="noStrike" dirty="0">
                          <a:effectLst/>
                        </a:rPr>
                        <a:t>): 22m (2-3 weeks)</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765348588"/>
                  </a:ext>
                </a:extLst>
              </a:tr>
            </a:tbl>
          </a:graphicData>
        </a:graphic>
      </p:graphicFrame>
      <p:pic>
        <p:nvPicPr>
          <p:cNvPr id="7" name="Picture 6"/>
          <p:cNvPicPr>
            <a:picLocks noChangeAspect="1"/>
          </p:cNvPicPr>
          <p:nvPr/>
        </p:nvPicPr>
        <p:blipFill rotWithShape="1">
          <a:blip r:embed="rId3"/>
          <a:srcRect l="2079" t="25194" r="42827" b="10853"/>
          <a:stretch/>
        </p:blipFill>
        <p:spPr>
          <a:xfrm>
            <a:off x="457200" y="1524000"/>
            <a:ext cx="6019800" cy="3200400"/>
          </a:xfrm>
          <a:prstGeom prst="rect">
            <a:avLst/>
          </a:prstGeom>
        </p:spPr>
      </p:pic>
    </p:spTree>
    <p:extLst>
      <p:ext uri="{BB962C8B-B14F-4D97-AF65-F5344CB8AC3E}">
        <p14:creationId xmlns:p14="http://schemas.microsoft.com/office/powerpoint/2010/main" val="3521522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020762"/>
          </a:xfrm>
        </p:spPr>
        <p:txBody>
          <a:bodyPr/>
          <a:lstStyle/>
          <a:p>
            <a:r>
              <a:rPr lang="en-GB" dirty="0"/>
              <a:t>Work Unit 3 - Installation of Choppers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l="44990"/>
          <a:stretch/>
        </p:blipFill>
        <p:spPr>
          <a:xfrm>
            <a:off x="5943600" y="5535231"/>
            <a:ext cx="1676400" cy="1167257"/>
          </a:xfrm>
          <a:prstGeom prst="rect">
            <a:avLst/>
          </a:prstGeom>
          <a:ln>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4182069650"/>
              </p:ext>
            </p:extLst>
          </p:nvPr>
        </p:nvGraphicFramePr>
        <p:xfrm>
          <a:off x="447261" y="5715000"/>
          <a:ext cx="5105400" cy="807720"/>
        </p:xfrm>
        <a:graphic>
          <a:graphicData uri="http://schemas.openxmlformats.org/drawingml/2006/table">
            <a:tbl>
              <a:tblPr>
                <a:tableStyleId>{5C22544A-7EE6-4342-B048-85BDC9FD1C3A}</a:tableStyleId>
              </a:tblPr>
              <a:tblGrid>
                <a:gridCol w="5105400">
                  <a:extLst>
                    <a:ext uri="{9D8B030D-6E8A-4147-A177-3AD203B41FA5}">
                      <a16:colId xmlns:a16="http://schemas.microsoft.com/office/drawing/2014/main" val="4031662526"/>
                    </a:ext>
                  </a:extLst>
                </a:gridCol>
              </a:tblGrid>
              <a:tr h="419100">
                <a:tc>
                  <a:txBody>
                    <a:bodyPr/>
                    <a:lstStyle/>
                    <a:p>
                      <a:pPr algn="l" fontAlgn="t"/>
                      <a:r>
                        <a:rPr lang="en-GB" sz="1100" u="none" strike="noStrike" dirty="0" smtClean="0">
                          <a:effectLst/>
                        </a:rPr>
                        <a:t>Assumed </a:t>
                      </a:r>
                      <a:r>
                        <a:rPr lang="en-GB" sz="1100" u="none" strike="noStrike" dirty="0">
                          <a:effectLst/>
                        </a:rPr>
                        <a:t>6 choppers in total,  n. 3 choppers out of bunker/ n. 3 inside the bunker</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642680430"/>
                  </a:ext>
                </a:extLst>
              </a:tr>
              <a:tr h="388620">
                <a:tc>
                  <a:txBody>
                    <a:bodyPr/>
                    <a:lstStyle/>
                    <a:p>
                      <a:pPr algn="l" fontAlgn="t"/>
                      <a:r>
                        <a:rPr lang="en-GB" sz="1100" u="none" strike="noStrike" dirty="0">
                          <a:effectLst/>
                        </a:rPr>
                        <a:t>1 week /chopper (n. 2 Technicians) mechanical installation (70 hours/week including ICS and control racks)</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633384872"/>
                  </a:ext>
                </a:extLst>
              </a:tr>
            </a:tbl>
          </a:graphicData>
        </a:graphic>
      </p:graphicFrame>
      <p:pic>
        <p:nvPicPr>
          <p:cNvPr id="9" name="Picture 8"/>
          <p:cNvPicPr>
            <a:picLocks noChangeAspect="1"/>
          </p:cNvPicPr>
          <p:nvPr/>
        </p:nvPicPr>
        <p:blipFill rotWithShape="1">
          <a:blip r:embed="rId3"/>
          <a:srcRect l="3402" t="25840" r="37000" b="9561"/>
          <a:stretch/>
        </p:blipFill>
        <p:spPr>
          <a:xfrm>
            <a:off x="447261" y="1714500"/>
            <a:ext cx="6669157" cy="3581400"/>
          </a:xfrm>
          <a:prstGeom prst="rect">
            <a:avLst/>
          </a:prstGeom>
        </p:spPr>
      </p:pic>
    </p:spTree>
    <p:extLst>
      <p:ext uri="{BB962C8B-B14F-4D97-AF65-F5344CB8AC3E}">
        <p14:creationId xmlns:p14="http://schemas.microsoft.com/office/powerpoint/2010/main" val="2101810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54328</TotalTime>
  <Words>1341</Words>
  <Application>Microsoft Office PowerPoint</Application>
  <PresentationFormat>On-screen Show (4:3)</PresentationFormat>
  <Paragraphs>214</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ESS Core Powerpoint</vt:lpstr>
      <vt:lpstr> Resource estimation to carry out the instrument installation and cold commissioning   </vt:lpstr>
      <vt:lpstr>Resource discussion during IKON 14 (first 8 instruments)</vt:lpstr>
      <vt:lpstr>Resource prediction status</vt:lpstr>
      <vt:lpstr>Resource plan  </vt:lpstr>
      <vt:lpstr>Resource estimation</vt:lpstr>
      <vt:lpstr>Assumptions and exclusions</vt:lpstr>
      <vt:lpstr>Work Unit 1 - Installation of Shielding (and cave structure)</vt:lpstr>
      <vt:lpstr>Work Unit 2 - Installation of Neutron Optics </vt:lpstr>
      <vt:lpstr>Work Unit 3 - Installation of Choppers </vt:lpstr>
      <vt:lpstr>Work Unit 4 - Installation of Sample Environment </vt:lpstr>
      <vt:lpstr>Work Unit 5 - Detectors and Beam Monitors </vt:lpstr>
      <vt:lpstr>Work Unit 7 - Motion Control and Automation </vt:lpstr>
      <vt:lpstr>Work Unit 8 - Instruments Specific Technical Equipment </vt:lpstr>
      <vt:lpstr>Work Unit 9 - Instrument Infrastructure </vt:lpstr>
      <vt:lpstr>Work Unit 11 - Personnel Safety System </vt:lpstr>
      <vt:lpstr>Conclusion </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Hartl</dc:creator>
  <cp:lastModifiedBy>Antonio Bianchi</cp:lastModifiedBy>
  <cp:revision>1502</cp:revision>
  <cp:lastPrinted>2018-07-03T14:28:11Z</cp:lastPrinted>
  <dcterms:created xsi:type="dcterms:W3CDTF">2016-05-23T21:35:31Z</dcterms:created>
  <dcterms:modified xsi:type="dcterms:W3CDTF">2018-09-11T12:32:25Z</dcterms:modified>
</cp:coreProperties>
</file>