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953" r:id="rId2"/>
    <p:sldMasterId id="2147484012" r:id="rId3"/>
  </p:sldMasterIdLst>
  <p:notesMasterIdLst>
    <p:notesMasterId r:id="rId12"/>
  </p:notesMasterIdLst>
  <p:sldIdLst>
    <p:sldId id="257" r:id="rId4"/>
    <p:sldId id="988" r:id="rId5"/>
    <p:sldId id="980" r:id="rId6"/>
    <p:sldId id="981" r:id="rId7"/>
    <p:sldId id="964" r:id="rId8"/>
    <p:sldId id="658" r:id="rId9"/>
    <p:sldId id="974" r:id="rId10"/>
    <p:sldId id="45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 Wacklin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432FF"/>
    <a:srgbClr val="FF40FF"/>
    <a:srgbClr val="0094CA"/>
    <a:srgbClr val="00FF00"/>
    <a:srgbClr val="018ABC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06" autoAdjust="0"/>
    <p:restoredTop sz="67994" autoAdjust="0"/>
  </p:normalViewPr>
  <p:slideViewPr>
    <p:cSldViewPr snapToGrid="0" snapToObjects="1">
      <p:cViewPr varScale="1">
        <p:scale>
          <a:sx n="71" d="100"/>
          <a:sy n="71" d="100"/>
        </p:scale>
        <p:origin x="16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83209-AB1F-9547-9FD0-9C870F55280B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A3649-C1BE-0348-9AF9-CB749DEB2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 OUTLINE REFERING TO SAC / STAP</a:t>
            </a:r>
            <a:r>
              <a:rPr lang="en-US" baseline="0" dirty="0"/>
              <a:t> TOPICS.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91592-4F76-2344-B396-E383D5B98B8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9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meetings on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synergies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SES;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format and agenda as for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magnet meeting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A3649-C1BE-0348-9AF9-CB749DEB2D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4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last IKON :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already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feedback at IKON and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mini workshops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afternoon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A3649-C1BE-0348-9AF9-CB749DEB2D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6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SAD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involvement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instrument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 and (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)TG3’s: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(s) SAD TG3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checklist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(ESS-0189147) is up-to-date for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instrument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instrument team and SAD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all (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)TG3.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SAD team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)TG3 o check the SAD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interfaces from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detector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vacuum tanks,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table / stack,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geometry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door.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Gabor’s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Judith’s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planning.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A3649-C1BE-0348-9AF9-CB749DEB2D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9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(!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Monika’s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talk)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A3649-C1BE-0348-9AF9-CB749DEB2D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76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crosscheck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sub-TG3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instrument teams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checklist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instrument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plans for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system.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equipment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integration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part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instrument TG3 process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itself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A3649-C1BE-0348-9AF9-CB749DEB2D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5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6: integration: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(potential)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integration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is ‘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stand-alone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instrument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DMSC (NICOS)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(show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system integration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integration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‘standards’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minimise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duplication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maintainability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A3649-C1BE-0348-9AF9-CB749DEB2D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9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A3649-C1BE-0348-9AF9-CB749DEB2D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81370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66333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641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64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9067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2018-09-19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2018-09-19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2018-09-19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15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2018-09-19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596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2018-09-19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3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2018-09-19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82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2018-09-19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84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2018-09-19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3677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7377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8142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871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11188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0475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8290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7461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42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ctr" rtl="0" fontAlgn="base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2018-09-19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406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2018-09-19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875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://www.europeanspallationsource.se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1drv.ms/x/s!AuCQb_HPf3b9g8g2HHqvybpQKix-Lg&#160;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3525" y="407988"/>
            <a:ext cx="2082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/>
          </p:cNvSpPr>
          <p:nvPr/>
        </p:nvSpPr>
        <p:spPr bwMode="auto">
          <a:xfrm>
            <a:off x="-11113" y="1393072"/>
            <a:ext cx="9155113" cy="28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Science Support Systems at 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At IKON 15 - Sept 2018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Sample Environment, Laboratories,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Scientific Coordination &amp; User Office</a:t>
            </a: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0" y="5641480"/>
            <a:ext cx="9156700" cy="121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Arno Hiess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Scientific Activities Division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  <a:hlinkClick r:id="rId4"/>
              </a:rPr>
              <a:t>www.europeanspallationsource.se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ct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3906" y="20155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54940"/>
            <a:ext cx="9143999" cy="1044264"/>
            <a:chOff x="0" y="4171775"/>
            <a:chExt cx="9143999" cy="1044264"/>
          </a:xfrm>
        </p:grpSpPr>
        <p:sp>
          <p:nvSpPr>
            <p:cNvPr id="3" name="Rectangle 2"/>
            <p:cNvSpPr/>
            <p:nvPr/>
          </p:nvSpPr>
          <p:spPr bwMode="auto">
            <a:xfrm>
              <a:off x="0" y="4171775"/>
              <a:ext cx="9143999" cy="1044264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09655" y="4192257"/>
              <a:ext cx="8124688" cy="1003300"/>
              <a:chOff x="729022" y="3698203"/>
              <a:chExt cx="8124688" cy="1003300"/>
            </a:xfrm>
            <a:noFill/>
          </p:grpSpPr>
          <p:pic>
            <p:nvPicPr>
              <p:cNvPr id="4" name="Picture 3" descr="archeology_pos_ESS_science_icons_2015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33068" y="3698203"/>
                <a:ext cx="1003300" cy="1003300"/>
              </a:xfrm>
              <a:prstGeom prst="rect">
                <a:avLst/>
              </a:prstGeom>
              <a:grpFill/>
            </p:spPr>
          </p:pic>
          <p:pic>
            <p:nvPicPr>
              <p:cNvPr id="5" name="Picture 4" descr="chemistry_pos_ESS_science_icons_2015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63704" y="3698203"/>
                <a:ext cx="1003300" cy="1003300"/>
              </a:xfrm>
              <a:prstGeom prst="rect">
                <a:avLst/>
              </a:prstGeom>
              <a:grpFill/>
            </p:spPr>
          </p:pic>
          <p:pic>
            <p:nvPicPr>
              <p:cNvPr id="6" name="Picture 5" descr="energy_pos_ESS_science_icons_2015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81045" y="3698203"/>
                <a:ext cx="1003300" cy="1003300"/>
              </a:xfrm>
              <a:prstGeom prst="rect">
                <a:avLst/>
              </a:prstGeom>
              <a:grpFill/>
            </p:spPr>
          </p:pic>
          <p:pic>
            <p:nvPicPr>
              <p:cNvPr id="7" name="Picture 6" descr="engineering_pos_ESS_science_icons_2015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15727" y="3698203"/>
                <a:ext cx="1003300" cy="1003300"/>
              </a:xfrm>
              <a:prstGeom prst="rect">
                <a:avLst/>
              </a:prstGeom>
              <a:grpFill/>
            </p:spPr>
          </p:pic>
          <p:pic>
            <p:nvPicPr>
              <p:cNvPr id="16" name="Picture 15" descr="physics_pos_ESS_science_icons_2015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50410" y="3698203"/>
                <a:ext cx="1003300" cy="1003300"/>
              </a:xfrm>
              <a:prstGeom prst="rect">
                <a:avLst/>
              </a:prstGeom>
              <a:grpFill/>
            </p:spPr>
          </p:pic>
          <p:pic>
            <p:nvPicPr>
              <p:cNvPr id="19" name="Picture 18" descr="softmatter_pos_ESS_science_icons_2015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46363" y="3698203"/>
                <a:ext cx="1003300" cy="1003300"/>
              </a:xfrm>
              <a:prstGeom prst="rect">
                <a:avLst/>
              </a:prstGeom>
              <a:grpFill/>
            </p:spPr>
          </p:pic>
          <p:pic>
            <p:nvPicPr>
              <p:cNvPr id="20" name="Picture 19" descr="lifescience_pos_ESS_science_icons_2015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9022" y="3698203"/>
                <a:ext cx="1003300" cy="1003300"/>
              </a:xfrm>
              <a:prstGeom prst="rect">
                <a:avLst/>
              </a:prstGeom>
              <a:grpFill/>
            </p:spPr>
          </p:pic>
          <p:pic>
            <p:nvPicPr>
              <p:cNvPr id="22" name="Picture 21" descr="magnetism_pos_ESS_science_icons_2015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98386" y="3698203"/>
                <a:ext cx="1003300" cy="1003300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22785726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Meetings on</a:t>
            </a:r>
            <a:br>
              <a:rPr lang="en-GB" dirty="0"/>
            </a:br>
            <a:r>
              <a:rPr lang="en-GB" dirty="0"/>
              <a:t>Sample Environment Systems (SES)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22136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Common Topics of Interest collected 								during last IKON meeting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Soft Matter Sample Environment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Gases and Chemical Reactions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Changers, Alignment, Scanning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Magnets: Suite 2</a:t>
            </a:r>
            <a:r>
              <a:rPr lang="en-GB" sz="2200" baseline="30000" dirty="0">
                <a:solidFill>
                  <a:prstClr val="black"/>
                </a:solidFill>
                <a:latin typeface="Calibri"/>
                <a:cs typeface="Calibri"/>
              </a:rPr>
              <a:t>nd</a:t>
            </a: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 Iteration, High Field incl. Pulsed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Low Temperature Systems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Mechanical Processing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High Pressure: 2</a:t>
            </a:r>
            <a:r>
              <a:rPr lang="en-GB" sz="2200" baseline="30000" dirty="0">
                <a:solidFill>
                  <a:prstClr val="black"/>
                </a:solidFill>
                <a:latin typeface="Calibri"/>
                <a:cs typeface="Calibri"/>
              </a:rPr>
              <a:t>nd</a:t>
            </a: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 Iteration</a:t>
            </a:r>
          </a:p>
          <a:p>
            <a:pPr defTabSz="914400"/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	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Meetings aimed to establish SES strategy and realising synergies</a:t>
            </a:r>
          </a:p>
          <a:p>
            <a:pPr defTabSz="914400"/>
            <a:endParaRPr lang="en-GB"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Format and agenda follows the successful magnet / high pressure meetings</a:t>
            </a:r>
            <a:r>
              <a:rPr lang="en-GB" sz="2200" dirty="0">
                <a:solidFill>
                  <a:prstClr val="black"/>
                </a:solidFill>
                <a:cs typeface="Calibri"/>
              </a:rPr>
              <a:t>	</a:t>
            </a:r>
          </a:p>
          <a:p>
            <a:pPr defTabSz="914400"/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175E6-C541-574E-B72C-37062E650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425" y="1493961"/>
            <a:ext cx="3155576" cy="23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Meetings on</a:t>
            </a:r>
            <a:br>
              <a:rPr lang="en-GB" dirty="0"/>
            </a:br>
            <a:r>
              <a:rPr lang="en-GB" dirty="0"/>
              <a:t>Sample Environment Systems (SES)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2136"/>
            <a:ext cx="868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cs typeface="Calibri"/>
              </a:rPr>
              <a:t> Meetings in 2018 providing update during IKON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Mechanical Processing (M. Christensen, M. Guthrie)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Gases and Chemical Reactions (M. Christensen, H. Schneider)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Mini Workshops during IKON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Changers, Alignment, Scanning (Harald, Alex, Malcolm, Anders) 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Levitation and Furnaces (Harald, Alex)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07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SAD Involvement during Instrument Detailed Design and (sub)TG3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294" y="1804204"/>
            <a:ext cx="89647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cs typeface="Calibri"/>
              </a:rPr>
              <a:t>TG3 checklist (ESS-0189147) up-to-date for each instrument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cs typeface="Calibri"/>
              </a:rPr>
              <a:t>TG3 checklist is based on SAD reference documents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cs typeface="Calibri"/>
              </a:rPr>
              <a:t>Agreed between instrument team and SAD contact at all (sub)TG3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cs typeface="Calibri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cs typeface="Calibri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cs typeface="Calibri"/>
              </a:rPr>
              <a:t>SAD team relevant for specific topics only to check interfaces.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cs typeface="Calibri"/>
              </a:rPr>
              <a:t>SAD to be invited to comment at the corresponding (Sub)TG3 : 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cs typeface="Calibri"/>
              </a:rPr>
              <a:t>detector / vacuum tanks, 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cs typeface="Calibri"/>
              </a:rPr>
              <a:t>sample table / stack, 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cs typeface="Calibri"/>
              </a:rPr>
              <a:t>cave geometry / door.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cs typeface="Calibri"/>
              </a:rPr>
              <a:t>This is reflected in Gabor’s / Judith’s planning.</a:t>
            </a:r>
          </a:p>
          <a:p>
            <a:pPr defTabSz="914400"/>
            <a:r>
              <a:rPr lang="en-GB" sz="2200" dirty="0">
                <a:solidFill>
                  <a:prstClr val="black"/>
                </a:solidFill>
                <a:latin typeface="Calibri"/>
                <a:cs typeface="Calibri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5348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47A1-EBC8-754E-8928-FE804B42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Workshops, Laboratories, Infrastructures at the instrument halls (M. </a:t>
            </a:r>
            <a:r>
              <a:rPr lang="en-AU" dirty="0" err="1"/>
              <a:t>Hartl</a:t>
            </a:r>
            <a:r>
              <a:rPr lang="en-AU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A9018-3E81-5141-AE55-1C4A6812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56E1E-4843-4B45-9117-CBD98D29CD02}"/>
              </a:ext>
            </a:extLst>
          </p:cNvPr>
          <p:cNvSpPr txBox="1"/>
          <p:nvPr/>
        </p:nvSpPr>
        <p:spPr>
          <a:xfrm>
            <a:off x="7302501" y="1565358"/>
            <a:ext cx="184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D04</a:t>
            </a:r>
          </a:p>
          <a:p>
            <a:pPr marL="0" marR="0" lvl="0" indent="0" algn="r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Detector</a:t>
            </a:r>
          </a:p>
          <a:p>
            <a:pPr marL="0" marR="0" lvl="0" indent="0" algn="r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 Environment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Life Science labs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D0947C-917A-714E-B833-A00AC20D06D9}"/>
              </a:ext>
            </a:extLst>
          </p:cNvPr>
          <p:cNvSpPr txBox="1"/>
          <p:nvPr/>
        </p:nvSpPr>
        <p:spPr>
          <a:xfrm>
            <a:off x="1548894" y="1499065"/>
            <a:ext cx="1813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E03</a:t>
            </a:r>
          </a:p>
          <a:p>
            <a:pPr marL="0" marR="0" lvl="0" indent="0" algn="l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 Environment</a:t>
            </a:r>
          </a:p>
          <a:p>
            <a:pPr marL="0" marR="0" lvl="0" indent="0" algn="l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4777BB-BC54-8542-86EE-D9395BB0A399}"/>
              </a:ext>
            </a:extLst>
          </p:cNvPr>
          <p:cNvSpPr txBox="1"/>
          <p:nvPr/>
        </p:nvSpPr>
        <p:spPr>
          <a:xfrm>
            <a:off x="5171758" y="1450092"/>
            <a:ext cx="236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E04</a:t>
            </a:r>
          </a:p>
          <a:p>
            <a:pPr marL="0" marR="0" lvl="0" indent="0" algn="l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Chemistry labs</a:t>
            </a:r>
          </a:p>
          <a:p>
            <a:pPr marL="0" marR="0" lvl="0" indent="0" algn="l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Detectors</a:t>
            </a:r>
          </a:p>
          <a:p>
            <a:pPr marL="0" marR="0" lvl="0" indent="0" algn="l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Motion Control &amp; Automation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A7836BF-6FED-5043-B3CC-41CB4A6C6F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689" y="2801203"/>
            <a:ext cx="5342696" cy="3555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3DBC2-366A-D84A-821F-EF209ED3D2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672" y="5534418"/>
            <a:ext cx="2131219" cy="118705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E800D8-D5E5-B941-9B6B-3C31A7924F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016" y="2686844"/>
            <a:ext cx="1943784" cy="24003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7CF37D-54F6-5542-88EF-FD83764A22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6" y="3375304"/>
            <a:ext cx="1705904" cy="23086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8F34F-C0EF-6B40-8DA5-962A3CAC5E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2" y="1482726"/>
            <a:ext cx="1556255" cy="16839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DEC1A9-3933-5F40-AD5B-80F0A380DF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079" y="1499065"/>
            <a:ext cx="1884216" cy="138875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A68FB4-B9E0-104D-B61C-5AACA66735D2}"/>
              </a:ext>
            </a:extLst>
          </p:cNvPr>
          <p:cNvCxnSpPr>
            <a:cxnSpLocks/>
          </p:cNvCxnSpPr>
          <p:nvPr/>
        </p:nvCxnSpPr>
        <p:spPr>
          <a:xfrm>
            <a:off x="1591096" y="3166666"/>
            <a:ext cx="1498576" cy="90388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D2EAAF-4F05-C540-AD6F-935D52D429AB}"/>
              </a:ext>
            </a:extLst>
          </p:cNvPr>
          <p:cNvCxnSpPr>
            <a:cxnSpLocks/>
          </p:cNvCxnSpPr>
          <p:nvPr/>
        </p:nvCxnSpPr>
        <p:spPr>
          <a:xfrm flipH="1">
            <a:off x="3362632" y="2893201"/>
            <a:ext cx="1140757" cy="96350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7687D0-60DE-9540-856D-555A0C717468}"/>
              </a:ext>
            </a:extLst>
          </p:cNvPr>
          <p:cNvCxnSpPr>
            <a:cxnSpLocks/>
          </p:cNvCxnSpPr>
          <p:nvPr/>
        </p:nvCxnSpPr>
        <p:spPr>
          <a:xfrm>
            <a:off x="1783430" y="4491506"/>
            <a:ext cx="1579202" cy="32731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504347B-94BD-E641-83B5-D621305EF2B8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188542" y="3886994"/>
            <a:ext cx="2554474" cy="61126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2A44C1-DAAC-E64A-8D73-7D9875934C1E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3912064" y="5087146"/>
            <a:ext cx="243218" cy="44727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D150747-EAF8-064A-A5D6-CBF5A75027D1}"/>
              </a:ext>
            </a:extLst>
          </p:cNvPr>
          <p:cNvSpPr txBox="1"/>
          <p:nvPr/>
        </p:nvSpPr>
        <p:spPr>
          <a:xfrm>
            <a:off x="5249919" y="5655969"/>
            <a:ext cx="149309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D07</a:t>
            </a:r>
          </a:p>
          <a:p>
            <a:pPr marL="0" marR="0" lvl="0" indent="0" algn="l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Detector</a:t>
            </a:r>
          </a:p>
          <a:p>
            <a:pPr marL="0" marR="0" lvl="0" indent="0" algn="l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Motion Control  &amp; Automation</a:t>
            </a:r>
          </a:p>
          <a:p>
            <a:pPr marL="0" marR="0" lvl="0" indent="0" algn="l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Life Science labs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820421-79F4-DA48-9A1D-2983A65588E5}"/>
              </a:ext>
            </a:extLst>
          </p:cNvPr>
          <p:cNvSpPr txBox="1"/>
          <p:nvPr/>
        </p:nvSpPr>
        <p:spPr>
          <a:xfrm>
            <a:off x="39491" y="5697267"/>
            <a:ext cx="3232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D08</a:t>
            </a:r>
          </a:p>
          <a:p>
            <a:pPr marL="0" marR="0" lvl="0" indent="0" algn="l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Radioactive Material (RML) lab</a:t>
            </a:r>
          </a:p>
          <a:p>
            <a:pPr marL="0" marR="0" lvl="0" indent="0" algn="l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 Environment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Chemistry labs</a:t>
            </a:r>
          </a:p>
          <a:p>
            <a:pPr marL="0" marR="0" lvl="0" indent="0" algn="l" defTabSz="914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Optics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669FF6-4D7E-2849-95C5-58A9225F62E9}"/>
              </a:ext>
            </a:extLst>
          </p:cNvPr>
          <p:cNvSpPr/>
          <p:nvPr/>
        </p:nvSpPr>
        <p:spPr>
          <a:xfrm rot="20654131">
            <a:off x="2356144" y="4861840"/>
            <a:ext cx="1047829" cy="63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2377E92-1A74-8843-AC13-435812B7E176}"/>
              </a:ext>
            </a:extLst>
          </p:cNvPr>
          <p:cNvCxnSpPr>
            <a:cxnSpLocks/>
          </p:cNvCxnSpPr>
          <p:nvPr/>
        </p:nvCxnSpPr>
        <p:spPr>
          <a:xfrm flipH="1">
            <a:off x="4071706" y="4660964"/>
            <a:ext cx="225348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E8F551A-24C1-8C4A-9040-2330207E9226}"/>
              </a:ext>
            </a:extLst>
          </p:cNvPr>
          <p:cNvGrpSpPr/>
          <p:nvPr/>
        </p:nvGrpSpPr>
        <p:grpSpPr>
          <a:xfrm>
            <a:off x="6593873" y="5327408"/>
            <a:ext cx="2550127" cy="1381855"/>
            <a:chOff x="6593873" y="5327408"/>
            <a:chExt cx="2550127" cy="138185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BE0692E-3B4B-CC45-8344-64BF2D4C21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93873" y="5327408"/>
              <a:ext cx="2550127" cy="125656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01CC5A-7148-794C-B044-E562102AF1AD}"/>
                </a:ext>
              </a:extLst>
            </p:cNvPr>
            <p:cNvSpPr txBox="1"/>
            <p:nvPr/>
          </p:nvSpPr>
          <p:spPr>
            <a:xfrm rot="20013202">
              <a:off x="7839926" y="6062932"/>
              <a:ext cx="1045479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Visit ESS </a:t>
              </a:r>
            </a:p>
            <a:p>
              <a:r>
                <a:rPr lang="en-GB" i="1" dirty="0"/>
                <a:t>VR booth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1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on the Sample Environment Reference Suite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" t="1522" r="2220" b="90976"/>
          <a:stretch/>
        </p:blipFill>
        <p:spPr bwMode="auto">
          <a:xfrm>
            <a:off x="-1941054" y="1425896"/>
            <a:ext cx="11160000" cy="1221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5117" y="2737544"/>
            <a:ext cx="9144001" cy="4082172"/>
          </a:xfrm>
          <a:prstGeom prst="rect">
            <a:avLst/>
          </a:prstGeom>
          <a:ln/>
        </p:spPr>
        <p:txBody>
          <a:bodyPr vert="horz" lIns="38100" tIns="38100" rIns="38100" bIns="381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6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Sample Environment </a:t>
            </a:r>
            <a:r>
              <a:rPr lang="en-US" sz="2200" b="1" dirty="0">
                <a:solidFill>
                  <a:srgbClr val="000000"/>
                </a:solidFill>
              </a:rPr>
              <a:t>Reference Suite based on instrument needs</a:t>
            </a:r>
            <a:r>
              <a:rPr lang="en-US" sz="2200" dirty="0">
                <a:solidFill>
                  <a:srgbClr val="000000"/>
                </a:solidFill>
              </a:rPr>
              <a:t>.                 Timelines determined by instrument construction </a:t>
            </a:r>
            <a:r>
              <a:rPr lang="en-US" sz="2200" b="1" dirty="0">
                <a:solidFill>
                  <a:srgbClr val="000000"/>
                </a:solidFill>
              </a:rPr>
              <a:t>schedule</a:t>
            </a:r>
            <a:r>
              <a:rPr lang="en-US" sz="2200" dirty="0">
                <a:solidFill>
                  <a:srgbClr val="000000"/>
                </a:solidFill>
              </a:rPr>
              <a:t> and </a:t>
            </a:r>
            <a:r>
              <a:rPr lang="en-US" sz="2200" b="1" dirty="0">
                <a:solidFill>
                  <a:srgbClr val="000000"/>
                </a:solidFill>
              </a:rPr>
              <a:t>lead time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  <a:p>
            <a:pPr marL="304800" indent="-306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NSS </a:t>
            </a:r>
            <a:r>
              <a:rPr lang="en-US" sz="2200" b="1" dirty="0">
                <a:solidFill>
                  <a:srgbClr val="000000"/>
                </a:solidFill>
              </a:rPr>
              <a:t>construction budget covers needs of first 8 instruments</a:t>
            </a:r>
            <a:r>
              <a:rPr lang="en-US" sz="2200" dirty="0">
                <a:solidFill>
                  <a:srgbClr val="000000"/>
                </a:solidFill>
              </a:rPr>
              <a:t> #1-#8.             Additional budget provision for instruments #9-#15 in initial operation.</a:t>
            </a:r>
          </a:p>
          <a:p>
            <a:pPr marL="304800" indent="-306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Cross-check regularly Sample </a:t>
            </a:r>
            <a:r>
              <a:rPr lang="en-US" sz="2200" dirty="0" err="1">
                <a:solidFill>
                  <a:srgbClr val="000000"/>
                </a:solidFill>
              </a:rPr>
              <a:t>Env</a:t>
            </a:r>
            <a:r>
              <a:rPr lang="en-US" sz="2200" dirty="0">
                <a:solidFill>
                  <a:srgbClr val="000000"/>
                </a:solidFill>
              </a:rPr>
              <a:t>. Reference Suite and Laboratory Requests; at least during each (sub-) TG3 jointly between SAD and instr. Team. </a:t>
            </a:r>
          </a:p>
          <a:p>
            <a:pPr marL="304800" indent="-3060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Each SES follows its own project plan incl. integration and safety assessment; e.g. SES are </a:t>
            </a:r>
            <a:r>
              <a:rPr lang="en-US" sz="2200" i="1" dirty="0">
                <a:solidFill>
                  <a:srgbClr val="000000"/>
                </a:solidFill>
              </a:rPr>
              <a:t>not</a:t>
            </a:r>
            <a:r>
              <a:rPr lang="en-US" sz="2200" dirty="0">
                <a:solidFill>
                  <a:srgbClr val="000000"/>
                </a:solidFill>
              </a:rPr>
              <a:t> part of the instrument TG3 process itself</a:t>
            </a:r>
            <a:endParaRPr lang="en-US" sz="2200" dirty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407E42-D768-ED43-BD23-92FBC7B8A4B2}"/>
              </a:ext>
            </a:extLst>
          </p:cNvPr>
          <p:cNvSpPr/>
          <p:nvPr/>
        </p:nvSpPr>
        <p:spPr>
          <a:xfrm>
            <a:off x="410168" y="1564410"/>
            <a:ext cx="7773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hlinkClick r:id="rId4"/>
              </a:rPr>
              <a:t>https://1drv.ms/x/s!AuCQb_HPf3b9g8g2HHqvybpQKix-Lg 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56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Sample Environment Control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1269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prstClr val="black"/>
                </a:solidFill>
                <a:cs typeface="Calibri"/>
              </a:rPr>
              <a:t>SES integration ensures (potential) mobility between instruments &amp; maintainability</a:t>
            </a:r>
          </a:p>
          <a:p>
            <a:pPr marL="285750" indent="-285750">
              <a:buFont typeface="Arial"/>
              <a:buChar char="•"/>
            </a:pPr>
            <a:endParaRPr lang="en-GB" sz="2000" dirty="0">
              <a:solidFill>
                <a:prstClr val="black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000" dirty="0">
                <a:solidFill>
                  <a:prstClr val="black"/>
                </a:solidFill>
                <a:cs typeface="Calibri"/>
              </a:rPr>
              <a:t>SES require control </a:t>
            </a:r>
            <a:r>
              <a:rPr lang="en-GB" sz="2000" dirty="0"/>
              <a:t>hardware / PLC,  algorithms / logic, sequences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Device Integration ongoing and ‘standards’ established to minimize duplication</a:t>
            </a:r>
          </a:p>
          <a:p>
            <a:pPr marL="285750" indent="-285750">
              <a:buFont typeface="Arial"/>
              <a:buChar char="•"/>
            </a:pPr>
            <a:endParaRPr lang="en-GB" sz="2000" dirty="0"/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EPICS (ICS): </a:t>
            </a:r>
            <a:r>
              <a:rPr lang="en-GB" sz="2000" dirty="0" err="1"/>
              <a:t>enginering</a:t>
            </a:r>
            <a:r>
              <a:rPr lang="en-GB" sz="2000" dirty="0"/>
              <a:t> UI, archiver, network boot, plug &amp; play, network, timestamp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err="1"/>
              <a:t>SECoP</a:t>
            </a:r>
            <a:r>
              <a:rPr lang="en-GB" sz="2000" dirty="0"/>
              <a:t> supported by SINE2020 grant provides cross-facility standard protocol </a:t>
            </a:r>
          </a:p>
          <a:p>
            <a:pPr marL="285750" indent="-285750">
              <a:buFont typeface="Arial"/>
              <a:buChar char="•"/>
            </a:pPr>
            <a:endParaRPr lang="en-GB" sz="2000" dirty="0"/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Exp. Control System (DMSC): NICOS integration, user interface, scripting, data coll.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Framework available for testing: Lab network, EPICS framework , ‘user PC’</a:t>
            </a:r>
            <a:endParaRPr lang="en-GB" sz="2000" dirty="0">
              <a:solidFill>
                <a:prstClr val="black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1659776-E8A5-CD46-B52E-D62E4159B9BA}"/>
              </a:ext>
            </a:extLst>
          </p:cNvPr>
          <p:cNvSpPr/>
          <p:nvPr/>
        </p:nvSpPr>
        <p:spPr>
          <a:xfrm>
            <a:off x="2422848" y="5139492"/>
            <a:ext cx="4104968" cy="171850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6BF9521-CC23-A240-BA52-85D906629787}"/>
              </a:ext>
            </a:extLst>
          </p:cNvPr>
          <p:cNvSpPr/>
          <p:nvPr/>
        </p:nvSpPr>
        <p:spPr>
          <a:xfrm>
            <a:off x="7099300" y="5243123"/>
            <a:ext cx="1587500" cy="154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ECS</a:t>
            </a:r>
          </a:p>
          <a:p>
            <a:pPr algn="ctr"/>
            <a:r>
              <a:rPr lang="en-GB" dirty="0"/>
              <a:t>Experiment Control System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25E0480-3D23-EE45-855E-08C7C7B8570F}"/>
              </a:ext>
            </a:extLst>
          </p:cNvPr>
          <p:cNvSpPr/>
          <p:nvPr/>
        </p:nvSpPr>
        <p:spPr>
          <a:xfrm>
            <a:off x="234761" y="5243123"/>
            <a:ext cx="1587500" cy="154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SES</a:t>
            </a:r>
          </a:p>
          <a:p>
            <a:pPr algn="ctr"/>
            <a:r>
              <a:rPr lang="en-GB" sz="2000" dirty="0"/>
              <a:t>Sample Environ. System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AC5A8FC-BBCE-1849-B10F-1BB02CE14AFF}"/>
              </a:ext>
            </a:extLst>
          </p:cNvPr>
          <p:cNvSpPr/>
          <p:nvPr/>
        </p:nvSpPr>
        <p:spPr>
          <a:xfrm>
            <a:off x="2548209" y="5243123"/>
            <a:ext cx="1587500" cy="154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EPICS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FD622A4-9689-EB4E-BC16-F08EB2E85EF7}"/>
              </a:ext>
            </a:extLst>
          </p:cNvPr>
          <p:cNvSpPr/>
          <p:nvPr/>
        </p:nvSpPr>
        <p:spPr>
          <a:xfrm>
            <a:off x="4868173" y="5243123"/>
            <a:ext cx="1587500" cy="154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err="1"/>
              <a:t>SECoP</a:t>
            </a:r>
            <a:endParaRPr lang="en-GB" sz="2800" i="1" dirty="0"/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F0807663-DF9F-3940-B115-3F9FB1D77188}"/>
              </a:ext>
            </a:extLst>
          </p:cNvPr>
          <p:cNvSpPr/>
          <p:nvPr/>
        </p:nvSpPr>
        <p:spPr>
          <a:xfrm>
            <a:off x="1816535" y="5858057"/>
            <a:ext cx="731674" cy="319532"/>
          </a:xfrm>
          <a:prstGeom prst="leftRightArrow">
            <a:avLst>
              <a:gd name="adj1" fmla="val 18203"/>
              <a:gd name="adj2" fmla="val 50000"/>
            </a:avLst>
          </a:prstGeom>
          <a:solidFill>
            <a:srgbClr val="FDEA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48FEE813-8C1E-5D43-B080-0B76BC2965B8}"/>
              </a:ext>
            </a:extLst>
          </p:cNvPr>
          <p:cNvSpPr/>
          <p:nvPr/>
        </p:nvSpPr>
        <p:spPr>
          <a:xfrm>
            <a:off x="4147997" y="5858057"/>
            <a:ext cx="720176" cy="319532"/>
          </a:xfrm>
          <a:prstGeom prst="leftRightArrow">
            <a:avLst>
              <a:gd name="adj1" fmla="val 18203"/>
              <a:gd name="adj2" fmla="val 50000"/>
            </a:avLst>
          </a:prstGeom>
          <a:solidFill>
            <a:srgbClr val="FDEA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8931A720-FB4E-E146-82D7-680469BD5D34}"/>
              </a:ext>
            </a:extLst>
          </p:cNvPr>
          <p:cNvSpPr/>
          <p:nvPr/>
        </p:nvSpPr>
        <p:spPr>
          <a:xfrm>
            <a:off x="6468811" y="5858057"/>
            <a:ext cx="630489" cy="319532"/>
          </a:xfrm>
          <a:prstGeom prst="leftRightArrow">
            <a:avLst>
              <a:gd name="adj1" fmla="val 18203"/>
              <a:gd name="adj2" fmla="val 50000"/>
            </a:avLst>
          </a:prstGeom>
          <a:solidFill>
            <a:srgbClr val="FDEA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Science Support 4 Instruments</a:t>
            </a:r>
            <a:br>
              <a:rPr lang="en-GB" dirty="0"/>
            </a:br>
            <a:r>
              <a:rPr lang="en-GB" dirty="0"/>
              <a:t>(driven by 1</a:t>
            </a:r>
            <a:r>
              <a:rPr lang="en-GB" baseline="30000" dirty="0"/>
              <a:t>st</a:t>
            </a:r>
            <a:r>
              <a:rPr lang="en-GB" dirty="0"/>
              <a:t> #1-8, #9-15 invited observers)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F86A31-4DD6-0C4F-9614-1D833A8C59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6850" y="1477430"/>
          <a:ext cx="8813800" cy="5380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2760">
                  <a:extLst>
                    <a:ext uri="{9D8B030D-6E8A-4147-A177-3AD203B41FA5}">
                      <a16:colId xmlns:a16="http://schemas.microsoft.com/office/drawing/2014/main" val="1676256371"/>
                    </a:ext>
                  </a:extLst>
                </a:gridCol>
                <a:gridCol w="1762760">
                  <a:extLst>
                    <a:ext uri="{9D8B030D-6E8A-4147-A177-3AD203B41FA5}">
                      <a16:colId xmlns:a16="http://schemas.microsoft.com/office/drawing/2014/main" val="2528717114"/>
                    </a:ext>
                  </a:extLst>
                </a:gridCol>
                <a:gridCol w="1762760">
                  <a:extLst>
                    <a:ext uri="{9D8B030D-6E8A-4147-A177-3AD203B41FA5}">
                      <a16:colId xmlns:a16="http://schemas.microsoft.com/office/drawing/2014/main" val="3390915051"/>
                    </a:ext>
                  </a:extLst>
                </a:gridCol>
                <a:gridCol w="1762760">
                  <a:extLst>
                    <a:ext uri="{9D8B030D-6E8A-4147-A177-3AD203B41FA5}">
                      <a16:colId xmlns:a16="http://schemas.microsoft.com/office/drawing/2014/main" val="3030796935"/>
                    </a:ext>
                  </a:extLst>
                </a:gridCol>
                <a:gridCol w="1762760">
                  <a:extLst>
                    <a:ext uri="{9D8B030D-6E8A-4147-A177-3AD203B41FA5}">
                      <a16:colId xmlns:a16="http://schemas.microsoft.com/office/drawing/2014/main" val="1036622127"/>
                    </a:ext>
                  </a:extLst>
                </a:gridCol>
              </a:tblGrid>
              <a:tr h="893234">
                <a:tc>
                  <a:txBody>
                    <a:bodyPr/>
                    <a:lstStyle/>
                    <a:p>
                      <a:r>
                        <a:rPr lang="en-GB" i="1" noProof="0" dirty="0"/>
                        <a:t>MESI is involved for all sample </a:t>
                      </a:r>
                      <a:r>
                        <a:rPr lang="en-GB" i="1" noProof="0" dirty="0" err="1"/>
                        <a:t>env</a:t>
                      </a:r>
                      <a:r>
                        <a:rPr lang="en-GB" i="1" noProof="0" dirty="0"/>
                        <a:t>.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/>
                        <a:t>LSS</a:t>
                      </a:r>
                    </a:p>
                    <a:p>
                      <a:r>
                        <a:rPr lang="en-GB" noProof="0" dirty="0" err="1"/>
                        <a:t>Estia</a:t>
                      </a:r>
                      <a:r>
                        <a:rPr lang="en-GB" noProof="0" dirty="0"/>
                        <a:t>, Loki</a:t>
                      </a:r>
                    </a:p>
                    <a:p>
                      <a:r>
                        <a:rPr lang="en-GB" i="1" noProof="0" dirty="0"/>
                        <a:t>Freia, </a:t>
                      </a:r>
                      <a:r>
                        <a:rPr lang="en-GB" i="1" noProof="0" dirty="0" err="1"/>
                        <a:t>Skadi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/>
                        <a:t>ENG</a:t>
                      </a:r>
                    </a:p>
                    <a:p>
                      <a:r>
                        <a:rPr lang="en-GB" noProof="0"/>
                        <a:t>Beer, Odin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/>
                        <a:t>DIF</a:t>
                      </a:r>
                    </a:p>
                    <a:p>
                      <a:r>
                        <a:rPr lang="en-GB" noProof="0"/>
                        <a:t>Dream, Magic</a:t>
                      </a:r>
                    </a:p>
                    <a:p>
                      <a:r>
                        <a:rPr lang="en-GB" i="1" noProof="0"/>
                        <a:t>Heimdal, NMX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/>
                        <a:t>SPEC</a:t>
                      </a:r>
                    </a:p>
                    <a:p>
                      <a:r>
                        <a:rPr lang="en-GB" noProof="0" dirty="0"/>
                        <a:t>CSPEC, </a:t>
                      </a:r>
                      <a:r>
                        <a:rPr lang="en-GB" noProof="0" dirty="0" err="1"/>
                        <a:t>Bifrost</a:t>
                      </a:r>
                      <a:endParaRPr lang="en-GB" noProof="0" dirty="0"/>
                    </a:p>
                    <a:p>
                      <a:r>
                        <a:rPr lang="en-GB" i="1" noProof="0" dirty="0"/>
                        <a:t>TREX, Vespa, Mir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108439"/>
                  </a:ext>
                </a:extLst>
              </a:tr>
              <a:tr h="893234">
                <a:tc>
                  <a:txBody>
                    <a:bodyPr/>
                    <a:lstStyle/>
                    <a:p>
                      <a:r>
                        <a:rPr lang="en-GB" b="1" noProof="0"/>
                        <a:t>FLUCO</a:t>
                      </a:r>
                    </a:p>
                    <a:p>
                      <a:r>
                        <a:rPr lang="en-GB" noProof="0"/>
                        <a:t>Harald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MAYBE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180679"/>
                  </a:ext>
                </a:extLst>
              </a:tr>
              <a:tr h="893234">
                <a:tc>
                  <a:txBody>
                    <a:bodyPr/>
                    <a:lstStyle/>
                    <a:p>
                      <a:r>
                        <a:rPr lang="en-GB" b="1" noProof="0" dirty="0"/>
                        <a:t>TEFI</a:t>
                      </a:r>
                    </a:p>
                    <a:p>
                      <a:r>
                        <a:rPr lang="en-GB" noProof="0" dirty="0"/>
                        <a:t>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MAYBE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  <a:p>
                      <a:r>
                        <a:rPr lang="en-GB" noProof="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166741"/>
                  </a:ext>
                </a:extLst>
              </a:tr>
              <a:tr h="893234">
                <a:tc>
                  <a:txBody>
                    <a:bodyPr/>
                    <a:lstStyle/>
                    <a:p>
                      <a:r>
                        <a:rPr lang="en-GB" b="1" noProof="0" dirty="0"/>
                        <a:t>PREMP</a:t>
                      </a:r>
                    </a:p>
                    <a:p>
                      <a:r>
                        <a:rPr lang="en-GB" noProof="0" dirty="0"/>
                        <a:t>Malcolm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  <a:p>
                      <a:r>
                        <a:rPr lang="en-GB" noProof="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61433"/>
                  </a:ext>
                </a:extLst>
              </a:tr>
              <a:tr h="893234">
                <a:tc>
                  <a:txBody>
                    <a:bodyPr/>
                    <a:lstStyle/>
                    <a:p>
                      <a:r>
                        <a:rPr lang="en-GB" b="1" noProof="0"/>
                        <a:t>SULF</a:t>
                      </a:r>
                    </a:p>
                    <a:p>
                      <a:r>
                        <a:rPr lang="en-GB" noProof="0"/>
                        <a:t>Monika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725728"/>
                  </a:ext>
                </a:extLst>
              </a:tr>
              <a:tr h="893234">
                <a:tc>
                  <a:txBody>
                    <a:bodyPr/>
                    <a:lstStyle/>
                    <a:p>
                      <a:r>
                        <a:rPr lang="en-GB" b="1" noProof="0"/>
                        <a:t>DEMAX</a:t>
                      </a:r>
                    </a:p>
                    <a:p>
                      <a:r>
                        <a:rPr lang="en-GB" b="0" noProof="0"/>
                        <a:t>Zoë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  <a:p>
                      <a:r>
                        <a:rPr lang="en-GB" noProof="0"/>
                        <a:t>NMX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  <a:p>
                      <a:r>
                        <a:rPr lang="en-GB" noProof="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221624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801AC73-BA98-FE4E-A257-2D50CB785B8C}"/>
              </a:ext>
            </a:extLst>
          </p:cNvPr>
          <p:cNvSpPr/>
          <p:nvPr/>
        </p:nvSpPr>
        <p:spPr>
          <a:xfrm>
            <a:off x="2032000" y="5270168"/>
            <a:ext cx="3378200" cy="587375"/>
          </a:xfrm>
          <a:prstGeom prst="roundRect">
            <a:avLst/>
          </a:prstGeom>
          <a:solidFill>
            <a:srgbClr val="EF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Labs</a:t>
            </a:r>
            <a:r>
              <a:rPr lang="sv-SE" dirty="0">
                <a:solidFill>
                  <a:schemeClr val="tx1"/>
                </a:solidFill>
              </a:rPr>
              <a:t> 4 Instruments D Hall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40594C-94CC-4D4E-9D5A-90B56F50F598}"/>
              </a:ext>
            </a:extLst>
          </p:cNvPr>
          <p:cNvSpPr/>
          <p:nvPr/>
        </p:nvSpPr>
        <p:spPr>
          <a:xfrm>
            <a:off x="5575300" y="5270167"/>
            <a:ext cx="3321050" cy="587375"/>
          </a:xfrm>
          <a:prstGeom prst="roundRect">
            <a:avLst/>
          </a:prstGeom>
          <a:solidFill>
            <a:srgbClr val="EF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Labs</a:t>
            </a:r>
            <a:r>
              <a:rPr lang="sv-SE" dirty="0">
                <a:solidFill>
                  <a:schemeClr val="tx1"/>
                </a:solidFill>
              </a:rPr>
              <a:t> 4 Instruments E Hall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44E1C4-CDA5-8D46-86E0-36A058C8801A}"/>
              </a:ext>
            </a:extLst>
          </p:cNvPr>
          <p:cNvSpPr/>
          <p:nvPr/>
        </p:nvSpPr>
        <p:spPr>
          <a:xfrm>
            <a:off x="2032000" y="6121068"/>
            <a:ext cx="6838950" cy="587375"/>
          </a:xfrm>
          <a:prstGeom prst="roundRect">
            <a:avLst/>
          </a:prstGeom>
          <a:solidFill>
            <a:srgbClr val="EF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DEMAX 4 LSS, NMX, SPEC (</a:t>
            </a:r>
            <a:r>
              <a:rPr lang="sv-SE" i="1" dirty="0">
                <a:solidFill>
                  <a:schemeClr val="tx1"/>
                </a:solidFill>
              </a:rPr>
              <a:t>w/o Bifrost</a:t>
            </a:r>
            <a:r>
              <a:rPr lang="sv-S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903CE2F-823A-6549-BA71-FAF4E6C2BA39}"/>
              </a:ext>
            </a:extLst>
          </p:cNvPr>
          <p:cNvSpPr/>
          <p:nvPr/>
        </p:nvSpPr>
        <p:spPr>
          <a:xfrm>
            <a:off x="2032000" y="2490849"/>
            <a:ext cx="1612900" cy="2515791"/>
          </a:xfrm>
          <a:prstGeom prst="roundRect">
            <a:avLst>
              <a:gd name="adj" fmla="val 7629"/>
            </a:avLst>
          </a:prstGeom>
          <a:solidFill>
            <a:srgbClr val="EF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SES 4 LSS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(</a:t>
            </a:r>
            <a:r>
              <a:rPr lang="sv-SE" i="1" dirty="0" err="1">
                <a:solidFill>
                  <a:schemeClr val="tx1"/>
                </a:solidFill>
              </a:rPr>
              <a:t>autumn</a:t>
            </a:r>
            <a:r>
              <a:rPr lang="sv-S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4165529-18CE-8F41-863C-60C6AC00681B}"/>
              </a:ext>
            </a:extLst>
          </p:cNvPr>
          <p:cNvSpPr/>
          <p:nvPr/>
        </p:nvSpPr>
        <p:spPr>
          <a:xfrm>
            <a:off x="3797300" y="2490851"/>
            <a:ext cx="1612900" cy="2515792"/>
          </a:xfrm>
          <a:prstGeom prst="roundRect">
            <a:avLst>
              <a:gd name="adj" fmla="val 7218"/>
            </a:avLst>
          </a:prstGeom>
          <a:solidFill>
            <a:srgbClr val="EF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SES 4 ENG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1639ED5-4E93-3841-B8CE-6A4EE352FF54}"/>
              </a:ext>
            </a:extLst>
          </p:cNvPr>
          <p:cNvSpPr/>
          <p:nvPr/>
        </p:nvSpPr>
        <p:spPr>
          <a:xfrm>
            <a:off x="5575300" y="2490849"/>
            <a:ext cx="3295650" cy="710012"/>
          </a:xfrm>
          <a:prstGeom prst="roundRect">
            <a:avLst/>
          </a:prstGeom>
          <a:solidFill>
            <a:srgbClr val="EF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FLUCO 4 DIF &amp; SPEC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(</a:t>
            </a:r>
            <a:r>
              <a:rPr lang="sv-SE" i="1" dirty="0">
                <a:solidFill>
                  <a:schemeClr val="tx1"/>
                </a:solidFill>
              </a:rPr>
              <a:t>w/o Bifrost, Magic, NMX</a:t>
            </a:r>
            <a:r>
              <a:rPr lang="sv-S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BB07153-2A49-3C44-80F1-5CEB0D432A18}"/>
              </a:ext>
            </a:extLst>
          </p:cNvPr>
          <p:cNvSpPr/>
          <p:nvPr/>
        </p:nvSpPr>
        <p:spPr>
          <a:xfrm>
            <a:off x="5575300" y="3411203"/>
            <a:ext cx="3295650" cy="1595437"/>
          </a:xfrm>
          <a:prstGeom prst="roundRect">
            <a:avLst>
              <a:gd name="adj" fmla="val 8361"/>
            </a:avLst>
          </a:prstGeom>
          <a:solidFill>
            <a:srgbClr val="EF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TEFI &amp; PREMP 4 DIF &amp; SPEC</a:t>
            </a:r>
          </a:p>
        </p:txBody>
      </p:sp>
    </p:spTree>
    <p:extLst>
      <p:ext uri="{BB962C8B-B14F-4D97-AF65-F5344CB8AC3E}">
        <p14:creationId xmlns:p14="http://schemas.microsoft.com/office/powerpoint/2010/main" val="151896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Default - Rubrikb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Rubrikbild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Rubrik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64953</TotalTime>
  <Words>761</Words>
  <Application>Microsoft Macintosh PowerPoint</Application>
  <PresentationFormat>On-screen Show (4:3)</PresentationFormat>
  <Paragraphs>188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ヒラギノ角ゴ ProN W3</vt:lpstr>
      <vt:lpstr>Arial</vt:lpstr>
      <vt:lpstr>Calibri</vt:lpstr>
      <vt:lpstr>Gill Sans</vt:lpstr>
      <vt:lpstr>Default - Rubrikbild</vt:lpstr>
      <vt:lpstr>2_Default Theme</vt:lpstr>
      <vt:lpstr>3_ESS Core Powerpoint</vt:lpstr>
      <vt:lpstr>PowerPoint Presentation</vt:lpstr>
      <vt:lpstr>Meetings on Sample Environment Systems (SES)</vt:lpstr>
      <vt:lpstr>Meetings on Sample Environment Systems (SES)</vt:lpstr>
      <vt:lpstr>SAD Involvement during Instrument Detailed Design and (sub)TG3 </vt:lpstr>
      <vt:lpstr>Workshops, Laboratories, Infrastructures at the instrument halls (M. Hartl)</vt:lpstr>
      <vt:lpstr>Delivering on the Sample Environment Reference Suite</vt:lpstr>
      <vt:lpstr>Sample Environment Control Structure</vt:lpstr>
      <vt:lpstr>Science Support 4 Instruments (driven by 1st #1-8, #9-15 invited observers)</vt:lpstr>
    </vt:vector>
  </TitlesOfParts>
  <Company>European Spallation Source ESS AB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 Hiess</dc:creator>
  <cp:lastModifiedBy>Arno Hiess</cp:lastModifiedBy>
  <cp:revision>434</cp:revision>
  <dcterms:created xsi:type="dcterms:W3CDTF">2016-03-14T10:33:03Z</dcterms:created>
  <dcterms:modified xsi:type="dcterms:W3CDTF">2018-09-19T15:08:24Z</dcterms:modified>
</cp:coreProperties>
</file>