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7"/>
  </p:notesMasterIdLst>
  <p:handoutMasterIdLst>
    <p:handoutMasterId r:id="rId18"/>
  </p:handoutMasterIdLst>
  <p:sldIdLst>
    <p:sldId id="259" r:id="rId2"/>
    <p:sldId id="321" r:id="rId3"/>
    <p:sldId id="348" r:id="rId4"/>
    <p:sldId id="413" r:id="rId5"/>
    <p:sldId id="349" r:id="rId6"/>
    <p:sldId id="304" r:id="rId7"/>
    <p:sldId id="350" r:id="rId8"/>
    <p:sldId id="387" r:id="rId9"/>
    <p:sldId id="344" r:id="rId10"/>
    <p:sldId id="285" r:id="rId11"/>
    <p:sldId id="351" r:id="rId12"/>
    <p:sldId id="414" r:id="rId13"/>
    <p:sldId id="386" r:id="rId14"/>
    <p:sldId id="415" r:id="rId15"/>
    <p:sldId id="356" r:id="rId16"/>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776">
          <p15:clr>
            <a:srgbClr val="A4A3A4"/>
          </p15:clr>
        </p15:guide>
        <p15:guide id="4" orient="horz" pos="63">
          <p15:clr>
            <a:srgbClr val="A4A3A4"/>
          </p15:clr>
        </p15:guide>
        <p15:guide id="5" pos="381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8AB805"/>
    <a:srgbClr val="C86BA4"/>
    <a:srgbClr val="82AA1E"/>
    <a:srgbClr val="82AF19"/>
    <a:srgbClr val="485156"/>
    <a:srgbClr val="82B819"/>
    <a:srgbClr val="82B80F"/>
    <a:srgbClr val="8AB80F"/>
    <a:srgbClr val="7D00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41" autoAdjust="0"/>
    <p:restoredTop sz="93089"/>
  </p:normalViewPr>
  <p:slideViewPr>
    <p:cSldViewPr snapToGrid="0" snapToObjects="1">
      <p:cViewPr>
        <p:scale>
          <a:sx n="109" d="100"/>
          <a:sy n="109" d="100"/>
        </p:scale>
        <p:origin x="152" y="992"/>
      </p:cViewPr>
      <p:guideLst>
        <p:guide orient="horz" pos="1620"/>
        <p:guide pos="2880"/>
        <p:guide pos="2776"/>
        <p:guide orient="horz" pos="63"/>
        <p:guide pos="3818"/>
      </p:guideLst>
    </p:cSldViewPr>
  </p:slideViewPr>
  <p:notesTextViewPr>
    <p:cViewPr>
      <p:scale>
        <a:sx n="100" d="100"/>
        <a:sy n="100" d="100"/>
      </p:scale>
      <p:origin x="0" y="0"/>
    </p:cViewPr>
  </p:notesTextViewPr>
  <p:sorterViewPr>
    <p:cViewPr>
      <p:scale>
        <a:sx n="130" d="100"/>
        <a:sy n="130" d="100"/>
      </p:scale>
      <p:origin x="0" y="1280"/>
    </p:cViewPr>
  </p:sorter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2F373C-62F2-E542-A31B-D414FBBD2CE2}" type="datetimeFigureOut">
              <a:rPr lang="da-DK" smtClean="0"/>
              <a:t>10/09/2018</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D329FE-1567-AC46-B510-35DD9DCF6283}" type="slidenum">
              <a:rPr lang="da-DK" smtClean="0"/>
              <a:t>‹#›</a:t>
            </a:fld>
            <a:endParaRPr lang="da-DK"/>
          </a:p>
        </p:txBody>
      </p:sp>
    </p:spTree>
    <p:extLst>
      <p:ext uri="{BB962C8B-B14F-4D97-AF65-F5344CB8AC3E}">
        <p14:creationId xmlns:p14="http://schemas.microsoft.com/office/powerpoint/2010/main" val="3509536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895BDF-3F42-4B44-9926-2C470335BF83}" type="datetimeFigureOut">
              <a:rPr lang="da-DK" smtClean="0"/>
              <a:t>10/09/2018</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60E1A-7BE3-3D46-9629-02100BF95167}" type="slidenum">
              <a:rPr lang="da-DK" smtClean="0"/>
              <a:t>‹#›</a:t>
            </a:fld>
            <a:endParaRPr lang="da-DK"/>
          </a:p>
        </p:txBody>
      </p:sp>
    </p:spTree>
    <p:extLst>
      <p:ext uri="{BB962C8B-B14F-4D97-AF65-F5344CB8AC3E}">
        <p14:creationId xmlns:p14="http://schemas.microsoft.com/office/powerpoint/2010/main" val="22131022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1BC99C-C17F-0247-AD48-9BD861AA6815}" type="datetimeFigureOut">
              <a:rPr lang="da-DK" smtClean="0"/>
              <a:t>10/09/2018</a:t>
            </a:fld>
            <a:endParaRPr lang="da-DK"/>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88180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BC99C-C17F-0247-AD48-9BD861AA6815}" type="datetimeFigureOut">
              <a:rPr lang="da-DK" smtClean="0"/>
              <a:t>10/09/2018</a:t>
            </a:fld>
            <a:endParaRPr lang="da-DK"/>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245699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BC99C-C17F-0247-AD48-9BD861AA6815}" type="datetimeFigureOut">
              <a:rPr lang="da-DK" smtClean="0"/>
              <a:t>10/09/2018</a:t>
            </a:fld>
            <a:endParaRPr lang="da-DK"/>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48511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2" name="Billede 21" descr="16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2924" y="0"/>
            <a:ext cx="4811076" cy="5143500"/>
          </a:xfrm>
          <a:prstGeom prst="rect">
            <a:avLst/>
          </a:prstGeom>
        </p:spPr>
      </p:pic>
      <p:sp>
        <p:nvSpPr>
          <p:cNvPr id="2" name="Titel 1"/>
          <p:cNvSpPr>
            <a:spLocks noGrp="1"/>
          </p:cNvSpPr>
          <p:nvPr>
            <p:ph type="ctrTitle" hasCustomPrompt="1"/>
          </p:nvPr>
        </p:nvSpPr>
        <p:spPr>
          <a:xfrm>
            <a:off x="1007700" y="1657354"/>
            <a:ext cx="4929550" cy="1102519"/>
          </a:xfrm>
        </p:spPr>
        <p:txBody>
          <a:bodyPr>
            <a:normAutofit/>
          </a:bodyPr>
          <a:lstStyle>
            <a:lvl1pPr algn="l">
              <a:defRPr sz="3600" b="1" baseline="0">
                <a:solidFill>
                  <a:srgbClr val="485156"/>
                </a:solidFill>
              </a:defRPr>
            </a:lvl1pPr>
          </a:lstStyle>
          <a:p>
            <a:r>
              <a:rPr lang="da-DK" dirty="0" err="1"/>
              <a:t>Click</a:t>
            </a:r>
            <a:r>
              <a:rPr lang="da-DK" dirty="0"/>
              <a:t> to </a:t>
            </a:r>
            <a:r>
              <a:rPr lang="da-DK" dirty="0" err="1"/>
              <a:t>edit</a:t>
            </a:r>
            <a:r>
              <a:rPr lang="da-DK" dirty="0"/>
              <a:t> slide </a:t>
            </a:r>
            <a:r>
              <a:rPr lang="da-DK" dirty="0" err="1"/>
              <a:t>title</a:t>
            </a:r>
            <a:r>
              <a:rPr lang="da-DK" dirty="0"/>
              <a:t> and </a:t>
            </a:r>
            <a:r>
              <a:rPr lang="da-DK" dirty="0" err="1"/>
              <a:t>second</a:t>
            </a:r>
            <a:r>
              <a:rPr lang="da-DK" dirty="0"/>
              <a:t> line of </a:t>
            </a:r>
            <a:r>
              <a:rPr lang="da-DK" dirty="0" err="1"/>
              <a:t>title</a:t>
            </a:r>
            <a:endParaRPr lang="da-DK" dirty="0"/>
          </a:p>
        </p:txBody>
      </p:sp>
      <p:sp>
        <p:nvSpPr>
          <p:cNvPr id="3" name="Undertitel 2"/>
          <p:cNvSpPr>
            <a:spLocks noGrp="1"/>
          </p:cNvSpPr>
          <p:nvPr>
            <p:ph type="subTitle" idx="1" hasCustomPrompt="1"/>
          </p:nvPr>
        </p:nvSpPr>
        <p:spPr>
          <a:xfrm>
            <a:off x="1006300" y="2763838"/>
            <a:ext cx="4930950" cy="1314450"/>
          </a:xfrm>
        </p:spPr>
        <p:txBody>
          <a:bodyPr>
            <a:noAutofit/>
          </a:bodyPr>
          <a:lstStyle>
            <a:lvl1pPr marL="0" indent="0" algn="l">
              <a:buNone/>
              <a:defRPr sz="1600" baseline="0">
                <a:solidFill>
                  <a:srgbClr val="48515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a:t>Click</a:t>
            </a:r>
            <a:r>
              <a:rPr lang="da-DK" dirty="0"/>
              <a:t> to </a:t>
            </a:r>
            <a:r>
              <a:rPr lang="da-DK" dirty="0" err="1"/>
              <a:t>edit</a:t>
            </a:r>
            <a:r>
              <a:rPr lang="da-DK" dirty="0"/>
              <a:t> </a:t>
            </a:r>
            <a:r>
              <a:rPr lang="da-DK" dirty="0" err="1"/>
              <a:t>subtitlte</a:t>
            </a:r>
            <a:endParaRPr lang="da-DK" dirty="0"/>
          </a:p>
        </p:txBody>
      </p:sp>
      <p:sp>
        <p:nvSpPr>
          <p:cNvPr id="17" name="Pladsholder til billede 16"/>
          <p:cNvSpPr>
            <a:spLocks noGrp="1"/>
          </p:cNvSpPr>
          <p:nvPr>
            <p:ph type="pic" sz="quarter" idx="13" hasCustomPrompt="1"/>
          </p:nvPr>
        </p:nvSpPr>
        <p:spPr>
          <a:xfrm>
            <a:off x="5366462" y="1397000"/>
            <a:ext cx="3987089" cy="3871038"/>
          </a:xfrm>
          <a:custGeom>
            <a:avLst/>
            <a:gdLst/>
            <a:ahLst/>
            <a:cxnLst/>
            <a:rect l="l" t="t" r="r" b="b"/>
            <a:pathLst>
              <a:path w="3987089" h="3871038">
                <a:moveTo>
                  <a:pt x="3733089" y="0"/>
                </a:moveTo>
                <a:cubicBezTo>
                  <a:pt x="3797518" y="0"/>
                  <a:pt x="3861566" y="1632"/>
                  <a:pt x="3925193" y="4858"/>
                </a:cubicBezTo>
                <a:lnTo>
                  <a:pt x="3987089" y="9564"/>
                </a:lnTo>
                <a:lnTo>
                  <a:pt x="3987089" y="3871038"/>
                </a:lnTo>
                <a:lnTo>
                  <a:pt x="3488" y="3871038"/>
                </a:lnTo>
                <a:lnTo>
                  <a:pt x="0" y="3733089"/>
                </a:lnTo>
                <a:cubicBezTo>
                  <a:pt x="0" y="1671361"/>
                  <a:pt x="1671361" y="0"/>
                  <a:pt x="3733089" y="0"/>
                </a:cubicBezTo>
                <a:close/>
              </a:path>
            </a:pathLst>
          </a:custGeom>
          <a:ln>
            <a:solidFill>
              <a:srgbClr val="82AF19"/>
            </a:solidFill>
          </a:ln>
        </p:spPr>
        <p:txBody>
          <a:bodyPr anchor="ctr">
            <a:normAutofit/>
          </a:bodyPr>
          <a:lstStyle>
            <a:lvl1pPr marL="0" indent="0" algn="ctr">
              <a:buNone/>
              <a:defRPr sz="1800" i="1" baseline="0">
                <a:solidFill>
                  <a:srgbClr val="485156"/>
                </a:solidFill>
              </a:defRPr>
            </a:lvl1pPr>
          </a:lstStyle>
          <a:p>
            <a:r>
              <a:rPr lang="da-DK" dirty="0"/>
              <a:t>Drag </a:t>
            </a:r>
            <a:r>
              <a:rPr lang="da-DK" dirty="0" err="1"/>
              <a:t>picture</a:t>
            </a:r>
            <a:r>
              <a:rPr lang="da-DK" dirty="0"/>
              <a:t> or </a:t>
            </a:r>
            <a:r>
              <a:rPr lang="da-DK" dirty="0" err="1"/>
              <a:t>click</a:t>
            </a:r>
            <a:r>
              <a:rPr lang="da-DK" dirty="0"/>
              <a:t> on </a:t>
            </a:r>
            <a:r>
              <a:rPr lang="da-DK" dirty="0" err="1"/>
              <a:t>icon</a:t>
            </a:r>
            <a:r>
              <a:rPr lang="da-DK" dirty="0"/>
              <a:t> to </a:t>
            </a:r>
            <a:r>
              <a:rPr lang="da-DK" dirty="0" err="1"/>
              <a:t>add</a:t>
            </a:r>
            <a:r>
              <a:rPr lang="da-DK" dirty="0"/>
              <a:t> </a:t>
            </a:r>
            <a:r>
              <a:rPr lang="da-DK" dirty="0" err="1"/>
              <a:t>photo</a:t>
            </a:r>
            <a:endParaRPr lang="da-DK" dirty="0"/>
          </a:p>
        </p:txBody>
      </p:sp>
      <p:pic>
        <p:nvPicPr>
          <p:cNvPr id="11" name="Billede 10" descr="euFl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853" y="4723510"/>
            <a:ext cx="264706" cy="180000"/>
          </a:xfrm>
          <a:prstGeom prst="rect">
            <a:avLst/>
          </a:prstGeom>
        </p:spPr>
      </p:pic>
      <p:sp>
        <p:nvSpPr>
          <p:cNvPr id="12" name="Tekstfelt 11"/>
          <p:cNvSpPr txBox="1"/>
          <p:nvPr userDrawn="1"/>
        </p:nvSpPr>
        <p:spPr>
          <a:xfrm>
            <a:off x="602961" y="4689845"/>
            <a:ext cx="2505364" cy="3462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err="1">
                <a:solidFill>
                  <a:srgbClr val="485156"/>
                </a:solidFill>
                <a:latin typeface="+mn-lt"/>
                <a:ea typeface="+mn-ea"/>
                <a:cs typeface="+mn-cs"/>
              </a:rPr>
              <a:t>BrightnESS</a:t>
            </a:r>
            <a:r>
              <a:rPr lang="da-DK" sz="550" kern="1200" dirty="0">
                <a:solidFill>
                  <a:srgbClr val="485156"/>
                </a:solidFill>
                <a:latin typeface="+mn-lt"/>
                <a:ea typeface="+mn-ea"/>
                <a:cs typeface="+mn-cs"/>
              </a:rPr>
              <a:t> is </a:t>
            </a:r>
            <a:r>
              <a:rPr lang="da-DK" sz="550" kern="1200" dirty="0" err="1">
                <a:solidFill>
                  <a:srgbClr val="485156"/>
                </a:solidFill>
                <a:latin typeface="+mn-lt"/>
                <a:ea typeface="+mn-ea"/>
                <a:cs typeface="+mn-cs"/>
              </a:rPr>
              <a:t>funded</a:t>
            </a:r>
            <a:r>
              <a:rPr lang="da-DK" sz="550" kern="1200" dirty="0">
                <a:solidFill>
                  <a:srgbClr val="485156"/>
                </a:solidFill>
                <a:latin typeface="+mn-lt"/>
                <a:ea typeface="+mn-ea"/>
                <a:cs typeface="+mn-cs"/>
              </a:rPr>
              <a:t> by the European Union Framework Programme for </a:t>
            </a:r>
          </a:p>
          <a:p>
            <a:pPr marL="0" marR="0" indent="0" algn="l" defTabSz="457200" rtl="0" eaLnBrk="1" fontAlgn="auto" latinLnBrk="0" hangingPunct="1">
              <a:lnSpc>
                <a:spcPct val="100000"/>
              </a:lnSpc>
              <a:spcBef>
                <a:spcPts val="0"/>
              </a:spcBef>
              <a:spcAft>
                <a:spcPts val="0"/>
              </a:spcAft>
              <a:buClrTx/>
              <a:buSzTx/>
              <a:buFontTx/>
              <a:buNone/>
              <a:tabLst/>
              <a:defRPr/>
            </a:pPr>
            <a:r>
              <a:rPr lang="da-DK" sz="550" kern="1200" dirty="0">
                <a:solidFill>
                  <a:srgbClr val="485156"/>
                </a:solidFill>
                <a:latin typeface="+mn-lt"/>
                <a:ea typeface="+mn-ea"/>
                <a:cs typeface="+mn-cs"/>
              </a:rPr>
              <a:t>Research and Innovation Horizon 2020, under grant agreement 676548</a:t>
            </a:r>
          </a:p>
          <a:p>
            <a:endParaRPr lang="da-DK" sz="550" dirty="0">
              <a:solidFill>
                <a:srgbClr val="485156"/>
              </a:solidFill>
            </a:endParaRPr>
          </a:p>
        </p:txBody>
      </p:sp>
    </p:spTree>
    <p:extLst>
      <p:ext uri="{BB962C8B-B14F-4D97-AF65-F5344CB8AC3E}">
        <p14:creationId xmlns:p14="http://schemas.microsoft.com/office/powerpoint/2010/main" val="3540112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06300" y="861616"/>
            <a:ext cx="7767742" cy="857250"/>
          </a:xfrm>
        </p:spPr>
        <p:txBody>
          <a:bodyPr/>
          <a:lstStyle>
            <a:lvl1pPr>
              <a:defRPr baseline="0"/>
            </a:lvl1pPr>
          </a:lstStyle>
          <a:p>
            <a:r>
              <a:rPr lang="da-DK" dirty="0" err="1"/>
              <a:t>Click</a:t>
            </a:r>
            <a:r>
              <a:rPr lang="da-DK" dirty="0"/>
              <a:t> to </a:t>
            </a:r>
            <a:r>
              <a:rPr lang="da-DK" dirty="0" err="1"/>
              <a:t>edit</a:t>
            </a:r>
            <a:r>
              <a:rPr lang="da-DK" dirty="0"/>
              <a:t> slide </a:t>
            </a:r>
            <a:r>
              <a:rPr lang="da-DK" dirty="0" err="1"/>
              <a:t>title</a:t>
            </a:r>
            <a:endParaRPr lang="da-DK" dirty="0"/>
          </a:p>
        </p:txBody>
      </p:sp>
      <p:sp>
        <p:nvSpPr>
          <p:cNvPr id="3" name="Pladsholder til indhold 2"/>
          <p:cNvSpPr>
            <a:spLocks noGrp="1"/>
          </p:cNvSpPr>
          <p:nvPr>
            <p:ph idx="1" hasCustomPrompt="1"/>
          </p:nvPr>
        </p:nvSpPr>
        <p:spPr>
          <a:xfrm>
            <a:off x="1006300" y="1697039"/>
            <a:ext cx="7767742" cy="2808685"/>
          </a:xfrm>
        </p:spPr>
        <p:txBody>
          <a:bodyPr/>
          <a:lstStyle>
            <a:lvl5pPr>
              <a:defRPr baseline="0"/>
            </a:lvl5pPr>
          </a:lstStyle>
          <a:p>
            <a:pPr lvl="0"/>
            <a:r>
              <a:rPr lang="da-DK" dirty="0" err="1"/>
              <a:t>Click</a:t>
            </a:r>
            <a:r>
              <a:rPr lang="da-DK" dirty="0"/>
              <a:t> to </a:t>
            </a:r>
            <a:r>
              <a:rPr lang="da-DK" dirty="0" err="1"/>
              <a:t>edit</a:t>
            </a:r>
            <a:r>
              <a:rPr lang="da-DK" dirty="0"/>
              <a:t> </a:t>
            </a:r>
            <a:r>
              <a:rPr lang="da-DK" dirty="0" err="1"/>
              <a:t>text</a:t>
            </a:r>
            <a:endParaRPr lang="da-DK" dirty="0"/>
          </a:p>
          <a:p>
            <a:pPr lvl="1"/>
            <a:r>
              <a:rPr lang="da-DK" dirty="0"/>
              <a:t>First </a:t>
            </a:r>
            <a:r>
              <a:rPr lang="da-DK" dirty="0" err="1"/>
              <a:t>level</a:t>
            </a:r>
            <a:endParaRPr lang="da-DK" dirty="0"/>
          </a:p>
          <a:p>
            <a:pPr lvl="2"/>
            <a:r>
              <a:rPr lang="da-DK" dirty="0"/>
              <a:t>Second </a:t>
            </a:r>
            <a:r>
              <a:rPr lang="da-DK" dirty="0" err="1"/>
              <a:t>level</a:t>
            </a:r>
            <a:endParaRPr lang="da-DK" dirty="0"/>
          </a:p>
          <a:p>
            <a:pPr lvl="3"/>
            <a:r>
              <a:rPr lang="da-DK" dirty="0"/>
              <a:t>Third </a:t>
            </a:r>
            <a:r>
              <a:rPr lang="da-DK" dirty="0" err="1"/>
              <a:t>level</a:t>
            </a:r>
            <a:endParaRPr lang="da-DK" dirty="0"/>
          </a:p>
          <a:p>
            <a:pPr lvl="4"/>
            <a:r>
              <a:rPr lang="da-DK" dirty="0" err="1"/>
              <a:t>Fourth</a:t>
            </a:r>
            <a:r>
              <a:rPr lang="da-DK" dirty="0"/>
              <a:t> </a:t>
            </a:r>
            <a:r>
              <a:rPr lang="da-DK" dirty="0" err="1"/>
              <a:t>level</a:t>
            </a:r>
            <a:endParaRPr lang="da-DK" dirty="0"/>
          </a:p>
        </p:txBody>
      </p:sp>
      <p:sp>
        <p:nvSpPr>
          <p:cNvPr id="4" name="Pladsholder til dato 3"/>
          <p:cNvSpPr>
            <a:spLocks noGrp="1"/>
          </p:cNvSpPr>
          <p:nvPr>
            <p:ph type="dt" sz="half" idx="10"/>
          </p:nvPr>
        </p:nvSpPr>
        <p:spPr/>
        <p:txBody>
          <a:bodyPr/>
          <a:lstStyle/>
          <a:p>
            <a:fld id="{8A1BC99C-C17F-0247-AD48-9BD861AA6815}" type="datetimeFigureOut">
              <a:rPr lang="da-DK" smtClean="0"/>
              <a:t>10/09/2018</a:t>
            </a:fld>
            <a:endParaRPr lang="da-DK"/>
          </a:p>
        </p:txBody>
      </p:sp>
    </p:spTree>
    <p:extLst>
      <p:ext uri="{BB962C8B-B14F-4D97-AF65-F5344CB8AC3E}">
        <p14:creationId xmlns:p14="http://schemas.microsoft.com/office/powerpoint/2010/main" val="401982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8" name="Rectangle"/>
          <p:cNvSpPr/>
          <p:nvPr/>
        </p:nvSpPr>
        <p:spPr>
          <a:xfrm>
            <a:off x="-1" y="0"/>
            <a:ext cx="9144001" cy="1075766"/>
          </a:xfrm>
          <a:prstGeom prst="rect">
            <a:avLst/>
          </a:prstGeom>
          <a:solidFill>
            <a:srgbClr val="0094CA"/>
          </a:solidFill>
          <a:ln w="12700">
            <a:miter lim="400000"/>
          </a:ln>
        </p:spPr>
        <p:txBody>
          <a:bodyPr lIns="34289" tIns="34289" rIns="34289" bIns="34289" anchor="ctr"/>
          <a:lstStyle/>
          <a:p>
            <a:pPr defTabSz="342872">
              <a:defRPr sz="2200" b="0">
                <a:solidFill>
                  <a:srgbClr val="0094CA"/>
                </a:solidFill>
                <a:latin typeface="Calibri"/>
                <a:ea typeface="Calibri"/>
                <a:cs typeface="Calibri"/>
                <a:sym typeface="Calibri"/>
              </a:defRPr>
            </a:pPr>
            <a:endParaRPr sz="1160"/>
          </a:p>
        </p:txBody>
      </p:sp>
      <p:pic>
        <p:nvPicPr>
          <p:cNvPr id="139" name="ESS-vit-logga.png" descr="ESS-vit-logg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6973" y="284069"/>
            <a:ext cx="1359827" cy="545630"/>
          </a:xfrm>
          <a:prstGeom prst="rect">
            <a:avLst/>
          </a:prstGeom>
          <a:ln w="12700">
            <a:miter lim="400000"/>
          </a:ln>
        </p:spPr>
      </p:pic>
      <p:sp>
        <p:nvSpPr>
          <p:cNvPr id="140" name="Rectangle"/>
          <p:cNvSpPr/>
          <p:nvPr/>
        </p:nvSpPr>
        <p:spPr>
          <a:xfrm>
            <a:off x="8930" y="0"/>
            <a:ext cx="9144001" cy="1075766"/>
          </a:xfrm>
          <a:prstGeom prst="rect">
            <a:avLst/>
          </a:prstGeom>
          <a:solidFill>
            <a:srgbClr val="0094CA"/>
          </a:solidFill>
          <a:ln w="12700">
            <a:miter lim="400000"/>
          </a:ln>
        </p:spPr>
        <p:txBody>
          <a:bodyPr lIns="34289" tIns="34289" rIns="34289" bIns="34289" anchor="ctr"/>
          <a:lstStyle/>
          <a:p>
            <a:pPr defTabSz="342872">
              <a:defRPr sz="2200" b="0">
                <a:solidFill>
                  <a:srgbClr val="0094CA"/>
                </a:solidFill>
                <a:latin typeface="Calibri"/>
                <a:ea typeface="Calibri"/>
                <a:cs typeface="Calibri"/>
                <a:sym typeface="Calibri"/>
              </a:defRPr>
            </a:pPr>
            <a:endParaRPr sz="1160"/>
          </a:p>
        </p:txBody>
      </p:sp>
      <p:sp>
        <p:nvSpPr>
          <p:cNvPr id="141" name="Title Text"/>
          <p:cNvSpPr txBox="1">
            <a:spLocks noGrp="1"/>
          </p:cNvSpPr>
          <p:nvPr>
            <p:ph type="title"/>
          </p:nvPr>
        </p:nvSpPr>
        <p:spPr>
          <a:xfrm>
            <a:off x="198238" y="-152976"/>
            <a:ext cx="7139138" cy="1131094"/>
          </a:xfrm>
          <a:prstGeom prst="rect">
            <a:avLst/>
          </a:prstGeom>
        </p:spPr>
        <p:txBody>
          <a:bodyPr lIns="65023" tIns="65023" rIns="65023" bIns="65023"/>
          <a:lstStyle>
            <a:lvl1pPr algn="l" defTabSz="482146">
              <a:defRPr sz="2215">
                <a:solidFill>
                  <a:srgbClr val="FFFFFF"/>
                </a:solidFill>
                <a:latin typeface="Calibri"/>
                <a:ea typeface="Calibri"/>
                <a:cs typeface="Calibri"/>
                <a:sym typeface="Calibri"/>
              </a:defRPr>
            </a:lvl1pPr>
          </a:lstStyle>
          <a:p>
            <a:r>
              <a:t>Title Text</a:t>
            </a:r>
          </a:p>
        </p:txBody>
      </p:sp>
      <p:sp>
        <p:nvSpPr>
          <p:cNvPr id="142" name="Body Level One…"/>
          <p:cNvSpPr txBox="1">
            <a:spLocks noGrp="1"/>
          </p:cNvSpPr>
          <p:nvPr>
            <p:ph type="body" sz="half" idx="1"/>
          </p:nvPr>
        </p:nvSpPr>
        <p:spPr>
          <a:xfrm>
            <a:off x="457199" y="1200150"/>
            <a:ext cx="4038602" cy="3943352"/>
          </a:xfrm>
          <a:prstGeom prst="rect">
            <a:avLst/>
          </a:prstGeom>
        </p:spPr>
        <p:txBody>
          <a:bodyPr lIns="65023" tIns="65023" rIns="65023" bIns="65023" anchor="t"/>
          <a:lstStyle>
            <a:lvl1pPr marL="245377" indent="-245377" defTabSz="482146">
              <a:lnSpc>
                <a:spcPts val="1793"/>
              </a:lnSpc>
              <a:spcBef>
                <a:spcPts val="896"/>
              </a:spcBef>
              <a:buSzTx/>
              <a:buNone/>
              <a:defRPr sz="1898">
                <a:solidFill>
                  <a:srgbClr val="808080"/>
                </a:solidFill>
                <a:latin typeface="Calibri"/>
                <a:ea typeface="Calibri"/>
                <a:cs typeface="Calibri"/>
                <a:sym typeface="Calibri"/>
              </a:defRPr>
            </a:lvl1pPr>
            <a:lvl2pPr marL="393155" indent="-223651" defTabSz="482146">
              <a:lnSpc>
                <a:spcPts val="1793"/>
              </a:lnSpc>
              <a:spcBef>
                <a:spcPts val="896"/>
              </a:spcBef>
              <a:buSzPct val="100000"/>
              <a:buChar char="–"/>
              <a:defRPr sz="1898">
                <a:solidFill>
                  <a:srgbClr val="808080"/>
                </a:solidFill>
                <a:latin typeface="Calibri"/>
                <a:ea typeface="Calibri"/>
                <a:cs typeface="Calibri"/>
                <a:sym typeface="Calibri"/>
              </a:defRPr>
            </a:lvl2pPr>
            <a:lvl3pPr marL="245377" indent="93631" defTabSz="482146">
              <a:lnSpc>
                <a:spcPts val="1793"/>
              </a:lnSpc>
              <a:spcBef>
                <a:spcPts val="896"/>
              </a:spcBef>
              <a:buSzTx/>
              <a:buNone/>
              <a:defRPr sz="1898">
                <a:solidFill>
                  <a:srgbClr val="808080"/>
                </a:solidFill>
                <a:latin typeface="Calibri"/>
                <a:ea typeface="Calibri"/>
                <a:cs typeface="Calibri"/>
                <a:sym typeface="Calibri"/>
              </a:defRPr>
            </a:lvl3pPr>
            <a:lvl4pPr marL="747075" indent="-238562" defTabSz="482146">
              <a:lnSpc>
                <a:spcPts val="1793"/>
              </a:lnSpc>
              <a:spcBef>
                <a:spcPts val="896"/>
              </a:spcBef>
              <a:buSzPct val="100000"/>
              <a:buChar char="–"/>
              <a:defRPr sz="1898">
                <a:solidFill>
                  <a:srgbClr val="808080"/>
                </a:solidFill>
                <a:latin typeface="Calibri"/>
                <a:ea typeface="Calibri"/>
                <a:cs typeface="Calibri"/>
                <a:sym typeface="Calibri"/>
              </a:defRPr>
            </a:lvl4pPr>
            <a:lvl5pPr marL="916579" indent="-238562" defTabSz="482146">
              <a:lnSpc>
                <a:spcPts val="1793"/>
              </a:lnSpc>
              <a:spcBef>
                <a:spcPts val="896"/>
              </a:spcBef>
              <a:buSzPct val="100000"/>
              <a:buChar char="»"/>
              <a:defRPr sz="1898">
                <a:solidFill>
                  <a:srgbClr val="80808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8477809" y="4823014"/>
            <a:ext cx="208991" cy="162342"/>
          </a:xfrm>
          <a:prstGeom prst="rect">
            <a:avLst/>
          </a:prstGeom>
        </p:spPr>
        <p:txBody>
          <a:bodyPr lIns="65023" tIns="65023" rIns="65023" bIns="65023" anchor="ctr"/>
          <a:lstStyle>
            <a:lvl1pPr algn="r" defTabSz="482146">
              <a:defRPr sz="633">
                <a:solidFill>
                  <a:srgbClr val="888888"/>
                </a:solidFill>
                <a:latin typeface="Calibri"/>
                <a:ea typeface="Calibri"/>
                <a:cs typeface="Calibri"/>
                <a:sym typeface="Calibri"/>
              </a:defRPr>
            </a:lvl1pPr>
          </a:lstStyle>
          <a:p>
            <a:fld id="{86CB4B4D-7CA3-9044-876B-883B54F8677D}" type="slidenum">
              <a:t>‹#›</a:t>
            </a:fld>
            <a:endParaRPr/>
          </a:p>
        </p:txBody>
      </p:sp>
      <p:pic>
        <p:nvPicPr>
          <p:cNvPr id="144" name="ESS-vit-logga.png" descr="ESS-vit-logg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4008" y="239647"/>
            <a:ext cx="1370481" cy="549905"/>
          </a:xfrm>
          <a:prstGeom prst="rect">
            <a:avLst/>
          </a:prstGeom>
          <a:ln w="12700">
            <a:miter lim="400000"/>
          </a:ln>
        </p:spPr>
      </p:pic>
    </p:spTree>
    <p:extLst>
      <p:ext uri="{BB962C8B-B14F-4D97-AF65-F5344CB8AC3E}">
        <p14:creationId xmlns:p14="http://schemas.microsoft.com/office/powerpoint/2010/main" val="17979597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162" name="image.png" descr="image.png"/>
          <p:cNvPicPr>
            <a:picLocks noChangeAspect="1"/>
          </p:cNvPicPr>
          <p:nvPr/>
        </p:nvPicPr>
        <p:blipFill>
          <a:blip r:embed="rId2">
            <a:extLst/>
          </a:blip>
          <a:stretch>
            <a:fillRect/>
          </a:stretch>
        </p:blipFill>
        <p:spPr>
          <a:xfrm>
            <a:off x="-19050" y="-14287"/>
            <a:ext cx="9175750" cy="772716"/>
          </a:xfrm>
          <a:prstGeom prst="rect">
            <a:avLst/>
          </a:prstGeom>
          <a:ln w="12700">
            <a:miter lim="400000"/>
          </a:ln>
        </p:spPr>
      </p:pic>
      <p:pic>
        <p:nvPicPr>
          <p:cNvPr id="163" name="image1.png" descr="image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0274" y="7143"/>
            <a:ext cx="1360489" cy="545307"/>
          </a:xfrm>
          <a:prstGeom prst="rect">
            <a:avLst/>
          </a:prstGeom>
          <a:ln w="12700">
            <a:miter lim="400000"/>
          </a:ln>
        </p:spPr>
      </p:pic>
      <p:sp>
        <p:nvSpPr>
          <p:cNvPr id="164" name="Slide Number"/>
          <p:cNvSpPr txBox="1">
            <a:spLocks noGrp="1"/>
          </p:cNvSpPr>
          <p:nvPr>
            <p:ph type="sldNum" sz="quarter" idx="2"/>
          </p:nvPr>
        </p:nvSpPr>
        <p:spPr>
          <a:xfrm>
            <a:off x="4419600" y="4629969"/>
            <a:ext cx="2133601" cy="274588"/>
          </a:xfrm>
          <a:prstGeom prst="rect">
            <a:avLst/>
          </a:prstGeom>
        </p:spPr>
        <p:txBody>
          <a:bodyPr lIns="65023" tIns="65023" rIns="65023" bIns="65023" anchor="ctr"/>
          <a:lstStyle>
            <a:lvl1pPr algn="r" defTabSz="342872">
              <a:defRPr>
                <a:solidFill>
                  <a:srgbClr val="0094CA"/>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0043675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Rubrikbild bild">
    <p:spTree>
      <p:nvGrpSpPr>
        <p:cNvPr id="1" name=""/>
        <p:cNvGrpSpPr/>
        <p:nvPr/>
      </p:nvGrpSpPr>
      <p:grpSpPr>
        <a:xfrm>
          <a:off x="0" y="0"/>
          <a:ext cx="0" cy="0"/>
          <a:chOff x="0" y="0"/>
          <a:chExt cx="0" cy="0"/>
        </a:xfrm>
      </p:grpSpPr>
      <p:sp>
        <p:nvSpPr>
          <p:cNvPr id="171" name="Rectangle"/>
          <p:cNvSpPr/>
          <p:nvPr/>
        </p:nvSpPr>
        <p:spPr>
          <a:xfrm>
            <a:off x="-1" y="-1"/>
            <a:ext cx="9144001" cy="863017"/>
          </a:xfrm>
          <a:prstGeom prst="rect">
            <a:avLst/>
          </a:prstGeom>
          <a:solidFill>
            <a:srgbClr val="0094CA"/>
          </a:solidFill>
          <a:ln w="12700">
            <a:miter lim="400000"/>
          </a:ln>
        </p:spPr>
        <p:txBody>
          <a:bodyPr lIns="34289" tIns="34289" rIns="34289" bIns="34289" anchor="ctr"/>
          <a:lstStyle/>
          <a:p>
            <a:pPr defTabSz="342872">
              <a:defRPr sz="2200" b="0">
                <a:solidFill>
                  <a:srgbClr val="0094CA"/>
                </a:solidFill>
                <a:latin typeface="Calibri"/>
                <a:ea typeface="Calibri"/>
                <a:cs typeface="Calibri"/>
                <a:sym typeface="Calibri"/>
              </a:defRPr>
            </a:pPr>
            <a:endParaRPr sz="1160"/>
          </a:p>
        </p:txBody>
      </p:sp>
      <p:pic>
        <p:nvPicPr>
          <p:cNvPr id="172" name="ESS-vit-logga.png" descr="ESS-vit-logga.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4273" y="158693"/>
            <a:ext cx="1359827" cy="545630"/>
          </a:xfrm>
          <a:prstGeom prst="rect">
            <a:avLst/>
          </a:prstGeom>
          <a:ln w="12700">
            <a:miter lim="400000"/>
          </a:ln>
        </p:spPr>
      </p:pic>
      <p:sp>
        <p:nvSpPr>
          <p:cNvPr id="173" name="Title Text"/>
          <p:cNvSpPr txBox="1">
            <a:spLocks noGrp="1"/>
          </p:cNvSpPr>
          <p:nvPr>
            <p:ph type="title"/>
          </p:nvPr>
        </p:nvSpPr>
        <p:spPr>
          <a:xfrm>
            <a:off x="504612" y="-109037"/>
            <a:ext cx="5762624" cy="1081089"/>
          </a:xfrm>
          <a:prstGeom prst="rect">
            <a:avLst/>
          </a:prstGeom>
        </p:spPr>
        <p:txBody>
          <a:bodyPr lIns="0" tIns="0" rIns="0" bIns="0"/>
          <a:lstStyle>
            <a:lvl1pPr algn="l" defTabSz="342872">
              <a:defRPr sz="1898">
                <a:solidFill>
                  <a:srgbClr val="FFFFFF"/>
                </a:solidFill>
                <a:latin typeface="Calibri"/>
                <a:ea typeface="Calibri"/>
                <a:cs typeface="Calibri"/>
                <a:sym typeface="Calibri"/>
              </a:defRPr>
            </a:lvl1pPr>
          </a:lstStyle>
          <a:p>
            <a:r>
              <a:t>Title Text</a:t>
            </a:r>
          </a:p>
        </p:txBody>
      </p:sp>
      <p:sp>
        <p:nvSpPr>
          <p:cNvPr id="174" name="Line"/>
          <p:cNvSpPr/>
          <p:nvPr/>
        </p:nvSpPr>
        <p:spPr>
          <a:xfrm>
            <a:off x="-326074" y="1089299"/>
            <a:ext cx="9696395" cy="1"/>
          </a:xfrm>
          <a:prstGeom prst="line">
            <a:avLst/>
          </a:prstGeom>
          <a:ln w="3175">
            <a:solidFill>
              <a:srgbClr val="FFFFFF"/>
            </a:solidFill>
          </a:ln>
        </p:spPr>
        <p:txBody>
          <a:bodyPr lIns="34289" tIns="34289" rIns="34289" bIns="34289"/>
          <a:lstStyle/>
          <a:p>
            <a:pPr algn="l" defTabSz="342872">
              <a:defRPr sz="2200" b="0">
                <a:latin typeface="Calibri"/>
                <a:ea typeface="Calibri"/>
                <a:cs typeface="Calibri"/>
                <a:sym typeface="Calibri"/>
              </a:defRPr>
            </a:pPr>
            <a:endParaRPr sz="1160"/>
          </a:p>
        </p:txBody>
      </p:sp>
      <p:sp>
        <p:nvSpPr>
          <p:cNvPr id="175" name="Slide Number"/>
          <p:cNvSpPr txBox="1">
            <a:spLocks noGrp="1"/>
          </p:cNvSpPr>
          <p:nvPr>
            <p:ph type="sldNum" sz="quarter" idx="2"/>
          </p:nvPr>
        </p:nvSpPr>
        <p:spPr>
          <a:xfrm>
            <a:off x="4419600" y="4629969"/>
            <a:ext cx="2133601" cy="274588"/>
          </a:xfrm>
          <a:prstGeom prst="rect">
            <a:avLst/>
          </a:prstGeom>
        </p:spPr>
        <p:txBody>
          <a:bodyPr lIns="65023" tIns="65023" rIns="65023" bIns="65023" anchor="ctr"/>
          <a:lstStyle>
            <a:lvl1pPr algn="r" defTabSz="342872">
              <a:defRPr sz="738">
                <a:solidFill>
                  <a:srgbClr val="0094CA"/>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114903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2537" y="71755"/>
            <a:ext cx="5918926" cy="857250"/>
          </a:xfrm>
        </p:spPr>
        <p:txBody>
          <a:bodyPr/>
          <a:lstStyle/>
          <a:p>
            <a:r>
              <a:rPr lang="en-US"/>
              <a:t>Click to edit Master title style</a:t>
            </a:r>
          </a:p>
        </p:txBody>
      </p:sp>
      <p:sp>
        <p:nvSpPr>
          <p:cNvPr id="3" name="Content Placeholder 2"/>
          <p:cNvSpPr>
            <a:spLocks noGrp="1"/>
          </p:cNvSpPr>
          <p:nvPr>
            <p:ph idx="1"/>
          </p:nvPr>
        </p:nvSpPr>
        <p:spPr>
          <a:xfrm>
            <a:off x="457200" y="1140903"/>
            <a:ext cx="8229600" cy="3453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BC99C-C17F-0247-AD48-9BD861AA6815}" type="datetimeFigureOut">
              <a:rPr lang="da-DK" smtClean="0"/>
              <a:t>10/09/2018</a:t>
            </a:fld>
            <a:endParaRPr lang="da-DK"/>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2350106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BC99C-C17F-0247-AD48-9BD861AA6815}" type="datetimeFigureOut">
              <a:rPr lang="da-DK" smtClean="0"/>
              <a:t>10/09/2018</a:t>
            </a:fld>
            <a:endParaRPr lang="da-DK"/>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181675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BC99C-C17F-0247-AD48-9BD861AA6815}" type="datetimeFigureOut">
              <a:rPr lang="da-DK" smtClean="0"/>
              <a:t>10/09/2018</a:t>
            </a:fld>
            <a:endParaRPr lang="da-DK"/>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1120826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1BC99C-C17F-0247-AD48-9BD861AA6815}" type="datetimeFigureOut">
              <a:rPr lang="da-DK" smtClean="0"/>
              <a:t>10/09/2018</a:t>
            </a:fld>
            <a:endParaRPr lang="da-DK"/>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11027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1BC99C-C17F-0247-AD48-9BD861AA6815}" type="datetimeFigureOut">
              <a:rPr lang="da-DK" smtClean="0"/>
              <a:t>10/09/2018</a:t>
            </a:fld>
            <a:endParaRPr lang="da-DK"/>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316085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BC99C-C17F-0247-AD48-9BD861AA6815}" type="datetimeFigureOut">
              <a:rPr lang="da-DK" smtClean="0"/>
              <a:t>10/09/2018</a:t>
            </a:fld>
            <a:endParaRPr lang="da-DK"/>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350563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BC99C-C17F-0247-AD48-9BD861AA6815}" type="datetimeFigureOut">
              <a:rPr lang="da-DK" smtClean="0"/>
              <a:t>10/09/2018</a:t>
            </a:fld>
            <a:endParaRPr lang="da-DK"/>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371166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BC99C-C17F-0247-AD48-9BD861AA6815}" type="datetimeFigureOut">
              <a:rPr lang="da-DK" smtClean="0"/>
              <a:t>10/09/2018</a:t>
            </a:fld>
            <a:endParaRPr lang="da-DK"/>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50D9F-E2C0-6343-AB13-5EC8705A2256}" type="slidenum">
              <a:rPr lang="en-US" smtClean="0"/>
              <a:t>‹#›</a:t>
            </a:fld>
            <a:endParaRPr lang="en-US"/>
          </a:p>
        </p:txBody>
      </p:sp>
    </p:spTree>
    <p:extLst>
      <p:ext uri="{BB962C8B-B14F-4D97-AF65-F5344CB8AC3E}">
        <p14:creationId xmlns:p14="http://schemas.microsoft.com/office/powerpoint/2010/main" val="402055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3028" y="205979"/>
            <a:ext cx="5918926" cy="857250"/>
          </a:xfrm>
          <a:prstGeom prst="rect">
            <a:avLst/>
          </a:prstGeom>
        </p:spPr>
        <p:txBody>
          <a:bodyPr vert="horz" wrap="none"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1BC99C-C17F-0247-AD48-9BD861AA6815}" type="datetimeFigureOut">
              <a:rPr lang="da-DK" smtClean="0"/>
              <a:t>10/09/2018</a:t>
            </a:fld>
            <a:endParaRPr lang="da-DK"/>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B50D9F-E2C0-6343-AB13-5EC8705A2256}" type="slidenum">
              <a:rPr lang="en-US" smtClean="0"/>
              <a:t>‹#›</a:t>
            </a:fld>
            <a:endParaRPr lang="en-US"/>
          </a:p>
        </p:txBody>
      </p:sp>
      <p:pic>
        <p:nvPicPr>
          <p:cNvPr id="7" name="Billede 13" descr="bl.eps"/>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315600" y="379128"/>
            <a:ext cx="1146048" cy="256032"/>
          </a:xfrm>
          <a:prstGeom prst="rect">
            <a:avLst/>
          </a:prstGeom>
        </p:spPr>
      </p:pic>
      <p:pic>
        <p:nvPicPr>
          <p:cNvPr id="8" name="Picture 7"/>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687112" y="188774"/>
            <a:ext cx="1183341" cy="636739"/>
          </a:xfrm>
          <a:prstGeom prst="rect">
            <a:avLst/>
          </a:prstGeom>
        </p:spPr>
      </p:pic>
    </p:spTree>
    <p:extLst>
      <p:ext uri="{BB962C8B-B14F-4D97-AF65-F5344CB8AC3E}">
        <p14:creationId xmlns:p14="http://schemas.microsoft.com/office/powerpoint/2010/main" val="13965192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ctr" defTabSz="457200" rtl="0" eaLnBrk="1" latinLnBrk="0" hangingPunct="1">
        <a:spcBef>
          <a:spcPct val="0"/>
        </a:spcBef>
        <a:buNone/>
        <a:defRPr sz="3600" b="1" kern="1200">
          <a:solidFill>
            <a:schemeClr val="bg1">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f"/><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hyperlink" Target="https://scicat.esss.se/" TargetMode="Externa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hyperlink" Target="https://indico.esss.lu.se/event/1056/" TargetMode="External"/><Relationship Id="rId5" Type="http://schemas.openxmlformats.org/officeDocument/2006/relationships/image" Target="../media/image51.png"/><Relationship Id="rId10" Type="http://schemas.openxmlformats.org/officeDocument/2006/relationships/image" Target="../media/image56.tiff"/><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emf"/><Relationship Id="rId2" Type="http://schemas.openxmlformats.org/officeDocument/2006/relationships/image" Target="../media/image22.tiff"/><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tiff"/><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07700" y="1657354"/>
            <a:ext cx="6017102" cy="1102519"/>
          </a:xfrm>
        </p:spPr>
        <p:txBody>
          <a:bodyPr>
            <a:normAutofit fontScale="90000"/>
          </a:bodyPr>
          <a:lstStyle/>
          <a:p>
            <a:r>
              <a:rPr lang="en-GB" dirty="0"/>
              <a:t>Common Controls and </a:t>
            </a:r>
            <a:br>
              <a:rPr lang="en-GB" dirty="0"/>
            </a:br>
            <a:r>
              <a:rPr lang="en-GB" dirty="0"/>
              <a:t>Data Acquisition Infrastructure </a:t>
            </a:r>
          </a:p>
        </p:txBody>
      </p:sp>
      <p:sp>
        <p:nvSpPr>
          <p:cNvPr id="3" name="Undertitel 2"/>
          <p:cNvSpPr>
            <a:spLocks noGrp="1"/>
          </p:cNvSpPr>
          <p:nvPr>
            <p:ph type="subTitle" idx="1"/>
          </p:nvPr>
        </p:nvSpPr>
        <p:spPr>
          <a:xfrm>
            <a:off x="1006300" y="2763837"/>
            <a:ext cx="6299068" cy="1792481"/>
          </a:xfrm>
        </p:spPr>
        <p:txBody>
          <a:bodyPr/>
          <a:lstStyle/>
          <a:p>
            <a:endParaRPr lang="en-US" b="1" dirty="0"/>
          </a:p>
          <a:p>
            <a:r>
              <a:rPr lang="en-US" b="1" dirty="0"/>
              <a:t>Tobias Richter</a:t>
            </a:r>
          </a:p>
          <a:p>
            <a:r>
              <a:rPr lang="en-US" dirty="0"/>
              <a:t>Data Management Group – Experiment Control and Data Curation (ECDC)</a:t>
            </a:r>
          </a:p>
          <a:p>
            <a:endParaRPr lang="en-US" dirty="0"/>
          </a:p>
          <a:p>
            <a:r>
              <a:rPr lang="en-US" dirty="0"/>
              <a:t>IKON, Lund</a:t>
            </a:r>
          </a:p>
          <a:p>
            <a:r>
              <a:rPr lang="en-US" dirty="0"/>
              <a:t>September 2018</a:t>
            </a:r>
          </a:p>
          <a:p>
            <a:endParaRPr lang="en-US" dirty="0"/>
          </a:p>
          <a:p>
            <a:endParaRPr lang="en-US" dirty="0"/>
          </a:p>
          <a:p>
            <a:endParaRPr lang="en-US" dirty="0"/>
          </a:p>
          <a:p>
            <a:endParaRPr lang="en-US" dirty="0"/>
          </a:p>
        </p:txBody>
      </p:sp>
      <p:sp>
        <p:nvSpPr>
          <p:cNvPr id="7" name="TextBox 6"/>
          <p:cNvSpPr txBox="1"/>
          <p:nvPr/>
        </p:nvSpPr>
        <p:spPr>
          <a:xfrm>
            <a:off x="6840071" y="672353"/>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203825" y="3986098"/>
            <a:ext cx="826727" cy="1003044"/>
          </a:xfrm>
          <a:prstGeom prst="rect">
            <a:avLst/>
          </a:prstGeom>
        </p:spPr>
      </p:pic>
    </p:spTree>
    <p:extLst>
      <p:ext uri="{BB962C8B-B14F-4D97-AF65-F5344CB8AC3E}">
        <p14:creationId xmlns:p14="http://schemas.microsoft.com/office/powerpoint/2010/main" val="261583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CD73-F583-7F45-93EF-0A681A24132C}"/>
              </a:ext>
            </a:extLst>
          </p:cNvPr>
          <p:cNvSpPr>
            <a:spLocks noGrp="1"/>
          </p:cNvSpPr>
          <p:nvPr>
            <p:ph type="title"/>
          </p:nvPr>
        </p:nvSpPr>
        <p:spPr>
          <a:xfrm>
            <a:off x="1844715" y="61324"/>
            <a:ext cx="5354353" cy="857251"/>
          </a:xfrm>
        </p:spPr>
        <p:txBody>
          <a:bodyPr/>
          <a:lstStyle/>
          <a:p>
            <a:r>
              <a:rPr lang="en-GB" dirty="0"/>
              <a:t>Beamline Controls Group</a:t>
            </a:r>
          </a:p>
        </p:txBody>
      </p:sp>
      <p:pic>
        <p:nvPicPr>
          <p:cNvPr id="4" name="Picture 3">
            <a:extLst>
              <a:ext uri="{FF2B5EF4-FFF2-40B4-BE49-F238E27FC236}">
                <a16:creationId xmlns:a16="http://schemas.microsoft.com/office/drawing/2014/main" id="{3F92B5A5-E5DC-F449-8001-775A1B07AA97}"/>
              </a:ext>
            </a:extLst>
          </p:cNvPr>
          <p:cNvPicPr>
            <a:picLocks noChangeAspect="1"/>
          </p:cNvPicPr>
          <p:nvPr/>
        </p:nvPicPr>
        <p:blipFill>
          <a:blip r:embed="rId2"/>
          <a:stretch>
            <a:fillRect/>
          </a:stretch>
        </p:blipFill>
        <p:spPr>
          <a:xfrm>
            <a:off x="2743575" y="1891296"/>
            <a:ext cx="5855871" cy="4460594"/>
          </a:xfrm>
          <a:prstGeom prst="rect">
            <a:avLst/>
          </a:prstGeom>
        </p:spPr>
      </p:pic>
      <p:pic>
        <p:nvPicPr>
          <p:cNvPr id="5" name="Picture 4">
            <a:extLst>
              <a:ext uri="{FF2B5EF4-FFF2-40B4-BE49-F238E27FC236}">
                <a16:creationId xmlns:a16="http://schemas.microsoft.com/office/drawing/2014/main" id="{F59B2406-B4B3-8F4B-BD9A-B16023AA9C8E}"/>
              </a:ext>
            </a:extLst>
          </p:cNvPr>
          <p:cNvPicPr>
            <a:picLocks noChangeAspect="1"/>
          </p:cNvPicPr>
          <p:nvPr/>
        </p:nvPicPr>
        <p:blipFill>
          <a:blip r:embed="rId3"/>
          <a:stretch>
            <a:fillRect/>
          </a:stretch>
        </p:blipFill>
        <p:spPr>
          <a:xfrm>
            <a:off x="5402223" y="994172"/>
            <a:ext cx="5855871" cy="4460594"/>
          </a:xfrm>
          <a:prstGeom prst="rect">
            <a:avLst/>
          </a:prstGeom>
        </p:spPr>
      </p:pic>
      <p:sp>
        <p:nvSpPr>
          <p:cNvPr id="7" name="Text Placeholder 2">
            <a:extLst>
              <a:ext uri="{FF2B5EF4-FFF2-40B4-BE49-F238E27FC236}">
                <a16:creationId xmlns:a16="http://schemas.microsoft.com/office/drawing/2014/main" id="{F44924E0-8494-F74A-BBC5-CE8D7A0D93D1}"/>
              </a:ext>
            </a:extLst>
          </p:cNvPr>
          <p:cNvSpPr txBox="1">
            <a:spLocks/>
          </p:cNvSpPr>
          <p:nvPr/>
        </p:nvSpPr>
        <p:spPr>
          <a:xfrm>
            <a:off x="84927" y="992057"/>
            <a:ext cx="4203490" cy="36763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400" dirty="0"/>
              <a:t>Scope</a:t>
            </a:r>
          </a:p>
          <a:p>
            <a:pPr>
              <a:spcBef>
                <a:spcPts val="0"/>
              </a:spcBef>
            </a:pPr>
            <a:r>
              <a:rPr lang="en-GB" sz="1400" dirty="0"/>
              <a:t>NICOS (Scientific User Interface)</a:t>
            </a:r>
          </a:p>
          <a:p>
            <a:pPr>
              <a:spcBef>
                <a:spcPts val="0"/>
              </a:spcBef>
            </a:pPr>
            <a:r>
              <a:rPr lang="en-GB" sz="1400" dirty="0"/>
              <a:t>Expert Interfaces</a:t>
            </a:r>
          </a:p>
          <a:p>
            <a:pPr>
              <a:spcBef>
                <a:spcPts val="0"/>
              </a:spcBef>
            </a:pPr>
            <a:r>
              <a:rPr lang="en-GB" sz="1400" dirty="0"/>
              <a:t>Timing system </a:t>
            </a:r>
          </a:p>
          <a:p>
            <a:pPr>
              <a:spcBef>
                <a:spcPts val="0"/>
              </a:spcBef>
            </a:pPr>
            <a:r>
              <a:rPr lang="en-GB" sz="1400" dirty="0"/>
              <a:t>IOCs for NSS devices </a:t>
            </a:r>
          </a:p>
          <a:p>
            <a:pPr lvl="1">
              <a:spcBef>
                <a:spcPts val="0"/>
              </a:spcBef>
            </a:pPr>
            <a:r>
              <a:rPr lang="en-GB" sz="1400" dirty="0"/>
              <a:t>detector slow control </a:t>
            </a:r>
          </a:p>
          <a:p>
            <a:pPr lvl="1">
              <a:spcBef>
                <a:spcPts val="0"/>
              </a:spcBef>
            </a:pPr>
            <a:r>
              <a:rPr lang="en-GB" sz="1400" dirty="0"/>
              <a:t>area detector interfaces </a:t>
            </a:r>
          </a:p>
          <a:p>
            <a:pPr lvl="1">
              <a:spcBef>
                <a:spcPts val="0"/>
              </a:spcBef>
            </a:pPr>
            <a:r>
              <a:rPr lang="en-GB" sz="1400" dirty="0"/>
              <a:t>choppers </a:t>
            </a:r>
          </a:p>
          <a:p>
            <a:pPr lvl="1">
              <a:spcBef>
                <a:spcPts val="0"/>
              </a:spcBef>
            </a:pPr>
            <a:r>
              <a:rPr lang="en-GB" sz="1400" dirty="0"/>
              <a:t>sample environment</a:t>
            </a:r>
          </a:p>
          <a:p>
            <a:pPr lvl="1">
              <a:spcBef>
                <a:spcPts val="0"/>
              </a:spcBef>
            </a:pPr>
            <a:r>
              <a:rPr lang="en-GB" sz="1400" dirty="0"/>
              <a:t>motion control</a:t>
            </a:r>
          </a:p>
          <a:p>
            <a:pPr>
              <a:spcBef>
                <a:spcPts val="0"/>
              </a:spcBef>
            </a:pPr>
            <a:r>
              <a:rPr lang="en-GB" sz="1400" dirty="0"/>
              <a:t>EPICS Infrastructure </a:t>
            </a:r>
          </a:p>
          <a:p>
            <a:pPr lvl="1">
              <a:spcBef>
                <a:spcPts val="0"/>
              </a:spcBef>
            </a:pPr>
            <a:r>
              <a:rPr lang="en-GB" sz="1400" dirty="0" err="1"/>
              <a:t>PVaccess</a:t>
            </a:r>
            <a:endParaRPr lang="en-GB" sz="1400" dirty="0"/>
          </a:p>
          <a:p>
            <a:pPr lvl="1">
              <a:spcBef>
                <a:spcPts val="0"/>
              </a:spcBef>
            </a:pPr>
            <a:r>
              <a:rPr lang="en-GB" sz="1400" dirty="0"/>
              <a:t>IOC factory </a:t>
            </a:r>
          </a:p>
          <a:p>
            <a:pPr lvl="1">
              <a:spcBef>
                <a:spcPts val="0"/>
              </a:spcBef>
            </a:pPr>
            <a:r>
              <a:rPr lang="en-GB" sz="1400" dirty="0"/>
              <a:t>configuration control</a:t>
            </a:r>
          </a:p>
          <a:p>
            <a:pPr lvl="1">
              <a:spcBef>
                <a:spcPts val="0"/>
              </a:spcBef>
            </a:pPr>
            <a:r>
              <a:rPr lang="en-GB" sz="1400" dirty="0"/>
              <a:t>network infrastructure </a:t>
            </a:r>
          </a:p>
          <a:p>
            <a:pPr lvl="1">
              <a:spcBef>
                <a:spcPts val="0"/>
              </a:spcBef>
            </a:pPr>
            <a:r>
              <a:rPr lang="en-GB" sz="1400" dirty="0"/>
              <a:t>archiver integration </a:t>
            </a:r>
          </a:p>
          <a:p>
            <a:pPr lvl="1">
              <a:spcBef>
                <a:spcPts val="0"/>
              </a:spcBef>
            </a:pPr>
            <a:r>
              <a:rPr lang="en-GB" sz="1400" dirty="0"/>
              <a:t>alarms, logging </a:t>
            </a:r>
          </a:p>
          <a:p>
            <a:pPr lvl="1">
              <a:spcBef>
                <a:spcPts val="0"/>
              </a:spcBef>
            </a:pPr>
            <a:r>
              <a:rPr lang="en-GB" sz="1400" dirty="0"/>
              <a:t>deployment </a:t>
            </a:r>
          </a:p>
          <a:p>
            <a:pPr>
              <a:spcBef>
                <a:spcPts val="0"/>
              </a:spcBef>
            </a:pPr>
            <a:endParaRPr lang="en-GB" sz="1400" dirty="0"/>
          </a:p>
        </p:txBody>
      </p:sp>
      <p:sp>
        <p:nvSpPr>
          <p:cNvPr id="8" name="TextBox 7">
            <a:extLst>
              <a:ext uri="{FF2B5EF4-FFF2-40B4-BE49-F238E27FC236}">
                <a16:creationId xmlns:a16="http://schemas.microsoft.com/office/drawing/2014/main" id="{6B39C516-1249-5F4A-8899-33643D2A33EE}"/>
              </a:ext>
            </a:extLst>
          </p:cNvPr>
          <p:cNvSpPr txBox="1"/>
          <p:nvPr/>
        </p:nvSpPr>
        <p:spPr>
          <a:xfrm>
            <a:off x="3249924" y="997805"/>
            <a:ext cx="2152300" cy="923330"/>
          </a:xfrm>
          <a:prstGeom prst="rect">
            <a:avLst/>
          </a:prstGeom>
          <a:noFill/>
        </p:spPr>
        <p:txBody>
          <a:bodyPr wrap="square" rtlCol="0">
            <a:spAutoFit/>
          </a:bodyPr>
          <a:lstStyle/>
          <a:p>
            <a:pPr algn="ctr"/>
            <a:r>
              <a:rPr lang="en-GB" dirty="0"/>
              <a:t>Manages shared control scope and priorities across NSS</a:t>
            </a:r>
          </a:p>
        </p:txBody>
      </p:sp>
    </p:spTree>
    <p:extLst>
      <p:ext uri="{BB962C8B-B14F-4D97-AF65-F5344CB8AC3E}">
        <p14:creationId xmlns:p14="http://schemas.microsoft.com/office/powerpoint/2010/main" val="136059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NicosII"/>
          <p:cNvSpPr txBox="1">
            <a:spLocks noGrp="1"/>
          </p:cNvSpPr>
          <p:nvPr>
            <p:ph type="title"/>
          </p:nvPr>
        </p:nvSpPr>
        <p:spPr>
          <a:xfrm>
            <a:off x="2041162" y="119379"/>
            <a:ext cx="5354353" cy="857251"/>
          </a:xfrm>
          <a:prstGeom prst="rect">
            <a:avLst/>
          </a:prstGeom>
        </p:spPr>
        <p:txBody>
          <a:bodyPr>
            <a:normAutofit/>
          </a:bodyPr>
          <a:lstStyle/>
          <a:p>
            <a:r>
              <a:rPr lang="en-US" dirty="0"/>
              <a:t>Experiment Control – NICOS </a:t>
            </a:r>
            <a:endParaRPr dirty="0"/>
          </a:p>
        </p:txBody>
      </p:sp>
      <p:sp>
        <p:nvSpPr>
          <p:cNvPr id="1000" name="Feature complete solution from FRM II…"/>
          <p:cNvSpPr txBox="1">
            <a:spLocks noGrp="1"/>
          </p:cNvSpPr>
          <p:nvPr>
            <p:ph type="body" sz="half" idx="1"/>
          </p:nvPr>
        </p:nvSpPr>
        <p:spPr>
          <a:xfrm>
            <a:off x="154260" y="1654739"/>
            <a:ext cx="2539779" cy="2238835"/>
          </a:xfrm>
          <a:prstGeom prst="rect">
            <a:avLst/>
          </a:prstGeom>
        </p:spPr>
        <p:txBody>
          <a:bodyPr>
            <a:normAutofit/>
          </a:bodyPr>
          <a:lstStyle/>
          <a:p>
            <a:r>
              <a:rPr sz="1800" dirty="0"/>
              <a:t>Feature complete </a:t>
            </a:r>
            <a:r>
              <a:rPr lang="en-US" sz="1800" dirty="0"/>
              <a:t>and customizable</a:t>
            </a:r>
          </a:p>
          <a:p>
            <a:r>
              <a:rPr sz="1800" dirty="0"/>
              <a:t>Acts as a high level interface to low level </a:t>
            </a:r>
            <a:r>
              <a:rPr lang="en-US" sz="1800" dirty="0"/>
              <a:t>EPICS </a:t>
            </a:r>
            <a:r>
              <a:rPr sz="1800" dirty="0"/>
              <a:t>controls</a:t>
            </a:r>
            <a:endParaRPr lang="en-US" sz="1800" dirty="0"/>
          </a:p>
          <a:p>
            <a:r>
              <a:rPr lang="en-GB" sz="1800" dirty="0"/>
              <a:t>Python CLI</a:t>
            </a:r>
          </a:p>
          <a:p>
            <a:r>
              <a:rPr lang="en-GB" sz="1800" dirty="0" err="1"/>
              <a:t>Qt</a:t>
            </a:r>
            <a:r>
              <a:rPr lang="en-GB" sz="1800" dirty="0"/>
              <a:t> GUI</a:t>
            </a:r>
          </a:p>
          <a:p>
            <a:pPr marL="0" indent="0">
              <a:buNone/>
            </a:pPr>
            <a:endParaRPr sz="1800" dirty="0"/>
          </a:p>
        </p:txBody>
      </p:sp>
      <p:pic>
        <p:nvPicPr>
          <p:cNvPr id="1003" name="Picture 5" descr="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8980" y="4008249"/>
            <a:ext cx="1848723" cy="750786"/>
          </a:xfrm>
          <a:prstGeom prst="rect">
            <a:avLst/>
          </a:prstGeom>
          <a:ln w="12700">
            <a:miter lim="400000"/>
          </a:ln>
        </p:spPr>
      </p:pic>
      <p:pic>
        <p:nvPicPr>
          <p:cNvPr id="7" name="Picture 2" descr="isissmallbottom">
            <a:extLst>
              <a:ext uri="{FF2B5EF4-FFF2-40B4-BE49-F238E27FC236}">
                <a16:creationId xmlns:a16="http://schemas.microsoft.com/office/drawing/2014/main" id="{DF1C1BA5-1322-C64B-905A-061746685DB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0874" t="43905"/>
          <a:stretch/>
        </p:blipFill>
        <p:spPr bwMode="auto">
          <a:xfrm>
            <a:off x="154260" y="904498"/>
            <a:ext cx="1681843" cy="53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C7D4CBA-8A19-BA4D-96D5-7903540019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558" y="69057"/>
            <a:ext cx="1640545" cy="690302"/>
          </a:xfrm>
          <a:prstGeom prst="rect">
            <a:avLst/>
          </a:prstGeom>
        </p:spPr>
      </p:pic>
      <p:pic>
        <p:nvPicPr>
          <p:cNvPr id="2" name="Picture 1">
            <a:extLst>
              <a:ext uri="{FF2B5EF4-FFF2-40B4-BE49-F238E27FC236}">
                <a16:creationId xmlns:a16="http://schemas.microsoft.com/office/drawing/2014/main" id="{0689E6D6-8310-594B-86AE-04C466A5CC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4008249"/>
            <a:ext cx="2123768" cy="1135251"/>
          </a:xfrm>
          <a:prstGeom prst="rect">
            <a:avLst/>
          </a:prstGeom>
        </p:spPr>
      </p:pic>
      <p:pic>
        <p:nvPicPr>
          <p:cNvPr id="13" name="Picture 12" descr="page7image70921824">
            <a:extLst>
              <a:ext uri="{FF2B5EF4-FFF2-40B4-BE49-F238E27FC236}">
                <a16:creationId xmlns:a16="http://schemas.microsoft.com/office/drawing/2014/main" id="{9D6901C3-5450-D44C-9F92-7BBB4A7FF8A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43227" y="1317056"/>
            <a:ext cx="5780662" cy="33593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age5image85675808">
            <a:extLst>
              <a:ext uri="{FF2B5EF4-FFF2-40B4-BE49-F238E27FC236}">
                <a16:creationId xmlns:a16="http://schemas.microsoft.com/office/drawing/2014/main" id="{5E196BE3-8131-274F-893A-02DB8F68362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94039" y="2492477"/>
            <a:ext cx="4702684" cy="2651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page4image70936160">
            <a:extLst>
              <a:ext uri="{FF2B5EF4-FFF2-40B4-BE49-F238E27FC236}">
                <a16:creationId xmlns:a16="http://schemas.microsoft.com/office/drawing/2014/main" id="{E4E09635-9A37-E64E-B137-326B59D8D85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41316" y="976630"/>
            <a:ext cx="4702684" cy="29530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ge6image70951840">
            <a:extLst>
              <a:ext uri="{FF2B5EF4-FFF2-40B4-BE49-F238E27FC236}">
                <a16:creationId xmlns:a16="http://schemas.microsoft.com/office/drawing/2014/main" id="{FF7C2C2C-F2AB-F644-896E-56FE4D4DBF4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12003" y="2444213"/>
            <a:ext cx="2931997" cy="268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67688" y="967274"/>
            <a:ext cx="4590915" cy="3773357"/>
          </a:xfrm>
        </p:spPr>
        <p:txBody>
          <a:bodyPr>
            <a:noAutofit/>
          </a:bodyPr>
          <a:lstStyle/>
          <a:p>
            <a:r>
              <a:rPr lang="en-GB" sz="1800" dirty="0"/>
              <a:t>Combined hardware/software solution developed as part of BrightnESS </a:t>
            </a:r>
          </a:p>
          <a:p>
            <a:r>
              <a:rPr lang="en-GB" sz="1800" dirty="0"/>
              <a:t>Based on detector group readout system.</a:t>
            </a:r>
          </a:p>
          <a:p>
            <a:r>
              <a:rPr lang="en-GB" sz="1800" dirty="0"/>
              <a:t>Enables collecting “fast” sample environment data for example from stroboscopic experiments.</a:t>
            </a:r>
          </a:p>
          <a:p>
            <a:r>
              <a:rPr lang="en-GB" sz="1800" dirty="0"/>
              <a:t>Solves:</a:t>
            </a:r>
          </a:p>
          <a:p>
            <a:pPr lvl="1"/>
            <a:r>
              <a:rPr lang="en-GB" sz="1800" dirty="0"/>
              <a:t>Absolute timestamping</a:t>
            </a:r>
          </a:p>
          <a:p>
            <a:pPr lvl="1"/>
            <a:r>
              <a:rPr lang="en-GB" sz="1800" dirty="0"/>
              <a:t>Continuous ADC operation at high rate</a:t>
            </a:r>
          </a:p>
          <a:p>
            <a:r>
              <a:rPr lang="en-GB" sz="1800" dirty="0"/>
              <a:t>Verified in tests with beam monitors, serves as default timing test platform.</a:t>
            </a:r>
          </a:p>
          <a:p>
            <a:r>
              <a:rPr lang="en-GB" sz="1800" dirty="0"/>
              <a:t>If you have a use case, get in touch.</a:t>
            </a:r>
          </a:p>
        </p:txBody>
      </p:sp>
      <p:pic>
        <p:nvPicPr>
          <p:cNvPr id="7" name="Billede 3"/>
          <p:cNvPicPr/>
          <p:nvPr/>
        </p:nvPicPr>
        <p:blipFill>
          <a:blip r:embed="rId2">
            <a:extLst>
              <a:ext uri="{28A0092B-C50C-407E-A947-70E740481C1C}">
                <a14:useLocalDpi xmlns:a14="http://schemas.microsoft.com/office/drawing/2010/main"/>
              </a:ext>
            </a:extLst>
          </a:blip>
          <a:stretch>
            <a:fillRect/>
          </a:stretch>
        </p:blipFill>
        <p:spPr>
          <a:xfrm>
            <a:off x="341916" y="4893945"/>
            <a:ext cx="292100" cy="203200"/>
          </a:xfrm>
          <a:prstGeom prst="rect">
            <a:avLst/>
          </a:prstGeom>
          <a:extLst>
            <a:ext uri="{FAA26D3D-D897-4be2-8F04-BA451C77F1D7}">
              <ma14:placeholderFlag xmlns="" xmlns:ma14="http://schemas.microsoft.com/office/mac/drawingml/2011/main"/>
            </a:ext>
          </a:extLst>
        </p:spPr>
      </p:pic>
      <p:sp>
        <p:nvSpPr>
          <p:cNvPr id="8" name="Tekstfelt 8"/>
          <p:cNvSpPr txBox="1"/>
          <p:nvPr/>
        </p:nvSpPr>
        <p:spPr>
          <a:xfrm>
            <a:off x="763538" y="4893945"/>
            <a:ext cx="5216475" cy="24955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dirty="0" err="1">
                <a:effectLst/>
                <a:latin typeface="Calibri" charset="0"/>
                <a:ea typeface="Times New Roman" charset="0"/>
                <a:cs typeface="Times New Roman" charset="0"/>
              </a:rPr>
              <a:t>BrightnESS</a:t>
            </a:r>
            <a:r>
              <a:rPr lang="en-GB" sz="650" dirty="0">
                <a:effectLst/>
                <a:latin typeface="Calibri" charset="0"/>
                <a:ea typeface="Times New Roman" charset="0"/>
                <a:cs typeface="Times New Roman" charset="0"/>
              </a:rPr>
              <a:t> is funded by the European Union’s Horizon 2020 research and innovation programme under grant agreement No. 676548</a:t>
            </a:r>
            <a:endParaRPr sz="1100" dirty="0">
              <a:effectLst/>
              <a:latin typeface="Calibri" charset="0"/>
              <a:ea typeface="Times New Roman" charset="0"/>
              <a:cs typeface="Times New Roman" charset="0"/>
            </a:endParaRPr>
          </a:p>
          <a:p>
            <a:pPr>
              <a:lnSpc>
                <a:spcPts val="1300"/>
              </a:lnSpc>
              <a:spcAft>
                <a:spcPts val="0"/>
              </a:spcAft>
            </a:pPr>
            <a:r>
              <a:rPr lang="en-US" sz="650" dirty="0">
                <a:effectLst/>
                <a:latin typeface="Calibri" charset="0"/>
                <a:ea typeface="Times New Roman" charset="0"/>
                <a:cs typeface="Times New Roman" charset="0"/>
              </a:rPr>
              <a:t> </a:t>
            </a:r>
            <a:endParaRPr sz="1100" dirty="0">
              <a:effectLst/>
              <a:latin typeface="Calibri" charset="0"/>
              <a:ea typeface="Times New Roman" charset="0"/>
              <a:cs typeface="Times New Roman" charset="0"/>
            </a:endParaRPr>
          </a:p>
        </p:txBody>
      </p:sp>
      <p:sp>
        <p:nvSpPr>
          <p:cNvPr id="9" name="Titel 1"/>
          <p:cNvSpPr txBox="1">
            <a:spLocks/>
          </p:cNvSpPr>
          <p:nvPr/>
        </p:nvSpPr>
        <p:spPr>
          <a:xfrm>
            <a:off x="1691163" y="110024"/>
            <a:ext cx="5507495"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GB" sz="4000" b="1" dirty="0">
                <a:solidFill>
                  <a:srgbClr val="7F7F7F"/>
                </a:solidFill>
              </a:rPr>
              <a:t>Fast Sample Environment</a:t>
            </a:r>
          </a:p>
        </p:txBody>
      </p:sp>
      <p:graphicFrame>
        <p:nvGraphicFramePr>
          <p:cNvPr id="12" name="Table 11">
            <a:extLst>
              <a:ext uri="{FF2B5EF4-FFF2-40B4-BE49-F238E27FC236}">
                <a16:creationId xmlns:a16="http://schemas.microsoft.com/office/drawing/2014/main" id="{70E6F039-7E71-3F49-BF9E-1F71472091B3}"/>
              </a:ext>
            </a:extLst>
          </p:cNvPr>
          <p:cNvGraphicFramePr>
            <a:graphicFrameLocks noGrp="1"/>
          </p:cNvGraphicFramePr>
          <p:nvPr>
            <p:extLst>
              <p:ext uri="{D42A27DB-BD31-4B8C-83A1-F6EECF244321}">
                <p14:modId xmlns:p14="http://schemas.microsoft.com/office/powerpoint/2010/main" val="529208941"/>
              </p:ext>
            </p:extLst>
          </p:nvPr>
        </p:nvGraphicFramePr>
        <p:xfrm>
          <a:off x="5261082" y="1110451"/>
          <a:ext cx="3631561" cy="1851113"/>
        </p:xfrm>
        <a:graphic>
          <a:graphicData uri="http://schemas.openxmlformats.org/drawingml/2006/table">
            <a:tbl>
              <a:tblPr bandRow="1">
                <a:tableStyleId>{69C7853C-536D-4A76-A0AE-DD22124D55A5}</a:tableStyleId>
              </a:tblPr>
              <a:tblGrid>
                <a:gridCol w="1781163">
                  <a:extLst>
                    <a:ext uri="{9D8B030D-6E8A-4147-A177-3AD203B41FA5}">
                      <a16:colId xmlns:a16="http://schemas.microsoft.com/office/drawing/2014/main" val="2481504620"/>
                    </a:ext>
                  </a:extLst>
                </a:gridCol>
                <a:gridCol w="1850398">
                  <a:extLst>
                    <a:ext uri="{9D8B030D-6E8A-4147-A177-3AD203B41FA5}">
                      <a16:colId xmlns:a16="http://schemas.microsoft.com/office/drawing/2014/main" val="1432979241"/>
                    </a:ext>
                  </a:extLst>
                </a:gridCol>
              </a:tblGrid>
              <a:tr h="573939">
                <a:tc>
                  <a:txBody>
                    <a:bodyPr/>
                    <a:lstStyle/>
                    <a:p>
                      <a:pPr algn="ctr"/>
                      <a:r>
                        <a:rPr lang="en-GB" sz="1600" dirty="0"/>
                        <a:t>Max sample rate</a:t>
                      </a:r>
                    </a:p>
                  </a:txBody>
                  <a:tcPr anchor="ctr"/>
                </a:tc>
                <a:tc>
                  <a:txBody>
                    <a:bodyPr/>
                    <a:lstStyle/>
                    <a:p>
                      <a:pPr algn="ctr"/>
                      <a:r>
                        <a:rPr lang="en-GB" sz="1600" dirty="0"/>
                        <a:t>1 M/s</a:t>
                      </a:r>
                    </a:p>
                  </a:txBody>
                  <a:tcPr anchor="ctr"/>
                </a:tc>
                <a:extLst>
                  <a:ext uri="{0D108BD9-81ED-4DB2-BD59-A6C34878D82A}">
                    <a16:rowId xmlns:a16="http://schemas.microsoft.com/office/drawing/2014/main" val="3236340568"/>
                  </a:ext>
                </a:extLst>
              </a:tr>
              <a:tr h="615452">
                <a:tc>
                  <a:txBody>
                    <a:bodyPr/>
                    <a:lstStyle/>
                    <a:p>
                      <a:pPr algn="ctr"/>
                      <a:r>
                        <a:rPr lang="en-GB" sz="1600" dirty="0"/>
                        <a:t>Timing accuracy</a:t>
                      </a:r>
                    </a:p>
                  </a:txBody>
                  <a:tcPr anchor="ctr"/>
                </a:tc>
                <a:tc>
                  <a:txBody>
                    <a:bodyPr/>
                    <a:lstStyle/>
                    <a:p>
                      <a:pPr algn="ctr"/>
                      <a:r>
                        <a:rPr lang="en-GB" sz="1600" dirty="0"/>
                        <a:t>20 ns</a:t>
                      </a:r>
                    </a:p>
                  </a:txBody>
                  <a:tcPr anchor="ctr"/>
                </a:tc>
                <a:extLst>
                  <a:ext uri="{0D108BD9-81ED-4DB2-BD59-A6C34878D82A}">
                    <a16:rowId xmlns:a16="http://schemas.microsoft.com/office/drawing/2014/main" val="2098937197"/>
                  </a:ext>
                </a:extLst>
              </a:tr>
              <a:tr h="661722">
                <a:tc>
                  <a:txBody>
                    <a:bodyPr/>
                    <a:lstStyle/>
                    <a:p>
                      <a:pPr algn="ctr"/>
                      <a:r>
                        <a:rPr lang="en-GB" sz="1600" dirty="0"/>
                        <a:t>ADC resolution</a:t>
                      </a:r>
                    </a:p>
                  </a:txBody>
                  <a:tcPr anchor="ctr"/>
                </a:tc>
                <a:tc>
                  <a:txBody>
                    <a:bodyPr/>
                    <a:lstStyle/>
                    <a:p>
                      <a:pPr algn="ctr"/>
                      <a:r>
                        <a:rPr lang="en-GB" sz="1600" dirty="0"/>
                        <a:t>12 bit</a:t>
                      </a:r>
                    </a:p>
                  </a:txBody>
                  <a:tcPr anchor="ctr"/>
                </a:tc>
                <a:extLst>
                  <a:ext uri="{0D108BD9-81ED-4DB2-BD59-A6C34878D82A}">
                    <a16:rowId xmlns:a16="http://schemas.microsoft.com/office/drawing/2014/main" val="742583054"/>
                  </a:ext>
                </a:extLst>
              </a:tr>
            </a:tbl>
          </a:graphicData>
        </a:graphic>
      </p:graphicFrame>
      <p:pic>
        <p:nvPicPr>
          <p:cNvPr id="11" name="Picture" descr="Front panel of rack mountable enclosure.">
            <a:extLst>
              <a:ext uri="{FF2B5EF4-FFF2-40B4-BE49-F238E27FC236}">
                <a16:creationId xmlns:a16="http://schemas.microsoft.com/office/drawing/2014/main" id="{AC12DD64-5D2F-0B4A-9070-C2E9C4E2A035}"/>
              </a:ext>
            </a:extLst>
          </p:cNvPr>
          <p:cNvPicPr/>
          <p:nvPr/>
        </p:nvPicPr>
        <p:blipFill>
          <a:blip r:embed="rId3"/>
          <a:stretch>
            <a:fillRect/>
          </a:stretch>
        </p:blipFill>
        <p:spPr bwMode="auto">
          <a:xfrm>
            <a:off x="5261082" y="3396415"/>
            <a:ext cx="3631561" cy="1344216"/>
          </a:xfrm>
          <a:prstGeom prst="rect">
            <a:avLst/>
          </a:prstGeom>
          <a:noFill/>
          <a:ln w="9525">
            <a:noFill/>
            <a:headEnd/>
            <a:tailEnd/>
          </a:ln>
        </p:spPr>
      </p:pic>
    </p:spTree>
    <p:extLst>
      <p:ext uri="{BB962C8B-B14F-4D97-AF65-F5344CB8AC3E}">
        <p14:creationId xmlns:p14="http://schemas.microsoft.com/office/powerpoint/2010/main" val="650074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8794-F7E3-134B-BAF7-9C661184BC03}"/>
              </a:ext>
            </a:extLst>
          </p:cNvPr>
          <p:cNvSpPr>
            <a:spLocks noGrp="1"/>
          </p:cNvSpPr>
          <p:nvPr>
            <p:ph type="title"/>
          </p:nvPr>
        </p:nvSpPr>
        <p:spPr>
          <a:xfrm>
            <a:off x="1738429" y="137616"/>
            <a:ext cx="4520856" cy="857250"/>
          </a:xfrm>
        </p:spPr>
        <p:txBody>
          <a:bodyPr>
            <a:normAutofit/>
          </a:bodyPr>
          <a:lstStyle/>
          <a:p>
            <a:pPr algn="l"/>
            <a:r>
              <a:rPr lang="en-GB" b="1" dirty="0"/>
              <a:t>Data Curation</a:t>
            </a:r>
            <a:endParaRPr lang="en-GB" sz="2200" b="1" dirty="0"/>
          </a:p>
        </p:txBody>
      </p:sp>
      <p:sp>
        <p:nvSpPr>
          <p:cNvPr id="3" name="Content Placeholder 2">
            <a:extLst>
              <a:ext uri="{FF2B5EF4-FFF2-40B4-BE49-F238E27FC236}">
                <a16:creationId xmlns:a16="http://schemas.microsoft.com/office/drawing/2014/main" id="{A40CF5EB-3ACF-F04D-A566-704E9E853DD0}"/>
              </a:ext>
            </a:extLst>
          </p:cNvPr>
          <p:cNvSpPr>
            <a:spLocks noGrp="1"/>
          </p:cNvSpPr>
          <p:nvPr>
            <p:ph idx="1"/>
          </p:nvPr>
        </p:nvSpPr>
        <p:spPr>
          <a:xfrm>
            <a:off x="135780" y="1096433"/>
            <a:ext cx="4806508" cy="2979735"/>
          </a:xfrm>
        </p:spPr>
        <p:txBody>
          <a:bodyPr>
            <a:noAutofit/>
          </a:bodyPr>
          <a:lstStyle/>
          <a:p>
            <a:r>
              <a:rPr lang="en-IE" sz="1600" dirty="0"/>
              <a:t>Data Catalogue with automatic metadata capture</a:t>
            </a:r>
          </a:p>
          <a:p>
            <a:r>
              <a:rPr lang="en-IE" sz="1600" dirty="0"/>
              <a:t>BrightnESS published 250,000+ files in the </a:t>
            </a:r>
            <a:br>
              <a:rPr lang="en-IE" sz="1600" dirty="0"/>
            </a:br>
            <a:r>
              <a:rPr lang="en-IE" sz="1600" dirty="0"/>
              <a:t>ESS data catalogue (</a:t>
            </a:r>
            <a:r>
              <a:rPr lang="en-IE" sz="1600" dirty="0">
                <a:hlinkClick r:id="rId2"/>
              </a:rPr>
              <a:t>https://scicat.esss.se</a:t>
            </a:r>
            <a:r>
              <a:rPr lang="en-IE" sz="1600" dirty="0"/>
              <a:t>)</a:t>
            </a:r>
          </a:p>
          <a:p>
            <a:pPr lvl="1"/>
            <a:r>
              <a:rPr lang="en-IE" sz="1600" dirty="0"/>
              <a:t>Collaboration with MAX IV and In-kind from PSI</a:t>
            </a:r>
          </a:p>
          <a:p>
            <a:r>
              <a:rPr lang="en-IE" sz="1600" dirty="0"/>
              <a:t>Each dataset linked to publicly accessible DOI and</a:t>
            </a:r>
            <a:br>
              <a:rPr lang="en-IE" sz="1600" dirty="0"/>
            </a:br>
            <a:r>
              <a:rPr lang="en-IE" sz="1600" dirty="0"/>
              <a:t>researcher ORCID (</a:t>
            </a:r>
            <a:r>
              <a:rPr lang="en-IE" sz="1600" b="1" dirty="0"/>
              <a:t>F</a:t>
            </a:r>
            <a:r>
              <a:rPr lang="en-IE" sz="1600" dirty="0"/>
              <a:t>indable). </a:t>
            </a:r>
          </a:p>
          <a:p>
            <a:r>
              <a:rPr lang="en-IE" sz="1600" dirty="0"/>
              <a:t>Data can be downloaded (</a:t>
            </a:r>
            <a:r>
              <a:rPr lang="en-IE" sz="1600" b="1" dirty="0"/>
              <a:t>A</a:t>
            </a:r>
            <a:r>
              <a:rPr lang="en-IE" sz="1600" dirty="0"/>
              <a:t>ccessible)</a:t>
            </a:r>
          </a:p>
          <a:p>
            <a:r>
              <a:rPr lang="en-IE" sz="1600" dirty="0"/>
              <a:t>Catalogue is searchable and links to data use instructions (</a:t>
            </a:r>
            <a:r>
              <a:rPr lang="en-IE" sz="1600" b="1" dirty="0"/>
              <a:t>I</a:t>
            </a:r>
            <a:r>
              <a:rPr lang="en-IE" sz="1600" dirty="0"/>
              <a:t>nteroperable, </a:t>
            </a:r>
            <a:r>
              <a:rPr lang="en-IE" sz="1600" b="1" dirty="0"/>
              <a:t>R</a:t>
            </a:r>
            <a:r>
              <a:rPr lang="en-IE" sz="1600" dirty="0"/>
              <a:t>eusable)</a:t>
            </a:r>
          </a:p>
          <a:p>
            <a:endParaRPr lang="en-IE" sz="1600" dirty="0"/>
          </a:p>
        </p:txBody>
      </p:sp>
      <p:pic>
        <p:nvPicPr>
          <p:cNvPr id="4" name="Screen Shot 2018-09-03 at 00.38.18.png" descr="Screen Shot 2018-09-03 at 00.38.18.png">
            <a:extLst>
              <a:ext uri="{FF2B5EF4-FFF2-40B4-BE49-F238E27FC236}">
                <a16:creationId xmlns:a16="http://schemas.microsoft.com/office/drawing/2014/main" id="{1C293033-9A83-7644-8104-9A3B840D185E}"/>
              </a:ext>
            </a:extLst>
          </p:cNvPr>
          <p:cNvPicPr>
            <a:picLocks noChangeAspect="1"/>
          </p:cNvPicPr>
          <p:nvPr/>
        </p:nvPicPr>
        <p:blipFill>
          <a:blip r:embed="rId3">
            <a:extLst/>
          </a:blip>
          <a:stretch>
            <a:fillRect/>
          </a:stretch>
        </p:blipFill>
        <p:spPr>
          <a:xfrm>
            <a:off x="4942288" y="725716"/>
            <a:ext cx="4169635" cy="4244292"/>
          </a:xfrm>
          <a:prstGeom prst="rect">
            <a:avLst/>
          </a:prstGeom>
          <a:ln w="12700">
            <a:miter lim="400000"/>
          </a:ln>
        </p:spPr>
      </p:pic>
      <p:pic>
        <p:nvPicPr>
          <p:cNvPr id="9" name="Picture 8">
            <a:extLst>
              <a:ext uri="{FF2B5EF4-FFF2-40B4-BE49-F238E27FC236}">
                <a16:creationId xmlns:a16="http://schemas.microsoft.com/office/drawing/2014/main" id="{3679AA32-CADF-2240-8E79-77A25C97AC60}"/>
              </a:ext>
            </a:extLst>
          </p:cNvPr>
          <p:cNvPicPr>
            <a:picLocks noChangeAspect="1"/>
          </p:cNvPicPr>
          <p:nvPr/>
        </p:nvPicPr>
        <p:blipFill>
          <a:blip r:embed="rId4"/>
          <a:stretch>
            <a:fillRect/>
          </a:stretch>
        </p:blipFill>
        <p:spPr>
          <a:xfrm>
            <a:off x="4579947" y="3840571"/>
            <a:ext cx="2790639" cy="94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D1F8EFED-2D64-CD43-AFFF-476D50FBB56A}"/>
              </a:ext>
            </a:extLst>
          </p:cNvPr>
          <p:cNvPicPr>
            <a:picLocks noChangeAspect="1"/>
          </p:cNvPicPr>
          <p:nvPr/>
        </p:nvPicPr>
        <p:blipFill>
          <a:blip r:embed="rId5"/>
          <a:stretch>
            <a:fillRect/>
          </a:stretch>
        </p:blipFill>
        <p:spPr>
          <a:xfrm>
            <a:off x="1775495" y="4130034"/>
            <a:ext cx="1212254" cy="606127"/>
          </a:xfrm>
          <a:prstGeom prst="rect">
            <a:avLst/>
          </a:prstGeom>
        </p:spPr>
      </p:pic>
      <p:pic>
        <p:nvPicPr>
          <p:cNvPr id="18" name="Picture 17">
            <a:extLst>
              <a:ext uri="{FF2B5EF4-FFF2-40B4-BE49-F238E27FC236}">
                <a16:creationId xmlns:a16="http://schemas.microsoft.com/office/drawing/2014/main" id="{6AAB4F20-3FD4-AF4B-BF1C-05B9D914DA74}"/>
              </a:ext>
            </a:extLst>
          </p:cNvPr>
          <p:cNvPicPr>
            <a:picLocks noChangeAspect="1"/>
          </p:cNvPicPr>
          <p:nvPr/>
        </p:nvPicPr>
        <p:blipFill>
          <a:blip r:embed="rId6"/>
          <a:stretch>
            <a:fillRect/>
          </a:stretch>
        </p:blipFill>
        <p:spPr>
          <a:xfrm>
            <a:off x="2826113" y="4496266"/>
            <a:ext cx="1126131" cy="582773"/>
          </a:xfrm>
          <a:prstGeom prst="rect">
            <a:avLst/>
          </a:prstGeom>
        </p:spPr>
      </p:pic>
      <p:pic>
        <p:nvPicPr>
          <p:cNvPr id="20" name="Picture 19">
            <a:extLst>
              <a:ext uri="{FF2B5EF4-FFF2-40B4-BE49-F238E27FC236}">
                <a16:creationId xmlns:a16="http://schemas.microsoft.com/office/drawing/2014/main" id="{A0208FDB-59C6-364B-94EE-A3B6F73DF1F5}"/>
              </a:ext>
            </a:extLst>
          </p:cNvPr>
          <p:cNvPicPr>
            <a:picLocks noChangeAspect="1"/>
          </p:cNvPicPr>
          <p:nvPr/>
        </p:nvPicPr>
        <p:blipFill>
          <a:blip r:embed="rId7"/>
          <a:stretch>
            <a:fillRect/>
          </a:stretch>
        </p:blipFill>
        <p:spPr>
          <a:xfrm>
            <a:off x="3675222" y="4199238"/>
            <a:ext cx="555419" cy="467721"/>
          </a:xfrm>
          <a:prstGeom prst="rect">
            <a:avLst/>
          </a:prstGeom>
        </p:spPr>
      </p:pic>
      <p:pic>
        <p:nvPicPr>
          <p:cNvPr id="22" name="Picture 21">
            <a:extLst>
              <a:ext uri="{FF2B5EF4-FFF2-40B4-BE49-F238E27FC236}">
                <a16:creationId xmlns:a16="http://schemas.microsoft.com/office/drawing/2014/main" id="{7816D1B2-21C5-4D4D-A8AE-DCA143DDBCEA}"/>
              </a:ext>
            </a:extLst>
          </p:cNvPr>
          <p:cNvPicPr>
            <a:picLocks noChangeAspect="1"/>
          </p:cNvPicPr>
          <p:nvPr/>
        </p:nvPicPr>
        <p:blipFill>
          <a:blip r:embed="rId8"/>
          <a:stretch>
            <a:fillRect/>
          </a:stretch>
        </p:blipFill>
        <p:spPr>
          <a:xfrm>
            <a:off x="5906956" y="309471"/>
            <a:ext cx="704657" cy="244390"/>
          </a:xfrm>
          <a:prstGeom prst="rect">
            <a:avLst/>
          </a:prstGeom>
        </p:spPr>
      </p:pic>
      <p:pic>
        <p:nvPicPr>
          <p:cNvPr id="26" name="Picture 25">
            <a:extLst>
              <a:ext uri="{FF2B5EF4-FFF2-40B4-BE49-F238E27FC236}">
                <a16:creationId xmlns:a16="http://schemas.microsoft.com/office/drawing/2014/main" id="{697A4FA6-2152-BA40-B28E-1746EAE9C615}"/>
              </a:ext>
            </a:extLst>
          </p:cNvPr>
          <p:cNvPicPr>
            <a:picLocks noChangeAspect="1"/>
          </p:cNvPicPr>
          <p:nvPr/>
        </p:nvPicPr>
        <p:blipFill>
          <a:blip r:embed="rId9"/>
          <a:stretch>
            <a:fillRect/>
          </a:stretch>
        </p:blipFill>
        <p:spPr>
          <a:xfrm>
            <a:off x="6740389" y="286823"/>
            <a:ext cx="809602" cy="289686"/>
          </a:xfrm>
          <a:prstGeom prst="rect">
            <a:avLst/>
          </a:prstGeom>
        </p:spPr>
      </p:pic>
      <p:sp>
        <p:nvSpPr>
          <p:cNvPr id="5" name="TextBox 4">
            <a:extLst>
              <a:ext uri="{FF2B5EF4-FFF2-40B4-BE49-F238E27FC236}">
                <a16:creationId xmlns:a16="http://schemas.microsoft.com/office/drawing/2014/main" id="{8F0600B3-D2DD-2349-A865-A5E195351534}"/>
              </a:ext>
            </a:extLst>
          </p:cNvPr>
          <p:cNvSpPr txBox="1"/>
          <p:nvPr/>
        </p:nvSpPr>
        <p:spPr>
          <a:xfrm rot="1147576">
            <a:off x="-80855" y="4436127"/>
            <a:ext cx="2274982" cy="461665"/>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2400" b="1" dirty="0">
                <a:solidFill>
                  <a:srgbClr val="C00000"/>
                </a:solidFill>
                <a:latin typeface="Stencil" pitchFamily="82" charset="77"/>
              </a:rPr>
              <a:t>IN OPERATION</a:t>
            </a:r>
          </a:p>
        </p:txBody>
      </p:sp>
      <p:sp>
        <p:nvSpPr>
          <p:cNvPr id="7" name="Rectangle 6">
            <a:extLst>
              <a:ext uri="{FF2B5EF4-FFF2-40B4-BE49-F238E27FC236}">
                <a16:creationId xmlns:a16="http://schemas.microsoft.com/office/drawing/2014/main" id="{0BD94C6B-91A1-2342-A3E7-9846F5AB19E4}"/>
              </a:ext>
            </a:extLst>
          </p:cNvPr>
          <p:cNvSpPr/>
          <p:nvPr/>
        </p:nvSpPr>
        <p:spPr>
          <a:xfrm>
            <a:off x="7732927" y="3840571"/>
            <a:ext cx="627703" cy="74231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6" name="Picture 5">
            <a:extLst>
              <a:ext uri="{FF2B5EF4-FFF2-40B4-BE49-F238E27FC236}">
                <a16:creationId xmlns:a16="http://schemas.microsoft.com/office/drawing/2014/main" id="{02B79B06-095F-974A-93BD-74491940F468}"/>
              </a:ext>
            </a:extLst>
          </p:cNvPr>
          <p:cNvPicPr>
            <a:picLocks noChangeAspect="1"/>
          </p:cNvPicPr>
          <p:nvPr/>
        </p:nvPicPr>
        <p:blipFill>
          <a:blip r:embed="rId10"/>
          <a:stretch>
            <a:fillRect/>
          </a:stretch>
        </p:blipFill>
        <p:spPr>
          <a:xfrm>
            <a:off x="7794257" y="3870454"/>
            <a:ext cx="690722" cy="657567"/>
          </a:xfrm>
          <a:prstGeom prst="rect">
            <a:avLst/>
          </a:prstGeom>
        </p:spPr>
      </p:pic>
      <p:sp>
        <p:nvSpPr>
          <p:cNvPr id="8" name="TextBox 7">
            <a:extLst>
              <a:ext uri="{FF2B5EF4-FFF2-40B4-BE49-F238E27FC236}">
                <a16:creationId xmlns:a16="http://schemas.microsoft.com/office/drawing/2014/main" id="{514503B7-1C85-BD41-932A-D8ED166E4A48}"/>
              </a:ext>
            </a:extLst>
          </p:cNvPr>
          <p:cNvSpPr txBox="1"/>
          <p:nvPr/>
        </p:nvSpPr>
        <p:spPr>
          <a:xfrm rot="21149427">
            <a:off x="-955798" y="1326592"/>
            <a:ext cx="10607472" cy="2062103"/>
          </a:xfrm>
          <a:prstGeom prst="rect">
            <a:avLst/>
          </a:prstGeom>
          <a:ln w="762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GB" sz="3200" b="1" dirty="0"/>
          </a:p>
          <a:p>
            <a:pPr algn="ctr"/>
            <a:r>
              <a:rPr lang="en-GB" sz="3200" b="1" dirty="0"/>
              <a:t>Data Curation Workshop – 6</a:t>
            </a:r>
            <a:r>
              <a:rPr lang="en-GB" sz="3200" b="1" baseline="30000" dirty="0"/>
              <a:t>th</a:t>
            </a:r>
            <a:r>
              <a:rPr lang="en-GB" sz="3200" b="1" dirty="0"/>
              <a:t> November @ DMSC</a:t>
            </a:r>
          </a:p>
          <a:p>
            <a:pPr algn="ctr"/>
            <a:r>
              <a:rPr lang="en-GB" sz="3200" b="1" dirty="0">
                <a:hlinkClick r:id="rId11"/>
              </a:rPr>
              <a:t>https://indico.esss.lu.se/event/1056/</a:t>
            </a:r>
            <a:r>
              <a:rPr lang="en-GB" sz="3200" b="1" dirty="0"/>
              <a:t> </a:t>
            </a:r>
          </a:p>
          <a:p>
            <a:pPr algn="ctr"/>
            <a:endParaRPr lang="en-GB" sz="3200" b="1" dirty="0"/>
          </a:p>
        </p:txBody>
      </p:sp>
    </p:spTree>
    <p:extLst>
      <p:ext uri="{BB962C8B-B14F-4D97-AF65-F5344CB8AC3E}">
        <p14:creationId xmlns:p14="http://schemas.microsoft.com/office/powerpoint/2010/main" val="27197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easurement results"/>
          <p:cNvSpPr txBox="1">
            <a:spLocks noGrp="1"/>
          </p:cNvSpPr>
          <p:nvPr>
            <p:ph type="title"/>
          </p:nvPr>
        </p:nvSpPr>
        <p:spPr>
          <a:prstGeom prst="rect">
            <a:avLst/>
          </a:prstGeom>
        </p:spPr>
        <p:txBody>
          <a:bodyPr/>
          <a:lstStyle/>
          <a:p>
            <a:r>
              <a:rPr lang="en-US" dirty="0"/>
              <a:t>Conclusion</a:t>
            </a:r>
            <a:endParaRPr dirty="0"/>
          </a:p>
        </p:txBody>
      </p:sp>
      <p:sp>
        <p:nvSpPr>
          <p:cNvPr id="5" name="Text Placeholder 2">
            <a:extLst>
              <a:ext uri="{FF2B5EF4-FFF2-40B4-BE49-F238E27FC236}">
                <a16:creationId xmlns:a16="http://schemas.microsoft.com/office/drawing/2014/main" id="{80BA0E00-40AB-4744-A431-8BEF3EADD3A5}"/>
              </a:ext>
            </a:extLst>
          </p:cNvPr>
          <p:cNvSpPr txBox="1">
            <a:spLocks/>
          </p:cNvSpPr>
          <p:nvPr/>
        </p:nvSpPr>
        <p:spPr>
          <a:xfrm>
            <a:off x="2091519" y="1624543"/>
            <a:ext cx="4960961" cy="28792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Standardisation helps everyone to build a working and maintainable instrument.</a:t>
            </a:r>
          </a:p>
          <a:p>
            <a:endParaRPr lang="en-GB" sz="2000" dirty="0"/>
          </a:p>
          <a:p>
            <a:r>
              <a:rPr lang="en-GB" sz="2000" dirty="0"/>
              <a:t>We (DMSC / BCG) have resources to engage with instrument teams.</a:t>
            </a:r>
            <a:br>
              <a:rPr lang="en-GB" sz="2000" dirty="0"/>
            </a:br>
            <a:br>
              <a:rPr lang="en-GB" sz="2000" dirty="0"/>
            </a:br>
            <a:r>
              <a:rPr lang="en-GB" sz="2000" dirty="0"/>
              <a:t>Should they be limited, priority will be given based on rollout schedule.</a:t>
            </a:r>
          </a:p>
          <a:p>
            <a:endParaRPr lang="en-GB" sz="2000" dirty="0"/>
          </a:p>
        </p:txBody>
      </p:sp>
    </p:spTree>
    <p:extLst>
      <p:ext uri="{BB962C8B-B14F-4D97-AF65-F5344CB8AC3E}">
        <p14:creationId xmlns:p14="http://schemas.microsoft.com/office/powerpoint/2010/main" val="1229910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567EF3-6F0D-F641-BA61-D245906402D8}"/>
              </a:ext>
            </a:extLst>
          </p:cNvPr>
          <p:cNvSpPr>
            <a:spLocks noGrp="1"/>
          </p:cNvSpPr>
          <p:nvPr>
            <p:ph type="body" idx="1"/>
          </p:nvPr>
        </p:nvSpPr>
        <p:spPr/>
        <p:txBody>
          <a:bodyPr anchor="ctr">
            <a:normAutofit/>
          </a:bodyPr>
          <a:lstStyle/>
          <a:p>
            <a:r>
              <a:rPr lang="en-GB" sz="3200" b="1" dirty="0"/>
              <a:t>Questions?</a:t>
            </a:r>
          </a:p>
        </p:txBody>
      </p:sp>
      <p:pic>
        <p:nvPicPr>
          <p:cNvPr id="7" name="Picture 6">
            <a:extLst>
              <a:ext uri="{FF2B5EF4-FFF2-40B4-BE49-F238E27FC236}">
                <a16:creationId xmlns:a16="http://schemas.microsoft.com/office/drawing/2014/main" id="{DBB51D67-9EC8-8D47-B4FC-9F0332C7CA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8203825" y="3986098"/>
            <a:ext cx="826727" cy="1003044"/>
          </a:xfrm>
          <a:prstGeom prst="rect">
            <a:avLst/>
          </a:prstGeom>
        </p:spPr>
      </p:pic>
    </p:spTree>
    <p:extLst>
      <p:ext uri="{BB962C8B-B14F-4D97-AF65-F5344CB8AC3E}">
        <p14:creationId xmlns:p14="http://schemas.microsoft.com/office/powerpoint/2010/main" val="40894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3"/>
          <p:cNvPicPr/>
          <p:nvPr/>
        </p:nvPicPr>
        <p:blipFill>
          <a:blip r:embed="rId2">
            <a:extLst>
              <a:ext uri="{28A0092B-C50C-407E-A947-70E740481C1C}">
                <a14:useLocalDpi xmlns:a14="http://schemas.microsoft.com/office/drawing/2010/main"/>
              </a:ext>
            </a:extLst>
          </a:blip>
          <a:stretch>
            <a:fillRect/>
          </a:stretch>
        </p:blipFill>
        <p:spPr>
          <a:xfrm>
            <a:off x="341916" y="4893945"/>
            <a:ext cx="292100" cy="203200"/>
          </a:xfrm>
          <a:prstGeom prst="rect">
            <a:avLst/>
          </a:prstGeom>
          <a:extLst>
            <a:ext uri="{FAA26D3D-D897-4be2-8F04-BA451C77F1D7}">
              <ma14:placeholderFlag xmlns="" xmlns:ma14="http://schemas.microsoft.com/office/mac/drawingml/2011/main"/>
            </a:ext>
          </a:extLst>
        </p:spPr>
      </p:pic>
      <p:sp>
        <p:nvSpPr>
          <p:cNvPr id="9" name="Tekstfelt 8"/>
          <p:cNvSpPr txBox="1"/>
          <p:nvPr/>
        </p:nvSpPr>
        <p:spPr>
          <a:xfrm>
            <a:off x="763538" y="4893945"/>
            <a:ext cx="5216475" cy="249555"/>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0" tIns="45720" rIns="91440" bIns="45720" numCol="1" spcCol="0" rtlCol="0" fromWordArt="0" anchor="t" anchorCtr="0" forceAA="0" compatLnSpc="1">
            <a:prstTxWarp prst="textNoShape">
              <a:avLst/>
            </a:prstTxWarp>
            <a:noAutofit/>
          </a:bodyPr>
          <a:lstStyle/>
          <a:p>
            <a:pPr>
              <a:lnSpc>
                <a:spcPts val="800"/>
              </a:lnSpc>
              <a:spcAft>
                <a:spcPts val="0"/>
              </a:spcAft>
            </a:pPr>
            <a:r>
              <a:rPr lang="en-GB" sz="650" err="1">
                <a:effectLst/>
                <a:latin typeface="Calibri" charset="0"/>
                <a:ea typeface="Times New Roman" charset="0"/>
                <a:cs typeface="Times New Roman" charset="0"/>
              </a:rPr>
              <a:t>BrightnESS</a:t>
            </a:r>
            <a:r>
              <a:rPr lang="en-GB" sz="650">
                <a:effectLst/>
                <a:latin typeface="Calibri" charset="0"/>
                <a:ea typeface="Times New Roman" charset="0"/>
                <a:cs typeface="Times New Roman" charset="0"/>
              </a:rPr>
              <a:t> is funded by the European Union’s Horizon 2020 research and innovation programme under grant agreement No. 676548</a:t>
            </a:r>
            <a:endParaRPr sz="1100">
              <a:effectLst/>
              <a:latin typeface="Calibri" charset="0"/>
              <a:ea typeface="Times New Roman" charset="0"/>
              <a:cs typeface="Times New Roman" charset="0"/>
            </a:endParaRPr>
          </a:p>
          <a:p>
            <a:pPr>
              <a:lnSpc>
                <a:spcPts val="1300"/>
              </a:lnSpc>
              <a:spcAft>
                <a:spcPts val="0"/>
              </a:spcAft>
            </a:pPr>
            <a:r>
              <a:rPr lang="en-US" sz="650">
                <a:effectLst/>
                <a:latin typeface="Calibri" charset="0"/>
                <a:ea typeface="Times New Roman" charset="0"/>
                <a:cs typeface="Times New Roman" charset="0"/>
              </a:rPr>
              <a:t> </a:t>
            </a:r>
            <a:endParaRPr sz="1100">
              <a:effectLst/>
              <a:latin typeface="Calibri" charset="0"/>
              <a:ea typeface="Times New Roman" charset="0"/>
              <a:cs typeface="Times New Roman" charset="0"/>
            </a:endParaRPr>
          </a:p>
        </p:txBody>
      </p:sp>
      <p:sp>
        <p:nvSpPr>
          <p:cNvPr id="7" name="Titel 1"/>
          <p:cNvSpPr txBox="1">
            <a:spLocks/>
          </p:cNvSpPr>
          <p:nvPr/>
        </p:nvSpPr>
        <p:spPr>
          <a:xfrm>
            <a:off x="763538" y="52959"/>
            <a:ext cx="7816957"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baseline="0">
                <a:solidFill>
                  <a:schemeClr val="tx1"/>
                </a:solidFill>
                <a:latin typeface="+mj-lt"/>
                <a:ea typeface="+mj-ea"/>
                <a:cs typeface="+mj-cs"/>
              </a:defRPr>
            </a:lvl1pPr>
          </a:lstStyle>
          <a:p>
            <a:r>
              <a:rPr lang="en-GB" sz="3200" b="1" dirty="0">
                <a:solidFill>
                  <a:srgbClr val="7F7F7F"/>
                </a:solidFill>
              </a:rPr>
              <a:t>Instrument Readout Architecture</a:t>
            </a:r>
          </a:p>
        </p:txBody>
      </p:sp>
      <p:sp>
        <p:nvSpPr>
          <p:cNvPr id="39" name="Rectangle 38"/>
          <p:cNvSpPr/>
          <p:nvPr/>
        </p:nvSpPr>
        <p:spPr>
          <a:xfrm>
            <a:off x="3876791" y="1216620"/>
            <a:ext cx="5011487" cy="3448373"/>
          </a:xfrm>
          <a:prstGeom prst="rect">
            <a:avLst/>
          </a:prstGeom>
          <a:solidFill>
            <a:schemeClr val="bg1"/>
          </a:solidFill>
          <a:ln w="1905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vert="horz" rtlCol="0" anchor="b"/>
          <a:lstStyle/>
          <a:p>
            <a:pPr algn="ctr"/>
            <a:r>
              <a:rPr lang="en-GB" dirty="0">
                <a:solidFill>
                  <a:schemeClr val="tx1"/>
                </a:solidFill>
              </a:rPr>
              <a:t>DMSC Hardware</a:t>
            </a:r>
          </a:p>
        </p:txBody>
      </p:sp>
      <p:sp>
        <p:nvSpPr>
          <p:cNvPr id="38" name="Rectangle 37"/>
          <p:cNvSpPr/>
          <p:nvPr/>
        </p:nvSpPr>
        <p:spPr>
          <a:xfrm>
            <a:off x="255722" y="1216620"/>
            <a:ext cx="1669139" cy="3448373"/>
          </a:xfrm>
          <a:prstGeom prst="rect">
            <a:avLst/>
          </a:prstGeom>
          <a:solidFill>
            <a:schemeClr val="bg1"/>
          </a:solidFill>
          <a:ln w="1905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vert="vert" rtlCol="0" anchor="b"/>
          <a:lstStyle/>
          <a:p>
            <a:pPr algn="ctr"/>
            <a:r>
              <a:rPr lang="en-GB" dirty="0">
                <a:solidFill>
                  <a:schemeClr val="tx1"/>
                </a:solidFill>
              </a:rPr>
              <a:t>Instrument Hardware</a:t>
            </a:r>
          </a:p>
        </p:txBody>
      </p:sp>
      <p:sp>
        <p:nvSpPr>
          <p:cNvPr id="3" name="Rectangle 2"/>
          <p:cNvSpPr/>
          <p:nvPr/>
        </p:nvSpPr>
        <p:spPr>
          <a:xfrm>
            <a:off x="1191950" y="3914859"/>
            <a:ext cx="1131377" cy="604433"/>
          </a:xfrm>
          <a:prstGeom prst="rect">
            <a:avLst/>
          </a:prstGeom>
          <a:solidFill>
            <a:schemeClr val="tx2">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Motion</a:t>
            </a:r>
          </a:p>
        </p:txBody>
      </p:sp>
      <p:sp>
        <p:nvSpPr>
          <p:cNvPr id="13" name="Rectangle 12"/>
          <p:cNvSpPr/>
          <p:nvPr/>
        </p:nvSpPr>
        <p:spPr>
          <a:xfrm>
            <a:off x="1321471" y="3197972"/>
            <a:ext cx="1131377" cy="604433"/>
          </a:xfrm>
          <a:prstGeom prst="rect">
            <a:avLst/>
          </a:prstGeom>
          <a:solidFill>
            <a:schemeClr val="tx2">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Chopper</a:t>
            </a:r>
          </a:p>
        </p:txBody>
      </p:sp>
      <p:cxnSp>
        <p:nvCxnSpPr>
          <p:cNvPr id="5" name="Straight Connector 4"/>
          <p:cNvCxnSpPr/>
          <p:nvPr/>
        </p:nvCxnSpPr>
        <p:spPr>
          <a:xfrm>
            <a:off x="2323327" y="1776959"/>
            <a:ext cx="109263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323327" y="2413554"/>
            <a:ext cx="109263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452848" y="3852083"/>
            <a:ext cx="109263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374071" y="3323493"/>
            <a:ext cx="1275056" cy="532791"/>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19" idx="1"/>
          </p:cNvCxnSpPr>
          <p:nvPr/>
        </p:nvCxnSpPr>
        <p:spPr>
          <a:xfrm flipV="1">
            <a:off x="6340094" y="2407189"/>
            <a:ext cx="1109025" cy="626626"/>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340094" y="3033815"/>
            <a:ext cx="1269569" cy="662534"/>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81036" y="2142886"/>
            <a:ext cx="1180974" cy="100900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374071" y="1846205"/>
            <a:ext cx="1180974" cy="100900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321471" y="2096326"/>
            <a:ext cx="1131377" cy="604433"/>
          </a:xfrm>
          <a:prstGeom prst="rect">
            <a:avLst/>
          </a:prstGeom>
          <a:solidFill>
            <a:schemeClr val="accent3">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Detector Backend</a:t>
            </a:r>
          </a:p>
        </p:txBody>
      </p:sp>
      <p:sp>
        <p:nvSpPr>
          <p:cNvPr id="12" name="Rectangle 11"/>
          <p:cNvSpPr/>
          <p:nvPr/>
        </p:nvSpPr>
        <p:spPr>
          <a:xfrm>
            <a:off x="1321472" y="1465794"/>
            <a:ext cx="1131377" cy="604433"/>
          </a:xfrm>
          <a:prstGeom prst="rect">
            <a:avLst/>
          </a:prstGeom>
          <a:solidFill>
            <a:schemeClr val="accent3">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Detector Backend</a:t>
            </a:r>
          </a:p>
        </p:txBody>
      </p:sp>
      <p:sp>
        <p:nvSpPr>
          <p:cNvPr id="15" name="Rectangle 14"/>
          <p:cNvSpPr/>
          <p:nvPr/>
        </p:nvSpPr>
        <p:spPr>
          <a:xfrm>
            <a:off x="3364020" y="1465794"/>
            <a:ext cx="1131377" cy="604433"/>
          </a:xfrm>
          <a:prstGeom prst="rect">
            <a:avLst/>
          </a:prstGeom>
          <a:solidFill>
            <a:schemeClr val="accent3">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Event Formation Unit</a:t>
            </a:r>
          </a:p>
        </p:txBody>
      </p:sp>
      <p:sp>
        <p:nvSpPr>
          <p:cNvPr id="16" name="Rectangle 15"/>
          <p:cNvSpPr/>
          <p:nvPr/>
        </p:nvSpPr>
        <p:spPr>
          <a:xfrm>
            <a:off x="3364020" y="2097524"/>
            <a:ext cx="1131377" cy="604433"/>
          </a:xfrm>
          <a:prstGeom prst="rect">
            <a:avLst/>
          </a:prstGeom>
          <a:solidFill>
            <a:schemeClr val="accent3">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Event Formation Unit</a:t>
            </a:r>
          </a:p>
        </p:txBody>
      </p:sp>
      <p:sp>
        <p:nvSpPr>
          <p:cNvPr id="17" name="Rectangle 16"/>
          <p:cNvSpPr/>
          <p:nvPr/>
        </p:nvSpPr>
        <p:spPr>
          <a:xfrm>
            <a:off x="3364020" y="3549867"/>
            <a:ext cx="1131377" cy="604433"/>
          </a:xfrm>
          <a:prstGeom prst="rect">
            <a:avLst/>
          </a:prstGeom>
          <a:solidFill>
            <a:schemeClr val="tx2">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EPICS Bridge</a:t>
            </a:r>
          </a:p>
        </p:txBody>
      </p:sp>
      <p:sp>
        <p:nvSpPr>
          <p:cNvPr id="18" name="Rectangle 17"/>
          <p:cNvSpPr/>
          <p:nvPr/>
        </p:nvSpPr>
        <p:spPr>
          <a:xfrm>
            <a:off x="5406569" y="2482992"/>
            <a:ext cx="1131377" cy="1101646"/>
          </a:xfrm>
          <a:prstGeom prst="rect">
            <a:avLst/>
          </a:prstGeom>
          <a:solidFill>
            <a:srgbClr val="FFC000"/>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Data Aggregation (Kafka)</a:t>
            </a:r>
          </a:p>
        </p:txBody>
      </p:sp>
      <p:sp>
        <p:nvSpPr>
          <p:cNvPr id="19" name="Rectangle 18"/>
          <p:cNvSpPr/>
          <p:nvPr/>
        </p:nvSpPr>
        <p:spPr>
          <a:xfrm>
            <a:off x="7449119" y="2104972"/>
            <a:ext cx="1131377" cy="604433"/>
          </a:xfrm>
          <a:prstGeom prst="rect">
            <a:avLst/>
          </a:prstGeom>
          <a:solidFill>
            <a:srgbClr val="92D050"/>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NeXus File Writing</a:t>
            </a:r>
          </a:p>
        </p:txBody>
      </p:sp>
      <p:sp>
        <p:nvSpPr>
          <p:cNvPr id="20" name="Rectangle 19"/>
          <p:cNvSpPr/>
          <p:nvPr/>
        </p:nvSpPr>
        <p:spPr>
          <a:xfrm>
            <a:off x="7449118" y="3323493"/>
            <a:ext cx="1131377" cy="604433"/>
          </a:xfrm>
          <a:prstGeom prst="rect">
            <a:avLst/>
          </a:prstGeom>
          <a:solidFill>
            <a:schemeClr val="tx2">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1"/>
                </a:solidFill>
              </a:rPr>
              <a:t>Live Feedback</a:t>
            </a:r>
          </a:p>
        </p:txBody>
      </p:sp>
      <p:sp>
        <p:nvSpPr>
          <p:cNvPr id="36" name="Rectangle 35"/>
          <p:cNvSpPr/>
          <p:nvPr/>
        </p:nvSpPr>
        <p:spPr>
          <a:xfrm>
            <a:off x="811386" y="3672074"/>
            <a:ext cx="751668" cy="3600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MRF</a:t>
            </a:r>
          </a:p>
        </p:txBody>
      </p:sp>
      <p:sp>
        <p:nvSpPr>
          <p:cNvPr id="37" name="Rectangle 36"/>
          <p:cNvSpPr/>
          <p:nvPr/>
        </p:nvSpPr>
        <p:spPr>
          <a:xfrm>
            <a:off x="732762" y="1890218"/>
            <a:ext cx="751668" cy="3600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MRF</a:t>
            </a:r>
          </a:p>
        </p:txBody>
      </p:sp>
      <p:sp>
        <p:nvSpPr>
          <p:cNvPr id="14" name="Rectangle 13"/>
          <p:cNvSpPr/>
          <p:nvPr/>
        </p:nvSpPr>
        <p:spPr>
          <a:xfrm>
            <a:off x="1610673" y="3549867"/>
            <a:ext cx="1131377" cy="604433"/>
          </a:xfrm>
          <a:prstGeom prst="rect">
            <a:avLst/>
          </a:prstGeom>
          <a:solidFill>
            <a:schemeClr val="tx2">
              <a:lumMod val="20000"/>
              <a:lumOff val="80000"/>
            </a:schemeClr>
          </a:solid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EPICS</a:t>
            </a:r>
          </a:p>
        </p:txBody>
      </p:sp>
      <p:sp>
        <p:nvSpPr>
          <p:cNvPr id="41" name="TextBox 40"/>
          <p:cNvSpPr txBox="1"/>
          <p:nvPr/>
        </p:nvSpPr>
        <p:spPr>
          <a:xfrm>
            <a:off x="2395601" y="1833456"/>
            <a:ext cx="982972" cy="523220"/>
          </a:xfrm>
          <a:prstGeom prst="rect">
            <a:avLst/>
          </a:prstGeom>
          <a:noFill/>
        </p:spPr>
        <p:txBody>
          <a:bodyPr wrap="square" rtlCol="0">
            <a:spAutoFit/>
          </a:bodyPr>
          <a:lstStyle/>
          <a:p>
            <a:pPr algn="ctr"/>
            <a:r>
              <a:rPr lang="en-GB" sz="1400" dirty="0">
                <a:solidFill>
                  <a:schemeClr val="bg1">
                    <a:lumMod val="50000"/>
                  </a:schemeClr>
                </a:solidFill>
              </a:rPr>
              <a:t>100 GB/s fibre</a:t>
            </a:r>
          </a:p>
        </p:txBody>
      </p:sp>
      <p:pic>
        <p:nvPicPr>
          <p:cNvPr id="30" name="Picture 2" descr="isissmallbottom">
            <a:extLst>
              <a:ext uri="{FF2B5EF4-FFF2-40B4-BE49-F238E27FC236}">
                <a16:creationId xmlns:a16="http://schemas.microsoft.com/office/drawing/2014/main" id="{70A4CE44-3CF9-2845-8685-37455737621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3025" y="-59495"/>
            <a:ext cx="1238251" cy="39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0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792" y="158236"/>
            <a:ext cx="5633250" cy="686650"/>
          </a:xfrm>
        </p:spPr>
        <p:txBody>
          <a:bodyPr>
            <a:normAutofit/>
          </a:bodyPr>
          <a:lstStyle/>
          <a:p>
            <a:pPr algn="ctr"/>
            <a:r>
              <a:rPr lang="en-US" sz="2800" dirty="0"/>
              <a:t>Detector Readout &amp; Event Formation</a:t>
            </a:r>
          </a:p>
        </p:txBody>
      </p:sp>
      <p:sp>
        <p:nvSpPr>
          <p:cNvPr id="8" name="TextBox 7"/>
          <p:cNvSpPr txBox="1"/>
          <p:nvPr/>
        </p:nvSpPr>
        <p:spPr>
          <a:xfrm>
            <a:off x="-760714" y="1752808"/>
            <a:ext cx="184731" cy="300082"/>
          </a:xfrm>
          <a:prstGeom prst="rect">
            <a:avLst/>
          </a:prstGeom>
          <a:noFill/>
        </p:spPr>
        <p:txBody>
          <a:bodyPr wrap="none" rtlCol="0">
            <a:spAutoFit/>
          </a:bodyPr>
          <a:lstStyle/>
          <a:p>
            <a:endParaRPr lang="en-US" sz="1350"/>
          </a:p>
        </p:txBody>
      </p:sp>
      <p:sp>
        <p:nvSpPr>
          <p:cNvPr id="58" name="Content Placeholder 2"/>
          <p:cNvSpPr txBox="1">
            <a:spLocks/>
          </p:cNvSpPr>
          <p:nvPr/>
        </p:nvSpPr>
        <p:spPr>
          <a:xfrm rot="16200000">
            <a:off x="-594126" y="2141949"/>
            <a:ext cx="3768823" cy="2459256"/>
          </a:xfrm>
          <a:prstGeom prst="rect">
            <a:avLst/>
          </a:prstGeom>
        </p:spPr>
        <p:txBody>
          <a:bodyPr vert="eaVert"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960"/>
              </a:spcBef>
            </a:pPr>
            <a:r>
              <a:rPr lang="en-GB" dirty="0"/>
              <a:t>Coincidence building and location refinement in software</a:t>
            </a:r>
          </a:p>
          <a:p>
            <a:pPr>
              <a:lnSpc>
                <a:spcPct val="120000"/>
              </a:lnSpc>
              <a:spcBef>
                <a:spcPts val="960"/>
              </a:spcBef>
            </a:pPr>
            <a:r>
              <a:rPr lang="en-GB" dirty="0"/>
              <a:t>Successfully demonstrated for a number of  prototypes</a:t>
            </a:r>
          </a:p>
          <a:p>
            <a:pPr>
              <a:lnSpc>
                <a:spcPct val="120000"/>
              </a:lnSpc>
              <a:spcBef>
                <a:spcPts val="960"/>
              </a:spcBef>
            </a:pPr>
            <a:r>
              <a:rPr lang="en-GB" dirty="0"/>
              <a:t>More information on the hardware and timing in the next talks.</a:t>
            </a:r>
          </a:p>
        </p:txBody>
      </p:sp>
      <p:grpSp>
        <p:nvGrpSpPr>
          <p:cNvPr id="59" name="Group 58"/>
          <p:cNvGrpSpPr/>
          <p:nvPr/>
        </p:nvGrpSpPr>
        <p:grpSpPr>
          <a:xfrm>
            <a:off x="3121816" y="4038718"/>
            <a:ext cx="2113935" cy="1010163"/>
            <a:chOff x="77771" y="1337698"/>
            <a:chExt cx="4903015" cy="2493290"/>
          </a:xfrm>
        </p:grpSpPr>
        <p:pic>
          <p:nvPicPr>
            <p:cNvPr id="60" name="Picture 5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71" y="1337698"/>
              <a:ext cx="2653940" cy="2493290"/>
            </a:xfrm>
            <a:prstGeom prst="rect">
              <a:avLst/>
            </a:prstGeom>
          </p:spPr>
        </p:pic>
        <p:pic>
          <p:nvPicPr>
            <p:cNvPr id="61" name="Picture 6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6846" y="1337698"/>
              <a:ext cx="2653940" cy="2493290"/>
            </a:xfrm>
            <a:prstGeom prst="rect">
              <a:avLst/>
            </a:prstGeom>
          </p:spPr>
        </p:pic>
      </p:grpSp>
      <p:pic>
        <p:nvPicPr>
          <p:cNvPr id="91" name="Picture 90"/>
          <p:cNvPicPr>
            <a:picLocks noChangeAspect="1"/>
          </p:cNvPicPr>
          <p:nvPr/>
        </p:nvPicPr>
        <p:blipFill>
          <a:blip r:embed="rId4"/>
          <a:stretch>
            <a:fillRect/>
          </a:stretch>
        </p:blipFill>
        <p:spPr>
          <a:xfrm>
            <a:off x="3983843" y="1791702"/>
            <a:ext cx="3908098" cy="1535651"/>
          </a:xfrm>
          <a:prstGeom prst="rect">
            <a:avLst/>
          </a:prstGeom>
        </p:spPr>
      </p:pic>
      <p:sp>
        <p:nvSpPr>
          <p:cNvPr id="92" name="Rectangle 91"/>
          <p:cNvSpPr/>
          <p:nvPr/>
        </p:nvSpPr>
        <p:spPr>
          <a:xfrm>
            <a:off x="5363523" y="2047045"/>
            <a:ext cx="197097"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5314249" y="2608798"/>
            <a:ext cx="197097"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6398283" y="2608798"/>
            <a:ext cx="197097"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7433042" y="2302387"/>
            <a:ext cx="197097"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6398283" y="2047045"/>
            <a:ext cx="197097"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5239412" y="2608798"/>
            <a:ext cx="1454516" cy="766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3934569" y="1791702"/>
            <a:ext cx="1454516" cy="1429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7791025" y="1270089"/>
            <a:ext cx="886938" cy="276999"/>
          </a:xfrm>
          <a:prstGeom prst="rect">
            <a:avLst/>
          </a:prstGeom>
          <a:noFill/>
          <a:ln>
            <a:noFill/>
          </a:ln>
        </p:spPr>
        <p:txBody>
          <a:bodyPr wrap="square" rtlCol="0">
            <a:spAutoFit/>
          </a:bodyPr>
          <a:lstStyle/>
          <a:p>
            <a:r>
              <a:rPr lang="en-US" sz="1200" dirty="0">
                <a:cs typeface="Consolas"/>
              </a:rPr>
              <a:t>Live View</a:t>
            </a:r>
          </a:p>
        </p:txBody>
      </p:sp>
      <p:pic>
        <p:nvPicPr>
          <p:cNvPr id="66" name="Picture 65" descr="Screen Shot 2017-01-26 at 12.50.5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29946" y="2074029"/>
            <a:ext cx="640566" cy="230009"/>
          </a:xfrm>
          <a:prstGeom prst="rect">
            <a:avLst/>
          </a:prstGeom>
        </p:spPr>
      </p:pic>
      <p:sp>
        <p:nvSpPr>
          <p:cNvPr id="67" name="Rectangle 66"/>
          <p:cNvSpPr/>
          <p:nvPr/>
        </p:nvSpPr>
        <p:spPr>
          <a:xfrm>
            <a:off x="5784374" y="2864142"/>
            <a:ext cx="443333" cy="51068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cxnSp>
        <p:nvCxnSpPr>
          <p:cNvPr id="68" name="Straight Connector 67"/>
          <p:cNvCxnSpPr/>
          <p:nvPr/>
        </p:nvCxnSpPr>
        <p:spPr>
          <a:xfrm>
            <a:off x="6004089" y="2557731"/>
            <a:ext cx="0" cy="306411"/>
          </a:xfrm>
          <a:prstGeom prst="line">
            <a:avLst/>
          </a:prstGeom>
          <a:ln w="1270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5646302" y="4096426"/>
            <a:ext cx="1765846" cy="276999"/>
          </a:xfrm>
          <a:prstGeom prst="rect">
            <a:avLst/>
          </a:prstGeom>
          <a:noFill/>
          <a:ln>
            <a:noFill/>
          </a:ln>
        </p:spPr>
        <p:txBody>
          <a:bodyPr wrap="square" rtlCol="0">
            <a:spAutoFit/>
          </a:bodyPr>
          <a:lstStyle/>
          <a:p>
            <a:r>
              <a:rPr lang="en-US" sz="1200" dirty="0">
                <a:cs typeface="Consolas"/>
              </a:rPr>
              <a:t>Monitoring &amp; Diagnostics</a:t>
            </a:r>
          </a:p>
        </p:txBody>
      </p:sp>
      <p:sp>
        <p:nvSpPr>
          <p:cNvPr id="70" name="Rectangle 69"/>
          <p:cNvSpPr/>
          <p:nvPr/>
        </p:nvSpPr>
        <p:spPr>
          <a:xfrm>
            <a:off x="2681066" y="1587428"/>
            <a:ext cx="2744793" cy="1634194"/>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71" name="Rectangle 70"/>
          <p:cNvSpPr/>
          <p:nvPr/>
        </p:nvSpPr>
        <p:spPr>
          <a:xfrm>
            <a:off x="5462071" y="2557731"/>
            <a:ext cx="1133308" cy="860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cxnSp>
        <p:nvCxnSpPr>
          <p:cNvPr id="72" name="Straight Connector 71"/>
          <p:cNvCxnSpPr/>
          <p:nvPr/>
        </p:nvCxnSpPr>
        <p:spPr>
          <a:xfrm>
            <a:off x="6151911" y="2582938"/>
            <a:ext cx="0" cy="724245"/>
          </a:xfrm>
          <a:prstGeom prst="line">
            <a:avLst/>
          </a:prstGeom>
          <a:ln w="28575">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5455158" y="1587428"/>
            <a:ext cx="992400" cy="1634194"/>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74" name="Rectangle 73"/>
          <p:cNvSpPr/>
          <p:nvPr/>
        </p:nvSpPr>
        <p:spPr>
          <a:xfrm>
            <a:off x="6637740" y="1587428"/>
            <a:ext cx="844577" cy="1634194"/>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75" name="Rectangle 74"/>
          <p:cNvSpPr/>
          <p:nvPr/>
        </p:nvSpPr>
        <p:spPr>
          <a:xfrm>
            <a:off x="7728689" y="1587428"/>
            <a:ext cx="1146370" cy="2859840"/>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76" name="TextBox 75"/>
          <p:cNvSpPr txBox="1"/>
          <p:nvPr/>
        </p:nvSpPr>
        <p:spPr>
          <a:xfrm>
            <a:off x="2666499" y="1225967"/>
            <a:ext cx="1869386" cy="276999"/>
          </a:xfrm>
          <a:prstGeom prst="rect">
            <a:avLst/>
          </a:prstGeom>
          <a:noFill/>
          <a:ln>
            <a:noFill/>
          </a:ln>
        </p:spPr>
        <p:txBody>
          <a:bodyPr wrap="square" rtlCol="0">
            <a:spAutoFit/>
          </a:bodyPr>
          <a:lstStyle/>
          <a:p>
            <a:r>
              <a:rPr lang="en-US" sz="1200" dirty="0">
                <a:cs typeface="Consolas"/>
              </a:rPr>
              <a:t>Detector and readout</a:t>
            </a:r>
          </a:p>
        </p:txBody>
      </p:sp>
      <p:sp>
        <p:nvSpPr>
          <p:cNvPr id="77" name="TextBox 76"/>
          <p:cNvSpPr txBox="1"/>
          <p:nvPr/>
        </p:nvSpPr>
        <p:spPr>
          <a:xfrm>
            <a:off x="5418128" y="1114963"/>
            <a:ext cx="1034760" cy="461665"/>
          </a:xfrm>
          <a:prstGeom prst="rect">
            <a:avLst/>
          </a:prstGeom>
          <a:noFill/>
          <a:ln>
            <a:noFill/>
          </a:ln>
        </p:spPr>
        <p:txBody>
          <a:bodyPr wrap="square" rtlCol="0">
            <a:spAutoFit/>
          </a:bodyPr>
          <a:lstStyle/>
          <a:p>
            <a:r>
              <a:rPr lang="en-US" sz="1200" dirty="0">
                <a:cs typeface="Consolas"/>
              </a:rPr>
              <a:t>Event formation</a:t>
            </a:r>
          </a:p>
        </p:txBody>
      </p:sp>
      <p:sp>
        <p:nvSpPr>
          <p:cNvPr id="78" name="TextBox 77"/>
          <p:cNvSpPr txBox="1"/>
          <p:nvPr/>
        </p:nvSpPr>
        <p:spPr>
          <a:xfrm>
            <a:off x="6595379" y="1278151"/>
            <a:ext cx="1111012" cy="276999"/>
          </a:xfrm>
          <a:prstGeom prst="rect">
            <a:avLst/>
          </a:prstGeom>
          <a:noFill/>
          <a:ln>
            <a:noFill/>
          </a:ln>
        </p:spPr>
        <p:txBody>
          <a:bodyPr wrap="square" rtlCol="0">
            <a:spAutoFit/>
          </a:bodyPr>
          <a:lstStyle/>
          <a:p>
            <a:r>
              <a:rPr lang="en-US" sz="1200" dirty="0">
                <a:cs typeface="Consolas"/>
              </a:rPr>
              <a:t>Aggregation</a:t>
            </a:r>
          </a:p>
        </p:txBody>
      </p:sp>
      <p:sp>
        <p:nvSpPr>
          <p:cNvPr id="79" name="Rectangle 78"/>
          <p:cNvSpPr/>
          <p:nvPr/>
        </p:nvSpPr>
        <p:spPr>
          <a:xfrm>
            <a:off x="5467403" y="1802753"/>
            <a:ext cx="936211"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80" name="Rectangle 79"/>
          <p:cNvSpPr/>
          <p:nvPr/>
        </p:nvSpPr>
        <p:spPr>
          <a:xfrm>
            <a:off x="6693928" y="1835906"/>
            <a:ext cx="739114" cy="204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pic>
        <p:nvPicPr>
          <p:cNvPr id="81" name="Picture 80" descr="Screen Shot 2017-03-08 at 09.03.38.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6821" y="3348402"/>
            <a:ext cx="1304487" cy="732753"/>
          </a:xfrm>
          <a:prstGeom prst="rect">
            <a:avLst/>
          </a:prstGeom>
        </p:spPr>
      </p:pic>
      <p:pic>
        <p:nvPicPr>
          <p:cNvPr id="82" name="Picture 81" descr="Screen Shot 2017-03-08 at 09.07.1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91026" y="3473813"/>
            <a:ext cx="1034760" cy="922387"/>
          </a:xfrm>
          <a:prstGeom prst="rect">
            <a:avLst/>
          </a:prstGeom>
        </p:spPr>
      </p:pic>
      <p:pic>
        <p:nvPicPr>
          <p:cNvPr id="83" name="Picture 82" descr="Screen Shot 2017-03-08 at 09.09.44.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59767" y="2278303"/>
            <a:ext cx="605976" cy="212426"/>
          </a:xfrm>
          <a:prstGeom prst="rect">
            <a:avLst/>
          </a:prstGeom>
        </p:spPr>
      </p:pic>
      <p:sp>
        <p:nvSpPr>
          <p:cNvPr id="84" name="TextBox 83"/>
          <p:cNvSpPr txBox="1"/>
          <p:nvPr/>
        </p:nvSpPr>
        <p:spPr>
          <a:xfrm>
            <a:off x="2715773" y="2864142"/>
            <a:ext cx="886938" cy="274810"/>
          </a:xfrm>
          <a:prstGeom prst="rect">
            <a:avLst/>
          </a:prstGeom>
          <a:noFill/>
          <a:ln>
            <a:noFill/>
          </a:ln>
        </p:spPr>
        <p:txBody>
          <a:bodyPr wrap="square" rtlCol="0">
            <a:spAutoFit/>
          </a:bodyPr>
          <a:lstStyle/>
          <a:p>
            <a:r>
              <a:rPr lang="en-US" sz="1400" dirty="0" err="1">
                <a:cs typeface="Consolas"/>
              </a:rPr>
              <a:t>Gd</a:t>
            </a:r>
            <a:r>
              <a:rPr lang="en-US" sz="1400" dirty="0">
                <a:cs typeface="Consolas"/>
              </a:rPr>
              <a:t>-GEM</a:t>
            </a:r>
          </a:p>
        </p:txBody>
      </p:sp>
      <p:pic>
        <p:nvPicPr>
          <p:cNvPr id="85" name="Picture 84" descr="2017-03-28 14.09.59.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0800000">
            <a:off x="2715773" y="1842770"/>
            <a:ext cx="1231889" cy="967051"/>
          </a:xfrm>
          <a:prstGeom prst="rect">
            <a:avLst/>
          </a:prstGeom>
        </p:spPr>
      </p:pic>
      <p:sp>
        <p:nvSpPr>
          <p:cNvPr id="86" name="Rectangle 85"/>
          <p:cNvSpPr/>
          <p:nvPr/>
        </p:nvSpPr>
        <p:spPr>
          <a:xfrm>
            <a:off x="4440373" y="1941656"/>
            <a:ext cx="837663" cy="66389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1200" dirty="0">
              <a:solidFill>
                <a:srgbClr val="000000"/>
              </a:solidFill>
            </a:endParaRPr>
          </a:p>
        </p:txBody>
      </p:sp>
      <p:sp>
        <p:nvSpPr>
          <p:cNvPr id="87" name="TextBox 86"/>
          <p:cNvSpPr txBox="1"/>
          <p:nvPr/>
        </p:nvSpPr>
        <p:spPr>
          <a:xfrm>
            <a:off x="4439705" y="2007028"/>
            <a:ext cx="796046" cy="523220"/>
          </a:xfrm>
          <a:prstGeom prst="rect">
            <a:avLst/>
          </a:prstGeom>
          <a:noFill/>
          <a:ln>
            <a:noFill/>
          </a:ln>
        </p:spPr>
        <p:txBody>
          <a:bodyPr wrap="square" rtlCol="0">
            <a:spAutoFit/>
          </a:bodyPr>
          <a:lstStyle/>
          <a:p>
            <a:r>
              <a:rPr lang="en-US" sz="1400" dirty="0">
                <a:cs typeface="Consolas"/>
              </a:rPr>
              <a:t>Readout Master</a:t>
            </a:r>
          </a:p>
        </p:txBody>
      </p:sp>
      <p:cxnSp>
        <p:nvCxnSpPr>
          <p:cNvPr id="88" name="Straight Connector 87"/>
          <p:cNvCxnSpPr/>
          <p:nvPr/>
        </p:nvCxnSpPr>
        <p:spPr>
          <a:xfrm>
            <a:off x="3996905" y="2315254"/>
            <a:ext cx="394194" cy="3252"/>
          </a:xfrm>
          <a:prstGeom prst="line">
            <a:avLst/>
          </a:prstGeom>
          <a:ln w="2540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pic>
        <p:nvPicPr>
          <p:cNvPr id="89" name="Picture 88" descr="Screen Shot 2017-03-29 at 09.39.11.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91025" y="2595933"/>
            <a:ext cx="1009776" cy="808508"/>
          </a:xfrm>
          <a:prstGeom prst="rect">
            <a:avLst/>
          </a:prstGeom>
        </p:spPr>
      </p:pic>
      <p:pic>
        <p:nvPicPr>
          <p:cNvPr id="90" name="Picture 89" descr="y_metric.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751" y="1638496"/>
            <a:ext cx="1133308" cy="917355"/>
          </a:xfrm>
          <a:prstGeom prst="rect">
            <a:avLst/>
          </a:prstGeom>
        </p:spPr>
      </p:pic>
      <p:cxnSp>
        <p:nvCxnSpPr>
          <p:cNvPr id="44" name="Straight Connector 43">
            <a:extLst>
              <a:ext uri="{FF2B5EF4-FFF2-40B4-BE49-F238E27FC236}">
                <a16:creationId xmlns:a16="http://schemas.microsoft.com/office/drawing/2014/main" id="{B9E14103-17D9-8A41-9098-F37EDC403F85}"/>
              </a:ext>
            </a:extLst>
          </p:cNvPr>
          <p:cNvCxnSpPr>
            <a:cxnSpLocks/>
          </p:cNvCxnSpPr>
          <p:nvPr/>
        </p:nvCxnSpPr>
        <p:spPr>
          <a:xfrm flipH="1" flipV="1">
            <a:off x="4827389" y="2640922"/>
            <a:ext cx="6773" cy="773087"/>
          </a:xfrm>
          <a:prstGeom prst="line">
            <a:avLst/>
          </a:prstGeom>
          <a:ln w="2540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980611D1-9972-114E-8747-F69EF400F45C}"/>
              </a:ext>
            </a:extLst>
          </p:cNvPr>
          <p:cNvSpPr/>
          <p:nvPr/>
        </p:nvSpPr>
        <p:spPr>
          <a:xfrm>
            <a:off x="4204651" y="3371576"/>
            <a:ext cx="1289480" cy="508023"/>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GB" dirty="0"/>
              <a:t>ICS / MRF Timing</a:t>
            </a:r>
          </a:p>
        </p:txBody>
      </p:sp>
    </p:spTree>
    <p:extLst>
      <p:ext uri="{BB962C8B-B14F-4D97-AF65-F5344CB8AC3E}">
        <p14:creationId xmlns:p14="http://schemas.microsoft.com/office/powerpoint/2010/main" val="258117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83FBD7-E624-7143-84A8-963A99CBB1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381" y="2648577"/>
            <a:ext cx="3112799" cy="337274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EE3FF3A-5589-A445-83F4-864FE4ECA247}"/>
              </a:ext>
            </a:extLst>
          </p:cNvPr>
          <p:cNvSpPr txBox="1"/>
          <p:nvPr/>
        </p:nvSpPr>
        <p:spPr>
          <a:xfrm>
            <a:off x="4088282" y="1010792"/>
            <a:ext cx="1378080" cy="2862322"/>
          </a:xfrm>
          <a:prstGeom prst="rect">
            <a:avLst/>
          </a:prstGeom>
          <a:noFill/>
        </p:spPr>
        <p:txBody>
          <a:bodyPr wrap="square" rtlCol="0">
            <a:spAutoFit/>
          </a:bodyPr>
          <a:lstStyle/>
          <a:p>
            <a:r>
              <a:rPr lang="en-GB" b="1" dirty="0" err="1">
                <a:solidFill>
                  <a:schemeClr val="tx1">
                    <a:lumMod val="65000"/>
                    <a:lumOff val="35000"/>
                  </a:schemeClr>
                </a:solidFill>
              </a:rPr>
              <a:t>Gd</a:t>
            </a:r>
            <a:r>
              <a:rPr lang="en-GB" b="1" dirty="0">
                <a:solidFill>
                  <a:schemeClr val="tx1">
                    <a:lumMod val="65000"/>
                    <a:lumOff val="35000"/>
                  </a:schemeClr>
                </a:solidFill>
              </a:rPr>
              <a:t>-GEM </a:t>
            </a:r>
          </a:p>
          <a:p>
            <a:endParaRPr lang="en-GB" b="1" dirty="0">
              <a:solidFill>
                <a:schemeClr val="tx1">
                  <a:lumMod val="65000"/>
                  <a:lumOff val="35000"/>
                </a:schemeClr>
              </a:solidFill>
            </a:endParaRPr>
          </a:p>
          <a:p>
            <a:endParaRPr lang="en-GB" b="1" dirty="0">
              <a:solidFill>
                <a:schemeClr val="tx1">
                  <a:lumMod val="65000"/>
                  <a:lumOff val="35000"/>
                </a:schemeClr>
              </a:solidFill>
            </a:endParaRPr>
          </a:p>
          <a:p>
            <a:endParaRPr lang="en-GB" b="1" dirty="0">
              <a:solidFill>
                <a:schemeClr val="tx1">
                  <a:lumMod val="65000"/>
                  <a:lumOff val="35000"/>
                </a:schemeClr>
              </a:solidFill>
            </a:endParaRPr>
          </a:p>
          <a:p>
            <a:endParaRPr lang="en-GB" b="1" dirty="0">
              <a:solidFill>
                <a:schemeClr val="tx1">
                  <a:lumMod val="65000"/>
                  <a:lumOff val="35000"/>
                </a:schemeClr>
              </a:solidFill>
            </a:endParaRPr>
          </a:p>
          <a:p>
            <a:r>
              <a:rPr lang="en-GB" b="1" dirty="0">
                <a:solidFill>
                  <a:schemeClr val="tx1">
                    <a:lumMod val="65000"/>
                    <a:lumOff val="35000"/>
                  </a:schemeClr>
                </a:solidFill>
              </a:rPr>
              <a:t>Multi-Grid</a:t>
            </a:r>
          </a:p>
          <a:p>
            <a:r>
              <a:rPr lang="en-GB" b="1" dirty="0">
                <a:solidFill>
                  <a:schemeClr val="tx1">
                    <a:lumMod val="65000"/>
                    <a:lumOff val="35000"/>
                  </a:schemeClr>
                </a:solidFill>
              </a:rPr>
              <a:t> </a:t>
            </a:r>
          </a:p>
          <a:p>
            <a:r>
              <a:rPr lang="en-GB" b="1" dirty="0">
                <a:solidFill>
                  <a:schemeClr val="tx1">
                    <a:lumMod val="65000"/>
                    <a:lumOff val="35000"/>
                  </a:schemeClr>
                </a:solidFill>
              </a:rPr>
              <a:t>Multi-Blade</a:t>
            </a:r>
          </a:p>
          <a:p>
            <a:endParaRPr lang="en-GB" b="1" dirty="0">
              <a:solidFill>
                <a:schemeClr val="tx1">
                  <a:lumMod val="65000"/>
                  <a:lumOff val="35000"/>
                </a:schemeClr>
              </a:solidFill>
            </a:endParaRPr>
          </a:p>
          <a:p>
            <a:r>
              <a:rPr lang="en-GB" b="1" dirty="0" err="1">
                <a:solidFill>
                  <a:schemeClr val="tx1">
                    <a:lumMod val="65000"/>
                    <a:lumOff val="35000"/>
                  </a:schemeClr>
                </a:solidFill>
              </a:rPr>
              <a:t>SoNDe</a:t>
            </a:r>
            <a:endParaRPr lang="en-GB" b="1" dirty="0">
              <a:solidFill>
                <a:schemeClr val="tx1">
                  <a:lumMod val="65000"/>
                  <a:lumOff val="35000"/>
                </a:schemeClr>
              </a:solidFill>
            </a:endParaRPr>
          </a:p>
        </p:txBody>
      </p:sp>
      <p:pic>
        <p:nvPicPr>
          <p:cNvPr id="11" name="Picture 10">
            <a:extLst>
              <a:ext uri="{FF2B5EF4-FFF2-40B4-BE49-F238E27FC236}">
                <a16:creationId xmlns:a16="http://schemas.microsoft.com/office/drawing/2014/main" id="{C4858772-BF98-D04B-8B98-24DEF6A71F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56650" y="1836919"/>
            <a:ext cx="1350237" cy="1237904"/>
          </a:xfrm>
          <a:prstGeom prst="rect">
            <a:avLst/>
          </a:prstGeom>
        </p:spPr>
      </p:pic>
      <p:sp>
        <p:nvSpPr>
          <p:cNvPr id="2" name="Title 1"/>
          <p:cNvSpPr>
            <a:spLocks noGrp="1"/>
          </p:cNvSpPr>
          <p:nvPr>
            <p:ph type="title"/>
          </p:nvPr>
        </p:nvSpPr>
        <p:spPr>
          <a:xfrm>
            <a:off x="1538516" y="147922"/>
            <a:ext cx="5633250" cy="686650"/>
          </a:xfrm>
        </p:spPr>
        <p:txBody>
          <a:bodyPr/>
          <a:lstStyle/>
          <a:p>
            <a:pPr algn="ctr"/>
            <a:r>
              <a:rPr lang="en-US" dirty="0"/>
              <a:t>Detector Types Covered</a:t>
            </a:r>
          </a:p>
        </p:txBody>
      </p:sp>
      <p:sp>
        <p:nvSpPr>
          <p:cNvPr id="8" name="TextBox 7"/>
          <p:cNvSpPr txBox="1"/>
          <p:nvPr/>
        </p:nvSpPr>
        <p:spPr>
          <a:xfrm>
            <a:off x="-760714" y="1752808"/>
            <a:ext cx="184731" cy="300082"/>
          </a:xfrm>
          <a:prstGeom prst="rect">
            <a:avLst/>
          </a:prstGeom>
          <a:noFill/>
        </p:spPr>
        <p:txBody>
          <a:bodyPr wrap="none" rtlCol="0">
            <a:spAutoFit/>
          </a:bodyPr>
          <a:lstStyle/>
          <a:p>
            <a:endParaRPr lang="en-US" sz="1350"/>
          </a:p>
        </p:txBody>
      </p:sp>
      <p:grpSp>
        <p:nvGrpSpPr>
          <p:cNvPr id="5" name="Group 4">
            <a:extLst>
              <a:ext uri="{FF2B5EF4-FFF2-40B4-BE49-F238E27FC236}">
                <a16:creationId xmlns:a16="http://schemas.microsoft.com/office/drawing/2014/main" id="{E549D89A-662C-5745-BC49-CA3725C9E113}"/>
              </a:ext>
            </a:extLst>
          </p:cNvPr>
          <p:cNvGrpSpPr/>
          <p:nvPr/>
        </p:nvGrpSpPr>
        <p:grpSpPr>
          <a:xfrm>
            <a:off x="5409581" y="889338"/>
            <a:ext cx="1817907" cy="924445"/>
            <a:chOff x="77771" y="1337698"/>
            <a:chExt cx="4903015" cy="2493290"/>
          </a:xfrm>
        </p:grpSpPr>
        <p:pic>
          <p:nvPicPr>
            <p:cNvPr id="6" name="Picture 5">
              <a:extLst>
                <a:ext uri="{FF2B5EF4-FFF2-40B4-BE49-F238E27FC236}">
                  <a16:creationId xmlns:a16="http://schemas.microsoft.com/office/drawing/2014/main" id="{92ED9F7C-E573-9742-BDDF-EE5D2306FA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771" y="1337698"/>
              <a:ext cx="2653940" cy="2493290"/>
            </a:xfrm>
            <a:prstGeom prst="rect">
              <a:avLst/>
            </a:prstGeom>
          </p:spPr>
        </p:pic>
        <p:pic>
          <p:nvPicPr>
            <p:cNvPr id="7" name="Picture 6">
              <a:extLst>
                <a:ext uri="{FF2B5EF4-FFF2-40B4-BE49-F238E27FC236}">
                  <a16:creationId xmlns:a16="http://schemas.microsoft.com/office/drawing/2014/main" id="{8A562C16-2BF2-0A49-8F88-127BB05CA3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6846" y="1337698"/>
              <a:ext cx="2653940" cy="2493290"/>
            </a:xfrm>
            <a:prstGeom prst="rect">
              <a:avLst/>
            </a:prstGeom>
          </p:spPr>
        </p:pic>
      </p:grpSp>
      <p:pic>
        <p:nvPicPr>
          <p:cNvPr id="9" name="Picture 8">
            <a:extLst>
              <a:ext uri="{FF2B5EF4-FFF2-40B4-BE49-F238E27FC236}">
                <a16:creationId xmlns:a16="http://schemas.microsoft.com/office/drawing/2014/main" id="{24D81189-6D38-164E-BCCF-66749E3EFD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82"/>
          <a:stretch/>
        </p:blipFill>
        <p:spPr>
          <a:xfrm>
            <a:off x="7447714" y="904684"/>
            <a:ext cx="1113780" cy="1045590"/>
          </a:xfrm>
          <a:prstGeom prst="rect">
            <a:avLst/>
          </a:prstGeom>
        </p:spPr>
      </p:pic>
      <p:sp>
        <p:nvSpPr>
          <p:cNvPr id="12" name="Right Triangle 11">
            <a:extLst>
              <a:ext uri="{FF2B5EF4-FFF2-40B4-BE49-F238E27FC236}">
                <a16:creationId xmlns:a16="http://schemas.microsoft.com/office/drawing/2014/main" id="{5764D1C5-2C25-1A41-B70C-0BB024DC920F}"/>
              </a:ext>
            </a:extLst>
          </p:cNvPr>
          <p:cNvSpPr/>
          <p:nvPr/>
        </p:nvSpPr>
        <p:spPr>
          <a:xfrm flipH="1" flipV="1">
            <a:off x="3179052" y="1014988"/>
            <a:ext cx="704639" cy="3267179"/>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F5499382-4612-3243-8957-4C40056C1EA8}"/>
              </a:ext>
            </a:extLst>
          </p:cNvPr>
          <p:cNvSpPr txBox="1"/>
          <p:nvPr/>
        </p:nvSpPr>
        <p:spPr>
          <a:xfrm rot="16200000">
            <a:off x="2583365" y="1912605"/>
            <a:ext cx="2294667" cy="369332"/>
          </a:xfrm>
          <a:prstGeom prst="rect">
            <a:avLst/>
          </a:prstGeom>
          <a:noFill/>
        </p:spPr>
        <p:txBody>
          <a:bodyPr wrap="none" rtlCol="0">
            <a:spAutoFit/>
          </a:bodyPr>
          <a:lstStyle/>
          <a:p>
            <a:r>
              <a:rPr lang="en-GB" b="1" dirty="0">
                <a:solidFill>
                  <a:schemeClr val="tx1">
                    <a:lumMod val="65000"/>
                    <a:lumOff val="35000"/>
                  </a:schemeClr>
                </a:solidFill>
              </a:rPr>
              <a:t>processing complexity</a:t>
            </a:r>
          </a:p>
        </p:txBody>
      </p:sp>
      <p:sp>
        <p:nvSpPr>
          <p:cNvPr id="19" name="Freeform 18">
            <a:extLst>
              <a:ext uri="{FF2B5EF4-FFF2-40B4-BE49-F238E27FC236}">
                <a16:creationId xmlns:a16="http://schemas.microsoft.com/office/drawing/2014/main" id="{7086C000-F756-354E-87F3-E3E8977D3A13}"/>
              </a:ext>
            </a:extLst>
          </p:cNvPr>
          <p:cNvSpPr/>
          <p:nvPr/>
        </p:nvSpPr>
        <p:spPr>
          <a:xfrm>
            <a:off x="2202271" y="2149433"/>
            <a:ext cx="1209277" cy="1820224"/>
          </a:xfrm>
          <a:custGeom>
            <a:avLst/>
            <a:gdLst>
              <a:gd name="connsiteX0" fmla="*/ 621565 w 993140"/>
              <a:gd name="connsiteY0" fmla="*/ 0 h 1792324"/>
              <a:gd name="connsiteX1" fmla="*/ 967739 w 993140"/>
              <a:gd name="connsiteY1" fmla="*/ 343174 h 1792324"/>
              <a:gd name="connsiteX2" fmla="*/ 815114 w 993140"/>
              <a:gd name="connsiteY2" fmla="*/ 627739 h 1792324"/>
              <a:gd name="connsiteX3" fmla="*/ 773742 w 993140"/>
              <a:gd name="connsiteY3" fmla="*/ 650001 h 1792324"/>
              <a:gd name="connsiteX4" fmla="*/ 810451 w 993140"/>
              <a:gd name="connsiteY4" fmla="*/ 719036 h 1792324"/>
              <a:gd name="connsiteX5" fmla="*/ 843598 w 993140"/>
              <a:gd name="connsiteY5" fmla="*/ 886627 h 1792324"/>
              <a:gd name="connsiteX6" fmla="*/ 835029 w 993140"/>
              <a:gd name="connsiteY6" fmla="*/ 973399 h 1792324"/>
              <a:gd name="connsiteX7" fmla="*/ 826898 w 993140"/>
              <a:gd name="connsiteY7" fmla="*/ 1000136 h 1792324"/>
              <a:gd name="connsiteX8" fmla="*/ 878311 w 993140"/>
              <a:gd name="connsiteY8" fmla="*/ 1047353 h 1792324"/>
              <a:gd name="connsiteX9" fmla="*/ 993140 w 993140"/>
              <a:gd name="connsiteY9" fmla="*/ 1355930 h 1792324"/>
              <a:gd name="connsiteX10" fmla="*/ 601088 w 993140"/>
              <a:gd name="connsiteY10" fmla="*/ 1792324 h 1792324"/>
              <a:gd name="connsiteX11" fmla="*/ 209036 w 993140"/>
              <a:gd name="connsiteY11" fmla="*/ 1355930 h 1792324"/>
              <a:gd name="connsiteX12" fmla="*/ 217001 w 993140"/>
              <a:gd name="connsiteY12" fmla="*/ 1267981 h 1792324"/>
              <a:gd name="connsiteX13" fmla="*/ 218725 w 993140"/>
              <a:gd name="connsiteY13" fmla="*/ 1261800 h 1792324"/>
              <a:gd name="connsiteX14" fmla="*/ 185967 w 993140"/>
              <a:gd name="connsiteY14" fmla="*/ 1243650 h 1792324"/>
              <a:gd name="connsiteX15" fmla="*/ 0 w 993140"/>
              <a:gd name="connsiteY15" fmla="*/ 886627 h 1792324"/>
              <a:gd name="connsiteX16" fmla="*/ 257616 w 993140"/>
              <a:gd name="connsiteY16" fmla="*/ 489907 h 1792324"/>
              <a:gd name="connsiteX17" fmla="*/ 302282 w 993140"/>
              <a:gd name="connsiteY17" fmla="*/ 475754 h 1792324"/>
              <a:gd name="connsiteX18" fmla="*/ 282424 w 993140"/>
              <a:gd name="connsiteY18" fmla="*/ 412336 h 1792324"/>
              <a:gd name="connsiteX19" fmla="*/ 275391 w 993140"/>
              <a:gd name="connsiteY19" fmla="*/ 343174 h 1792324"/>
              <a:gd name="connsiteX20" fmla="*/ 621565 w 993140"/>
              <a:gd name="connsiteY20" fmla="*/ 0 h 179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3140" h="1792324">
                <a:moveTo>
                  <a:pt x="621565" y="0"/>
                </a:moveTo>
                <a:cubicBezTo>
                  <a:pt x="812752" y="0"/>
                  <a:pt x="967739" y="153644"/>
                  <a:pt x="967739" y="343174"/>
                </a:cubicBezTo>
                <a:cubicBezTo>
                  <a:pt x="967739" y="461630"/>
                  <a:pt x="907197" y="566069"/>
                  <a:pt x="815114" y="627739"/>
                </a:cubicBezTo>
                <a:lnTo>
                  <a:pt x="773742" y="650001"/>
                </a:lnTo>
                <a:lnTo>
                  <a:pt x="810451" y="719036"/>
                </a:lnTo>
                <a:cubicBezTo>
                  <a:pt x="831795" y="770547"/>
                  <a:pt x="843598" y="827180"/>
                  <a:pt x="843598" y="886627"/>
                </a:cubicBezTo>
                <a:cubicBezTo>
                  <a:pt x="843598" y="916351"/>
                  <a:pt x="840647" y="945371"/>
                  <a:pt x="835029" y="973399"/>
                </a:cubicBezTo>
                <a:lnTo>
                  <a:pt x="826898" y="1000136"/>
                </a:lnTo>
                <a:lnTo>
                  <a:pt x="878311" y="1047353"/>
                </a:lnTo>
                <a:cubicBezTo>
                  <a:pt x="949258" y="1126325"/>
                  <a:pt x="993140" y="1235423"/>
                  <a:pt x="993140" y="1355930"/>
                </a:cubicBezTo>
                <a:cubicBezTo>
                  <a:pt x="993140" y="1596944"/>
                  <a:pt x="817612" y="1792324"/>
                  <a:pt x="601088" y="1792324"/>
                </a:cubicBezTo>
                <a:cubicBezTo>
                  <a:pt x="384564" y="1792324"/>
                  <a:pt x="209036" y="1596944"/>
                  <a:pt x="209036" y="1355930"/>
                </a:cubicBezTo>
                <a:cubicBezTo>
                  <a:pt x="209036" y="1325803"/>
                  <a:pt x="211779" y="1296390"/>
                  <a:pt x="217001" y="1267981"/>
                </a:cubicBezTo>
                <a:lnTo>
                  <a:pt x="218725" y="1261800"/>
                </a:lnTo>
                <a:lnTo>
                  <a:pt x="185967" y="1243650"/>
                </a:lnTo>
                <a:cubicBezTo>
                  <a:pt x="73768" y="1166276"/>
                  <a:pt x="0" y="1035245"/>
                  <a:pt x="0" y="886627"/>
                </a:cubicBezTo>
                <a:cubicBezTo>
                  <a:pt x="0" y="708285"/>
                  <a:pt x="106226" y="555269"/>
                  <a:pt x="257616" y="489907"/>
                </a:cubicBezTo>
                <a:lnTo>
                  <a:pt x="302282" y="475754"/>
                </a:lnTo>
                <a:lnTo>
                  <a:pt x="282424" y="412336"/>
                </a:lnTo>
                <a:cubicBezTo>
                  <a:pt x="277813" y="389996"/>
                  <a:pt x="275391" y="366865"/>
                  <a:pt x="275391" y="343174"/>
                </a:cubicBezTo>
                <a:cubicBezTo>
                  <a:pt x="275391" y="153644"/>
                  <a:pt x="430378" y="0"/>
                  <a:pt x="621565" y="0"/>
                </a:cubicBezTo>
                <a:close/>
              </a:path>
            </a:pathLst>
          </a:custGeom>
          <a:solidFill>
            <a:schemeClr val="tx2">
              <a:lumMod val="40000"/>
              <a:lumOff val="60000"/>
            </a:schemeClr>
          </a:solidFill>
          <a:ln w="50800">
            <a:solidFill>
              <a:schemeClr val="bg1">
                <a:lumMod val="50000"/>
                <a:alpha val="54000"/>
              </a:schemeClr>
            </a:solidFill>
          </a:ln>
          <a:effectLst>
            <a:outerShdw blurRad="50800" dist="38100" dir="2700000" algn="tl" rotWithShape="0">
              <a:prstClr val="black">
                <a:alpha val="43000"/>
              </a:prstClr>
            </a:outerShdw>
            <a:softEdge rad="63500"/>
          </a:effectLst>
        </p:spPr>
        <p:style>
          <a:lnRef idx="1">
            <a:schemeClr val="dk1"/>
          </a:lnRef>
          <a:fillRef idx="2">
            <a:schemeClr val="dk1"/>
          </a:fillRef>
          <a:effectRef idx="1">
            <a:schemeClr val="dk1"/>
          </a:effectRef>
          <a:fontRef idx="minor">
            <a:schemeClr val="dk1"/>
          </a:fontRef>
        </p:style>
        <p:txBody>
          <a:bodyPr rtlCol="0" anchor="ctr"/>
          <a:lstStyle/>
          <a:p>
            <a:r>
              <a:rPr lang="en-GB" sz="1400" b="1" dirty="0">
                <a:solidFill>
                  <a:schemeClr val="bg1"/>
                </a:solidFill>
              </a:rPr>
              <a:t>           most </a:t>
            </a:r>
          </a:p>
          <a:p>
            <a:r>
              <a:rPr lang="en-GB" sz="1400" b="1" dirty="0">
                <a:solidFill>
                  <a:schemeClr val="bg1"/>
                </a:solidFill>
              </a:rPr>
              <a:t>        other </a:t>
            </a:r>
            <a:br>
              <a:rPr lang="en-GB" sz="1400" b="1" dirty="0">
                <a:solidFill>
                  <a:schemeClr val="bg1"/>
                </a:solidFill>
              </a:rPr>
            </a:br>
            <a:r>
              <a:rPr lang="en-GB" sz="1400" b="1" dirty="0">
                <a:solidFill>
                  <a:schemeClr val="bg1"/>
                </a:solidFill>
              </a:rPr>
              <a:t>      future</a:t>
            </a:r>
          </a:p>
          <a:p>
            <a:r>
              <a:rPr lang="en-GB" sz="1400" b="1" dirty="0">
                <a:solidFill>
                  <a:schemeClr val="bg1"/>
                </a:solidFill>
              </a:rPr>
              <a:t>         ESS </a:t>
            </a:r>
          </a:p>
          <a:p>
            <a:r>
              <a:rPr lang="en-GB" sz="1400" b="1" dirty="0">
                <a:solidFill>
                  <a:schemeClr val="bg1"/>
                </a:solidFill>
              </a:rPr>
              <a:t>        detectors</a:t>
            </a:r>
          </a:p>
        </p:txBody>
      </p:sp>
      <p:pic>
        <p:nvPicPr>
          <p:cNvPr id="20" name="Picture 19">
            <a:extLst>
              <a:ext uri="{FF2B5EF4-FFF2-40B4-BE49-F238E27FC236}">
                <a16:creationId xmlns:a16="http://schemas.microsoft.com/office/drawing/2014/main" id="{BDE8C471-44B8-C749-8584-79325BDF2F90}"/>
              </a:ext>
            </a:extLst>
          </p:cNvPr>
          <p:cNvPicPr>
            <a:picLocks noChangeAspect="1"/>
          </p:cNvPicPr>
          <p:nvPr/>
        </p:nvPicPr>
        <p:blipFill>
          <a:blip r:embed="rId7"/>
          <a:stretch>
            <a:fillRect/>
          </a:stretch>
        </p:blipFill>
        <p:spPr>
          <a:xfrm>
            <a:off x="7171766" y="2319516"/>
            <a:ext cx="1556752" cy="1649972"/>
          </a:xfrm>
          <a:prstGeom prst="rect">
            <a:avLst/>
          </a:prstGeom>
        </p:spPr>
      </p:pic>
      <p:pic>
        <p:nvPicPr>
          <p:cNvPr id="3" name="Picture 2">
            <a:extLst>
              <a:ext uri="{FF2B5EF4-FFF2-40B4-BE49-F238E27FC236}">
                <a16:creationId xmlns:a16="http://schemas.microsoft.com/office/drawing/2014/main" id="{BE3B3E5C-7E19-0A4C-A38B-5C4C518359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09911" y="3348871"/>
            <a:ext cx="2138896" cy="1202723"/>
          </a:xfrm>
          <a:prstGeom prst="ellipse">
            <a:avLst/>
          </a:prstGeom>
        </p:spPr>
      </p:pic>
      <p:sp>
        <p:nvSpPr>
          <p:cNvPr id="21" name="TextBox 20">
            <a:extLst>
              <a:ext uri="{FF2B5EF4-FFF2-40B4-BE49-F238E27FC236}">
                <a16:creationId xmlns:a16="http://schemas.microsoft.com/office/drawing/2014/main" id="{7E000317-4B66-6F45-8FA5-4BC2FB8A6DA7}"/>
              </a:ext>
            </a:extLst>
          </p:cNvPr>
          <p:cNvSpPr txBox="1"/>
          <p:nvPr/>
        </p:nvSpPr>
        <p:spPr>
          <a:xfrm rot="19280382">
            <a:off x="133117" y="2866028"/>
            <a:ext cx="619913" cy="338554"/>
          </a:xfrm>
          <a:prstGeom prst="rect">
            <a:avLst/>
          </a:prstGeom>
          <a:noFill/>
        </p:spPr>
        <p:txBody>
          <a:bodyPr wrap="none" rtlCol="0">
            <a:spAutoFit/>
          </a:bodyPr>
          <a:lstStyle/>
          <a:p>
            <a:r>
              <a:rPr lang="en-GB" sz="1600" b="1" dirty="0">
                <a:solidFill>
                  <a:schemeClr val="bg1">
                    <a:lumMod val="75000"/>
                  </a:schemeClr>
                </a:solidFill>
              </a:rPr>
              <a:t>Draft</a:t>
            </a:r>
          </a:p>
        </p:txBody>
      </p:sp>
      <p:sp>
        <p:nvSpPr>
          <p:cNvPr id="24" name="TextBox 23">
            <a:extLst>
              <a:ext uri="{FF2B5EF4-FFF2-40B4-BE49-F238E27FC236}">
                <a16:creationId xmlns:a16="http://schemas.microsoft.com/office/drawing/2014/main" id="{84B169CD-CFA5-504E-9F83-5EF3DF11AEF5}"/>
              </a:ext>
            </a:extLst>
          </p:cNvPr>
          <p:cNvSpPr txBox="1"/>
          <p:nvPr/>
        </p:nvSpPr>
        <p:spPr>
          <a:xfrm>
            <a:off x="159883" y="889338"/>
            <a:ext cx="2674146" cy="1600438"/>
          </a:xfrm>
          <a:prstGeom prst="rect">
            <a:avLst/>
          </a:prstGeom>
          <a:noFill/>
        </p:spPr>
        <p:txBody>
          <a:bodyPr wrap="square" rtlCol="0">
            <a:spAutoFit/>
          </a:bodyPr>
          <a:lstStyle/>
          <a:p>
            <a:r>
              <a:rPr lang="en-GB" sz="1400" dirty="0">
                <a:solidFill>
                  <a:schemeClr val="tx1">
                    <a:lumMod val="65000"/>
                    <a:lumOff val="35000"/>
                  </a:schemeClr>
                </a:solidFill>
              </a:rPr>
              <a:t>Not all potential detectors for all ESS instruments are covered by existing event formation algorithms. The framework, however, will work for all of them and we have assembled the algorithm toolbox required.</a:t>
            </a:r>
          </a:p>
        </p:txBody>
      </p:sp>
      <p:sp>
        <p:nvSpPr>
          <p:cNvPr id="22" name="TextBox 21">
            <a:extLst>
              <a:ext uri="{FF2B5EF4-FFF2-40B4-BE49-F238E27FC236}">
                <a16:creationId xmlns:a16="http://schemas.microsoft.com/office/drawing/2014/main" id="{E859C33C-7C5B-3041-96CF-3FEED627B444}"/>
              </a:ext>
            </a:extLst>
          </p:cNvPr>
          <p:cNvSpPr txBox="1"/>
          <p:nvPr/>
        </p:nvSpPr>
        <p:spPr>
          <a:xfrm>
            <a:off x="3179052" y="4526290"/>
            <a:ext cx="5929989" cy="523220"/>
          </a:xfrm>
          <a:prstGeom prst="rect">
            <a:avLst/>
          </a:prstGeom>
          <a:noFill/>
        </p:spPr>
        <p:txBody>
          <a:bodyPr wrap="square" rtlCol="0">
            <a:spAutoFit/>
          </a:bodyPr>
          <a:lstStyle/>
          <a:p>
            <a:r>
              <a:rPr lang="en-GB" sz="1400" dirty="0">
                <a:solidFill>
                  <a:schemeClr val="tx1">
                    <a:lumMod val="65000"/>
                    <a:lumOff val="35000"/>
                  </a:schemeClr>
                </a:solidFill>
              </a:rPr>
              <a:t>Engagement with instrument teams:</a:t>
            </a:r>
          </a:p>
          <a:p>
            <a:r>
              <a:rPr lang="en-GB" sz="1400" dirty="0">
                <a:solidFill>
                  <a:schemeClr val="tx1">
                    <a:lumMod val="65000"/>
                    <a:lumOff val="35000"/>
                  </a:schemeClr>
                </a:solidFill>
              </a:rPr>
              <a:t>We’re ready when you are ready – priorities are based on instrument schedule.</a:t>
            </a:r>
          </a:p>
        </p:txBody>
      </p:sp>
    </p:spTree>
    <p:extLst>
      <p:ext uri="{BB962C8B-B14F-4D97-AF65-F5344CB8AC3E}">
        <p14:creationId xmlns:p14="http://schemas.microsoft.com/office/powerpoint/2010/main" val="2460635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63619" y="71755"/>
            <a:ext cx="4216763" cy="857250"/>
          </a:xfrm>
        </p:spPr>
        <p:txBody>
          <a:bodyPr/>
          <a:lstStyle/>
          <a:p>
            <a:r>
              <a:rPr lang="en-GB" dirty="0"/>
              <a:t>Latest Results</a:t>
            </a:r>
          </a:p>
        </p:txBody>
      </p:sp>
      <p:sp>
        <p:nvSpPr>
          <p:cNvPr id="7" name="Content Placeholder 6"/>
          <p:cNvSpPr>
            <a:spLocks noGrp="1"/>
          </p:cNvSpPr>
          <p:nvPr>
            <p:ph idx="1"/>
          </p:nvPr>
        </p:nvSpPr>
        <p:spPr/>
        <p:txBody>
          <a:bodyPr/>
          <a:lstStyle/>
          <a:p>
            <a:r>
              <a:rPr lang="en-GB" dirty="0"/>
              <a:t>Detector Hardware</a:t>
            </a:r>
          </a:p>
          <a:p>
            <a:r>
              <a:rPr lang="en-GB" dirty="0"/>
              <a:t>Processing of SONDE, Multi-Grid, GEM</a:t>
            </a:r>
          </a:p>
        </p:txBody>
      </p:sp>
      <p:grpSp>
        <p:nvGrpSpPr>
          <p:cNvPr id="8" name="Group 7">
            <a:extLst>
              <a:ext uri="{FF2B5EF4-FFF2-40B4-BE49-F238E27FC236}">
                <a16:creationId xmlns:a16="http://schemas.microsoft.com/office/drawing/2014/main" id="{FA41B0E3-2ACA-0E4A-895D-7374C6B2E840}"/>
              </a:ext>
            </a:extLst>
          </p:cNvPr>
          <p:cNvGrpSpPr/>
          <p:nvPr/>
        </p:nvGrpSpPr>
        <p:grpSpPr>
          <a:xfrm>
            <a:off x="128016" y="929005"/>
            <a:ext cx="7103288" cy="4022532"/>
            <a:chOff x="2234518" y="2286715"/>
            <a:chExt cx="5885496" cy="3332907"/>
          </a:xfrm>
        </p:grpSpPr>
        <p:pic>
          <p:nvPicPr>
            <p:cNvPr id="11" name="Picture 10">
              <a:extLst>
                <a:ext uri="{FF2B5EF4-FFF2-40B4-BE49-F238E27FC236}">
                  <a16:creationId xmlns:a16="http://schemas.microsoft.com/office/drawing/2014/main" id="{5183AE01-3B16-EB40-ADB2-0C7B0D02AA33}"/>
                </a:ext>
              </a:extLst>
            </p:cNvPr>
            <p:cNvPicPr/>
            <p:nvPr/>
          </p:nvPicPr>
          <p:blipFill>
            <a:blip r:embed="rId2"/>
            <a:stretch>
              <a:fillRect/>
            </a:stretch>
          </p:blipFill>
          <p:spPr>
            <a:xfrm>
              <a:off x="2234518" y="2286715"/>
              <a:ext cx="5885496" cy="3332907"/>
            </a:xfrm>
            <a:prstGeom prst="rect">
              <a:avLst/>
            </a:prstGeom>
          </p:spPr>
        </p:pic>
        <p:sp>
          <p:nvSpPr>
            <p:cNvPr id="12" name="TextBox 11">
              <a:extLst>
                <a:ext uri="{FF2B5EF4-FFF2-40B4-BE49-F238E27FC236}">
                  <a16:creationId xmlns:a16="http://schemas.microsoft.com/office/drawing/2014/main" id="{5B7E4598-925F-D042-A0C9-A1C9F8D0EC12}"/>
                </a:ext>
              </a:extLst>
            </p:cNvPr>
            <p:cNvSpPr txBox="1"/>
            <p:nvPr/>
          </p:nvSpPr>
          <p:spPr>
            <a:xfrm>
              <a:off x="3970115" y="2422819"/>
              <a:ext cx="2791332" cy="276999"/>
            </a:xfrm>
            <a:prstGeom prst="rect">
              <a:avLst/>
            </a:prstGeom>
            <a:noFill/>
          </p:spPr>
          <p:txBody>
            <a:bodyPr wrap="square" rtlCol="0">
              <a:spAutoFit/>
            </a:bodyPr>
            <a:lstStyle/>
            <a:p>
              <a:pPr algn="r"/>
              <a:r>
                <a:rPr lang="en-GB" sz="1200" b="1" dirty="0">
                  <a:solidFill>
                    <a:schemeClr val="tx1">
                      <a:lumMod val="95000"/>
                      <a:lumOff val="5000"/>
                    </a:schemeClr>
                  </a:solidFill>
                </a:rPr>
                <a:t>Latest data from SNS (SEQ) August 2018</a:t>
              </a:r>
            </a:p>
          </p:txBody>
        </p:sp>
      </p:grpSp>
      <p:sp>
        <p:nvSpPr>
          <p:cNvPr id="13" name="Content Placeholder 2">
            <a:extLst>
              <a:ext uri="{FF2B5EF4-FFF2-40B4-BE49-F238E27FC236}">
                <a16:creationId xmlns:a16="http://schemas.microsoft.com/office/drawing/2014/main" id="{249BC12D-2F66-7542-9B29-464A4FDF8DA6}"/>
              </a:ext>
            </a:extLst>
          </p:cNvPr>
          <p:cNvSpPr txBox="1">
            <a:spLocks/>
          </p:cNvSpPr>
          <p:nvPr/>
        </p:nvSpPr>
        <p:spPr>
          <a:xfrm rot="5400000">
            <a:off x="6117550" y="2264215"/>
            <a:ext cx="4118896" cy="16396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b="1" dirty="0">
                <a:solidFill>
                  <a:schemeClr val="bg1">
                    <a:lumMod val="50000"/>
                  </a:schemeClr>
                </a:solidFill>
              </a:rPr>
              <a:t>Live data visualisation of raw and processed detector data </a:t>
            </a:r>
          </a:p>
          <a:p>
            <a:pPr algn="ctr"/>
            <a:endParaRPr lang="en-GB" b="1" dirty="0">
              <a:solidFill>
                <a:schemeClr val="bg1">
                  <a:lumMod val="50000"/>
                </a:schemeClr>
              </a:solidFill>
            </a:endParaRPr>
          </a:p>
        </p:txBody>
      </p:sp>
    </p:spTree>
    <p:extLst>
      <p:ext uri="{BB962C8B-B14F-4D97-AF65-F5344CB8AC3E}">
        <p14:creationId xmlns:p14="http://schemas.microsoft.com/office/powerpoint/2010/main" val="361970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D6FF41-3D94-3B4C-8C7C-72C791952AEE}"/>
              </a:ext>
            </a:extLst>
          </p:cNvPr>
          <p:cNvSpPr/>
          <p:nvPr/>
        </p:nvSpPr>
        <p:spPr>
          <a:xfrm>
            <a:off x="3833061" y="2975078"/>
            <a:ext cx="5131558" cy="19875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a:t>Streaming throughput</a:t>
            </a:r>
          </a:p>
          <a:p>
            <a:r>
              <a:rPr lang="en-GB" dirty="0"/>
              <a:t>scales with number of </a:t>
            </a:r>
          </a:p>
          <a:p>
            <a:r>
              <a:rPr lang="en-GB" dirty="0"/>
              <a:t>Machines in Kafka cluster</a:t>
            </a:r>
          </a:p>
        </p:txBody>
      </p:sp>
      <p:sp>
        <p:nvSpPr>
          <p:cNvPr id="3" name="Content Placeholder 2"/>
          <p:cNvSpPr>
            <a:spLocks noGrp="1"/>
          </p:cNvSpPr>
          <p:nvPr>
            <p:ph idx="1"/>
          </p:nvPr>
        </p:nvSpPr>
        <p:spPr>
          <a:xfrm>
            <a:off x="297826" y="981002"/>
            <a:ext cx="3212817" cy="3674379"/>
          </a:xfrm>
        </p:spPr>
        <p:txBody>
          <a:bodyPr>
            <a:noAutofit/>
          </a:bodyPr>
          <a:lstStyle/>
          <a:p>
            <a:pPr>
              <a:spcBef>
                <a:spcPts val="800"/>
              </a:spcBef>
            </a:pPr>
            <a:r>
              <a:rPr lang="en-US" sz="1600" dirty="0"/>
              <a:t>Current event formation algorithms are not heavily optimized.</a:t>
            </a:r>
          </a:p>
          <a:p>
            <a:pPr>
              <a:spcBef>
                <a:spcPts val="800"/>
              </a:spcBef>
            </a:pPr>
            <a:r>
              <a:rPr lang="en-US" sz="1600" dirty="0"/>
              <a:t>Processing speeds are still acceptable and scale up easily on a single machine (by using all cores).</a:t>
            </a:r>
          </a:p>
          <a:p>
            <a:pPr>
              <a:spcBef>
                <a:spcPts val="800"/>
              </a:spcBef>
            </a:pPr>
            <a:r>
              <a:rPr lang="en-US" sz="1600" dirty="0"/>
              <a:t>Scaling behavior of the Kafka cluster has been investigated and all behaves in line with expectations.</a:t>
            </a:r>
          </a:p>
          <a:p>
            <a:pPr>
              <a:spcBef>
                <a:spcPts val="800"/>
              </a:spcBef>
            </a:pPr>
            <a:r>
              <a:rPr lang="en-US" sz="1600" dirty="0"/>
              <a:t>Confidence in our centralized infrastructure appears to be justified.</a:t>
            </a:r>
          </a:p>
        </p:txBody>
      </p:sp>
      <p:sp>
        <p:nvSpPr>
          <p:cNvPr id="4" name="Title 2"/>
          <p:cNvSpPr>
            <a:spLocks noGrp="1"/>
          </p:cNvSpPr>
          <p:nvPr>
            <p:ph type="title"/>
          </p:nvPr>
        </p:nvSpPr>
        <p:spPr>
          <a:xfrm>
            <a:off x="1382795" y="184920"/>
            <a:ext cx="6066971" cy="686650"/>
          </a:xfrm>
        </p:spPr>
        <p:txBody>
          <a:bodyPr>
            <a:noAutofit/>
          </a:bodyPr>
          <a:lstStyle/>
          <a:p>
            <a:pPr algn="ctr"/>
            <a:r>
              <a:rPr lang="en-GB" b="1" dirty="0">
                <a:solidFill>
                  <a:schemeClr val="bg1">
                    <a:lumMod val="50000"/>
                  </a:schemeClr>
                </a:solidFill>
              </a:rPr>
              <a:t>Performance and Scalability</a:t>
            </a:r>
          </a:p>
        </p:txBody>
      </p:sp>
      <p:grpSp>
        <p:nvGrpSpPr>
          <p:cNvPr id="9" name="Group 8">
            <a:extLst>
              <a:ext uri="{FF2B5EF4-FFF2-40B4-BE49-F238E27FC236}">
                <a16:creationId xmlns:a16="http://schemas.microsoft.com/office/drawing/2014/main" id="{E047F340-CBA7-7141-B90B-DB3187461CAB}"/>
              </a:ext>
            </a:extLst>
          </p:cNvPr>
          <p:cNvGrpSpPr/>
          <p:nvPr/>
        </p:nvGrpSpPr>
        <p:grpSpPr>
          <a:xfrm>
            <a:off x="3833061" y="938557"/>
            <a:ext cx="5131558" cy="1951630"/>
            <a:chOff x="3835021" y="2932632"/>
            <a:chExt cx="5131558" cy="1951630"/>
          </a:xfrm>
        </p:grpSpPr>
        <p:sp>
          <p:nvSpPr>
            <p:cNvPr id="7" name="Rectangle 6">
              <a:extLst>
                <a:ext uri="{FF2B5EF4-FFF2-40B4-BE49-F238E27FC236}">
                  <a16:creationId xmlns:a16="http://schemas.microsoft.com/office/drawing/2014/main" id="{CD261F1A-48EB-8941-B540-00F819D6DECE}"/>
                </a:ext>
              </a:extLst>
            </p:cNvPr>
            <p:cNvSpPr/>
            <p:nvPr/>
          </p:nvSpPr>
          <p:spPr>
            <a:xfrm>
              <a:off x="3835021" y="2932632"/>
              <a:ext cx="5131558" cy="1951630"/>
            </a:xfrm>
            <a:prstGeom prst="rect">
              <a:avLst/>
            </a:prstGeom>
            <a:gradFill>
              <a:gsLst>
                <a:gs pos="0">
                  <a:srgbClr val="92D050">
                    <a:lumMod val="34000"/>
                    <a:lumOff val="66000"/>
                  </a:srgbClr>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t"/>
            <a:lstStyle/>
            <a:p>
              <a:pPr algn="ctr"/>
              <a:r>
                <a:rPr lang="en-GB" sz="1600" b="1" dirty="0">
                  <a:solidFill>
                    <a:schemeClr val="tx1">
                      <a:lumMod val="85000"/>
                      <a:lumOff val="15000"/>
                    </a:schemeClr>
                  </a:solidFill>
                </a:rPr>
                <a:t>Event formation throughput on 1 or 2 cores</a:t>
              </a:r>
            </a:p>
          </p:txBody>
        </p:sp>
        <p:grpSp>
          <p:nvGrpSpPr>
            <p:cNvPr id="6" name="Group 5">
              <a:extLst>
                <a:ext uri="{FF2B5EF4-FFF2-40B4-BE49-F238E27FC236}">
                  <a16:creationId xmlns:a16="http://schemas.microsoft.com/office/drawing/2014/main" id="{E13F5E47-8EA3-464F-AB09-84F2836384F6}"/>
                </a:ext>
              </a:extLst>
            </p:cNvPr>
            <p:cNvGrpSpPr/>
            <p:nvPr/>
          </p:nvGrpSpPr>
          <p:grpSpPr>
            <a:xfrm>
              <a:off x="4061089" y="3348955"/>
              <a:ext cx="4905490" cy="1415481"/>
              <a:chOff x="5950803" y="1095218"/>
              <a:chExt cx="3609075" cy="1041400"/>
            </a:xfrm>
          </p:grpSpPr>
          <p:pic>
            <p:nvPicPr>
              <p:cNvPr id="2" name="Picture 1">
                <a:extLst>
                  <a:ext uri="{FF2B5EF4-FFF2-40B4-BE49-F238E27FC236}">
                    <a16:creationId xmlns:a16="http://schemas.microsoft.com/office/drawing/2014/main" id="{2679C48B-C601-0546-AA74-FBAB9FFCB973}"/>
                  </a:ext>
                </a:extLst>
              </p:cNvPr>
              <p:cNvPicPr>
                <a:picLocks noChangeAspect="1"/>
              </p:cNvPicPr>
              <p:nvPr/>
            </p:nvPicPr>
            <p:blipFill rotWithShape="1">
              <a:blip r:embed="rId2"/>
              <a:srcRect r="81073"/>
              <a:stretch/>
            </p:blipFill>
            <p:spPr>
              <a:xfrm>
                <a:off x="5950803" y="1095218"/>
                <a:ext cx="798015" cy="1041400"/>
              </a:xfrm>
              <a:prstGeom prst="rect">
                <a:avLst/>
              </a:prstGeom>
            </p:spPr>
          </p:pic>
          <p:pic>
            <p:nvPicPr>
              <p:cNvPr id="5" name="Picture 4">
                <a:extLst>
                  <a:ext uri="{FF2B5EF4-FFF2-40B4-BE49-F238E27FC236}">
                    <a16:creationId xmlns:a16="http://schemas.microsoft.com/office/drawing/2014/main" id="{290EEE05-0617-9F4A-AB74-1DAD01ED0BC2}"/>
                  </a:ext>
                </a:extLst>
              </p:cNvPr>
              <p:cNvPicPr>
                <a:picLocks noChangeAspect="1"/>
              </p:cNvPicPr>
              <p:nvPr/>
            </p:nvPicPr>
            <p:blipFill rotWithShape="1">
              <a:blip r:embed="rId2"/>
              <a:srcRect l="33331"/>
              <a:stretch/>
            </p:blipFill>
            <p:spPr>
              <a:xfrm>
                <a:off x="6748818" y="1095218"/>
                <a:ext cx="2811060" cy="1041400"/>
              </a:xfrm>
              <a:prstGeom prst="rect">
                <a:avLst/>
              </a:prstGeom>
            </p:spPr>
          </p:pic>
        </p:grpSp>
      </p:grpSp>
      <p:pic>
        <p:nvPicPr>
          <p:cNvPr id="10" name="Picture 9">
            <a:extLst>
              <a:ext uri="{FF2B5EF4-FFF2-40B4-BE49-F238E27FC236}">
                <a16:creationId xmlns:a16="http://schemas.microsoft.com/office/drawing/2014/main" id="{425C1EE5-70B4-E24F-843D-36914F634BE3}"/>
              </a:ext>
            </a:extLst>
          </p:cNvPr>
          <p:cNvPicPr>
            <a:picLocks noChangeAspect="1"/>
          </p:cNvPicPr>
          <p:nvPr/>
        </p:nvPicPr>
        <p:blipFill>
          <a:blip r:embed="rId3"/>
          <a:stretch>
            <a:fillRect/>
          </a:stretch>
        </p:blipFill>
        <p:spPr>
          <a:xfrm>
            <a:off x="6398840" y="3008571"/>
            <a:ext cx="2449522" cy="1920517"/>
          </a:xfrm>
          <a:prstGeom prst="rect">
            <a:avLst/>
          </a:prstGeom>
        </p:spPr>
      </p:pic>
    </p:spTree>
    <p:extLst>
      <p:ext uri="{BB962C8B-B14F-4D97-AF65-F5344CB8AC3E}">
        <p14:creationId xmlns:p14="http://schemas.microsoft.com/office/powerpoint/2010/main" val="351190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26268" y="2178035"/>
            <a:ext cx="3999784" cy="2965465"/>
          </a:xfrm>
          <a:prstGeom prst="rect">
            <a:avLst/>
          </a:prstGeom>
        </p:spPr>
      </p:pic>
      <p:sp>
        <p:nvSpPr>
          <p:cNvPr id="2" name="Title 1"/>
          <p:cNvSpPr>
            <a:spLocks noGrp="1"/>
          </p:cNvSpPr>
          <p:nvPr>
            <p:ph type="title"/>
          </p:nvPr>
        </p:nvSpPr>
        <p:spPr>
          <a:xfrm>
            <a:off x="1560351" y="81440"/>
            <a:ext cx="5956185" cy="857250"/>
          </a:xfrm>
        </p:spPr>
        <p:txBody>
          <a:bodyPr>
            <a:noAutofit/>
          </a:bodyPr>
          <a:lstStyle/>
          <a:p>
            <a:r>
              <a:rPr lang="en-GB" sz="3200" dirty="0"/>
              <a:t>Past and Upcoming Integration Tests </a:t>
            </a:r>
            <a:br>
              <a:rPr lang="en-GB" sz="3200" dirty="0"/>
            </a:br>
            <a:r>
              <a:rPr lang="en-GB" sz="3200" dirty="0"/>
              <a:t>@ HZB V20</a:t>
            </a:r>
          </a:p>
        </p:txBody>
      </p:sp>
      <p:sp>
        <p:nvSpPr>
          <p:cNvPr id="3" name="Content Placeholder 2"/>
          <p:cNvSpPr>
            <a:spLocks noGrp="1"/>
          </p:cNvSpPr>
          <p:nvPr>
            <p:ph idx="1"/>
          </p:nvPr>
        </p:nvSpPr>
        <p:spPr>
          <a:xfrm>
            <a:off x="429212" y="1347062"/>
            <a:ext cx="4277699" cy="3675314"/>
          </a:xfrm>
        </p:spPr>
        <p:txBody>
          <a:bodyPr>
            <a:normAutofit fontScale="62500" lnSpcReduction="20000"/>
          </a:bodyPr>
          <a:lstStyle/>
          <a:p>
            <a:pPr marL="0" indent="0">
              <a:buNone/>
            </a:pPr>
            <a:r>
              <a:rPr lang="en-US" sz="2000" dirty="0"/>
              <a:t>First Session – November 2017:</a:t>
            </a:r>
          </a:p>
          <a:p>
            <a:r>
              <a:rPr lang="en-GB" sz="2000" dirty="0"/>
              <a:t>Demonstration of Timing</a:t>
            </a:r>
          </a:p>
          <a:p>
            <a:r>
              <a:rPr lang="en-GB" sz="2000" dirty="0"/>
              <a:t>Chopper low level control and operations</a:t>
            </a:r>
          </a:p>
          <a:p>
            <a:r>
              <a:rPr lang="en-GB" sz="2000" dirty="0"/>
              <a:t>Readout of TDC values and beamline metadata</a:t>
            </a:r>
          </a:p>
          <a:p>
            <a:endParaRPr lang="en-GB" sz="2000" dirty="0"/>
          </a:p>
          <a:p>
            <a:pPr marL="0" indent="0">
              <a:buNone/>
            </a:pPr>
            <a:r>
              <a:rPr lang="en-GB" sz="2000" dirty="0"/>
              <a:t>Second Session – January 2018:</a:t>
            </a:r>
          </a:p>
          <a:p>
            <a:r>
              <a:rPr lang="en-GB" sz="2000" dirty="0"/>
              <a:t>EPICS and NICOS control of ESS chopper and beamline</a:t>
            </a:r>
          </a:p>
          <a:p>
            <a:r>
              <a:rPr lang="en-GB" sz="2000" dirty="0"/>
              <a:t>Readout of monitors through DG system</a:t>
            </a:r>
          </a:p>
          <a:p>
            <a:r>
              <a:rPr lang="en-GB" sz="2000" dirty="0"/>
              <a:t>Processing and storing of event data </a:t>
            </a:r>
          </a:p>
          <a:p>
            <a:endParaRPr lang="en-GB" sz="2000" dirty="0"/>
          </a:p>
          <a:p>
            <a:pPr marL="0" indent="0">
              <a:buNone/>
            </a:pPr>
            <a:r>
              <a:rPr lang="en-GB" sz="2000" dirty="0"/>
              <a:t>Next Session – December 2018:</a:t>
            </a:r>
          </a:p>
          <a:p>
            <a:r>
              <a:rPr lang="en-GB" sz="2000" dirty="0"/>
              <a:t>Recording of full static and dynamic beamline state in NeXus, like at the future ESS</a:t>
            </a:r>
          </a:p>
          <a:p>
            <a:r>
              <a:rPr lang="en-GB" sz="2000" dirty="0"/>
              <a:t>Timestamped detector counts and chopper TDC signals to develop and demonstrate full data reduction capabilities with Wavelength Frame Multiplication</a:t>
            </a:r>
          </a:p>
          <a:p>
            <a:endParaRPr lang="en-GB" sz="2000" dirty="0"/>
          </a:p>
          <a:p>
            <a:pPr marL="0" indent="0">
              <a:buNone/>
            </a:pPr>
            <a:r>
              <a:rPr lang="en-GB" sz="2000" b="1" dirty="0"/>
              <a:t>Collaboration with ICS and all NSS technology groups.</a:t>
            </a:r>
          </a:p>
        </p:txBody>
      </p:sp>
      <p:grpSp>
        <p:nvGrpSpPr>
          <p:cNvPr id="57" name="Group 56"/>
          <p:cNvGrpSpPr/>
          <p:nvPr/>
        </p:nvGrpSpPr>
        <p:grpSpPr>
          <a:xfrm>
            <a:off x="5168687" y="1208314"/>
            <a:ext cx="3435597" cy="968414"/>
            <a:chOff x="4711485" y="1366502"/>
            <a:chExt cx="4343400" cy="1224302"/>
          </a:xfrm>
        </p:grpSpPr>
        <p:grpSp>
          <p:nvGrpSpPr>
            <p:cNvPr id="4" name="Group 3"/>
            <p:cNvGrpSpPr/>
            <p:nvPr/>
          </p:nvGrpSpPr>
          <p:grpSpPr>
            <a:xfrm>
              <a:off x="4711485" y="1385629"/>
              <a:ext cx="4343400" cy="1171575"/>
              <a:chOff x="0" y="159"/>
              <a:chExt cx="4343400" cy="1171575"/>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0420" y="843198"/>
                <a:ext cx="731520" cy="1586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920" y="885298"/>
                <a:ext cx="548640" cy="12070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900" y="245218"/>
                <a:ext cx="552482" cy="548640"/>
              </a:xfrm>
              <a:prstGeom prst="rect">
                <a:avLst/>
              </a:prstGeom>
            </p:spPr>
          </p:pic>
          <p:sp>
            <p:nvSpPr>
              <p:cNvPr id="8" name="Hexagon 7"/>
              <p:cNvSpPr/>
              <p:nvPr/>
            </p:nvSpPr>
            <p:spPr>
              <a:xfrm>
                <a:off x="1075250"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1230697"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p:cNvSpPr/>
              <p:nvPr/>
            </p:nvSpPr>
            <p:spPr>
              <a:xfrm>
                <a:off x="1394466"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a:off x="1549913"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028700" y="336658"/>
                <a:ext cx="640080" cy="22860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48873" y="366543"/>
                <a:ext cx="199734" cy="61555"/>
              </a:xfrm>
              <a:prstGeom prst="rect">
                <a:avLst/>
              </a:prstGeom>
              <a:noFill/>
            </p:spPr>
            <p:txBody>
              <a:bodyPr wrap="square" lIns="0" tIns="0" rIns="0" bIns="0" rtlCol="0">
                <a:spAutoFit/>
              </a:bodyPr>
              <a:lstStyle/>
              <a:p>
                <a:pPr algn="ctr"/>
                <a:r>
                  <a:rPr lang="en-US" sz="400" dirty="0"/>
                  <a:t>ADC</a:t>
                </a:r>
                <a:endParaRPr lang="en-US" dirty="0"/>
              </a:p>
            </p:txBody>
          </p:sp>
          <p:sp>
            <p:nvSpPr>
              <p:cNvPr id="14" name="Hexagon 13"/>
              <p:cNvSpPr/>
              <p:nvPr/>
            </p:nvSpPr>
            <p:spPr>
              <a:xfrm>
                <a:off x="1759402"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a:off x="1914849"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2078618"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2234065" y="455530"/>
                <a:ext cx="73152" cy="64008"/>
              </a:xfrm>
              <a:prstGeom prst="hexagon">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714500" y="336658"/>
                <a:ext cx="640080" cy="22860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14500" y="366543"/>
                <a:ext cx="632388" cy="61555"/>
              </a:xfrm>
              <a:prstGeom prst="rect">
                <a:avLst/>
              </a:prstGeom>
              <a:noFill/>
            </p:spPr>
            <p:txBody>
              <a:bodyPr wrap="square" lIns="0" tIns="0" rIns="0" bIns="0" rtlCol="0">
                <a:spAutoFit/>
              </a:bodyPr>
              <a:lstStyle/>
              <a:p>
                <a:pPr algn="ctr"/>
                <a:r>
                  <a:rPr lang="en-US" sz="400" dirty="0"/>
                  <a:t>TEST</a:t>
                </a:r>
                <a:endParaRPr lang="en-US" dirty="0"/>
              </a:p>
            </p:txBody>
          </p:sp>
          <p:grpSp>
            <p:nvGrpSpPr>
              <p:cNvPr id="20" name="Group 19"/>
              <p:cNvGrpSpPr/>
              <p:nvPr/>
            </p:nvGrpSpPr>
            <p:grpSpPr>
              <a:xfrm>
                <a:off x="1028700" y="610978"/>
                <a:ext cx="640080" cy="382492"/>
                <a:chOff x="1028700" y="457355"/>
                <a:chExt cx="640080" cy="382492"/>
              </a:xfrm>
            </p:grpSpPr>
            <p:sp>
              <p:nvSpPr>
                <p:cNvPr id="52" name="Hexagon 51"/>
                <p:cNvSpPr/>
                <p:nvPr/>
              </p:nvSpPr>
              <p:spPr>
                <a:xfrm>
                  <a:off x="1074430" y="503082"/>
                  <a:ext cx="228600" cy="20116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a:off x="1393646" y="503082"/>
                  <a:ext cx="228600" cy="20116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28700" y="457355"/>
                  <a:ext cx="640080" cy="36576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028700" y="685959"/>
                  <a:ext cx="640080" cy="153888"/>
                </a:xfrm>
                <a:prstGeom prst="rect">
                  <a:avLst/>
                </a:prstGeom>
                <a:noFill/>
              </p:spPr>
              <p:txBody>
                <a:bodyPr wrap="square" rtlCol="0">
                  <a:spAutoFit/>
                </a:bodyPr>
                <a:lstStyle/>
                <a:p>
                  <a:pPr algn="ctr"/>
                  <a:r>
                    <a:rPr lang="en-US" sz="400" dirty="0"/>
                    <a:t>DATA</a:t>
                  </a:r>
                  <a:endParaRPr lang="en-US" dirty="0"/>
                </a:p>
              </p:txBody>
            </p:sp>
          </p:grpSp>
          <p:grpSp>
            <p:nvGrpSpPr>
              <p:cNvPr id="21" name="Group 20"/>
              <p:cNvGrpSpPr/>
              <p:nvPr/>
            </p:nvGrpSpPr>
            <p:grpSpPr>
              <a:xfrm>
                <a:off x="1714500" y="610982"/>
                <a:ext cx="320040" cy="382488"/>
                <a:chOff x="1668780" y="457359"/>
                <a:chExt cx="320040" cy="382488"/>
              </a:xfrm>
            </p:grpSpPr>
            <p:sp>
              <p:nvSpPr>
                <p:cNvPr id="49" name="Hexagon 48"/>
                <p:cNvSpPr/>
                <p:nvPr/>
              </p:nvSpPr>
              <p:spPr>
                <a:xfrm>
                  <a:off x="1712862" y="503082"/>
                  <a:ext cx="228600" cy="20116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668780" y="457359"/>
                  <a:ext cx="320040" cy="36576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1668780" y="685959"/>
                  <a:ext cx="320040" cy="153888"/>
                </a:xfrm>
                <a:prstGeom prst="rect">
                  <a:avLst/>
                </a:prstGeom>
                <a:noFill/>
              </p:spPr>
              <p:txBody>
                <a:bodyPr wrap="square" lIns="45720" rIns="45720" rtlCol="0">
                  <a:spAutoFit/>
                </a:bodyPr>
                <a:lstStyle/>
                <a:p>
                  <a:pPr algn="ctr"/>
                  <a:r>
                    <a:rPr lang="en-US" sz="400" dirty="0"/>
                    <a:t>TIMING</a:t>
                  </a:r>
                  <a:endParaRPr lang="en-US" dirty="0"/>
                </a:p>
              </p:txBody>
            </p:sp>
          </p:grpSp>
          <p:grpSp>
            <p:nvGrpSpPr>
              <p:cNvPr id="22" name="Group 21"/>
              <p:cNvGrpSpPr/>
              <p:nvPr/>
            </p:nvGrpSpPr>
            <p:grpSpPr>
              <a:xfrm>
                <a:off x="2080260" y="610986"/>
                <a:ext cx="320040" cy="382484"/>
                <a:chOff x="1988820" y="457363"/>
                <a:chExt cx="320040" cy="382484"/>
              </a:xfrm>
            </p:grpSpPr>
            <p:sp>
              <p:nvSpPr>
                <p:cNvPr id="46" name="Hexagon 45"/>
                <p:cNvSpPr/>
                <p:nvPr/>
              </p:nvSpPr>
              <p:spPr>
                <a:xfrm>
                  <a:off x="2032078" y="503082"/>
                  <a:ext cx="228600" cy="20116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988820" y="457363"/>
                  <a:ext cx="320040" cy="36576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88820" y="685959"/>
                  <a:ext cx="320040" cy="153888"/>
                </a:xfrm>
                <a:prstGeom prst="rect">
                  <a:avLst/>
                </a:prstGeom>
                <a:noFill/>
              </p:spPr>
              <p:txBody>
                <a:bodyPr wrap="square" lIns="0" rIns="0" rtlCol="0">
                  <a:spAutoFit/>
                </a:bodyPr>
                <a:lstStyle/>
                <a:p>
                  <a:pPr algn="ctr"/>
                  <a:r>
                    <a:rPr lang="en-US" sz="400" dirty="0"/>
                    <a:t>CONTROL</a:t>
                  </a:r>
                  <a:endParaRPr lang="en-US" dirty="0"/>
                </a:p>
              </p:txBody>
            </p:sp>
          </p:grpSp>
          <p:grpSp>
            <p:nvGrpSpPr>
              <p:cNvPr id="23" name="Group 22"/>
              <p:cNvGrpSpPr/>
              <p:nvPr/>
            </p:nvGrpSpPr>
            <p:grpSpPr>
              <a:xfrm>
                <a:off x="2442734" y="610990"/>
                <a:ext cx="323326" cy="382480"/>
                <a:chOff x="2305574" y="457367"/>
                <a:chExt cx="323326" cy="382480"/>
              </a:xfrm>
            </p:grpSpPr>
            <p:sp>
              <p:nvSpPr>
                <p:cNvPr id="42" name="Hexagon 41"/>
                <p:cNvSpPr/>
                <p:nvPr/>
              </p:nvSpPr>
              <p:spPr>
                <a:xfrm>
                  <a:off x="2354577" y="503082"/>
                  <a:ext cx="228600" cy="201168"/>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2351294" y="503082"/>
                  <a:ext cx="228600" cy="20116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308860" y="457367"/>
                  <a:ext cx="320040" cy="36576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305574" y="685959"/>
                  <a:ext cx="320040" cy="153888"/>
                </a:xfrm>
                <a:prstGeom prst="rect">
                  <a:avLst/>
                </a:prstGeom>
                <a:noFill/>
              </p:spPr>
              <p:txBody>
                <a:bodyPr wrap="square" lIns="45720" rIns="45720" rtlCol="0">
                  <a:spAutoFit/>
                </a:bodyPr>
                <a:lstStyle/>
                <a:p>
                  <a:pPr algn="ctr"/>
                  <a:r>
                    <a:rPr lang="en-US" sz="400" dirty="0"/>
                    <a:t>JTAG</a:t>
                  </a:r>
                  <a:endParaRPr lang="en-US" dirty="0"/>
                </a:p>
              </p:txBody>
            </p:sp>
          </p:grpSp>
          <p:sp>
            <p:nvSpPr>
              <p:cNvPr id="24" name="Rounded Rectangle 23"/>
              <p:cNvSpPr/>
              <p:nvPr/>
            </p:nvSpPr>
            <p:spPr>
              <a:xfrm>
                <a:off x="2400300" y="336658"/>
                <a:ext cx="777240" cy="228600"/>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2296" y="156443"/>
                <a:ext cx="109728" cy="877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flipV="1">
                <a:off x="4151376" y="156443"/>
                <a:ext cx="109728" cy="8778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811780" y="610978"/>
                <a:ext cx="365760" cy="365764"/>
              </a:xfrm>
              <a:prstGeom prst="round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819590" y="840218"/>
                <a:ext cx="357950" cy="153888"/>
              </a:xfrm>
              <a:prstGeom prst="rect">
                <a:avLst/>
              </a:prstGeom>
              <a:noFill/>
            </p:spPr>
            <p:txBody>
              <a:bodyPr wrap="square" lIns="45720" rIns="45720" rtlCol="0">
                <a:spAutoFit/>
              </a:bodyPr>
              <a:lstStyle/>
              <a:p>
                <a:pPr algn="ctr"/>
                <a:r>
                  <a:rPr lang="en-US" sz="400" dirty="0"/>
                  <a:t>POWER</a:t>
                </a:r>
                <a:endParaRPr lang="en-US" dirty="0"/>
              </a:p>
            </p:txBody>
          </p:sp>
          <p:sp>
            <p:nvSpPr>
              <p:cNvPr id="29" name="Oval 28"/>
              <p:cNvSpPr/>
              <p:nvPr/>
            </p:nvSpPr>
            <p:spPr>
              <a:xfrm>
                <a:off x="2889504" y="652133"/>
                <a:ext cx="210312" cy="2103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159"/>
                <a:ext cx="4343400" cy="215444"/>
              </a:xfrm>
              <a:prstGeom prst="rect">
                <a:avLst/>
              </a:prstGeom>
              <a:noFill/>
            </p:spPr>
            <p:txBody>
              <a:bodyPr wrap="square" rtlCol="0">
                <a:spAutoFit/>
              </a:bodyPr>
              <a:lstStyle/>
              <a:p>
                <a:pPr algn="ctr"/>
                <a:r>
                  <a:rPr lang="en-US" sz="800" dirty="0"/>
                  <a:t>DETECTOR GROUP CONTROL &amp; TIMING DEMONSTRATOR</a:t>
                </a:r>
                <a:endParaRPr lang="en-US" sz="900" dirty="0"/>
              </a:p>
            </p:txBody>
          </p:sp>
          <p:sp>
            <p:nvSpPr>
              <p:cNvPr id="31" name="Oval 30"/>
              <p:cNvSpPr/>
              <p:nvPr/>
            </p:nvSpPr>
            <p:spPr>
              <a:xfrm rot="5400000">
                <a:off x="244602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253746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400000">
                <a:off x="262890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272034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281178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290322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299466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3086100" y="469246"/>
                <a:ext cx="36576" cy="365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400300" y="366542"/>
                <a:ext cx="777240" cy="61555"/>
              </a:xfrm>
              <a:prstGeom prst="rect">
                <a:avLst/>
              </a:prstGeom>
              <a:noFill/>
            </p:spPr>
            <p:txBody>
              <a:bodyPr wrap="square" lIns="0" tIns="0" rIns="0" bIns="0" rtlCol="0">
                <a:spAutoFit/>
              </a:bodyPr>
              <a:lstStyle/>
              <a:p>
                <a:pPr algn="ctr"/>
                <a:r>
                  <a:rPr lang="en-US" sz="400" dirty="0"/>
                  <a:t>STATUS</a:t>
                </a:r>
                <a:endParaRPr lang="en-US" dirty="0"/>
              </a:p>
            </p:txBody>
          </p:sp>
          <p:pic>
            <p:nvPicPr>
              <p:cNvPr id="40" name="Picture 3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51860" y="245218"/>
                <a:ext cx="548640" cy="548640"/>
              </a:xfrm>
              <a:prstGeom prst="rect">
                <a:avLst/>
              </a:prstGeom>
            </p:spPr>
          </p:pic>
          <p:sp>
            <p:nvSpPr>
              <p:cNvPr id="41" name="Donut 40"/>
              <p:cNvSpPr/>
              <p:nvPr/>
            </p:nvSpPr>
            <p:spPr>
              <a:xfrm>
                <a:off x="19685" y="1126014"/>
                <a:ext cx="59436" cy="45720"/>
              </a:xfrm>
              <a:prstGeom prst="don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6" name="Rectangle 55"/>
            <p:cNvSpPr/>
            <p:nvPr/>
          </p:nvSpPr>
          <p:spPr>
            <a:xfrm>
              <a:off x="4711485" y="1366502"/>
              <a:ext cx="4343400" cy="122430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0" name="Title 1">
            <a:extLst>
              <a:ext uri="{FF2B5EF4-FFF2-40B4-BE49-F238E27FC236}">
                <a16:creationId xmlns:a16="http://schemas.microsoft.com/office/drawing/2014/main" id="{28B2B214-F12F-A340-AD62-66489BA3E70B}"/>
              </a:ext>
            </a:extLst>
          </p:cNvPr>
          <p:cNvSpPr txBox="1">
            <a:spLocks/>
          </p:cNvSpPr>
          <p:nvPr/>
        </p:nvSpPr>
        <p:spPr>
          <a:xfrm>
            <a:off x="2003065" y="-1680474"/>
            <a:ext cx="3181193" cy="913217"/>
          </a:xfrm>
          <a:prstGeom prst="rect">
            <a:avLst/>
          </a:prstGeom>
          <a:ln>
            <a:solidFill>
              <a:schemeClr val="bg2">
                <a:lumMod val="90000"/>
              </a:schemeClr>
            </a:solidFill>
          </a:ln>
        </p:spPr>
        <p:txBody>
          <a:bodyPr vert="horz" wrap="none" lIns="91440" tIns="45720" rIns="91440" bIns="45720" rtlCol="0" anchor="ctr">
            <a:noAutofit/>
          </a:bodyPr>
          <a:lstStyle>
            <a:lvl1pPr algn="ctr" defTabSz="457200" rtl="0" eaLnBrk="1" latinLnBrk="0" hangingPunct="1">
              <a:spcBef>
                <a:spcPct val="0"/>
              </a:spcBef>
              <a:buNone/>
              <a:defRPr sz="3600" b="1" kern="1200" baseline="0">
                <a:solidFill>
                  <a:schemeClr val="bg1">
                    <a:lumMod val="50000"/>
                  </a:schemeClr>
                </a:solidFill>
                <a:latin typeface="+mj-lt"/>
                <a:ea typeface="+mj-ea"/>
                <a:cs typeface="+mj-cs"/>
              </a:defRPr>
            </a:lvl1pPr>
          </a:lstStyle>
          <a:p>
            <a:pPr algn="just"/>
            <a:r>
              <a:rPr lang="en-GB" sz="2000" dirty="0"/>
              <a:t>ICS 			Chopper Group</a:t>
            </a:r>
          </a:p>
          <a:p>
            <a:pPr algn="just"/>
            <a:r>
              <a:rPr lang="en-GB" sz="2000" dirty="0"/>
              <a:t>MCA				     SAD	</a:t>
            </a:r>
          </a:p>
          <a:p>
            <a:pPr algn="just"/>
            <a:r>
              <a:rPr lang="en-GB" sz="2000" dirty="0"/>
              <a:t>Detector Group	         DMSC</a:t>
            </a:r>
          </a:p>
        </p:txBody>
      </p:sp>
    </p:spTree>
    <p:extLst>
      <p:ext uri="{BB962C8B-B14F-4D97-AF65-F5344CB8AC3E}">
        <p14:creationId xmlns:p14="http://schemas.microsoft.com/office/powerpoint/2010/main" val="126773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Measurement results"/>
          <p:cNvSpPr txBox="1">
            <a:spLocks noGrp="1"/>
          </p:cNvSpPr>
          <p:nvPr>
            <p:ph type="title"/>
          </p:nvPr>
        </p:nvSpPr>
        <p:spPr>
          <a:prstGeom prst="rect">
            <a:avLst/>
          </a:prstGeom>
        </p:spPr>
        <p:txBody>
          <a:bodyPr/>
          <a:lstStyle/>
          <a:p>
            <a:r>
              <a:rPr lang="en-US" dirty="0"/>
              <a:t>Beamline Controls Group</a:t>
            </a:r>
            <a:endParaRPr dirty="0"/>
          </a:p>
        </p:txBody>
      </p:sp>
      <p:sp>
        <p:nvSpPr>
          <p:cNvPr id="5" name="Text Placeholder 2">
            <a:extLst>
              <a:ext uri="{FF2B5EF4-FFF2-40B4-BE49-F238E27FC236}">
                <a16:creationId xmlns:a16="http://schemas.microsoft.com/office/drawing/2014/main" id="{80BA0E00-40AB-4744-A431-8BEF3EADD3A5}"/>
              </a:ext>
            </a:extLst>
          </p:cNvPr>
          <p:cNvSpPr txBox="1">
            <a:spLocks/>
          </p:cNvSpPr>
          <p:nvPr/>
        </p:nvSpPr>
        <p:spPr>
          <a:xfrm>
            <a:off x="1160060" y="1173321"/>
            <a:ext cx="7473015" cy="3710026"/>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ESS controls infrastructure is delivered by ICS </a:t>
            </a:r>
            <a:br>
              <a:rPr lang="en-GB" dirty="0"/>
            </a:br>
            <a:r>
              <a:rPr lang="en-GB" dirty="0"/>
              <a:t>(Machine Directorate)</a:t>
            </a:r>
          </a:p>
          <a:p>
            <a:r>
              <a:rPr lang="en-GB" dirty="0"/>
              <a:t>Scope for instrument controls is shared between ICS, NSS technology groups (MCA, Chopper, DG), SAD and DMSC</a:t>
            </a:r>
          </a:p>
          <a:p>
            <a:endParaRPr lang="en-GB" dirty="0"/>
          </a:p>
          <a:p>
            <a:r>
              <a:rPr lang="en-GB" dirty="0"/>
              <a:t>NSS have gathered the controls resources to form a </a:t>
            </a:r>
            <a:br>
              <a:rPr lang="en-GB" dirty="0"/>
            </a:br>
            <a:r>
              <a:rPr lang="en-GB" i="1" dirty="0"/>
              <a:t>Beamline Controls Group </a:t>
            </a:r>
            <a:r>
              <a:rPr lang="en-GB" dirty="0"/>
              <a:t>with the aim to have:</a:t>
            </a:r>
          </a:p>
          <a:p>
            <a:pPr lvl="1"/>
            <a:r>
              <a:rPr lang="en-GB" dirty="0"/>
              <a:t>Better lines of communication</a:t>
            </a:r>
          </a:p>
          <a:p>
            <a:pPr lvl="1"/>
            <a:r>
              <a:rPr lang="en-GB" dirty="0"/>
              <a:t>Common prioritisation and single interface to ICS</a:t>
            </a:r>
          </a:p>
          <a:p>
            <a:pPr lvl="1"/>
            <a:r>
              <a:rPr lang="en-GB" dirty="0"/>
              <a:t>Single interface to instrument teams (TG3)</a:t>
            </a:r>
          </a:p>
          <a:p>
            <a:pPr lvl="1"/>
            <a:r>
              <a:rPr lang="en-GB" dirty="0"/>
              <a:t>More standardised implementation</a:t>
            </a:r>
          </a:p>
          <a:p>
            <a:endParaRPr lang="en-GB" dirty="0"/>
          </a:p>
          <a:p>
            <a:r>
              <a:rPr lang="en-GB" dirty="0"/>
              <a:t>Note: This has started over summer and is still ramping up.</a:t>
            </a:r>
          </a:p>
        </p:txBody>
      </p:sp>
    </p:spTree>
    <p:extLst>
      <p:ext uri="{BB962C8B-B14F-4D97-AF65-F5344CB8AC3E}">
        <p14:creationId xmlns:p14="http://schemas.microsoft.com/office/powerpoint/2010/main" val="375554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ESS Controls Architecture"/>
          <p:cNvSpPr txBox="1">
            <a:spLocks noGrp="1"/>
          </p:cNvSpPr>
          <p:nvPr>
            <p:ph type="title"/>
          </p:nvPr>
        </p:nvSpPr>
        <p:spPr>
          <a:xfrm>
            <a:off x="1856061" y="105187"/>
            <a:ext cx="5354353" cy="769884"/>
          </a:xfrm>
          <a:prstGeom prst="rect">
            <a:avLst/>
          </a:prstGeom>
        </p:spPr>
        <p:txBody>
          <a:bodyPr>
            <a:normAutofit/>
          </a:bodyPr>
          <a:lstStyle/>
          <a:p>
            <a:r>
              <a:rPr sz="2800" dirty="0"/>
              <a:t>ESS </a:t>
            </a:r>
            <a:r>
              <a:rPr lang="en-GB" sz="2800" dirty="0"/>
              <a:t>Controls and Readout </a:t>
            </a:r>
            <a:r>
              <a:rPr sz="2800" dirty="0"/>
              <a:t>Architecture</a:t>
            </a:r>
          </a:p>
        </p:txBody>
      </p:sp>
      <p:pic>
        <p:nvPicPr>
          <p:cNvPr id="97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4757" y="651656"/>
            <a:ext cx="7636960" cy="4411386"/>
          </a:xfrm>
          <a:prstGeom prst="rect">
            <a:avLst/>
          </a:prstGeom>
          <a:ln w="12700">
            <a:miter lim="400000"/>
          </a:ln>
        </p:spPr>
      </p:pic>
    </p:spTree>
    <p:extLst>
      <p:ext uri="{BB962C8B-B14F-4D97-AF65-F5344CB8AC3E}">
        <p14:creationId xmlns:p14="http://schemas.microsoft.com/office/powerpoint/2010/main" val="249934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75829</TotalTime>
  <Words>673</Words>
  <Application>Microsoft Macintosh PowerPoint</Application>
  <PresentationFormat>On-screen Show (16:9)</PresentationFormat>
  <Paragraphs>172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Consolas</vt:lpstr>
      <vt:lpstr>Stencil</vt:lpstr>
      <vt:lpstr>Times New Roman</vt:lpstr>
      <vt:lpstr>Office Theme</vt:lpstr>
      <vt:lpstr>Common Controls and  Data Acquisition Infrastructure </vt:lpstr>
      <vt:lpstr>PowerPoint Presentation</vt:lpstr>
      <vt:lpstr>Detector Readout &amp; Event Formation</vt:lpstr>
      <vt:lpstr>Detector Types Covered</vt:lpstr>
      <vt:lpstr>Latest Results</vt:lpstr>
      <vt:lpstr>Performance and Scalability</vt:lpstr>
      <vt:lpstr>Past and Upcoming Integration Tests  @ HZB V20</vt:lpstr>
      <vt:lpstr>Beamline Controls Group</vt:lpstr>
      <vt:lpstr>ESS Controls and Readout Architecture</vt:lpstr>
      <vt:lpstr>Beamline Controls Group</vt:lpstr>
      <vt:lpstr>Experiment Control – NICOS </vt:lpstr>
      <vt:lpstr>PowerPoint Presentation</vt:lpstr>
      <vt:lpstr>Data Curation</vt:lpstr>
      <vt:lpstr>Conclusion</vt:lpstr>
      <vt:lpstr>PowerPoint Presentation</vt:lpstr>
    </vt:vector>
  </TitlesOfParts>
  <Manager/>
  <Company>Eckardt ApS</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Rasmus Eckardt</dc:creator>
  <cp:keywords/>
  <dc:description/>
  <cp:lastModifiedBy>Tobias Richter</cp:lastModifiedBy>
  <cp:revision>271</cp:revision>
  <dcterms:created xsi:type="dcterms:W3CDTF">2015-11-24T09:32:31Z</dcterms:created>
  <dcterms:modified xsi:type="dcterms:W3CDTF">2018-09-11T13:25:16Z</dcterms:modified>
  <cp:category/>
</cp:coreProperties>
</file>