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MOV" ContentType="video/quicktime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67" r:id="rId2"/>
    <p:sldId id="273" r:id="rId3"/>
    <p:sldId id="289" r:id="rId4"/>
    <p:sldId id="290" r:id="rId5"/>
    <p:sldId id="291" r:id="rId6"/>
    <p:sldId id="276" r:id="rId7"/>
    <p:sldId id="258" r:id="rId8"/>
    <p:sldId id="260" r:id="rId9"/>
    <p:sldId id="274" r:id="rId10"/>
    <p:sldId id="275" r:id="rId11"/>
    <p:sldId id="277" r:id="rId12"/>
    <p:sldId id="279" r:id="rId13"/>
    <p:sldId id="288" r:id="rId14"/>
    <p:sldId id="280" r:id="rId15"/>
    <p:sldId id="283" r:id="rId16"/>
    <p:sldId id="285" r:id="rId17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77452" autoAdjust="0"/>
  </p:normalViewPr>
  <p:slideViewPr>
    <p:cSldViewPr snapToGrid="0">
      <p:cViewPr>
        <p:scale>
          <a:sx n="100" d="100"/>
          <a:sy n="100" d="100"/>
        </p:scale>
        <p:origin x="708" y="-3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57607" cy="57607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7697B41E-EA82-438F-B7CF-E4C3F9D30880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41EF8A5A-29FA-4F1A-A94D-95E5382BD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451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738D3-7715-0C4A-857D-0EED37D056F4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1430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738D3-7715-0C4A-857D-0EED37D056F4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3911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738D3-7715-0C4A-857D-0EED37D056F4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4800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F8A5A-29FA-4F1A-A94D-95E5382BDF7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1821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F8A5A-29FA-4F1A-A94D-95E5382BDF7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635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F8A5A-29FA-4F1A-A94D-95E5382BDF7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7947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F8A5A-29FA-4F1A-A94D-95E5382BDF7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9586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F8A5A-29FA-4F1A-A94D-95E5382BDF7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225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648562" y="1434355"/>
            <a:ext cx="6809638" cy="1823565"/>
          </a:xfrm>
        </p:spPr>
        <p:txBody>
          <a:bodyPr lIns="0" tIns="0" bIns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648562" y="3605010"/>
            <a:ext cx="6809638" cy="2973936"/>
          </a:xfrm>
        </p:spPr>
        <p:txBody>
          <a:bodyPr lIns="0" tIns="0" rIns="0" bIns="0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cxnSp>
        <p:nvCxnSpPr>
          <p:cNvPr id="8" name="Rak 7"/>
          <p:cNvCxnSpPr/>
          <p:nvPr userDrawn="1"/>
        </p:nvCxnSpPr>
        <p:spPr>
          <a:xfrm>
            <a:off x="0" y="1434354"/>
            <a:ext cx="9144000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1143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457203" y="6356354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BBD9B971-12B6-4C2D-8166-4F95450E12E2}" type="datetime1">
              <a:rPr lang="en-US" smtClean="0">
                <a:solidFill>
                  <a:prstClr val="black"/>
                </a:solidFill>
              </a:rPr>
              <a:t>8/29/2018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sv-SE">
              <a:solidFill>
                <a:prstClr val="black"/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038C62C7-F79B-CD4A-A5DF-5683BBEC4A65}" type="slidenum">
              <a:rPr lang="sv-SE">
                <a:solidFill>
                  <a:prstClr val="black"/>
                </a:solidFill>
              </a:rPr>
              <a:pPr defTabSz="457200"/>
              <a:t>‹#›</a:t>
            </a:fld>
            <a:endParaRPr lang="sv-SE">
              <a:solidFill>
                <a:prstClr val="black"/>
              </a:solidFill>
            </a:endParaRPr>
          </a:p>
        </p:txBody>
      </p:sp>
      <p:cxnSp>
        <p:nvCxnSpPr>
          <p:cNvPr id="8" name="Rak 7"/>
          <p:cNvCxnSpPr/>
          <p:nvPr userDrawn="1"/>
        </p:nvCxnSpPr>
        <p:spPr>
          <a:xfrm>
            <a:off x="-326072" y="1452399"/>
            <a:ext cx="9696395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8936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2" y="1085270"/>
            <a:ext cx="8229599" cy="455353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Click to edit Master subtitle style</a:t>
            </a:r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158736"/>
            <a:ext cx="8229600" cy="736875"/>
          </a:xfrm>
          <a:prstGeom prst="rect">
            <a:avLst/>
          </a:prstGeom>
        </p:spPr>
        <p:txBody>
          <a:bodyPr vert="horz" lIns="91414" tIns="45707" rIns="91414" bIns="45707" rtlCol="0" anchor="ctr">
            <a:normAutofit/>
          </a:bodyPr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19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cxnSp>
        <p:nvCxnSpPr>
          <p:cNvPr id="6" name="Rak 5"/>
          <p:cNvCxnSpPr/>
          <p:nvPr userDrawn="1"/>
        </p:nvCxnSpPr>
        <p:spPr>
          <a:xfrm>
            <a:off x="0" y="3242236"/>
            <a:ext cx="9144000" cy="0"/>
          </a:xfrm>
          <a:prstGeom prst="line">
            <a:avLst/>
          </a:prstGeom>
          <a:ln w="3175" cmpd="sng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Rak 7"/>
          <p:cNvCxnSpPr/>
          <p:nvPr userDrawn="1"/>
        </p:nvCxnSpPr>
        <p:spPr>
          <a:xfrm>
            <a:off x="0" y="5050118"/>
            <a:ext cx="9144000" cy="0"/>
          </a:xfrm>
          <a:prstGeom prst="line">
            <a:avLst/>
          </a:prstGeom>
          <a:ln w="3175" cmpd="sng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Rak 8"/>
          <p:cNvCxnSpPr/>
          <p:nvPr userDrawn="1"/>
        </p:nvCxnSpPr>
        <p:spPr>
          <a:xfrm>
            <a:off x="2275967" y="1417638"/>
            <a:ext cx="0" cy="5440362"/>
          </a:xfrm>
          <a:prstGeom prst="line">
            <a:avLst/>
          </a:prstGeom>
          <a:ln w="3175" cmpd="sng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Rak 10"/>
          <p:cNvCxnSpPr>
            <a:endCxn id="3" idx="2"/>
          </p:cNvCxnSpPr>
          <p:nvPr userDrawn="1"/>
        </p:nvCxnSpPr>
        <p:spPr>
          <a:xfrm>
            <a:off x="4565311" y="1434354"/>
            <a:ext cx="6689" cy="5423646"/>
          </a:xfrm>
          <a:prstGeom prst="line">
            <a:avLst/>
          </a:prstGeom>
          <a:ln w="3175" cmpd="sng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Rak 11"/>
          <p:cNvCxnSpPr/>
          <p:nvPr userDrawn="1"/>
        </p:nvCxnSpPr>
        <p:spPr>
          <a:xfrm>
            <a:off x="6854655" y="1434354"/>
            <a:ext cx="0" cy="5423646"/>
          </a:xfrm>
          <a:prstGeom prst="line">
            <a:avLst/>
          </a:prstGeom>
          <a:ln w="3175" cmpd="sng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4266082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bild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ESS-vit-logg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355" y="2492743"/>
            <a:ext cx="3028403" cy="1618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360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bil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93512" y="-1"/>
            <a:ext cx="5762624" cy="1441451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cxnSp>
        <p:nvCxnSpPr>
          <p:cNvPr id="3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9425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Rubrikbil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593515" y="1955803"/>
            <a:ext cx="4766944" cy="3780620"/>
          </a:xfrm>
        </p:spPr>
        <p:txBody>
          <a:bodyPr lIns="0" tIns="0" rIns="0" bIns="0">
            <a:noAutofit/>
          </a:bodyPr>
          <a:lstStyle>
            <a:lvl1pPr marL="396830" marR="0" indent="-342840" algn="l" defTabSz="457119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/>
              <a:buChar char="•"/>
              <a:tabLst/>
              <a:defRPr sz="2400" b="0">
                <a:solidFill>
                  <a:srgbClr val="0094CA"/>
                </a:solidFill>
              </a:defRPr>
            </a:lvl1pPr>
            <a:lvl2pPr marL="647885" marR="0" indent="-233959" algn="l" defTabSz="457119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75000"/>
              <a:buFont typeface="Lucida Grande"/>
              <a:buChar char="-"/>
              <a:tabLst/>
              <a:defRPr sz="1800" baseline="0">
                <a:solidFill>
                  <a:srgbClr val="0094CA"/>
                </a:solidFill>
              </a:defRPr>
            </a:lvl2pPr>
            <a:lvl3pPr marL="9142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</a:p>
          <a:p>
            <a:pPr lvl="1"/>
            <a:r>
              <a:rPr lang="sv-SE" dirty="0" smtClean="0"/>
              <a:t>Test sub bullet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93512" y="-1"/>
            <a:ext cx="5762624" cy="144145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smtClean="0"/>
              <a:t>White bullet page</a:t>
            </a:r>
            <a:endParaRPr lang="sv-SE"/>
          </a:p>
        </p:txBody>
      </p:sp>
      <p:cxnSp>
        <p:nvCxnSpPr>
          <p:cNvPr id="4" name="Rak 5"/>
          <p:cNvCxnSpPr/>
          <p:nvPr userDrawn="1"/>
        </p:nvCxnSpPr>
        <p:spPr>
          <a:xfrm>
            <a:off x="-326071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99782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Rubrikbild text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/>
          </p:nvPr>
        </p:nvSpPr>
        <p:spPr>
          <a:xfrm>
            <a:off x="593515" y="1955803"/>
            <a:ext cx="4766944" cy="3780620"/>
          </a:xfrm>
        </p:spPr>
        <p:txBody>
          <a:bodyPr lIns="0" tIns="0" rIns="0" bIns="0">
            <a:noAutofit/>
          </a:bodyPr>
          <a:lstStyle>
            <a:lvl1pPr marL="342840" indent="-342840" algn="l">
              <a:lnSpc>
                <a:spcPct val="90000"/>
              </a:lnSpc>
              <a:buFont typeface="Arial"/>
              <a:buChar char="•"/>
              <a:defRPr sz="2400">
                <a:solidFill>
                  <a:schemeClr val="bg1"/>
                </a:solidFill>
              </a:defRPr>
            </a:lvl1pPr>
            <a:lvl2pPr marL="457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93512" y="-1"/>
            <a:ext cx="5762624" cy="1441451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6" name="Rektangel med rundade hörn 5"/>
          <p:cNvSpPr/>
          <p:nvPr userDrawn="1"/>
        </p:nvSpPr>
        <p:spPr>
          <a:xfrm>
            <a:off x="6205857" y="1955803"/>
            <a:ext cx="2479040" cy="2479040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 defTabSz="457200"/>
            <a:endParaRPr lang="sv-SE">
              <a:solidFill>
                <a:prstClr val="white"/>
              </a:solidFill>
            </a:endParaRPr>
          </a:p>
        </p:txBody>
      </p:sp>
      <p:cxnSp>
        <p:nvCxnSpPr>
          <p:cNvPr id="7" name="Rak 5"/>
          <p:cNvCxnSpPr/>
          <p:nvPr userDrawn="1"/>
        </p:nvCxnSpPr>
        <p:spPr>
          <a:xfrm>
            <a:off x="-326071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6623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D1EE0B53-EB4B-4BB4-AFF7-A7E444E6720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42DFE335-1676-CD4D-ADC2-4D8741C093F6}" type="slidenum">
              <a:rPr lang="en-US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011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 to th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 noChangeAspect="1"/>
          </p:cNvSpPr>
          <p:nvPr>
            <p:ph type="pic" sz="quarter" idx="13"/>
          </p:nvPr>
        </p:nvSpPr>
        <p:spPr>
          <a:xfrm>
            <a:off x="4907823" y="1615023"/>
            <a:ext cx="3784600" cy="3784600"/>
          </a:xfrm>
          <a:prstGeom prst="roundRect">
            <a:avLst>
              <a:gd name="adj" fmla="val 3636"/>
            </a:avLst>
          </a:prstGeom>
          <a:solidFill>
            <a:schemeClr val="tx2">
              <a:lumMod val="40000"/>
              <a:lumOff val="60000"/>
            </a:schemeClr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  <a:reflection stA="55000" endPos="20000" dist="12700" dir="5400000" sy="-100000" algn="bl" rotWithShape="0"/>
          </a:effec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1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76C6EB3B-B081-4FBB-A503-53F77BA8B398}" type="datetime1">
              <a:rPr lang="en-US" smtClean="0">
                <a:solidFill>
                  <a:prstClr val="black"/>
                </a:solidFill>
              </a:rPr>
              <a:t>8/29/2018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42DFE335-1676-CD4D-ADC2-4D8741C093F6}" type="slidenum">
              <a:rPr lang="en-US">
                <a:solidFill>
                  <a:prstClr val="black"/>
                </a:solidFill>
              </a:rPr>
              <a:pPr defTabSz="4572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457200" y="1614488"/>
            <a:ext cx="4265613" cy="3784600"/>
          </a:xfrm>
        </p:spPr>
        <p:txBody>
          <a:bodyPr/>
          <a:lstStyle>
            <a:lvl4pPr marL="1371479" indent="0">
              <a:buNone/>
              <a:defRPr/>
            </a:lvl4pPr>
            <a:lvl5pPr marL="1828639" indent="0">
              <a:buNone/>
              <a:defRPr/>
            </a:lvl5pPr>
          </a:lstStyle>
          <a:p>
            <a:pPr lvl="0"/>
            <a:r>
              <a:rPr lang="sv-SE" dirty="0" err="1" smtClean="0"/>
              <a:t>Click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</a:t>
            </a:r>
            <a:r>
              <a:rPr lang="sv-SE" dirty="0" err="1" smtClean="0"/>
              <a:t>edit</a:t>
            </a:r>
            <a:r>
              <a:rPr lang="sv-SE" dirty="0" smtClean="0"/>
              <a:t> Master text </a:t>
            </a:r>
            <a:r>
              <a:rPr lang="sv-SE" dirty="0" err="1" smtClean="0"/>
              <a:t>styles</a:t>
            </a:r>
            <a:endParaRPr lang="sv-SE" dirty="0" smtClean="0"/>
          </a:p>
          <a:p>
            <a:pPr lvl="1"/>
            <a:r>
              <a:rPr lang="sv-SE" dirty="0" smtClean="0"/>
              <a:t>Second </a:t>
            </a:r>
            <a:r>
              <a:rPr lang="sv-SE" dirty="0" err="1" smtClean="0"/>
              <a:t>level</a:t>
            </a:r>
            <a:endParaRPr lang="sv-SE" dirty="0" smtClean="0"/>
          </a:p>
          <a:p>
            <a:pPr lvl="2"/>
            <a:r>
              <a:rPr lang="sv-SE" dirty="0" err="1" smtClean="0"/>
              <a:t>Third</a:t>
            </a:r>
            <a:r>
              <a:rPr lang="sv-SE" dirty="0" smtClean="0"/>
              <a:t> </a:t>
            </a:r>
            <a:r>
              <a:rPr lang="sv-SE" dirty="0" err="1" smtClean="0"/>
              <a:t>level</a:t>
            </a:r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3676782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113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Rak 14"/>
          <p:cNvCxnSpPr/>
          <p:nvPr userDrawn="1"/>
        </p:nvCxnSpPr>
        <p:spPr>
          <a:xfrm>
            <a:off x="-410269" y="1434354"/>
            <a:ext cx="257411" cy="0"/>
          </a:xfrm>
          <a:prstGeom prst="line">
            <a:avLst/>
          </a:prstGeom>
          <a:ln w="3175" cmpd="sng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Rak 20"/>
          <p:cNvCxnSpPr/>
          <p:nvPr userDrawn="1"/>
        </p:nvCxnSpPr>
        <p:spPr>
          <a:xfrm>
            <a:off x="0" y="6951524"/>
            <a:ext cx="0" cy="196329"/>
          </a:xfrm>
          <a:prstGeom prst="line">
            <a:avLst/>
          </a:prstGeom>
          <a:ln w="3175" cmpd="sng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Rak 15"/>
          <p:cNvCxnSpPr/>
          <p:nvPr userDrawn="1"/>
        </p:nvCxnSpPr>
        <p:spPr>
          <a:xfrm>
            <a:off x="-410269" y="3242236"/>
            <a:ext cx="257411" cy="0"/>
          </a:xfrm>
          <a:prstGeom prst="line">
            <a:avLst/>
          </a:prstGeom>
          <a:ln w="3175" cmpd="sng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Rak 16"/>
          <p:cNvCxnSpPr/>
          <p:nvPr userDrawn="1"/>
        </p:nvCxnSpPr>
        <p:spPr>
          <a:xfrm>
            <a:off x="-410269" y="6858000"/>
            <a:ext cx="257411" cy="0"/>
          </a:xfrm>
          <a:prstGeom prst="line">
            <a:avLst/>
          </a:prstGeom>
          <a:ln w="3175" cmpd="sng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Rak 18"/>
          <p:cNvCxnSpPr/>
          <p:nvPr userDrawn="1"/>
        </p:nvCxnSpPr>
        <p:spPr>
          <a:xfrm>
            <a:off x="-410269" y="5050118"/>
            <a:ext cx="257411" cy="0"/>
          </a:xfrm>
          <a:prstGeom prst="line">
            <a:avLst/>
          </a:prstGeom>
          <a:ln w="3175" cmpd="sng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Rak 21"/>
          <p:cNvCxnSpPr/>
          <p:nvPr userDrawn="1"/>
        </p:nvCxnSpPr>
        <p:spPr>
          <a:xfrm>
            <a:off x="2275967" y="6951524"/>
            <a:ext cx="0" cy="196329"/>
          </a:xfrm>
          <a:prstGeom prst="line">
            <a:avLst/>
          </a:prstGeom>
          <a:ln w="3175" cmpd="sng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Rak 22"/>
          <p:cNvCxnSpPr/>
          <p:nvPr userDrawn="1"/>
        </p:nvCxnSpPr>
        <p:spPr>
          <a:xfrm>
            <a:off x="4565311" y="6951524"/>
            <a:ext cx="0" cy="196329"/>
          </a:xfrm>
          <a:prstGeom prst="line">
            <a:avLst/>
          </a:prstGeom>
          <a:ln w="3175" cmpd="sng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Rak 23"/>
          <p:cNvCxnSpPr/>
          <p:nvPr userDrawn="1"/>
        </p:nvCxnSpPr>
        <p:spPr>
          <a:xfrm>
            <a:off x="6854655" y="6951524"/>
            <a:ext cx="0" cy="196329"/>
          </a:xfrm>
          <a:prstGeom prst="line">
            <a:avLst/>
          </a:prstGeom>
          <a:ln w="3175" cmpd="sng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Rak 24"/>
          <p:cNvCxnSpPr/>
          <p:nvPr userDrawn="1"/>
        </p:nvCxnSpPr>
        <p:spPr>
          <a:xfrm>
            <a:off x="9144000" y="6951524"/>
            <a:ext cx="0" cy="196329"/>
          </a:xfrm>
          <a:prstGeom prst="line">
            <a:avLst/>
          </a:prstGeom>
          <a:ln w="3175" cmpd="sng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ktangel 8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sv-SE">
              <a:solidFill>
                <a:prstClr val="white"/>
              </a:solidFill>
            </a:endParaRPr>
          </a:p>
        </p:txBody>
      </p: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335486" y="0"/>
            <a:ext cx="6519169" cy="1417638"/>
          </a:xfrm>
          <a:prstGeom prst="rect">
            <a:avLst/>
          </a:prstGeom>
        </p:spPr>
        <p:txBody>
          <a:bodyPr vert="horz" lIns="0" tIns="0" rIns="0" bIns="0" rtlCol="0" anchor="ctr">
            <a:norm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0" y="1434354"/>
            <a:ext cx="9144000" cy="5423646"/>
          </a:xfrm>
          <a:prstGeom prst="rect">
            <a:avLst/>
          </a:prstGeom>
        </p:spPr>
        <p:txBody>
          <a:bodyPr vert="horz" lIns="360000" tIns="360000" rIns="360000" bIns="36000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8" name="Bildobjekt 7" descr="ESS-vit-logga.pn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7463" y="315517"/>
            <a:ext cx="1360487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1023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2400" b="0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800" kern="1200">
          <a:solidFill>
            <a:srgbClr val="0094CA"/>
          </a:solidFill>
          <a:latin typeface="+mn-lt"/>
          <a:ea typeface="+mn-ea"/>
          <a:cs typeface="+mn-cs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None/>
        <a:defRPr sz="1800" kern="1200">
          <a:solidFill>
            <a:srgbClr val="0094CA"/>
          </a:solidFill>
          <a:latin typeface="+mn-lt"/>
          <a:ea typeface="+mn-ea"/>
          <a:cs typeface="+mn-cs"/>
        </a:defRPr>
      </a:lvl2pPr>
      <a:lvl3pPr marL="914400" indent="0" algn="l" defTabSz="457200" rtl="0" eaLnBrk="1" latinLnBrk="0" hangingPunct="1">
        <a:spcBef>
          <a:spcPct val="20000"/>
        </a:spcBef>
        <a:buFont typeface="Arial"/>
        <a:buNone/>
        <a:defRPr sz="1800" kern="1200">
          <a:solidFill>
            <a:srgbClr val="0094CA"/>
          </a:solidFill>
          <a:latin typeface="+mn-lt"/>
          <a:ea typeface="+mn-ea"/>
          <a:cs typeface="+mn-cs"/>
        </a:defRPr>
      </a:lvl3pPr>
      <a:lvl4pPr marL="1371600" indent="0" algn="l" defTabSz="457200" rtl="0" eaLnBrk="1" latinLnBrk="0" hangingPunct="1">
        <a:spcBef>
          <a:spcPct val="20000"/>
        </a:spcBef>
        <a:buFont typeface="Arial"/>
        <a:buNone/>
        <a:defRPr sz="1800" kern="1200">
          <a:solidFill>
            <a:srgbClr val="0094CA"/>
          </a:solidFill>
          <a:latin typeface="+mn-lt"/>
          <a:ea typeface="+mn-ea"/>
          <a:cs typeface="+mn-cs"/>
        </a:defRPr>
      </a:lvl4pPr>
      <a:lvl5pPr marL="1828800" indent="0" algn="l" defTabSz="457200" rtl="0" eaLnBrk="1" latinLnBrk="0" hangingPunct="1">
        <a:spcBef>
          <a:spcPct val="20000"/>
        </a:spcBef>
        <a:buFont typeface="Arial"/>
        <a:buNone/>
        <a:defRPr sz="1800" kern="1200">
          <a:solidFill>
            <a:srgbClr val="0094CA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SS_frugal_PPT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927" y="1"/>
            <a:ext cx="9152927" cy="6866930"/>
          </a:xfrm>
          <a:prstGeom prst="rect">
            <a:avLst/>
          </a:prstGeom>
        </p:spPr>
      </p:pic>
      <p:pic>
        <p:nvPicPr>
          <p:cNvPr id="5" name="Picture 4" descr="ESS_outline_logo_whit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6557" y="273845"/>
            <a:ext cx="2817887" cy="168333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5219" y="2695171"/>
            <a:ext cx="6215078" cy="3687505"/>
          </a:xfrm>
          <a:prstGeom prst="rect">
            <a:avLst/>
          </a:prstGeom>
          <a:noFill/>
        </p:spPr>
        <p:txBody>
          <a:bodyPr wrap="none" lIns="85683" tIns="42841" rIns="85683" bIns="42841" rtlCol="0">
            <a:spAutoFit/>
          </a:bodyPr>
          <a:lstStyle/>
          <a:p>
            <a:pPr marL="57129" defTabSz="457031"/>
            <a:r>
              <a:rPr lang="en-US" sz="4500" b="1" dirty="0" smtClean="0">
                <a:solidFill>
                  <a:prstClr val="white"/>
                </a:solidFill>
                <a:ea typeface="ＭＳ Ｐゴシック" charset="0"/>
                <a:cs typeface="Arial"/>
                <a:sym typeface="Helvetica" charset="0"/>
              </a:rPr>
              <a:t>Readout Systems Update</a:t>
            </a:r>
            <a:endParaRPr lang="en-US" sz="4500" b="1" dirty="0" smtClean="0">
              <a:solidFill>
                <a:prstClr val="white"/>
              </a:solidFill>
              <a:ea typeface="ＭＳ Ｐゴシック" charset="0"/>
              <a:cs typeface="Arial"/>
              <a:sym typeface="Helvetica" charset="0"/>
            </a:endParaRPr>
          </a:p>
          <a:p>
            <a:pPr marL="57129" defTabSz="457031"/>
            <a:endParaRPr lang="en-US" sz="4500" b="1" dirty="0">
              <a:solidFill>
                <a:prstClr val="white"/>
              </a:solidFill>
              <a:ea typeface="ＭＳ Ｐゴシック" charset="0"/>
              <a:cs typeface="Arial"/>
              <a:sym typeface="Helvetica" charset="0"/>
            </a:endParaRPr>
          </a:p>
          <a:p>
            <a:pPr marL="57129" defTabSz="457031"/>
            <a:endParaRPr lang="en-US" sz="3400" dirty="0">
              <a:solidFill>
                <a:prstClr val="white"/>
              </a:solidFill>
              <a:ea typeface="ＭＳ Ｐゴシック" charset="0"/>
              <a:cs typeface="Arial"/>
              <a:sym typeface="Helvetica" charset="0"/>
            </a:endParaRPr>
          </a:p>
          <a:p>
            <a:pPr marL="57129" defTabSz="457031"/>
            <a:endParaRPr lang="en-US" sz="3400" dirty="0">
              <a:solidFill>
                <a:prstClr val="white"/>
              </a:solidFill>
              <a:ea typeface="ＭＳ Ｐゴシック" charset="0"/>
              <a:cs typeface="Arial"/>
              <a:sym typeface="Helvetica" charset="0"/>
            </a:endParaRPr>
          </a:p>
          <a:p>
            <a:pPr marL="57129" defTabSz="457031"/>
            <a:endParaRPr lang="en-US" sz="1900" dirty="0">
              <a:solidFill>
                <a:prstClr val="white"/>
              </a:solidFill>
              <a:ea typeface="ＭＳ Ｐゴシック" charset="0"/>
              <a:cs typeface="Arial"/>
              <a:sym typeface="Helvetica" charset="0"/>
            </a:endParaRPr>
          </a:p>
          <a:p>
            <a:pPr marL="57129" defTabSz="457031"/>
            <a:r>
              <a:rPr lang="en-US" sz="1900" dirty="0" smtClean="0">
                <a:solidFill>
                  <a:prstClr val="white"/>
                </a:solidFill>
                <a:ea typeface="ＭＳ Ｐゴシック" charset="0"/>
                <a:cs typeface="Arial"/>
                <a:sym typeface="Helvetica" charset="0"/>
              </a:rPr>
              <a:t>IKON15</a:t>
            </a:r>
            <a:endParaRPr lang="en-US" sz="1900" dirty="0" smtClean="0">
              <a:solidFill>
                <a:prstClr val="white"/>
              </a:solidFill>
              <a:ea typeface="ＭＳ Ｐゴシック" charset="0"/>
              <a:cs typeface="Arial"/>
              <a:sym typeface="Helvetica" charset="0"/>
            </a:endParaRPr>
          </a:p>
          <a:p>
            <a:pPr marL="57129" defTabSz="457031"/>
            <a:r>
              <a:rPr lang="en-US" sz="1900" dirty="0" smtClean="0">
                <a:solidFill>
                  <a:prstClr val="white"/>
                </a:solidFill>
                <a:ea typeface="ＭＳ Ｐゴシック" charset="0"/>
                <a:cs typeface="Arial"/>
                <a:sym typeface="Helvetica" charset="0"/>
              </a:rPr>
              <a:t>11</a:t>
            </a:r>
            <a:r>
              <a:rPr lang="en-US" sz="1900" baseline="30000" dirty="0" smtClean="0">
                <a:solidFill>
                  <a:prstClr val="white"/>
                </a:solidFill>
                <a:ea typeface="ＭＳ Ｐゴシック" charset="0"/>
                <a:cs typeface="Arial"/>
                <a:sym typeface="Helvetica" charset="0"/>
              </a:rPr>
              <a:t>th</a:t>
            </a:r>
            <a:r>
              <a:rPr lang="en-US" sz="1900" dirty="0" smtClean="0">
                <a:solidFill>
                  <a:prstClr val="white"/>
                </a:solidFill>
                <a:ea typeface="ＭＳ Ｐゴシック" charset="0"/>
                <a:cs typeface="Arial"/>
                <a:sym typeface="Helvetica" charset="0"/>
              </a:rPr>
              <a:t> </a:t>
            </a:r>
            <a:r>
              <a:rPr lang="en-US" sz="1900" dirty="0" smtClean="0">
                <a:solidFill>
                  <a:prstClr val="white"/>
                </a:solidFill>
                <a:ea typeface="ＭＳ Ｐゴシック" charset="0"/>
                <a:cs typeface="Arial"/>
                <a:sym typeface="Helvetica" charset="0"/>
              </a:rPr>
              <a:t>September </a:t>
            </a:r>
            <a:r>
              <a:rPr lang="en-US" sz="1900" dirty="0" smtClean="0">
                <a:solidFill>
                  <a:prstClr val="white"/>
                </a:solidFill>
                <a:ea typeface="ＭＳ Ｐゴシック" charset="0"/>
                <a:cs typeface="Arial"/>
                <a:sym typeface="Helvetica" charset="0"/>
              </a:rPr>
              <a:t>2018</a:t>
            </a:r>
          </a:p>
          <a:p>
            <a:pPr marL="57129" defTabSz="457031"/>
            <a:r>
              <a:rPr lang="en-US" sz="1900" dirty="0" smtClean="0">
                <a:solidFill>
                  <a:prstClr val="white"/>
                </a:solidFill>
                <a:ea typeface="ＭＳ Ｐゴシック" charset="0"/>
                <a:cs typeface="Arial"/>
                <a:sym typeface="Helvetica" charset="0"/>
              </a:rPr>
              <a:t>Steven Alcock (DG)</a:t>
            </a:r>
            <a:endParaRPr lang="en-US" sz="19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10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91037"/>
    </mc:Choice>
    <mc:Fallback>
      <p:transition advTm="91037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Successes</a:t>
            </a:r>
            <a:endParaRPr lang="en-US" dirty="0"/>
          </a:p>
        </p:txBody>
      </p:sp>
      <p:sp>
        <p:nvSpPr>
          <p:cNvPr id="3" name="Subtitle 1"/>
          <p:cNvSpPr txBox="1">
            <a:spLocks/>
          </p:cNvSpPr>
          <p:nvPr/>
        </p:nvSpPr>
        <p:spPr>
          <a:xfrm>
            <a:off x="457200" y="1715700"/>
            <a:ext cx="8260080" cy="4677480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Everything worked (most of the time) – data showed mini-chopper worked as expected.</a:t>
            </a:r>
          </a:p>
          <a:p>
            <a:pPr marL="285750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Collaborative and cooperative working.</a:t>
            </a:r>
          </a:p>
          <a:p>
            <a:pPr marL="285750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Seemingly excellent signal quality from monitors.</a:t>
            </a:r>
          </a:p>
          <a:p>
            <a:pPr marL="285750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Pain-free integration with DMSC software, thanks to early engagement and testing.</a:t>
            </a:r>
          </a:p>
          <a:p>
            <a:pPr marL="285750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Remote programming, configuration and diagnostics via ICS VPN tunnel.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821" y="6499860"/>
            <a:ext cx="284885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Steven Alcock, Detector Group, 11</a:t>
            </a:r>
            <a:r>
              <a:rPr lang="en-US" sz="1100" baseline="30000" dirty="0"/>
              <a:t>th</a:t>
            </a:r>
            <a:r>
              <a:rPr lang="en-US" sz="1100" dirty="0"/>
              <a:t> June 2018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9141" r="1179" b="33886"/>
          <a:stretch/>
        </p:blipFill>
        <p:spPr>
          <a:xfrm>
            <a:off x="192364" y="3829016"/>
            <a:ext cx="5903642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12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DMSC Fast Environment Sampling</a:t>
            </a:r>
            <a:endParaRPr lang="en-US" dirty="0"/>
          </a:p>
        </p:txBody>
      </p:sp>
      <p:sp>
        <p:nvSpPr>
          <p:cNvPr id="3" name="Subtitle 1"/>
          <p:cNvSpPr txBox="1">
            <a:spLocks/>
          </p:cNvSpPr>
          <p:nvPr/>
        </p:nvSpPr>
        <p:spPr>
          <a:xfrm>
            <a:off x="457200" y="1715700"/>
            <a:ext cx="8260080" cy="4955610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dirty="0" err="1" smtClean="0"/>
              <a:t>BrightnESS</a:t>
            </a:r>
            <a:r>
              <a:rPr lang="en-US" dirty="0" smtClean="0"/>
              <a:t> deliverable for DMSC.</a:t>
            </a:r>
          </a:p>
          <a:p>
            <a:pPr marL="285750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Built and commissioned two additional boxes that continuously stream data from all four channels.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821" y="6499860"/>
            <a:ext cx="284885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Steven Alcock, Detector Group, 11</a:t>
            </a:r>
            <a:r>
              <a:rPr lang="en-US" sz="1100" baseline="30000" dirty="0"/>
              <a:t>th</a:t>
            </a:r>
            <a:r>
              <a:rPr lang="en-US" sz="1100" dirty="0"/>
              <a:t> June 2018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66667" y="3190204"/>
            <a:ext cx="3454611" cy="2590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51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512" y="-1"/>
            <a:ext cx="6058748" cy="1441451"/>
          </a:xfrm>
        </p:spPr>
        <p:txBody>
          <a:bodyPr/>
          <a:lstStyle/>
          <a:p>
            <a:r>
              <a:rPr lang="en-US" dirty="0" smtClean="0"/>
              <a:t>Simplified Readout Electronics Architecture</a:t>
            </a:r>
            <a:endParaRPr lang="en-US" dirty="0"/>
          </a:p>
        </p:txBody>
      </p:sp>
      <p:sp>
        <p:nvSpPr>
          <p:cNvPr id="70" name="TextBox 69"/>
          <p:cNvSpPr txBox="1"/>
          <p:nvPr/>
        </p:nvSpPr>
        <p:spPr>
          <a:xfrm>
            <a:off x="82821" y="6499860"/>
            <a:ext cx="284885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Steven Alcock, Detector Group, 11</a:t>
            </a:r>
            <a:r>
              <a:rPr lang="en-US" sz="1100" baseline="30000" dirty="0"/>
              <a:t>th</a:t>
            </a:r>
            <a:r>
              <a:rPr lang="en-US" sz="1100" dirty="0"/>
              <a:t> June 2018</a:t>
            </a:r>
          </a:p>
        </p:txBody>
      </p:sp>
      <p:sp>
        <p:nvSpPr>
          <p:cNvPr id="59" name="Rectangle 58"/>
          <p:cNvSpPr/>
          <p:nvPr/>
        </p:nvSpPr>
        <p:spPr>
          <a:xfrm>
            <a:off x="2251366" y="5268881"/>
            <a:ext cx="1188720" cy="6400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Diagnostic Server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0" name="Elbow Connector 59"/>
          <p:cNvCxnSpPr>
            <a:stCxn id="62" idx="1"/>
            <a:endCxn id="59" idx="0"/>
          </p:cNvCxnSpPr>
          <p:nvPr/>
        </p:nvCxnSpPr>
        <p:spPr>
          <a:xfrm rot="10800000" flipV="1">
            <a:off x="2845726" y="4498565"/>
            <a:ext cx="1158240" cy="770316"/>
          </a:xfrm>
          <a:prstGeom prst="bentConnector2">
            <a:avLst/>
          </a:prstGeom>
          <a:ln w="12700"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63" idx="2"/>
          </p:cNvCxnSpPr>
          <p:nvPr/>
        </p:nvCxnSpPr>
        <p:spPr>
          <a:xfrm>
            <a:off x="4796446" y="2327549"/>
            <a:ext cx="0" cy="822571"/>
          </a:xfrm>
          <a:prstGeom prst="line">
            <a:avLst/>
          </a:prstGeom>
          <a:ln w="12700"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4202086" y="1687469"/>
            <a:ext cx="1188720" cy="64008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Front Ends</a:t>
            </a:r>
            <a:endParaRPr lang="en-US" dirty="0"/>
          </a:p>
        </p:txBody>
      </p:sp>
      <p:cxnSp>
        <p:nvCxnSpPr>
          <p:cNvPr id="64" name="Straight Connector 63"/>
          <p:cNvCxnSpPr>
            <a:stCxn id="65" idx="2"/>
          </p:cNvCxnSpPr>
          <p:nvPr/>
        </p:nvCxnSpPr>
        <p:spPr>
          <a:xfrm>
            <a:off x="4720246" y="2403749"/>
            <a:ext cx="0" cy="746371"/>
          </a:xfrm>
          <a:prstGeom prst="line">
            <a:avLst/>
          </a:prstGeom>
          <a:ln w="12700"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Rectangle 64"/>
          <p:cNvSpPr/>
          <p:nvPr/>
        </p:nvSpPr>
        <p:spPr>
          <a:xfrm>
            <a:off x="4125886" y="1763669"/>
            <a:ext cx="1188720" cy="64008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Front Ends</a:t>
            </a:r>
            <a:endParaRPr lang="en-US" dirty="0"/>
          </a:p>
        </p:txBody>
      </p:sp>
      <p:cxnSp>
        <p:nvCxnSpPr>
          <p:cNvPr id="66" name="Straight Connector 65"/>
          <p:cNvCxnSpPr>
            <a:stCxn id="67" idx="2"/>
          </p:cNvCxnSpPr>
          <p:nvPr/>
        </p:nvCxnSpPr>
        <p:spPr>
          <a:xfrm>
            <a:off x="4644046" y="2479949"/>
            <a:ext cx="0" cy="670171"/>
          </a:xfrm>
          <a:prstGeom prst="line">
            <a:avLst/>
          </a:prstGeom>
          <a:ln w="12700"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Rectangle 66"/>
          <p:cNvSpPr/>
          <p:nvPr/>
        </p:nvSpPr>
        <p:spPr>
          <a:xfrm>
            <a:off x="4049686" y="1839869"/>
            <a:ext cx="1188720" cy="64008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Front Ends</a:t>
            </a:r>
            <a:endParaRPr lang="en-US" dirty="0"/>
          </a:p>
        </p:txBody>
      </p:sp>
      <p:cxnSp>
        <p:nvCxnSpPr>
          <p:cNvPr id="68" name="Straight Connector 67"/>
          <p:cNvCxnSpPr>
            <a:stCxn id="69" idx="2"/>
          </p:cNvCxnSpPr>
          <p:nvPr/>
        </p:nvCxnSpPr>
        <p:spPr>
          <a:xfrm>
            <a:off x="4567846" y="2556149"/>
            <a:ext cx="0" cy="593971"/>
          </a:xfrm>
          <a:prstGeom prst="line">
            <a:avLst/>
          </a:prstGeom>
          <a:ln w="12700"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Rectangle 68"/>
          <p:cNvSpPr/>
          <p:nvPr/>
        </p:nvSpPr>
        <p:spPr>
          <a:xfrm>
            <a:off x="3973486" y="1916069"/>
            <a:ext cx="1188720" cy="64008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Front Ends</a:t>
            </a:r>
            <a:endParaRPr lang="en-US" dirty="0"/>
          </a:p>
        </p:txBody>
      </p:sp>
      <p:cxnSp>
        <p:nvCxnSpPr>
          <p:cNvPr id="71" name="Straight Connector 70"/>
          <p:cNvCxnSpPr>
            <a:stCxn id="72" idx="2"/>
          </p:cNvCxnSpPr>
          <p:nvPr/>
        </p:nvCxnSpPr>
        <p:spPr>
          <a:xfrm>
            <a:off x="4491646" y="2632349"/>
            <a:ext cx="0" cy="517771"/>
          </a:xfrm>
          <a:prstGeom prst="line">
            <a:avLst/>
          </a:prstGeom>
          <a:ln w="12700"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Rectangle 71"/>
          <p:cNvSpPr/>
          <p:nvPr/>
        </p:nvSpPr>
        <p:spPr>
          <a:xfrm>
            <a:off x="3897286" y="1992269"/>
            <a:ext cx="1188720" cy="64008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Front Ends</a:t>
            </a:r>
            <a:endParaRPr lang="en-US" dirty="0"/>
          </a:p>
        </p:txBody>
      </p:sp>
      <p:cxnSp>
        <p:nvCxnSpPr>
          <p:cNvPr id="73" name="Straight Connector 72"/>
          <p:cNvCxnSpPr>
            <a:stCxn id="74" idx="2"/>
          </p:cNvCxnSpPr>
          <p:nvPr/>
        </p:nvCxnSpPr>
        <p:spPr>
          <a:xfrm>
            <a:off x="4415446" y="2708549"/>
            <a:ext cx="0" cy="441571"/>
          </a:xfrm>
          <a:prstGeom prst="line">
            <a:avLst/>
          </a:prstGeom>
          <a:ln w="12700"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Rectangle 73"/>
          <p:cNvSpPr/>
          <p:nvPr/>
        </p:nvSpPr>
        <p:spPr>
          <a:xfrm>
            <a:off x="3821086" y="2068469"/>
            <a:ext cx="1188720" cy="64008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Front Ends</a:t>
            </a:r>
            <a:endParaRPr lang="en-US" dirty="0"/>
          </a:p>
        </p:txBody>
      </p:sp>
      <p:sp>
        <p:nvSpPr>
          <p:cNvPr id="75" name="Rectangle 74"/>
          <p:cNvSpPr/>
          <p:nvPr/>
        </p:nvSpPr>
        <p:spPr>
          <a:xfrm>
            <a:off x="4202086" y="5649881"/>
            <a:ext cx="1188720" cy="64008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DMSC</a:t>
            </a:r>
          </a:p>
          <a:p>
            <a:pPr algn="ctr"/>
            <a:r>
              <a:rPr lang="en-US" dirty="0" smtClean="0"/>
              <a:t>NIC</a:t>
            </a:r>
            <a:endParaRPr lang="en-US" dirty="0"/>
          </a:p>
        </p:txBody>
      </p:sp>
      <p:cxnSp>
        <p:nvCxnSpPr>
          <p:cNvPr id="76" name="Straight Connector 75"/>
          <p:cNvCxnSpPr>
            <a:endCxn id="75" idx="0"/>
          </p:cNvCxnSpPr>
          <p:nvPr/>
        </p:nvCxnSpPr>
        <p:spPr>
          <a:xfrm>
            <a:off x="4796446" y="4735481"/>
            <a:ext cx="0" cy="914400"/>
          </a:xfrm>
          <a:prstGeom prst="line">
            <a:avLst/>
          </a:prstGeom>
          <a:ln w="12700"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>
            <a:off x="4125886" y="5573681"/>
            <a:ext cx="1188720" cy="64008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DMSC</a:t>
            </a:r>
          </a:p>
          <a:p>
            <a:pPr algn="ctr"/>
            <a:r>
              <a:rPr lang="en-US" dirty="0" smtClean="0"/>
              <a:t>NIC</a:t>
            </a:r>
            <a:endParaRPr lang="en-US" dirty="0"/>
          </a:p>
        </p:txBody>
      </p:sp>
      <p:cxnSp>
        <p:nvCxnSpPr>
          <p:cNvPr id="78" name="Straight Connector 77"/>
          <p:cNvCxnSpPr>
            <a:endCxn id="77" idx="0"/>
          </p:cNvCxnSpPr>
          <p:nvPr/>
        </p:nvCxnSpPr>
        <p:spPr>
          <a:xfrm>
            <a:off x="4720246" y="4735481"/>
            <a:ext cx="0" cy="838200"/>
          </a:xfrm>
          <a:prstGeom prst="line">
            <a:avLst/>
          </a:prstGeom>
          <a:ln w="12700"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Rectangle 78"/>
          <p:cNvSpPr/>
          <p:nvPr/>
        </p:nvSpPr>
        <p:spPr>
          <a:xfrm>
            <a:off x="4049686" y="5497481"/>
            <a:ext cx="1188720" cy="64008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DMSC</a:t>
            </a:r>
          </a:p>
          <a:p>
            <a:pPr algn="ctr"/>
            <a:r>
              <a:rPr lang="en-US" dirty="0" smtClean="0"/>
              <a:t>NIC</a:t>
            </a:r>
            <a:endParaRPr lang="en-US" dirty="0"/>
          </a:p>
        </p:txBody>
      </p:sp>
      <p:cxnSp>
        <p:nvCxnSpPr>
          <p:cNvPr id="80" name="Straight Connector 79"/>
          <p:cNvCxnSpPr>
            <a:endCxn id="79" idx="0"/>
          </p:cNvCxnSpPr>
          <p:nvPr/>
        </p:nvCxnSpPr>
        <p:spPr>
          <a:xfrm>
            <a:off x="4644046" y="4735481"/>
            <a:ext cx="0" cy="762000"/>
          </a:xfrm>
          <a:prstGeom prst="line">
            <a:avLst/>
          </a:prstGeom>
          <a:ln w="12700"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" name="Rectangle 80"/>
          <p:cNvSpPr/>
          <p:nvPr/>
        </p:nvSpPr>
        <p:spPr>
          <a:xfrm>
            <a:off x="3973486" y="5421281"/>
            <a:ext cx="1188720" cy="64008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DMSC</a:t>
            </a:r>
          </a:p>
          <a:p>
            <a:pPr algn="ctr"/>
            <a:r>
              <a:rPr lang="en-US" dirty="0" smtClean="0"/>
              <a:t>NIC</a:t>
            </a:r>
            <a:endParaRPr lang="en-US" dirty="0"/>
          </a:p>
        </p:txBody>
      </p:sp>
      <p:cxnSp>
        <p:nvCxnSpPr>
          <p:cNvPr id="82" name="Straight Connector 81"/>
          <p:cNvCxnSpPr>
            <a:endCxn id="81" idx="0"/>
          </p:cNvCxnSpPr>
          <p:nvPr/>
        </p:nvCxnSpPr>
        <p:spPr>
          <a:xfrm>
            <a:off x="4567846" y="4735481"/>
            <a:ext cx="0" cy="685800"/>
          </a:xfrm>
          <a:prstGeom prst="line">
            <a:avLst/>
          </a:prstGeom>
          <a:ln w="12700"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Rectangle 82"/>
          <p:cNvSpPr/>
          <p:nvPr/>
        </p:nvSpPr>
        <p:spPr>
          <a:xfrm>
            <a:off x="3897286" y="5345081"/>
            <a:ext cx="1188720" cy="64008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DMSC</a:t>
            </a:r>
          </a:p>
          <a:p>
            <a:pPr algn="ctr"/>
            <a:r>
              <a:rPr lang="en-US" dirty="0" smtClean="0"/>
              <a:t>NIC</a:t>
            </a:r>
            <a:endParaRPr lang="en-US" dirty="0"/>
          </a:p>
        </p:txBody>
      </p:sp>
      <p:cxnSp>
        <p:nvCxnSpPr>
          <p:cNvPr id="84" name="Straight Connector 83"/>
          <p:cNvCxnSpPr>
            <a:endCxn id="83" idx="0"/>
          </p:cNvCxnSpPr>
          <p:nvPr/>
        </p:nvCxnSpPr>
        <p:spPr>
          <a:xfrm>
            <a:off x="4491646" y="4735481"/>
            <a:ext cx="0" cy="609600"/>
          </a:xfrm>
          <a:prstGeom prst="line">
            <a:avLst/>
          </a:prstGeom>
          <a:ln w="12700"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5" name="Rectangle 84"/>
          <p:cNvSpPr/>
          <p:nvPr/>
        </p:nvSpPr>
        <p:spPr>
          <a:xfrm>
            <a:off x="3821086" y="5268881"/>
            <a:ext cx="1188720" cy="64008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DMSC</a:t>
            </a:r>
          </a:p>
          <a:p>
            <a:pPr algn="ctr"/>
            <a:r>
              <a:rPr lang="en-US" dirty="0" smtClean="0"/>
              <a:t>NICs</a:t>
            </a:r>
            <a:endParaRPr lang="en-US" dirty="0"/>
          </a:p>
        </p:txBody>
      </p:sp>
      <p:cxnSp>
        <p:nvCxnSpPr>
          <p:cNvPr id="86" name="Straight Connector 85"/>
          <p:cNvCxnSpPr>
            <a:endCxn id="85" idx="0"/>
          </p:cNvCxnSpPr>
          <p:nvPr/>
        </p:nvCxnSpPr>
        <p:spPr>
          <a:xfrm>
            <a:off x="4415446" y="4735481"/>
            <a:ext cx="0" cy="533400"/>
          </a:xfrm>
          <a:prstGeom prst="line">
            <a:avLst/>
          </a:prstGeom>
          <a:ln w="12700"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4598326" y="3675605"/>
            <a:ext cx="0" cy="502920"/>
          </a:xfrm>
          <a:prstGeom prst="line">
            <a:avLst/>
          </a:prstGeom>
          <a:ln w="12700"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8" name="Rectangle 87"/>
          <p:cNvSpPr/>
          <p:nvPr/>
        </p:nvSpPr>
        <p:spPr>
          <a:xfrm>
            <a:off x="5756566" y="5268881"/>
            <a:ext cx="1188720" cy="64008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ICS</a:t>
            </a:r>
            <a:endParaRPr lang="en-US" dirty="0"/>
          </a:p>
        </p:txBody>
      </p:sp>
      <p:cxnSp>
        <p:nvCxnSpPr>
          <p:cNvPr id="89" name="Elbow Connector 88"/>
          <p:cNvCxnSpPr>
            <a:stCxn id="88" idx="0"/>
            <a:endCxn id="58" idx="3"/>
          </p:cNvCxnSpPr>
          <p:nvPr/>
        </p:nvCxnSpPr>
        <p:spPr>
          <a:xfrm rot="16200000" flipV="1">
            <a:off x="4872446" y="3790401"/>
            <a:ext cx="1798721" cy="1158240"/>
          </a:xfrm>
          <a:prstGeom prst="bentConnector2">
            <a:avLst/>
          </a:prstGeom>
          <a:ln w="12700"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>
            <a:endCxn id="62" idx="3"/>
          </p:cNvCxnSpPr>
          <p:nvPr/>
        </p:nvCxnSpPr>
        <p:spPr>
          <a:xfrm flipH="1">
            <a:off x="5192686" y="4498565"/>
            <a:ext cx="1158241" cy="0"/>
          </a:xfrm>
          <a:prstGeom prst="line">
            <a:avLst/>
          </a:prstGeom>
          <a:ln w="12700"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Rectangle 61"/>
          <p:cNvSpPr/>
          <p:nvPr/>
        </p:nvSpPr>
        <p:spPr>
          <a:xfrm>
            <a:off x="4003966" y="4178525"/>
            <a:ext cx="1188720" cy="64008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Switch</a:t>
            </a:r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4003966" y="3150120"/>
            <a:ext cx="1188720" cy="64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FPGA Master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81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Features</a:t>
            </a:r>
            <a:endParaRPr lang="en-US" dirty="0"/>
          </a:p>
        </p:txBody>
      </p:sp>
      <p:sp>
        <p:nvSpPr>
          <p:cNvPr id="3" name="Subtitle 1"/>
          <p:cNvSpPr txBox="1">
            <a:spLocks/>
          </p:cNvSpPr>
          <p:nvPr/>
        </p:nvSpPr>
        <p:spPr>
          <a:xfrm>
            <a:off x="361950" y="1715700"/>
            <a:ext cx="8260080" cy="4677480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dirty="0" err="1" smtClean="0"/>
              <a:t>Virtex</a:t>
            </a:r>
            <a:r>
              <a:rPr lang="en-US" dirty="0" smtClean="0"/>
              <a:t> </a:t>
            </a:r>
            <a:r>
              <a:rPr lang="en-US" dirty="0" err="1" smtClean="0"/>
              <a:t>Ultrascale</a:t>
            </a:r>
            <a:r>
              <a:rPr lang="en-US" dirty="0" smtClean="0"/>
              <a:t>+ (XCVU9) FPGA development board.</a:t>
            </a:r>
          </a:p>
          <a:p>
            <a:pPr marL="285750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dirty="0"/>
              <a:t>Demonstrator </a:t>
            </a:r>
            <a:r>
              <a:rPr lang="en-US" dirty="0" smtClean="0"/>
              <a:t>reads up to 24 </a:t>
            </a:r>
            <a:r>
              <a:rPr lang="en-US" dirty="0"/>
              <a:t>data files stored on local </a:t>
            </a:r>
            <a:r>
              <a:rPr lang="en-US" dirty="0" smtClean="0"/>
              <a:t>memory, </a:t>
            </a:r>
            <a:r>
              <a:rPr lang="en-US" dirty="0" err="1" smtClean="0"/>
              <a:t>packetises</a:t>
            </a:r>
            <a:r>
              <a:rPr lang="en-US" dirty="0" smtClean="0"/>
              <a:t> the data, aggregates the data, and outputs 2x 100 Gb Ethernet streams.</a:t>
            </a:r>
          </a:p>
          <a:p>
            <a:pPr marL="285750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Mellanox Switch can output data as 10/25/40/56/100 G. This means, for example, a 100 G stream could be split across 10 x 10 G outputs.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821" y="6499860"/>
            <a:ext cx="284885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Steven Alcock, Detector Group, 11</a:t>
            </a:r>
            <a:r>
              <a:rPr lang="en-US" sz="1100" baseline="30000" dirty="0"/>
              <a:t>th</a:t>
            </a:r>
            <a:r>
              <a:rPr lang="en-US" sz="1100" dirty="0"/>
              <a:t> June 2018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74" t="19640" r="18789" b="8777"/>
          <a:stretch/>
        </p:blipFill>
        <p:spPr bwMode="auto">
          <a:xfrm>
            <a:off x="5719763" y="4170888"/>
            <a:ext cx="2937510" cy="2136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http://format.com.pl/site/wp-content/uploads/2016/09/sn21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4826962"/>
            <a:ext cx="4072167" cy="156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671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512" y="-1"/>
            <a:ext cx="6058748" cy="1441451"/>
          </a:xfrm>
        </p:spPr>
        <p:txBody>
          <a:bodyPr/>
          <a:lstStyle/>
          <a:p>
            <a:r>
              <a:rPr lang="en-US" dirty="0" smtClean="0"/>
              <a:t>100 G Detector Readout Demonstrator</a:t>
            </a:r>
            <a:endParaRPr lang="en-US" dirty="0"/>
          </a:p>
        </p:txBody>
      </p:sp>
      <p:sp>
        <p:nvSpPr>
          <p:cNvPr id="70" name="TextBox 69"/>
          <p:cNvSpPr txBox="1"/>
          <p:nvPr/>
        </p:nvSpPr>
        <p:spPr>
          <a:xfrm>
            <a:off x="82821" y="6499860"/>
            <a:ext cx="284885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Steven Alcock, Detector Group, 11</a:t>
            </a:r>
            <a:r>
              <a:rPr lang="en-US" sz="1100" baseline="30000" dirty="0"/>
              <a:t>th</a:t>
            </a:r>
            <a:r>
              <a:rPr lang="en-US" sz="1100" dirty="0"/>
              <a:t> June 2018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534855" y="2225679"/>
            <a:ext cx="5034270" cy="3775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1" name="Subtitle 1"/>
          <p:cNvSpPr txBox="1">
            <a:spLocks/>
          </p:cNvSpPr>
          <p:nvPr/>
        </p:nvSpPr>
        <p:spPr>
          <a:xfrm>
            <a:off x="361950" y="1715700"/>
            <a:ext cx="4706938" cy="4955610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Provides the DMSC with high-rate packets</a:t>
            </a:r>
            <a:br>
              <a:rPr lang="en-US" dirty="0" smtClean="0"/>
            </a:br>
            <a:r>
              <a:rPr lang="en-US" dirty="0" smtClean="0"/>
              <a:t>in a format representative of the final system.</a:t>
            </a:r>
          </a:p>
          <a:p>
            <a:pPr marL="285750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Allows data packing format to be agreed.</a:t>
            </a:r>
          </a:p>
          <a:p>
            <a:pPr marL="285750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Proves key interfaces.</a:t>
            </a:r>
          </a:p>
          <a:p>
            <a:pPr marL="285750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08893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512" y="-1"/>
            <a:ext cx="6058748" cy="1441451"/>
          </a:xfrm>
        </p:spPr>
        <p:txBody>
          <a:bodyPr/>
          <a:lstStyle/>
          <a:p>
            <a:r>
              <a:rPr lang="en-US" dirty="0"/>
              <a:t>Proposed Architecture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82821" y="6499860"/>
            <a:ext cx="284885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Steven Alcock, Detector Group, 11</a:t>
            </a:r>
            <a:r>
              <a:rPr lang="en-US" sz="1100" baseline="30000" dirty="0"/>
              <a:t>th</a:t>
            </a:r>
            <a:r>
              <a:rPr lang="en-US" sz="1100" dirty="0"/>
              <a:t> June 2018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617201" y="2138362"/>
            <a:ext cx="5867400" cy="2581275"/>
            <a:chOff x="0" y="0"/>
            <a:chExt cx="5867400" cy="2581275"/>
          </a:xfrm>
        </p:grpSpPr>
        <p:sp>
          <p:nvSpPr>
            <p:cNvPr id="7" name="Rectangle 6"/>
            <p:cNvSpPr/>
            <p:nvPr/>
          </p:nvSpPr>
          <p:spPr>
            <a:xfrm>
              <a:off x="0" y="685800"/>
              <a:ext cx="152400" cy="3810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1371600"/>
              <a:ext cx="5867400" cy="4572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800" kern="1200" dirty="0" smtClean="0">
                  <a:solidFill>
                    <a:srgbClr val="FFFFFF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Large Mux</a:t>
              </a:r>
              <a:endPara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9" name="Straight Arrow Connector 8"/>
            <p:cNvCxnSpPr/>
            <p:nvPr/>
          </p:nvCxnSpPr>
          <p:spPr>
            <a:xfrm>
              <a:off x="76200" y="1066800"/>
              <a:ext cx="0" cy="2286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/>
            <p:cNvSpPr/>
            <p:nvPr/>
          </p:nvSpPr>
          <p:spPr>
            <a:xfrm>
              <a:off x="228600" y="685800"/>
              <a:ext cx="152400" cy="3810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304800" y="1066800"/>
              <a:ext cx="0" cy="2286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/>
            <p:cNvSpPr/>
            <p:nvPr/>
          </p:nvSpPr>
          <p:spPr>
            <a:xfrm>
              <a:off x="457200" y="685800"/>
              <a:ext cx="152400" cy="3810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>
              <a:off x="533400" y="1066800"/>
              <a:ext cx="0" cy="2286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/>
            <p:cNvSpPr/>
            <p:nvPr/>
          </p:nvSpPr>
          <p:spPr>
            <a:xfrm>
              <a:off x="685800" y="685800"/>
              <a:ext cx="152400" cy="3810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>
              <a:off x="762000" y="1066800"/>
              <a:ext cx="0" cy="2286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/>
            <p:cNvSpPr/>
            <p:nvPr/>
          </p:nvSpPr>
          <p:spPr>
            <a:xfrm>
              <a:off x="914400" y="685800"/>
              <a:ext cx="152400" cy="3810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>
              <a:off x="990600" y="1066800"/>
              <a:ext cx="0" cy="2286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/>
            <p:cNvSpPr/>
            <p:nvPr/>
          </p:nvSpPr>
          <p:spPr>
            <a:xfrm>
              <a:off x="1143000" y="685800"/>
              <a:ext cx="152400" cy="3810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>
              <a:off x="1219200" y="1066800"/>
              <a:ext cx="0" cy="2286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19"/>
            <p:cNvSpPr/>
            <p:nvPr/>
          </p:nvSpPr>
          <p:spPr>
            <a:xfrm>
              <a:off x="1524000" y="685800"/>
              <a:ext cx="152400" cy="3810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>
              <a:off x="1600200" y="1066800"/>
              <a:ext cx="0" cy="2286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1"/>
            <p:cNvSpPr/>
            <p:nvPr/>
          </p:nvSpPr>
          <p:spPr>
            <a:xfrm>
              <a:off x="1752600" y="685800"/>
              <a:ext cx="152400" cy="3810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>
              <a:off x="1828800" y="1066800"/>
              <a:ext cx="0" cy="2286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1981200" y="685800"/>
              <a:ext cx="152400" cy="3810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>
              <a:off x="2057400" y="1066800"/>
              <a:ext cx="0" cy="2286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5"/>
            <p:cNvSpPr/>
            <p:nvPr/>
          </p:nvSpPr>
          <p:spPr>
            <a:xfrm>
              <a:off x="2209800" y="685800"/>
              <a:ext cx="152400" cy="3810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>
              <a:off x="2286000" y="1066800"/>
              <a:ext cx="0" cy="2286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7"/>
            <p:cNvSpPr/>
            <p:nvPr/>
          </p:nvSpPr>
          <p:spPr>
            <a:xfrm>
              <a:off x="2438400" y="685800"/>
              <a:ext cx="152400" cy="3810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2514600" y="1066800"/>
              <a:ext cx="0" cy="2286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 29"/>
            <p:cNvSpPr/>
            <p:nvPr/>
          </p:nvSpPr>
          <p:spPr>
            <a:xfrm>
              <a:off x="2667000" y="685800"/>
              <a:ext cx="152400" cy="3810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>
              <a:off x="2743200" y="1066800"/>
              <a:ext cx="0" cy="2286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ctangle 31"/>
            <p:cNvSpPr/>
            <p:nvPr/>
          </p:nvSpPr>
          <p:spPr>
            <a:xfrm>
              <a:off x="3048000" y="685800"/>
              <a:ext cx="152400" cy="3810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cxnSp>
          <p:nvCxnSpPr>
            <p:cNvPr id="33" name="Straight Arrow Connector 32"/>
            <p:cNvCxnSpPr/>
            <p:nvPr/>
          </p:nvCxnSpPr>
          <p:spPr>
            <a:xfrm>
              <a:off x="3124200" y="1066800"/>
              <a:ext cx="0" cy="2286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ctangle 33"/>
            <p:cNvSpPr/>
            <p:nvPr/>
          </p:nvSpPr>
          <p:spPr>
            <a:xfrm>
              <a:off x="3276600" y="685800"/>
              <a:ext cx="152400" cy="3810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cxnSp>
          <p:nvCxnSpPr>
            <p:cNvPr id="35" name="Straight Arrow Connector 34"/>
            <p:cNvCxnSpPr/>
            <p:nvPr/>
          </p:nvCxnSpPr>
          <p:spPr>
            <a:xfrm>
              <a:off x="3352800" y="1066800"/>
              <a:ext cx="0" cy="2286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Rectangle 35"/>
            <p:cNvSpPr/>
            <p:nvPr/>
          </p:nvSpPr>
          <p:spPr>
            <a:xfrm>
              <a:off x="3505200" y="685800"/>
              <a:ext cx="152400" cy="3810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cxnSp>
          <p:nvCxnSpPr>
            <p:cNvPr id="37" name="Straight Arrow Connector 36"/>
            <p:cNvCxnSpPr/>
            <p:nvPr/>
          </p:nvCxnSpPr>
          <p:spPr>
            <a:xfrm>
              <a:off x="3581400" y="1066800"/>
              <a:ext cx="0" cy="2286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ectangle 37"/>
            <p:cNvSpPr/>
            <p:nvPr/>
          </p:nvSpPr>
          <p:spPr>
            <a:xfrm>
              <a:off x="3733800" y="685800"/>
              <a:ext cx="152400" cy="3810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cxnSp>
          <p:nvCxnSpPr>
            <p:cNvPr id="39" name="Straight Arrow Connector 38"/>
            <p:cNvCxnSpPr/>
            <p:nvPr/>
          </p:nvCxnSpPr>
          <p:spPr>
            <a:xfrm>
              <a:off x="3810000" y="1066800"/>
              <a:ext cx="0" cy="2286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ectangle 39"/>
            <p:cNvSpPr/>
            <p:nvPr/>
          </p:nvSpPr>
          <p:spPr>
            <a:xfrm>
              <a:off x="3962400" y="685800"/>
              <a:ext cx="152400" cy="3810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cxnSp>
          <p:nvCxnSpPr>
            <p:cNvPr id="41" name="Straight Arrow Connector 40"/>
            <p:cNvCxnSpPr/>
            <p:nvPr/>
          </p:nvCxnSpPr>
          <p:spPr>
            <a:xfrm>
              <a:off x="4038600" y="1066800"/>
              <a:ext cx="0" cy="2286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Rectangle 41"/>
            <p:cNvSpPr/>
            <p:nvPr/>
          </p:nvSpPr>
          <p:spPr>
            <a:xfrm>
              <a:off x="4191000" y="685800"/>
              <a:ext cx="152400" cy="3810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cxnSp>
          <p:nvCxnSpPr>
            <p:cNvPr id="43" name="Straight Arrow Connector 42"/>
            <p:cNvCxnSpPr/>
            <p:nvPr/>
          </p:nvCxnSpPr>
          <p:spPr>
            <a:xfrm>
              <a:off x="4267200" y="1066800"/>
              <a:ext cx="0" cy="2286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Rectangle 43"/>
            <p:cNvSpPr/>
            <p:nvPr/>
          </p:nvSpPr>
          <p:spPr>
            <a:xfrm>
              <a:off x="4572000" y="685800"/>
              <a:ext cx="152400" cy="3810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cxnSp>
          <p:nvCxnSpPr>
            <p:cNvPr id="45" name="Straight Arrow Connector 44"/>
            <p:cNvCxnSpPr/>
            <p:nvPr/>
          </p:nvCxnSpPr>
          <p:spPr>
            <a:xfrm>
              <a:off x="4648200" y="1066800"/>
              <a:ext cx="0" cy="2286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Rectangle 45"/>
            <p:cNvSpPr/>
            <p:nvPr/>
          </p:nvSpPr>
          <p:spPr>
            <a:xfrm>
              <a:off x="4800600" y="685800"/>
              <a:ext cx="152400" cy="3810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cxnSp>
          <p:nvCxnSpPr>
            <p:cNvPr id="47" name="Straight Arrow Connector 46"/>
            <p:cNvCxnSpPr/>
            <p:nvPr/>
          </p:nvCxnSpPr>
          <p:spPr>
            <a:xfrm>
              <a:off x="4876800" y="1066800"/>
              <a:ext cx="0" cy="2286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Rectangle 47"/>
            <p:cNvSpPr/>
            <p:nvPr/>
          </p:nvSpPr>
          <p:spPr>
            <a:xfrm>
              <a:off x="5029200" y="685800"/>
              <a:ext cx="152400" cy="3810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cxnSp>
          <p:nvCxnSpPr>
            <p:cNvPr id="49" name="Straight Arrow Connector 48"/>
            <p:cNvCxnSpPr/>
            <p:nvPr/>
          </p:nvCxnSpPr>
          <p:spPr>
            <a:xfrm>
              <a:off x="5105400" y="1066800"/>
              <a:ext cx="0" cy="2286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Rectangle 49"/>
            <p:cNvSpPr/>
            <p:nvPr/>
          </p:nvSpPr>
          <p:spPr>
            <a:xfrm>
              <a:off x="5257800" y="685800"/>
              <a:ext cx="152400" cy="3810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cxnSp>
          <p:nvCxnSpPr>
            <p:cNvPr id="51" name="Straight Arrow Connector 50"/>
            <p:cNvCxnSpPr/>
            <p:nvPr/>
          </p:nvCxnSpPr>
          <p:spPr>
            <a:xfrm>
              <a:off x="5334000" y="1066800"/>
              <a:ext cx="0" cy="2286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Rectangle 51"/>
            <p:cNvSpPr/>
            <p:nvPr/>
          </p:nvSpPr>
          <p:spPr>
            <a:xfrm>
              <a:off x="5486400" y="685800"/>
              <a:ext cx="152400" cy="3810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cxnSp>
          <p:nvCxnSpPr>
            <p:cNvPr id="53" name="Straight Arrow Connector 52"/>
            <p:cNvCxnSpPr/>
            <p:nvPr/>
          </p:nvCxnSpPr>
          <p:spPr>
            <a:xfrm>
              <a:off x="5562600" y="1066800"/>
              <a:ext cx="0" cy="2286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Rectangle 53"/>
            <p:cNvSpPr/>
            <p:nvPr/>
          </p:nvSpPr>
          <p:spPr>
            <a:xfrm>
              <a:off x="5715000" y="685800"/>
              <a:ext cx="152400" cy="3810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cxnSp>
          <p:nvCxnSpPr>
            <p:cNvPr id="55" name="Straight Arrow Connector 54"/>
            <p:cNvCxnSpPr/>
            <p:nvPr/>
          </p:nvCxnSpPr>
          <p:spPr>
            <a:xfrm>
              <a:off x="5791200" y="1066800"/>
              <a:ext cx="0" cy="2286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Rectangle 55"/>
            <p:cNvSpPr/>
            <p:nvPr/>
          </p:nvSpPr>
          <p:spPr>
            <a:xfrm>
              <a:off x="0" y="2124075"/>
              <a:ext cx="5867400" cy="457200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800" kern="1200" dirty="0" smtClean="0">
                  <a:solidFill>
                    <a:srgbClr val="FFFFFF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100 G CMAC</a:t>
              </a:r>
              <a:endPara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57" name="Straight Arrow Connector 56"/>
            <p:cNvCxnSpPr/>
            <p:nvPr/>
          </p:nvCxnSpPr>
          <p:spPr>
            <a:xfrm>
              <a:off x="2971800" y="1824037"/>
              <a:ext cx="0" cy="2286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Rectangle 57"/>
            <p:cNvSpPr/>
            <p:nvPr/>
          </p:nvSpPr>
          <p:spPr>
            <a:xfrm>
              <a:off x="0" y="0"/>
              <a:ext cx="1524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cxnSp>
          <p:nvCxnSpPr>
            <p:cNvPr id="59" name="Straight Arrow Connector 58"/>
            <p:cNvCxnSpPr/>
            <p:nvPr/>
          </p:nvCxnSpPr>
          <p:spPr>
            <a:xfrm>
              <a:off x="76200" y="381000"/>
              <a:ext cx="0" cy="2286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Rectangle 59"/>
            <p:cNvSpPr/>
            <p:nvPr/>
          </p:nvSpPr>
          <p:spPr>
            <a:xfrm>
              <a:off x="228600" y="0"/>
              <a:ext cx="1524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cxnSp>
          <p:nvCxnSpPr>
            <p:cNvPr id="61" name="Straight Arrow Connector 60"/>
            <p:cNvCxnSpPr/>
            <p:nvPr/>
          </p:nvCxnSpPr>
          <p:spPr>
            <a:xfrm>
              <a:off x="304800" y="381000"/>
              <a:ext cx="0" cy="2286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Rectangle 61"/>
            <p:cNvSpPr/>
            <p:nvPr/>
          </p:nvSpPr>
          <p:spPr>
            <a:xfrm>
              <a:off x="457200" y="0"/>
              <a:ext cx="1524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cxnSp>
          <p:nvCxnSpPr>
            <p:cNvPr id="63" name="Straight Arrow Connector 62"/>
            <p:cNvCxnSpPr/>
            <p:nvPr/>
          </p:nvCxnSpPr>
          <p:spPr>
            <a:xfrm>
              <a:off x="533400" y="381000"/>
              <a:ext cx="0" cy="2286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Rectangle 63"/>
            <p:cNvSpPr/>
            <p:nvPr/>
          </p:nvSpPr>
          <p:spPr>
            <a:xfrm>
              <a:off x="685800" y="0"/>
              <a:ext cx="1524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cxnSp>
          <p:nvCxnSpPr>
            <p:cNvPr id="65" name="Straight Arrow Connector 64"/>
            <p:cNvCxnSpPr/>
            <p:nvPr/>
          </p:nvCxnSpPr>
          <p:spPr>
            <a:xfrm>
              <a:off x="762000" y="381000"/>
              <a:ext cx="0" cy="2286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ctangle 65"/>
            <p:cNvSpPr/>
            <p:nvPr/>
          </p:nvSpPr>
          <p:spPr>
            <a:xfrm>
              <a:off x="914400" y="0"/>
              <a:ext cx="1524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cxnSp>
          <p:nvCxnSpPr>
            <p:cNvPr id="67" name="Straight Arrow Connector 66"/>
            <p:cNvCxnSpPr/>
            <p:nvPr/>
          </p:nvCxnSpPr>
          <p:spPr>
            <a:xfrm>
              <a:off x="990600" y="381000"/>
              <a:ext cx="0" cy="2286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Rectangle 67"/>
            <p:cNvSpPr/>
            <p:nvPr/>
          </p:nvSpPr>
          <p:spPr>
            <a:xfrm>
              <a:off x="1143000" y="0"/>
              <a:ext cx="1524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cxnSp>
          <p:nvCxnSpPr>
            <p:cNvPr id="69" name="Straight Arrow Connector 68"/>
            <p:cNvCxnSpPr/>
            <p:nvPr/>
          </p:nvCxnSpPr>
          <p:spPr>
            <a:xfrm>
              <a:off x="1219200" y="381000"/>
              <a:ext cx="0" cy="2286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Rectangle 70"/>
            <p:cNvSpPr/>
            <p:nvPr/>
          </p:nvSpPr>
          <p:spPr>
            <a:xfrm>
              <a:off x="1524000" y="0"/>
              <a:ext cx="1524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cxnSp>
          <p:nvCxnSpPr>
            <p:cNvPr id="72" name="Straight Arrow Connector 71"/>
            <p:cNvCxnSpPr/>
            <p:nvPr/>
          </p:nvCxnSpPr>
          <p:spPr>
            <a:xfrm>
              <a:off x="1600200" y="381000"/>
              <a:ext cx="0" cy="2286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Rectangle 72"/>
            <p:cNvSpPr/>
            <p:nvPr/>
          </p:nvSpPr>
          <p:spPr>
            <a:xfrm>
              <a:off x="1752600" y="0"/>
              <a:ext cx="1524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cxnSp>
          <p:nvCxnSpPr>
            <p:cNvPr id="74" name="Straight Arrow Connector 73"/>
            <p:cNvCxnSpPr/>
            <p:nvPr/>
          </p:nvCxnSpPr>
          <p:spPr>
            <a:xfrm>
              <a:off x="1828800" y="381000"/>
              <a:ext cx="0" cy="2286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Rectangle 74"/>
            <p:cNvSpPr/>
            <p:nvPr/>
          </p:nvSpPr>
          <p:spPr>
            <a:xfrm>
              <a:off x="1981200" y="0"/>
              <a:ext cx="1524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cxnSp>
          <p:nvCxnSpPr>
            <p:cNvPr id="76" name="Straight Arrow Connector 75"/>
            <p:cNvCxnSpPr/>
            <p:nvPr/>
          </p:nvCxnSpPr>
          <p:spPr>
            <a:xfrm>
              <a:off x="2057400" y="381000"/>
              <a:ext cx="0" cy="2286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Rectangle 76"/>
            <p:cNvSpPr/>
            <p:nvPr/>
          </p:nvSpPr>
          <p:spPr>
            <a:xfrm>
              <a:off x="2209800" y="0"/>
              <a:ext cx="1524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cxnSp>
          <p:nvCxnSpPr>
            <p:cNvPr id="78" name="Straight Arrow Connector 77"/>
            <p:cNvCxnSpPr/>
            <p:nvPr/>
          </p:nvCxnSpPr>
          <p:spPr>
            <a:xfrm>
              <a:off x="2286000" y="381000"/>
              <a:ext cx="0" cy="2286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Rectangle 78"/>
            <p:cNvSpPr/>
            <p:nvPr/>
          </p:nvSpPr>
          <p:spPr>
            <a:xfrm>
              <a:off x="2438400" y="0"/>
              <a:ext cx="1524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cxnSp>
          <p:nvCxnSpPr>
            <p:cNvPr id="80" name="Straight Arrow Connector 79"/>
            <p:cNvCxnSpPr/>
            <p:nvPr/>
          </p:nvCxnSpPr>
          <p:spPr>
            <a:xfrm>
              <a:off x="2514600" y="381000"/>
              <a:ext cx="0" cy="2286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Rectangle 80"/>
            <p:cNvSpPr/>
            <p:nvPr/>
          </p:nvSpPr>
          <p:spPr>
            <a:xfrm>
              <a:off x="2667000" y="0"/>
              <a:ext cx="1524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cxnSp>
          <p:nvCxnSpPr>
            <p:cNvPr id="82" name="Straight Arrow Connector 81"/>
            <p:cNvCxnSpPr/>
            <p:nvPr/>
          </p:nvCxnSpPr>
          <p:spPr>
            <a:xfrm>
              <a:off x="2743200" y="381000"/>
              <a:ext cx="0" cy="2286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Rectangle 82"/>
            <p:cNvSpPr/>
            <p:nvPr/>
          </p:nvSpPr>
          <p:spPr>
            <a:xfrm>
              <a:off x="3048000" y="0"/>
              <a:ext cx="1524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cxnSp>
          <p:nvCxnSpPr>
            <p:cNvPr id="84" name="Straight Arrow Connector 83"/>
            <p:cNvCxnSpPr/>
            <p:nvPr/>
          </p:nvCxnSpPr>
          <p:spPr>
            <a:xfrm>
              <a:off x="3124200" y="381000"/>
              <a:ext cx="0" cy="2286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Rectangle 84"/>
            <p:cNvSpPr/>
            <p:nvPr/>
          </p:nvSpPr>
          <p:spPr>
            <a:xfrm>
              <a:off x="3276600" y="0"/>
              <a:ext cx="1524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cxnSp>
          <p:nvCxnSpPr>
            <p:cNvPr id="86" name="Straight Arrow Connector 85"/>
            <p:cNvCxnSpPr/>
            <p:nvPr/>
          </p:nvCxnSpPr>
          <p:spPr>
            <a:xfrm>
              <a:off x="3352800" y="381000"/>
              <a:ext cx="0" cy="2286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Rectangle 86"/>
            <p:cNvSpPr/>
            <p:nvPr/>
          </p:nvSpPr>
          <p:spPr>
            <a:xfrm>
              <a:off x="3505200" y="0"/>
              <a:ext cx="1524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cxnSp>
          <p:nvCxnSpPr>
            <p:cNvPr id="88" name="Straight Arrow Connector 87"/>
            <p:cNvCxnSpPr/>
            <p:nvPr/>
          </p:nvCxnSpPr>
          <p:spPr>
            <a:xfrm>
              <a:off x="3581400" y="381000"/>
              <a:ext cx="0" cy="2286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Rectangle 88"/>
            <p:cNvSpPr/>
            <p:nvPr/>
          </p:nvSpPr>
          <p:spPr>
            <a:xfrm>
              <a:off x="3733800" y="0"/>
              <a:ext cx="1524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cxnSp>
          <p:nvCxnSpPr>
            <p:cNvPr id="90" name="Straight Arrow Connector 89"/>
            <p:cNvCxnSpPr/>
            <p:nvPr/>
          </p:nvCxnSpPr>
          <p:spPr>
            <a:xfrm>
              <a:off x="3810000" y="381000"/>
              <a:ext cx="0" cy="2286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Rectangle 90"/>
            <p:cNvSpPr/>
            <p:nvPr/>
          </p:nvSpPr>
          <p:spPr>
            <a:xfrm>
              <a:off x="3962400" y="0"/>
              <a:ext cx="1524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cxnSp>
          <p:nvCxnSpPr>
            <p:cNvPr id="92" name="Straight Arrow Connector 91"/>
            <p:cNvCxnSpPr/>
            <p:nvPr/>
          </p:nvCxnSpPr>
          <p:spPr>
            <a:xfrm>
              <a:off x="4038600" y="381000"/>
              <a:ext cx="0" cy="2286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Rectangle 92"/>
            <p:cNvSpPr/>
            <p:nvPr/>
          </p:nvSpPr>
          <p:spPr>
            <a:xfrm>
              <a:off x="4191000" y="0"/>
              <a:ext cx="1524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cxnSp>
          <p:nvCxnSpPr>
            <p:cNvPr id="94" name="Straight Arrow Connector 93"/>
            <p:cNvCxnSpPr/>
            <p:nvPr/>
          </p:nvCxnSpPr>
          <p:spPr>
            <a:xfrm>
              <a:off x="4267200" y="381000"/>
              <a:ext cx="0" cy="2286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Rectangle 94"/>
            <p:cNvSpPr/>
            <p:nvPr/>
          </p:nvSpPr>
          <p:spPr>
            <a:xfrm>
              <a:off x="4572000" y="0"/>
              <a:ext cx="1524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cxnSp>
          <p:nvCxnSpPr>
            <p:cNvPr id="96" name="Straight Arrow Connector 95"/>
            <p:cNvCxnSpPr/>
            <p:nvPr/>
          </p:nvCxnSpPr>
          <p:spPr>
            <a:xfrm>
              <a:off x="4648200" y="381000"/>
              <a:ext cx="0" cy="2286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Rectangle 96"/>
            <p:cNvSpPr/>
            <p:nvPr/>
          </p:nvSpPr>
          <p:spPr>
            <a:xfrm>
              <a:off x="4800600" y="0"/>
              <a:ext cx="1524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cxnSp>
          <p:nvCxnSpPr>
            <p:cNvPr id="98" name="Straight Arrow Connector 97"/>
            <p:cNvCxnSpPr/>
            <p:nvPr/>
          </p:nvCxnSpPr>
          <p:spPr>
            <a:xfrm>
              <a:off x="4876800" y="381000"/>
              <a:ext cx="0" cy="2286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Rectangle 98"/>
            <p:cNvSpPr/>
            <p:nvPr/>
          </p:nvSpPr>
          <p:spPr>
            <a:xfrm>
              <a:off x="5029200" y="0"/>
              <a:ext cx="1524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cxnSp>
          <p:nvCxnSpPr>
            <p:cNvPr id="100" name="Straight Arrow Connector 99"/>
            <p:cNvCxnSpPr/>
            <p:nvPr/>
          </p:nvCxnSpPr>
          <p:spPr>
            <a:xfrm>
              <a:off x="5105400" y="381000"/>
              <a:ext cx="0" cy="2286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Rectangle 101"/>
            <p:cNvSpPr/>
            <p:nvPr/>
          </p:nvSpPr>
          <p:spPr>
            <a:xfrm>
              <a:off x="5257800" y="0"/>
              <a:ext cx="1524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cxnSp>
          <p:nvCxnSpPr>
            <p:cNvPr id="103" name="Straight Arrow Connector 102"/>
            <p:cNvCxnSpPr/>
            <p:nvPr/>
          </p:nvCxnSpPr>
          <p:spPr>
            <a:xfrm>
              <a:off x="5334000" y="381000"/>
              <a:ext cx="0" cy="2286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Rectangle 103"/>
            <p:cNvSpPr/>
            <p:nvPr/>
          </p:nvSpPr>
          <p:spPr>
            <a:xfrm>
              <a:off x="5486400" y="0"/>
              <a:ext cx="1524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cxnSp>
          <p:nvCxnSpPr>
            <p:cNvPr id="105" name="Straight Arrow Connector 104"/>
            <p:cNvCxnSpPr/>
            <p:nvPr/>
          </p:nvCxnSpPr>
          <p:spPr>
            <a:xfrm>
              <a:off x="5562600" y="381000"/>
              <a:ext cx="0" cy="2286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Rectangle 105"/>
            <p:cNvSpPr/>
            <p:nvPr/>
          </p:nvSpPr>
          <p:spPr>
            <a:xfrm>
              <a:off x="5715000" y="0"/>
              <a:ext cx="1524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cxnSp>
          <p:nvCxnSpPr>
            <p:cNvPr id="107" name="Straight Arrow Connector 106"/>
            <p:cNvCxnSpPr/>
            <p:nvPr/>
          </p:nvCxnSpPr>
          <p:spPr>
            <a:xfrm>
              <a:off x="5791200" y="381000"/>
              <a:ext cx="0" cy="2286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8" name="TextBox 107"/>
          <p:cNvSpPr txBox="1"/>
          <p:nvPr/>
        </p:nvSpPr>
        <p:spPr>
          <a:xfrm>
            <a:off x="427858" y="2138362"/>
            <a:ext cx="2074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Front End Interfaces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427858" y="2798802"/>
            <a:ext cx="1570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Packet Engines</a:t>
            </a:r>
          </a:p>
        </p:txBody>
      </p:sp>
    </p:spTree>
    <p:extLst>
      <p:ext uri="{BB962C8B-B14F-4D97-AF65-F5344CB8AC3E}">
        <p14:creationId xmlns:p14="http://schemas.microsoft.com/office/powerpoint/2010/main" val="142445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512" y="-1"/>
            <a:ext cx="6058748" cy="1441451"/>
          </a:xfrm>
        </p:spPr>
        <p:txBody>
          <a:bodyPr/>
          <a:lstStyle/>
          <a:p>
            <a:r>
              <a:rPr lang="en-US" dirty="0" smtClean="0"/>
              <a:t>Touch Screen Display</a:t>
            </a:r>
            <a:endParaRPr lang="en-US" dirty="0"/>
          </a:p>
        </p:txBody>
      </p:sp>
      <p:sp>
        <p:nvSpPr>
          <p:cNvPr id="70" name="TextBox 69"/>
          <p:cNvSpPr txBox="1"/>
          <p:nvPr/>
        </p:nvSpPr>
        <p:spPr>
          <a:xfrm>
            <a:off x="82821" y="6499860"/>
            <a:ext cx="284885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Steven Alcock, Detector Group, 11</a:t>
            </a:r>
            <a:r>
              <a:rPr lang="en-US" sz="1100" baseline="30000" dirty="0"/>
              <a:t>th</a:t>
            </a:r>
            <a:r>
              <a:rPr lang="en-US" sz="1100" dirty="0"/>
              <a:t> June 2018</a:t>
            </a:r>
          </a:p>
        </p:txBody>
      </p:sp>
      <p:sp>
        <p:nvSpPr>
          <p:cNvPr id="101" name="Subtitle 1"/>
          <p:cNvSpPr txBox="1">
            <a:spLocks/>
          </p:cNvSpPr>
          <p:nvPr/>
        </p:nvSpPr>
        <p:spPr>
          <a:xfrm>
            <a:off x="361949" y="1715700"/>
            <a:ext cx="8330541" cy="4955610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Flexible tool for quick diagnostics.</a:t>
            </a:r>
          </a:p>
          <a:p>
            <a:pPr marL="285750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FTDI FT800 display with SPI interface to FPGA running bare-metal </a:t>
            </a:r>
            <a:r>
              <a:rPr lang="en-US" dirty="0" err="1" smtClean="0"/>
              <a:t>Microblaze</a:t>
            </a:r>
            <a:r>
              <a:rPr lang="en-US" dirty="0" smtClean="0"/>
              <a:t>.</a:t>
            </a:r>
          </a:p>
          <a:p>
            <a:pPr marL="285750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pic>
        <p:nvPicPr>
          <p:cNvPr id="6" name="Video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 rot="16200000">
            <a:off x="1748535" y="1611944"/>
            <a:ext cx="3281886" cy="5825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307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Rewind: IKON13</a:t>
            </a:r>
            <a:endParaRPr lang="en-US" dirty="0"/>
          </a:p>
        </p:txBody>
      </p:sp>
      <p:sp>
        <p:nvSpPr>
          <p:cNvPr id="3" name="Subtitle 1"/>
          <p:cNvSpPr txBox="1">
            <a:spLocks/>
          </p:cNvSpPr>
          <p:nvPr/>
        </p:nvSpPr>
        <p:spPr>
          <a:xfrm>
            <a:off x="457200" y="1715700"/>
            <a:ext cx="8260080" cy="4955610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82821" y="6499860"/>
            <a:ext cx="321754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Steven Alcock, Detector Group, 11</a:t>
            </a:r>
            <a:r>
              <a:rPr lang="en-US" sz="1100" baseline="30000" dirty="0"/>
              <a:t>th</a:t>
            </a:r>
            <a:r>
              <a:rPr lang="en-US" sz="1100" dirty="0"/>
              <a:t> </a:t>
            </a:r>
            <a:r>
              <a:rPr lang="en-US" sz="1100" dirty="0" smtClean="0"/>
              <a:t>September </a:t>
            </a:r>
            <a:r>
              <a:rPr lang="en-US" sz="1100" dirty="0"/>
              <a:t>2018</a:t>
            </a:r>
          </a:p>
        </p:txBody>
      </p:sp>
      <p:sp>
        <p:nvSpPr>
          <p:cNvPr id="6" name="Subtitle 1"/>
          <p:cNvSpPr txBox="1">
            <a:spLocks/>
          </p:cNvSpPr>
          <p:nvPr/>
        </p:nvSpPr>
        <p:spPr>
          <a:xfrm>
            <a:off x="609600" y="1868100"/>
            <a:ext cx="8260080" cy="4955610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Two presentations on FPGA </a:t>
            </a:r>
            <a:r>
              <a:rPr lang="en-US" dirty="0" smtClean="0"/>
              <a:t>development for Detector Group </a:t>
            </a:r>
            <a:r>
              <a:rPr lang="en-US" dirty="0" smtClean="0"/>
              <a:t>Readout:</a:t>
            </a:r>
            <a:endParaRPr lang="en-US" dirty="0" smtClean="0"/>
          </a:p>
          <a:p>
            <a:pPr marL="742950" lvl="1" indent="-285750">
              <a:spcBef>
                <a:spcPts val="400"/>
              </a:spcBef>
              <a:buFont typeface="Calibri" panose="020F0502020204030204" pitchFamily="34" charset="0"/>
              <a:buChar char="₋"/>
            </a:pPr>
            <a:r>
              <a:rPr lang="en-US" dirty="0" smtClean="0"/>
              <a:t>ICS </a:t>
            </a:r>
            <a:r>
              <a:rPr lang="en-US" dirty="0"/>
              <a:t>Timing/Control </a:t>
            </a:r>
            <a:r>
              <a:rPr lang="en-US" dirty="0" smtClean="0"/>
              <a:t>Demonstrator (Beam Monitor Session)</a:t>
            </a:r>
          </a:p>
          <a:p>
            <a:pPr marL="742950" lvl="1" indent="-285750">
              <a:spcBef>
                <a:spcPts val="400"/>
              </a:spcBef>
              <a:buFont typeface="Calibri" panose="020F0502020204030204" pitchFamily="34" charset="0"/>
              <a:buChar char="₋"/>
            </a:pPr>
            <a:r>
              <a:rPr lang="en-US" dirty="0" smtClean="0"/>
              <a:t>(https</a:t>
            </a:r>
            <a:r>
              <a:rPr lang="en-US" dirty="0"/>
              <a:t>://</a:t>
            </a:r>
            <a:r>
              <a:rPr lang="en-US" dirty="0" smtClean="0"/>
              <a:t>indico.esss.lu.se/event/858/contributions/6716/attachments/6515/9376/2_adc_demonstrator.pdf)</a:t>
            </a:r>
            <a:endParaRPr lang="en-US" dirty="0"/>
          </a:p>
          <a:p>
            <a:pPr marL="742950" lvl="1" indent="-285750">
              <a:spcBef>
                <a:spcPts val="400"/>
              </a:spcBef>
              <a:buFont typeface="Calibri" panose="020F0502020204030204" pitchFamily="34" charset="0"/>
              <a:buChar char="₋"/>
            </a:pPr>
            <a:r>
              <a:rPr lang="en-US" dirty="0" smtClean="0"/>
              <a:t>High Rate Packet </a:t>
            </a:r>
            <a:r>
              <a:rPr lang="en-US" dirty="0" smtClean="0"/>
              <a:t>Generator (Detector and Event Formation Session)</a:t>
            </a:r>
          </a:p>
          <a:p>
            <a:pPr marL="742950" lvl="1" indent="-285750">
              <a:spcBef>
                <a:spcPts val="400"/>
              </a:spcBef>
              <a:buFont typeface="Calibri" panose="020F0502020204030204" pitchFamily="34" charset="0"/>
              <a:buChar char="₋"/>
            </a:pPr>
            <a:r>
              <a:rPr lang="en-US" dirty="0"/>
              <a:t>https://indico.esss.lu.se/event/858/contributions/6677/attachments/6555/9428/100g_demonstrator.pptx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873" y="3932958"/>
            <a:ext cx="3345872" cy="2509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066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2046"/>
    </mc:Choice>
    <mc:Fallback>
      <p:transition spd="slow" advTm="62046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ICS Timing/Control </a:t>
            </a:r>
            <a:r>
              <a:rPr lang="en-US" dirty="0" smtClean="0"/>
              <a:t>Demonstrator -&gt; </a:t>
            </a:r>
            <a:br>
              <a:rPr lang="en-US" dirty="0" smtClean="0"/>
            </a:br>
            <a:r>
              <a:rPr lang="en-US" dirty="0" smtClean="0"/>
              <a:t>Beam Monitor Readout</a:t>
            </a:r>
            <a:endParaRPr lang="en-US" dirty="0"/>
          </a:p>
        </p:txBody>
      </p:sp>
      <p:sp>
        <p:nvSpPr>
          <p:cNvPr id="3" name="Subtitle 1"/>
          <p:cNvSpPr txBox="1">
            <a:spLocks/>
          </p:cNvSpPr>
          <p:nvPr/>
        </p:nvSpPr>
        <p:spPr>
          <a:xfrm>
            <a:off x="457200" y="1715700"/>
            <a:ext cx="8260080" cy="4955610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82821" y="6499860"/>
            <a:ext cx="321754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Steven Alcock, Detector Group, 11</a:t>
            </a:r>
            <a:r>
              <a:rPr lang="en-US" sz="1100" baseline="30000" dirty="0"/>
              <a:t>th</a:t>
            </a:r>
            <a:r>
              <a:rPr lang="en-US" sz="1100" dirty="0"/>
              <a:t> </a:t>
            </a:r>
            <a:r>
              <a:rPr lang="en-US" sz="1100" dirty="0" smtClean="0"/>
              <a:t>September </a:t>
            </a:r>
            <a:r>
              <a:rPr lang="en-US" sz="1100" dirty="0"/>
              <a:t>2018</a:t>
            </a:r>
          </a:p>
        </p:txBody>
      </p:sp>
      <p:sp>
        <p:nvSpPr>
          <p:cNvPr id="6" name="Subtitle 1"/>
          <p:cNvSpPr txBox="1">
            <a:spLocks/>
          </p:cNvSpPr>
          <p:nvPr/>
        </p:nvSpPr>
        <p:spPr>
          <a:xfrm>
            <a:off x="609600" y="1868100"/>
            <a:ext cx="8260080" cy="4955610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Low channel-count readout solution, fully integrated and tested with the ICS and DMSC.</a:t>
            </a:r>
          </a:p>
          <a:p>
            <a:pPr marL="285750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Successful commissioning at HZB for Vertical Integration Tests.</a:t>
            </a:r>
          </a:p>
          <a:p>
            <a:pPr marL="285750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Currently the default beam monitor readout solution (subject to future developments).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726" y="3946808"/>
            <a:ext cx="3318167" cy="2488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333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7537"/>
    </mc:Choice>
    <mc:Fallback>
      <p:transition spd="slow" advTm="257537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Packet Generator -&gt;</a:t>
            </a:r>
            <a:br>
              <a:rPr lang="en-US" dirty="0" smtClean="0"/>
            </a:br>
            <a:r>
              <a:rPr lang="en-US" dirty="0" smtClean="0"/>
              <a:t>Backend Master</a:t>
            </a:r>
            <a:endParaRPr lang="en-US" dirty="0"/>
          </a:p>
        </p:txBody>
      </p:sp>
      <p:sp>
        <p:nvSpPr>
          <p:cNvPr id="3" name="Subtitle 1"/>
          <p:cNvSpPr txBox="1">
            <a:spLocks/>
          </p:cNvSpPr>
          <p:nvPr/>
        </p:nvSpPr>
        <p:spPr>
          <a:xfrm>
            <a:off x="457200" y="1715700"/>
            <a:ext cx="8260080" cy="4955610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82821" y="6499860"/>
            <a:ext cx="321754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Steven Alcock, Detector Group, 11</a:t>
            </a:r>
            <a:r>
              <a:rPr lang="en-US" sz="1100" baseline="30000" dirty="0"/>
              <a:t>th</a:t>
            </a:r>
            <a:r>
              <a:rPr lang="en-US" sz="1100" dirty="0"/>
              <a:t> </a:t>
            </a:r>
            <a:r>
              <a:rPr lang="en-US" sz="1100" dirty="0" smtClean="0"/>
              <a:t>September </a:t>
            </a:r>
            <a:r>
              <a:rPr lang="en-US" sz="1100" dirty="0"/>
              <a:t>2018</a:t>
            </a:r>
          </a:p>
        </p:txBody>
      </p:sp>
      <p:sp>
        <p:nvSpPr>
          <p:cNvPr id="6" name="Subtitle 1"/>
          <p:cNvSpPr txBox="1">
            <a:spLocks/>
          </p:cNvSpPr>
          <p:nvPr/>
        </p:nvSpPr>
        <p:spPr>
          <a:xfrm>
            <a:off x="609600" y="1868100"/>
            <a:ext cx="8260080" cy="4955610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VCU118 development boards chosen as target hardware for backend master.</a:t>
            </a:r>
          </a:p>
          <a:p>
            <a:pPr marL="285750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Conducted hardware tests on device </a:t>
            </a:r>
            <a:r>
              <a:rPr lang="en-US" dirty="0"/>
              <a:t>fabric and peripherals</a:t>
            </a:r>
            <a:r>
              <a:rPr lang="en-US" dirty="0" smtClean="0"/>
              <a:t>.</a:t>
            </a:r>
            <a:endParaRPr lang="en-US" dirty="0" smtClean="0"/>
          </a:p>
          <a:p>
            <a:pPr marL="285750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Developed data multiplexer and packet processing architecture.</a:t>
            </a:r>
          </a:p>
          <a:p>
            <a:pPr marL="285750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Developing data test systems that are fully representative of the final architecture.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15054" y="3971930"/>
            <a:ext cx="2819400" cy="2114550"/>
          </a:xfrm>
          <a:prstGeom prst="rect">
            <a:avLst/>
          </a:prstGeom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74" t="19640" r="18789" b="8777"/>
          <a:stretch/>
        </p:blipFill>
        <p:spPr bwMode="auto">
          <a:xfrm>
            <a:off x="795338" y="3542238"/>
            <a:ext cx="2937510" cy="2136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06650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66843"/>
    </mc:Choice>
    <mc:Fallback>
      <p:transition spd="slow" advTm="266843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SS_frugal_PPT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927" y="1"/>
            <a:ext cx="9152927" cy="6866930"/>
          </a:xfrm>
          <a:prstGeom prst="rect">
            <a:avLst/>
          </a:prstGeom>
        </p:spPr>
      </p:pic>
      <p:pic>
        <p:nvPicPr>
          <p:cNvPr id="5" name="Picture 4" descr="ESS_outline_logo_whit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6557" y="273845"/>
            <a:ext cx="2817887" cy="168333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5219" y="2695171"/>
            <a:ext cx="2910905" cy="779016"/>
          </a:xfrm>
          <a:prstGeom prst="rect">
            <a:avLst/>
          </a:prstGeom>
          <a:noFill/>
        </p:spPr>
        <p:txBody>
          <a:bodyPr wrap="none" lIns="85683" tIns="42841" rIns="85683" bIns="42841" rtlCol="0">
            <a:spAutoFit/>
          </a:bodyPr>
          <a:lstStyle/>
          <a:p>
            <a:pPr marL="57129" defTabSz="457031"/>
            <a:r>
              <a:rPr lang="en-US" sz="4500" b="1" dirty="0" smtClean="0">
                <a:solidFill>
                  <a:prstClr val="white"/>
                </a:solidFill>
                <a:ea typeface="ＭＳ Ｐゴシック" charset="0"/>
                <a:cs typeface="Arial"/>
                <a:sym typeface="Helvetica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013869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58629"/>
    </mc:Choice>
    <mc:Fallback>
      <p:transition advTm="58629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SS_frugal_PPT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927" y="1"/>
            <a:ext cx="9152927" cy="6866930"/>
          </a:xfrm>
          <a:prstGeom prst="rect">
            <a:avLst/>
          </a:prstGeom>
        </p:spPr>
      </p:pic>
      <p:pic>
        <p:nvPicPr>
          <p:cNvPr id="5" name="Picture 4" descr="ESS_outline_logo_whit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6557" y="273845"/>
            <a:ext cx="2817887" cy="168333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5219" y="2695171"/>
            <a:ext cx="3485806" cy="2810341"/>
          </a:xfrm>
          <a:prstGeom prst="rect">
            <a:avLst/>
          </a:prstGeom>
          <a:noFill/>
        </p:spPr>
        <p:txBody>
          <a:bodyPr wrap="none" lIns="85683" tIns="42841" rIns="85683" bIns="42841" rtlCol="0">
            <a:spAutoFit/>
          </a:bodyPr>
          <a:lstStyle/>
          <a:p>
            <a:pPr marL="57129" defTabSz="457031"/>
            <a:r>
              <a:rPr lang="en-US" sz="4500" b="1" dirty="0" smtClean="0">
                <a:solidFill>
                  <a:prstClr val="white"/>
                </a:solidFill>
                <a:ea typeface="ＭＳ Ｐゴシック" charset="0"/>
                <a:cs typeface="Arial"/>
                <a:sym typeface="Helvetica" charset="0"/>
              </a:rPr>
              <a:t>Backup Slides</a:t>
            </a:r>
            <a:endParaRPr lang="en-US" sz="4500" b="1" dirty="0" smtClean="0">
              <a:solidFill>
                <a:prstClr val="white"/>
              </a:solidFill>
              <a:ea typeface="ＭＳ Ｐゴシック" charset="0"/>
              <a:cs typeface="Arial"/>
              <a:sym typeface="Helvetica" charset="0"/>
            </a:endParaRPr>
          </a:p>
          <a:p>
            <a:pPr marL="57129" defTabSz="457031"/>
            <a:endParaRPr lang="en-US" sz="4500" b="1" dirty="0">
              <a:solidFill>
                <a:prstClr val="white"/>
              </a:solidFill>
              <a:ea typeface="ＭＳ Ｐゴシック" charset="0"/>
              <a:cs typeface="Arial"/>
              <a:sym typeface="Helvetica" charset="0"/>
            </a:endParaRPr>
          </a:p>
          <a:p>
            <a:pPr marL="57129" defTabSz="457031"/>
            <a:endParaRPr lang="en-US" sz="3400" dirty="0">
              <a:solidFill>
                <a:prstClr val="white"/>
              </a:solidFill>
              <a:ea typeface="ＭＳ Ｐゴシック" charset="0"/>
              <a:cs typeface="Arial"/>
              <a:sym typeface="Helvetica" charset="0"/>
            </a:endParaRPr>
          </a:p>
          <a:p>
            <a:pPr marL="57129" defTabSz="457031"/>
            <a:endParaRPr lang="en-US" sz="3400" dirty="0">
              <a:solidFill>
                <a:prstClr val="white"/>
              </a:solidFill>
              <a:ea typeface="ＭＳ Ｐゴシック" charset="0"/>
              <a:cs typeface="Arial"/>
              <a:sym typeface="Helvetica" charset="0"/>
            </a:endParaRPr>
          </a:p>
          <a:p>
            <a:pPr marL="57129" defTabSz="457031"/>
            <a:endParaRPr lang="en-US" sz="1900" dirty="0">
              <a:solidFill>
                <a:prstClr val="white"/>
              </a:solidFill>
              <a:ea typeface="ＭＳ Ｐゴシック" charset="0"/>
              <a:cs typeface="Arial"/>
              <a:sym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8739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68"/>
          <p:cNvSpPr/>
          <p:nvPr/>
        </p:nvSpPr>
        <p:spPr>
          <a:xfrm>
            <a:off x="2840104" y="2157412"/>
            <a:ext cx="3165217" cy="27079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400" dirty="0" smtClean="0">
                <a:solidFill>
                  <a:schemeClr val="tx1"/>
                </a:solidFill>
              </a:rPr>
              <a:t>KU040 FPGA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6294120" y="2019297"/>
            <a:ext cx="2724379" cy="1935480"/>
          </a:xfrm>
          <a:prstGeom prst="roundRect">
            <a:avLst>
              <a:gd name="adj" fmla="val 9580"/>
            </a:avLst>
          </a:prstGeom>
          <a:noFill/>
          <a:ln w="12700"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512" y="-1"/>
            <a:ext cx="6058748" cy="1441451"/>
          </a:xfrm>
        </p:spPr>
        <p:txBody>
          <a:bodyPr/>
          <a:lstStyle/>
          <a:p>
            <a:r>
              <a:rPr lang="en-US" dirty="0" smtClean="0"/>
              <a:t>ESSIIP ADC Readout Demonstrator Architecture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26845" y="4217670"/>
            <a:ext cx="1056074" cy="64770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OHWR ADC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40105" y="4217670"/>
            <a:ext cx="1056074" cy="64770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ADC </a:t>
            </a:r>
            <a:r>
              <a:rPr lang="en-US" sz="1400" dirty="0" err="1" smtClean="0">
                <a:solidFill>
                  <a:schemeClr val="tx1"/>
                </a:solidFill>
              </a:rPr>
              <a:t>Deserialiser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93174" y="4217667"/>
            <a:ext cx="1056074" cy="64770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Pulse Processing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46240" y="4217670"/>
            <a:ext cx="1056074" cy="64770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Packet Generation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12120" y="4217670"/>
            <a:ext cx="1056074" cy="647701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1 </a:t>
            </a:r>
            <a:r>
              <a:rPr lang="en-US" sz="1400" dirty="0" err="1" smtClean="0"/>
              <a:t>GbE</a:t>
            </a:r>
            <a:r>
              <a:rPr lang="en-US" sz="1400" dirty="0" smtClean="0"/>
              <a:t> NIC</a:t>
            </a:r>
            <a:endParaRPr lang="en-US" sz="1400" dirty="0"/>
          </a:p>
        </p:txBody>
      </p:sp>
      <p:sp>
        <p:nvSpPr>
          <p:cNvPr id="14" name="Rectangle 13"/>
          <p:cNvSpPr/>
          <p:nvPr/>
        </p:nvSpPr>
        <p:spPr>
          <a:xfrm>
            <a:off x="7855145" y="4217669"/>
            <a:ext cx="1056074" cy="64770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Acquisition Software</a:t>
            </a:r>
            <a:endParaRPr lang="en-US" sz="1400" dirty="0"/>
          </a:p>
        </p:txBody>
      </p:sp>
      <p:sp>
        <p:nvSpPr>
          <p:cNvPr id="15" name="Rectangle 14"/>
          <p:cNvSpPr/>
          <p:nvPr/>
        </p:nvSpPr>
        <p:spPr>
          <a:xfrm>
            <a:off x="6512120" y="3138486"/>
            <a:ext cx="1056074" cy="647701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USB-UART</a:t>
            </a:r>
            <a:endParaRPr lang="en-US" sz="1400" dirty="0"/>
          </a:p>
        </p:txBody>
      </p:sp>
      <p:sp>
        <p:nvSpPr>
          <p:cNvPr id="16" name="Rectangle 15"/>
          <p:cNvSpPr/>
          <p:nvPr/>
        </p:nvSpPr>
        <p:spPr>
          <a:xfrm>
            <a:off x="7855145" y="2157412"/>
            <a:ext cx="1056074" cy="162877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EPICS Control</a:t>
            </a:r>
            <a:endParaRPr lang="en-US" sz="1400" dirty="0"/>
          </a:p>
        </p:txBody>
      </p:sp>
      <p:sp>
        <p:nvSpPr>
          <p:cNvPr id="17" name="Rectangle 16"/>
          <p:cNvSpPr/>
          <p:nvPr/>
        </p:nvSpPr>
        <p:spPr>
          <a:xfrm>
            <a:off x="6512120" y="2157412"/>
            <a:ext cx="1056074" cy="647701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MRF Timing System</a:t>
            </a:r>
            <a:endParaRPr lang="en-US" sz="1400" dirty="0"/>
          </a:p>
        </p:txBody>
      </p:sp>
      <p:sp>
        <p:nvSpPr>
          <p:cNvPr id="18" name="Rectangle 17"/>
          <p:cNvSpPr/>
          <p:nvPr/>
        </p:nvSpPr>
        <p:spPr>
          <a:xfrm>
            <a:off x="212361" y="4217666"/>
            <a:ext cx="1056074" cy="647701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Analogue Electronics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949248" y="2157411"/>
            <a:ext cx="1056074" cy="64770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Timestamp Generation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948555" y="3138485"/>
            <a:ext cx="1056074" cy="64770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Control Registers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22" name="Straight Arrow Connector 21"/>
          <p:cNvCxnSpPr>
            <a:stCxn id="18" idx="3"/>
            <a:endCxn id="4" idx="1"/>
          </p:cNvCxnSpPr>
          <p:nvPr/>
        </p:nvCxnSpPr>
        <p:spPr>
          <a:xfrm>
            <a:off x="1268435" y="4541517"/>
            <a:ext cx="258410" cy="4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4" idx="3"/>
            <a:endCxn id="5" idx="1"/>
          </p:cNvCxnSpPr>
          <p:nvPr/>
        </p:nvCxnSpPr>
        <p:spPr>
          <a:xfrm>
            <a:off x="2582919" y="4541521"/>
            <a:ext cx="257186" cy="0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7" idx="3"/>
            <a:endCxn id="8" idx="1"/>
          </p:cNvCxnSpPr>
          <p:nvPr/>
        </p:nvCxnSpPr>
        <p:spPr>
          <a:xfrm>
            <a:off x="6002314" y="4541521"/>
            <a:ext cx="509806" cy="0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8" idx="3"/>
            <a:endCxn id="14" idx="1"/>
          </p:cNvCxnSpPr>
          <p:nvPr/>
        </p:nvCxnSpPr>
        <p:spPr>
          <a:xfrm flipV="1">
            <a:off x="7568194" y="4541520"/>
            <a:ext cx="286951" cy="1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7526284" y="3466146"/>
            <a:ext cx="286951" cy="1"/>
          </a:xfrm>
          <a:prstGeom prst="straightConnector1">
            <a:avLst/>
          </a:prstGeom>
          <a:ln w="19050"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0" idx="3"/>
            <a:endCxn id="15" idx="1"/>
          </p:cNvCxnSpPr>
          <p:nvPr/>
        </p:nvCxnSpPr>
        <p:spPr>
          <a:xfrm>
            <a:off x="6004629" y="3462336"/>
            <a:ext cx="507491" cy="1"/>
          </a:xfrm>
          <a:prstGeom prst="straightConnector1">
            <a:avLst/>
          </a:prstGeom>
          <a:ln w="19050"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17" idx="3"/>
          </p:cNvCxnSpPr>
          <p:nvPr/>
        </p:nvCxnSpPr>
        <p:spPr>
          <a:xfrm flipH="1">
            <a:off x="7568194" y="2481261"/>
            <a:ext cx="286951" cy="2"/>
          </a:xfrm>
          <a:prstGeom prst="straightConnector1">
            <a:avLst/>
          </a:prstGeom>
          <a:ln w="19050"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17" idx="1"/>
            <a:endCxn id="19" idx="3"/>
          </p:cNvCxnSpPr>
          <p:nvPr/>
        </p:nvCxnSpPr>
        <p:spPr>
          <a:xfrm flipH="1" flipV="1">
            <a:off x="6005322" y="2481262"/>
            <a:ext cx="506798" cy="1"/>
          </a:xfrm>
          <a:prstGeom prst="straightConnector1">
            <a:avLst/>
          </a:prstGeom>
          <a:ln w="19050"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16" idx="2"/>
            <a:endCxn id="14" idx="0"/>
          </p:cNvCxnSpPr>
          <p:nvPr/>
        </p:nvCxnSpPr>
        <p:spPr>
          <a:xfrm>
            <a:off x="8383182" y="3786187"/>
            <a:ext cx="0" cy="431482"/>
          </a:xfrm>
          <a:prstGeom prst="straightConnector1">
            <a:avLst/>
          </a:prstGeom>
          <a:ln w="19050"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Elbow Connector 46"/>
          <p:cNvCxnSpPr>
            <a:stCxn id="19" idx="1"/>
            <a:endCxn id="5" idx="0"/>
          </p:cNvCxnSpPr>
          <p:nvPr/>
        </p:nvCxnSpPr>
        <p:spPr>
          <a:xfrm rot="10800000" flipV="1">
            <a:off x="3368142" y="2481262"/>
            <a:ext cx="1581106" cy="1736408"/>
          </a:xfrm>
          <a:prstGeom prst="bentConnector2">
            <a:avLst/>
          </a:prstGeom>
          <a:ln w="19050"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Elbow Connector 50"/>
          <p:cNvCxnSpPr>
            <a:stCxn id="20" idx="1"/>
            <a:endCxn id="4" idx="0"/>
          </p:cNvCxnSpPr>
          <p:nvPr/>
        </p:nvCxnSpPr>
        <p:spPr>
          <a:xfrm rot="10800000" flipV="1">
            <a:off x="2054883" y="3462336"/>
            <a:ext cx="2893673" cy="755334"/>
          </a:xfrm>
          <a:prstGeom prst="bentConnector2">
            <a:avLst/>
          </a:prstGeom>
          <a:ln w="19050"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Elbow Connector 54"/>
          <p:cNvCxnSpPr>
            <a:stCxn id="20" idx="1"/>
            <a:endCxn id="6" idx="0"/>
          </p:cNvCxnSpPr>
          <p:nvPr/>
        </p:nvCxnSpPr>
        <p:spPr>
          <a:xfrm rot="10800000" flipV="1">
            <a:off x="4421211" y="3462335"/>
            <a:ext cx="527344" cy="755331"/>
          </a:xfrm>
          <a:prstGeom prst="bentConnector2">
            <a:avLst/>
          </a:prstGeom>
          <a:ln w="19050"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20" idx="2"/>
            <a:endCxn id="7" idx="0"/>
          </p:cNvCxnSpPr>
          <p:nvPr/>
        </p:nvCxnSpPr>
        <p:spPr>
          <a:xfrm flipH="1">
            <a:off x="5474277" y="3786186"/>
            <a:ext cx="2315" cy="431484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Rounded Rectangle 61"/>
          <p:cNvSpPr/>
          <p:nvPr/>
        </p:nvSpPr>
        <p:spPr>
          <a:xfrm>
            <a:off x="6294120" y="4034787"/>
            <a:ext cx="2724379" cy="967740"/>
          </a:xfrm>
          <a:prstGeom prst="roundRect">
            <a:avLst/>
          </a:prstGeom>
          <a:noFill/>
          <a:ln w="12700"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ounded Rectangle 63"/>
          <p:cNvSpPr/>
          <p:nvPr/>
        </p:nvSpPr>
        <p:spPr>
          <a:xfrm>
            <a:off x="117111" y="2004058"/>
            <a:ext cx="6070329" cy="2998469"/>
          </a:xfrm>
          <a:prstGeom prst="roundRect">
            <a:avLst>
              <a:gd name="adj" fmla="val 6154"/>
            </a:avLst>
          </a:prstGeom>
          <a:noFill/>
          <a:ln w="12700"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26670" y="1638300"/>
            <a:ext cx="1646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Detector Group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6195856" y="1638300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ICS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6222486" y="5029200"/>
            <a:ext cx="753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DMSC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82821" y="6499860"/>
            <a:ext cx="284885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Steven Alcock, Detector Group, 11</a:t>
            </a:r>
            <a:r>
              <a:rPr lang="en-US" sz="1100" baseline="30000" dirty="0"/>
              <a:t>th</a:t>
            </a:r>
            <a:r>
              <a:rPr lang="en-US" sz="1100" dirty="0"/>
              <a:t> June 2018</a:t>
            </a:r>
          </a:p>
        </p:txBody>
      </p:sp>
      <p:sp>
        <p:nvSpPr>
          <p:cNvPr id="38" name="Rectangle 37"/>
          <p:cNvSpPr/>
          <p:nvPr/>
        </p:nvSpPr>
        <p:spPr>
          <a:xfrm>
            <a:off x="212361" y="5316216"/>
            <a:ext cx="1056074" cy="6477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Detector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39" name="Straight Arrow Connector 38"/>
          <p:cNvCxnSpPr>
            <a:stCxn id="38" idx="0"/>
            <a:endCxn id="18" idx="2"/>
          </p:cNvCxnSpPr>
          <p:nvPr/>
        </p:nvCxnSpPr>
        <p:spPr>
          <a:xfrm flipV="1">
            <a:off x="740398" y="4865367"/>
            <a:ext cx="0" cy="450849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2305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Features</a:t>
            </a:r>
            <a:endParaRPr lang="en-US" dirty="0"/>
          </a:p>
        </p:txBody>
      </p:sp>
      <p:sp>
        <p:nvSpPr>
          <p:cNvPr id="3" name="Subtitle 1"/>
          <p:cNvSpPr txBox="1">
            <a:spLocks/>
          </p:cNvSpPr>
          <p:nvPr/>
        </p:nvSpPr>
        <p:spPr>
          <a:xfrm>
            <a:off x="457200" y="1715700"/>
            <a:ext cx="8260080" cy="4955610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ADC</a:t>
            </a:r>
          </a:p>
          <a:p>
            <a:pPr marL="742950" lvl="1" indent="-285750">
              <a:spcBef>
                <a:spcPts val="400"/>
              </a:spcBef>
              <a:buFont typeface="Calibri" panose="020F0502020204030204" pitchFamily="34" charset="0"/>
              <a:buChar char="‒"/>
            </a:pPr>
            <a:r>
              <a:rPr lang="en-US" dirty="0" smtClean="0"/>
              <a:t>Open Hardware (CERN) design</a:t>
            </a:r>
          </a:p>
          <a:p>
            <a:pPr marL="742950" lvl="1" indent="-285750">
              <a:spcBef>
                <a:spcPts val="400"/>
              </a:spcBef>
              <a:buFont typeface="Calibri" panose="020F0502020204030204" pitchFamily="34" charset="0"/>
              <a:buChar char="‒"/>
            </a:pPr>
            <a:r>
              <a:rPr lang="en-US" dirty="0" smtClean="0"/>
              <a:t>Four channels, 30 MHz analog bandwidth</a:t>
            </a:r>
          </a:p>
          <a:p>
            <a:pPr marL="742950" lvl="1" indent="-285750">
              <a:spcBef>
                <a:spcPts val="400"/>
              </a:spcBef>
              <a:buFont typeface="Calibri" panose="020F0502020204030204" pitchFamily="34" charset="0"/>
              <a:buChar char="‒"/>
            </a:pPr>
            <a:r>
              <a:rPr lang="en-US" dirty="0"/>
              <a:t>14-bit </a:t>
            </a:r>
            <a:r>
              <a:rPr lang="en-US" dirty="0" smtClean="0"/>
              <a:t>resolution</a:t>
            </a:r>
          </a:p>
          <a:p>
            <a:pPr marL="742950" lvl="1" indent="-285750">
              <a:spcBef>
                <a:spcPts val="400"/>
              </a:spcBef>
              <a:buFont typeface="Calibri" panose="020F0502020204030204" pitchFamily="34" charset="0"/>
              <a:buChar char="‒"/>
            </a:pPr>
            <a:r>
              <a:rPr lang="en-US" dirty="0" smtClean="0"/>
              <a:t>105 MHz sample rate – we use 44 MHz from ICS timing system</a:t>
            </a:r>
          </a:p>
          <a:p>
            <a:pPr marL="742950" lvl="1" indent="-285750">
              <a:spcBef>
                <a:spcPts val="400"/>
              </a:spcBef>
              <a:buFont typeface="Calibri" panose="020F0502020204030204" pitchFamily="34" charset="0"/>
              <a:buChar char="‒"/>
            </a:pPr>
            <a:r>
              <a:rPr lang="en-US" dirty="0" smtClean="0"/>
              <a:t>Programmable gain and offset</a:t>
            </a:r>
          </a:p>
          <a:p>
            <a:pPr marL="285750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FPGA</a:t>
            </a:r>
          </a:p>
          <a:p>
            <a:pPr marL="742950" lvl="1" indent="-285750">
              <a:spcBef>
                <a:spcPts val="400"/>
              </a:spcBef>
              <a:buFont typeface="Calibri" panose="020F0502020204030204" pitchFamily="34" charset="0"/>
              <a:buChar char="‒"/>
            </a:pPr>
            <a:r>
              <a:rPr lang="en-US" dirty="0" smtClean="0"/>
              <a:t>Avnet KU040 development board</a:t>
            </a:r>
          </a:p>
          <a:p>
            <a:pPr marL="742950" lvl="1" indent="-285750">
              <a:spcBef>
                <a:spcPts val="400"/>
              </a:spcBef>
              <a:buFont typeface="Calibri" panose="020F0502020204030204" pitchFamily="34" charset="0"/>
              <a:buChar char="‒"/>
            </a:pPr>
            <a:r>
              <a:rPr lang="en-US" dirty="0" smtClean="0"/>
              <a:t>Configurable pulse detection/zero suppression to reduce data rate</a:t>
            </a:r>
          </a:p>
          <a:p>
            <a:pPr marL="742950" lvl="1" indent="-285750">
              <a:spcBef>
                <a:spcPts val="400"/>
              </a:spcBef>
              <a:buFont typeface="Calibri" panose="020F0502020204030204" pitchFamily="34" charset="0"/>
              <a:buChar char="‒"/>
            </a:pPr>
            <a:r>
              <a:rPr lang="en-US" dirty="0" smtClean="0"/>
              <a:t>Maximum pulse length of </a:t>
            </a:r>
            <a:r>
              <a:rPr lang="en-US" dirty="0"/>
              <a:t>about 4500</a:t>
            </a:r>
            <a:r>
              <a:rPr lang="en-US" dirty="0" smtClean="0"/>
              <a:t> samples (100 us)</a:t>
            </a:r>
          </a:p>
          <a:p>
            <a:pPr marL="742950" lvl="1" indent="-285750">
              <a:spcBef>
                <a:spcPts val="400"/>
              </a:spcBef>
              <a:buFont typeface="Calibri" panose="020F0502020204030204" pitchFamily="34" charset="0"/>
              <a:buChar char="‒"/>
            </a:pPr>
            <a:r>
              <a:rPr lang="en-US" dirty="0" smtClean="0"/>
              <a:t>Synchronous clocking and timestamping from ICS reference signals</a:t>
            </a:r>
          </a:p>
          <a:p>
            <a:pPr marL="742950" lvl="1" indent="-285750">
              <a:spcBef>
                <a:spcPts val="400"/>
              </a:spcBef>
              <a:buFont typeface="Calibri" panose="020F0502020204030204" pitchFamily="34" charset="0"/>
              <a:buChar char="‒"/>
            </a:pPr>
            <a:r>
              <a:rPr lang="en-US" dirty="0" smtClean="0"/>
              <a:t>Custom readout protocol sent via standard Ethernet/IP/UDP.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821" y="6499860"/>
            <a:ext cx="284885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Steven Alcock, Detector Group, 11</a:t>
            </a:r>
            <a:r>
              <a:rPr lang="en-US" sz="1100" baseline="30000" dirty="0"/>
              <a:t>th</a:t>
            </a:r>
            <a:r>
              <a:rPr lang="en-US" sz="1100" dirty="0"/>
              <a:t> June 2018</a:t>
            </a:r>
          </a:p>
        </p:txBody>
      </p:sp>
    </p:spTree>
    <p:extLst>
      <p:ext uri="{BB962C8B-B14F-4D97-AF65-F5344CB8AC3E}">
        <p14:creationId xmlns:p14="http://schemas.microsoft.com/office/powerpoint/2010/main" val="301950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512" y="-1"/>
            <a:ext cx="6435938" cy="1441451"/>
          </a:xfrm>
        </p:spPr>
        <p:txBody>
          <a:bodyPr/>
          <a:lstStyle/>
          <a:p>
            <a:r>
              <a:rPr lang="en-US" dirty="0" smtClean="0"/>
              <a:t>V20 Tests</a:t>
            </a:r>
            <a:endParaRPr lang="en-US" dirty="0"/>
          </a:p>
        </p:txBody>
      </p:sp>
      <p:sp>
        <p:nvSpPr>
          <p:cNvPr id="3" name="Subtitle 1"/>
          <p:cNvSpPr txBox="1">
            <a:spLocks/>
          </p:cNvSpPr>
          <p:nvPr/>
        </p:nvSpPr>
        <p:spPr>
          <a:xfrm>
            <a:off x="457200" y="1715700"/>
            <a:ext cx="8260080" cy="4955610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82821" y="6499860"/>
            <a:ext cx="284885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Steven Alcock, Detector Group, 11</a:t>
            </a:r>
            <a:r>
              <a:rPr lang="en-US" sz="1100" baseline="30000" dirty="0"/>
              <a:t>th</a:t>
            </a:r>
            <a:r>
              <a:rPr lang="en-US" sz="1100" dirty="0"/>
              <a:t> June 2018</a:t>
            </a:r>
          </a:p>
        </p:txBody>
      </p:sp>
      <p:cxnSp>
        <p:nvCxnSpPr>
          <p:cNvPr id="43" name="Straight Arrow Connector 42"/>
          <p:cNvCxnSpPr/>
          <p:nvPr/>
        </p:nvCxnSpPr>
        <p:spPr>
          <a:xfrm flipV="1">
            <a:off x="3276600" y="2405115"/>
            <a:ext cx="0" cy="2438400"/>
          </a:xfrm>
          <a:prstGeom prst="straightConnector1">
            <a:avLst/>
          </a:prstGeom>
          <a:ln w="15875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1524000" y="3776715"/>
            <a:ext cx="1066800" cy="7620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Monitor</a:t>
            </a:r>
            <a:endParaRPr lang="en-US" dirty="0"/>
          </a:p>
        </p:txBody>
      </p:sp>
      <p:sp>
        <p:nvSpPr>
          <p:cNvPr id="45" name="Rectangle 44"/>
          <p:cNvSpPr/>
          <p:nvPr/>
        </p:nvSpPr>
        <p:spPr>
          <a:xfrm>
            <a:off x="2895600" y="3776715"/>
            <a:ext cx="1066800" cy="7620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Chopper</a:t>
            </a:r>
            <a:endParaRPr lang="en-US" dirty="0"/>
          </a:p>
        </p:txBody>
      </p:sp>
      <p:sp>
        <p:nvSpPr>
          <p:cNvPr id="46" name="Rectangle 45"/>
          <p:cNvSpPr/>
          <p:nvPr/>
        </p:nvSpPr>
        <p:spPr>
          <a:xfrm>
            <a:off x="4267200" y="3776715"/>
            <a:ext cx="1066800" cy="7620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Monitor</a:t>
            </a:r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1524000" y="1643115"/>
            <a:ext cx="38100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Acquisition Electronics</a:t>
            </a:r>
            <a:endParaRPr lang="en-US" dirty="0"/>
          </a:p>
        </p:txBody>
      </p:sp>
      <p:sp>
        <p:nvSpPr>
          <p:cNvPr id="48" name="Rectangle 47"/>
          <p:cNvSpPr/>
          <p:nvPr/>
        </p:nvSpPr>
        <p:spPr>
          <a:xfrm>
            <a:off x="1524000" y="2709915"/>
            <a:ext cx="1066800" cy="7620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Preamp/</a:t>
            </a:r>
          </a:p>
          <a:p>
            <a:pPr algn="ctr"/>
            <a:r>
              <a:rPr lang="en-US" dirty="0" smtClean="0"/>
              <a:t>Shaper</a:t>
            </a:r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4267200" y="2709915"/>
            <a:ext cx="1066800" cy="7620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Preamp/</a:t>
            </a:r>
          </a:p>
          <a:p>
            <a:pPr algn="ctr"/>
            <a:r>
              <a:rPr lang="en-US" dirty="0" smtClean="0"/>
              <a:t>Shaper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5638800" y="1643115"/>
            <a:ext cx="3352800" cy="762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Processing/Storage/</a:t>
            </a:r>
            <a:r>
              <a:rPr lang="en-US" dirty="0" err="1" smtClean="0"/>
              <a:t>Visualisation</a:t>
            </a:r>
            <a:endParaRPr lang="en-US" dirty="0"/>
          </a:p>
        </p:txBody>
      </p:sp>
      <p:sp>
        <p:nvSpPr>
          <p:cNvPr id="51" name="Rectangle 50"/>
          <p:cNvSpPr/>
          <p:nvPr/>
        </p:nvSpPr>
        <p:spPr>
          <a:xfrm>
            <a:off x="1524000" y="4843515"/>
            <a:ext cx="3810000" cy="762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EPICS Control and Timing</a:t>
            </a:r>
            <a:endParaRPr lang="en-US" dirty="0"/>
          </a:p>
        </p:txBody>
      </p:sp>
      <p:cxnSp>
        <p:nvCxnSpPr>
          <p:cNvPr id="52" name="Straight Arrow Connector 51"/>
          <p:cNvCxnSpPr/>
          <p:nvPr/>
        </p:nvCxnSpPr>
        <p:spPr>
          <a:xfrm>
            <a:off x="2590800" y="4181527"/>
            <a:ext cx="304800" cy="0"/>
          </a:xfrm>
          <a:prstGeom prst="straightConnector1">
            <a:avLst/>
          </a:prstGeom>
          <a:ln w="444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3962400" y="4157715"/>
            <a:ext cx="304800" cy="0"/>
          </a:xfrm>
          <a:prstGeom prst="straightConnector1">
            <a:avLst/>
          </a:prstGeom>
          <a:ln w="444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endCxn id="50" idx="1"/>
          </p:cNvCxnSpPr>
          <p:nvPr/>
        </p:nvCxnSpPr>
        <p:spPr>
          <a:xfrm>
            <a:off x="5334000" y="2024115"/>
            <a:ext cx="304800" cy="0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V="1">
            <a:off x="4800600" y="2405115"/>
            <a:ext cx="0" cy="304800"/>
          </a:xfrm>
          <a:prstGeom prst="straightConnector1">
            <a:avLst/>
          </a:prstGeom>
          <a:ln w="158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V="1">
            <a:off x="2057400" y="2405115"/>
            <a:ext cx="0" cy="304800"/>
          </a:xfrm>
          <a:prstGeom prst="straightConnector1">
            <a:avLst/>
          </a:prstGeom>
          <a:ln w="158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V="1">
            <a:off x="4800600" y="3471915"/>
            <a:ext cx="0" cy="304800"/>
          </a:xfrm>
          <a:prstGeom prst="straightConnector1">
            <a:avLst/>
          </a:prstGeom>
          <a:ln w="158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V="1">
            <a:off x="2057400" y="3471915"/>
            <a:ext cx="0" cy="304800"/>
          </a:xfrm>
          <a:prstGeom prst="straightConnector1">
            <a:avLst/>
          </a:prstGeom>
          <a:ln w="158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V="1">
            <a:off x="3657600" y="4538715"/>
            <a:ext cx="0" cy="304800"/>
          </a:xfrm>
          <a:prstGeom prst="straightConnector1">
            <a:avLst/>
          </a:prstGeom>
          <a:ln w="15875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>
          <a:xfrm>
            <a:off x="152400" y="3776715"/>
            <a:ext cx="1066800" cy="762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HZB Neutrons</a:t>
            </a:r>
            <a:endParaRPr lang="en-US" dirty="0"/>
          </a:p>
        </p:txBody>
      </p:sp>
      <p:cxnSp>
        <p:nvCxnSpPr>
          <p:cNvPr id="61" name="Straight Arrow Connector 60"/>
          <p:cNvCxnSpPr>
            <a:stCxn id="46" idx="3"/>
            <a:endCxn id="67" idx="1"/>
          </p:cNvCxnSpPr>
          <p:nvPr/>
        </p:nvCxnSpPr>
        <p:spPr>
          <a:xfrm>
            <a:off x="5334000" y="4157715"/>
            <a:ext cx="304800" cy="0"/>
          </a:xfrm>
          <a:prstGeom prst="straightConnector1">
            <a:avLst/>
          </a:prstGeom>
          <a:ln w="444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61"/>
          <p:cNvSpPr/>
          <p:nvPr/>
        </p:nvSpPr>
        <p:spPr>
          <a:xfrm>
            <a:off x="6324600" y="5191129"/>
            <a:ext cx="2667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Detector Group Readout</a:t>
            </a:r>
            <a:endParaRPr lang="en-US" dirty="0"/>
          </a:p>
        </p:txBody>
      </p:sp>
      <p:sp>
        <p:nvSpPr>
          <p:cNvPr id="63" name="Rectangle 62"/>
          <p:cNvSpPr/>
          <p:nvPr/>
        </p:nvSpPr>
        <p:spPr>
          <a:xfrm>
            <a:off x="6324600" y="5572129"/>
            <a:ext cx="2667000" cy="3810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Detector Group Monitors</a:t>
            </a:r>
            <a:endParaRPr lang="en-US" dirty="0"/>
          </a:p>
        </p:txBody>
      </p:sp>
      <p:sp>
        <p:nvSpPr>
          <p:cNvPr id="64" name="Rectangle 63"/>
          <p:cNvSpPr/>
          <p:nvPr/>
        </p:nvSpPr>
        <p:spPr>
          <a:xfrm>
            <a:off x="6324600" y="4838704"/>
            <a:ext cx="2667000" cy="35242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DMSC</a:t>
            </a:r>
            <a:endParaRPr lang="en-US" dirty="0"/>
          </a:p>
        </p:txBody>
      </p:sp>
      <p:sp>
        <p:nvSpPr>
          <p:cNvPr id="65" name="Rectangle 64"/>
          <p:cNvSpPr/>
          <p:nvPr/>
        </p:nvSpPr>
        <p:spPr>
          <a:xfrm>
            <a:off x="6324600" y="5953129"/>
            <a:ext cx="2667000" cy="3810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Chopper Group</a:t>
            </a:r>
            <a:endParaRPr lang="en-US" dirty="0"/>
          </a:p>
        </p:txBody>
      </p:sp>
      <p:sp>
        <p:nvSpPr>
          <p:cNvPr id="66" name="Rectangle 65"/>
          <p:cNvSpPr/>
          <p:nvPr/>
        </p:nvSpPr>
        <p:spPr>
          <a:xfrm>
            <a:off x="6324599" y="6319841"/>
            <a:ext cx="2667001" cy="381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ICS</a:t>
            </a:r>
            <a:endParaRPr lang="en-US" dirty="0"/>
          </a:p>
        </p:txBody>
      </p:sp>
      <p:sp>
        <p:nvSpPr>
          <p:cNvPr id="67" name="Rectangle 66"/>
          <p:cNvSpPr/>
          <p:nvPr/>
        </p:nvSpPr>
        <p:spPr>
          <a:xfrm>
            <a:off x="5638800" y="3776715"/>
            <a:ext cx="1066800" cy="762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Beam Stop</a:t>
            </a:r>
            <a:endParaRPr lang="en-US" dirty="0"/>
          </a:p>
        </p:txBody>
      </p:sp>
      <p:cxnSp>
        <p:nvCxnSpPr>
          <p:cNvPr id="68" name="Straight Arrow Connector 67"/>
          <p:cNvCxnSpPr/>
          <p:nvPr/>
        </p:nvCxnSpPr>
        <p:spPr>
          <a:xfrm>
            <a:off x="1219200" y="4157715"/>
            <a:ext cx="304800" cy="0"/>
          </a:xfrm>
          <a:prstGeom prst="straightConnector1">
            <a:avLst/>
          </a:prstGeom>
          <a:ln w="444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056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42402</TotalTime>
  <Words>634</Words>
  <Application>Microsoft Office PowerPoint</Application>
  <PresentationFormat>On-screen Show (4:3)</PresentationFormat>
  <Paragraphs>145</Paragraphs>
  <Slides>16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MS PGothic</vt:lpstr>
      <vt:lpstr>Arial</vt:lpstr>
      <vt:lpstr>Calibri</vt:lpstr>
      <vt:lpstr>Helvetica</vt:lpstr>
      <vt:lpstr>Lucida Grande</vt:lpstr>
      <vt:lpstr>Times New Roman</vt:lpstr>
      <vt:lpstr>Office-tema</vt:lpstr>
      <vt:lpstr>PowerPoint Presentation</vt:lpstr>
      <vt:lpstr>Rewind: IKON13</vt:lpstr>
      <vt:lpstr>ICS Timing/Control Demonstrator -&gt;  Beam Monitor Readout</vt:lpstr>
      <vt:lpstr>Packet Generator -&gt; Backend Master</vt:lpstr>
      <vt:lpstr>PowerPoint Presentation</vt:lpstr>
      <vt:lpstr>PowerPoint Presentation</vt:lpstr>
      <vt:lpstr>ESSIIP ADC Readout Demonstrator Architecture</vt:lpstr>
      <vt:lpstr>Key Features</vt:lpstr>
      <vt:lpstr>V20 Tests</vt:lpstr>
      <vt:lpstr>Successes</vt:lpstr>
      <vt:lpstr>DMSC Fast Environment Sampling</vt:lpstr>
      <vt:lpstr>Simplified Readout Electronics Architecture</vt:lpstr>
      <vt:lpstr>Key Features</vt:lpstr>
      <vt:lpstr>100 G Detector Readout Demonstrator</vt:lpstr>
      <vt:lpstr>Proposed Architecture</vt:lpstr>
      <vt:lpstr>Touch Screen Display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Staff Introduction</dc:title>
  <dc:creator>Steven Alcock</dc:creator>
  <cp:lastModifiedBy>Steven Alcock</cp:lastModifiedBy>
  <cp:revision>95</cp:revision>
  <cp:lastPrinted>2017-09-12T17:03:05Z</cp:lastPrinted>
  <dcterms:created xsi:type="dcterms:W3CDTF">2016-09-21T08:27:08Z</dcterms:created>
  <dcterms:modified xsi:type="dcterms:W3CDTF">2018-09-10T14:12:06Z</dcterms:modified>
</cp:coreProperties>
</file>