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8" r:id="rId3"/>
    <p:sldId id="263" r:id="rId4"/>
    <p:sldId id="307" r:id="rId5"/>
    <p:sldId id="308" r:id="rId6"/>
    <p:sldId id="350" r:id="rId7"/>
    <p:sldId id="337" r:id="rId8"/>
    <p:sldId id="310" r:id="rId9"/>
    <p:sldId id="264" r:id="rId10"/>
    <p:sldId id="371" r:id="rId11"/>
    <p:sldId id="372" r:id="rId12"/>
    <p:sldId id="344" r:id="rId13"/>
    <p:sldId id="351" r:id="rId14"/>
    <p:sldId id="373" r:id="rId15"/>
    <p:sldId id="345" r:id="rId16"/>
    <p:sldId id="341" r:id="rId17"/>
  </p:sldIdLst>
  <p:sldSz cx="9144000" cy="6858000" type="screen4x3"/>
  <p:notesSz cx="7102475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4254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2205" userDrawn="1">
          <p15:clr>
            <a:srgbClr val="A4A3A4"/>
          </p15:clr>
        </p15:guide>
        <p15:guide id="5" orient="horz" pos="3126">
          <p15:clr>
            <a:srgbClr val="A4A3A4"/>
          </p15:clr>
        </p15:guide>
        <p15:guide id="6" pos="2892">
          <p15:clr>
            <a:srgbClr val="A4A3A4"/>
          </p15:clr>
        </p15:guide>
        <p15:guide id="7" pos="5670">
          <p15:clr>
            <a:srgbClr val="A4A3A4"/>
          </p15:clr>
        </p15:guide>
        <p15:guide id="8" pos="4682">
          <p15:clr>
            <a:srgbClr val="A4A3A4"/>
          </p15:clr>
        </p15:guide>
        <p15:guide id="9" pos="250">
          <p15:clr>
            <a:srgbClr val="A4A3A4"/>
          </p15:clr>
        </p15:guide>
        <p15:guide id="10" pos="88">
          <p15:clr>
            <a:srgbClr val="A4A3A4"/>
          </p15:clr>
        </p15:guide>
        <p15:guide id="11" pos="2935">
          <p15:clr>
            <a:srgbClr val="A4A3A4"/>
          </p15:clr>
        </p15:guide>
        <p15:guide id="12" pos="2909">
          <p15:clr>
            <a:srgbClr val="A4A3A4"/>
          </p15:clr>
        </p15:guide>
        <p15:guide id="13" orient="horz" pos="71">
          <p15:clr>
            <a:srgbClr val="A4A3A4"/>
          </p15:clr>
        </p15:guide>
        <p15:guide id="14" orient="horz" pos="3475">
          <p15:clr>
            <a:srgbClr val="A4A3A4"/>
          </p15:clr>
        </p15:guide>
        <p15:guide id="15" pos="204">
          <p15:clr>
            <a:srgbClr val="A4A3A4"/>
          </p15:clr>
        </p15:guide>
        <p15:guide id="16" pos="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8000"/>
    <a:srgbClr val="C0C0C0"/>
    <a:srgbClr val="5A0B28"/>
    <a:srgbClr val="C84418"/>
    <a:srgbClr val="4C4D4C"/>
    <a:srgbClr val="FF3300"/>
    <a:srgbClr val="072F67"/>
    <a:srgbClr val="B8C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9312" autoAdjust="0"/>
  </p:normalViewPr>
  <p:slideViewPr>
    <p:cSldViewPr>
      <p:cViewPr varScale="1">
        <p:scale>
          <a:sx n="78" d="100"/>
          <a:sy n="78" d="100"/>
        </p:scale>
        <p:origin x="82" y="187"/>
      </p:cViewPr>
      <p:guideLst>
        <p:guide orient="horz" pos="1207"/>
        <p:guide orient="horz" pos="4254"/>
        <p:guide orient="horz" pos="3974"/>
        <p:guide orient="horz" pos="2205"/>
        <p:guide orient="horz" pos="3126"/>
        <p:guide pos="2892"/>
        <p:guide pos="5670"/>
        <p:guide pos="4682"/>
        <p:guide pos="250"/>
        <p:guide pos="88"/>
        <p:guide pos="2935"/>
        <p:guide pos="2909"/>
        <p:guide orient="horz" pos="71"/>
        <p:guide orient="horz" pos="3475"/>
        <p:guide pos="204"/>
        <p:guide pos="4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0B2FD79D-DE66-9045-A7FB-0C25E75BD3A5}" type="datetimeFigureOut">
              <a:rPr lang="nb-NO" smtClean="0"/>
              <a:t>18.09.2018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8AC7C63E-BF98-AA4B-BDB9-745AE637062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2692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2"/>
            <a:ext cx="568198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A01B3C1-717C-934F-A904-A4084379C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8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604" y="110282"/>
            <a:ext cx="8869680" cy="665226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085849" y="2183597"/>
            <a:ext cx="7264402" cy="85725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6527" y="3155405"/>
            <a:ext cx="7340073" cy="46030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lnSpc>
                <a:spcPct val="70000"/>
              </a:lnSpc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5" y="477354"/>
            <a:ext cx="94101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5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92943" y="5877272"/>
            <a:ext cx="4098107" cy="607483"/>
          </a:xfrm>
          <a:ln>
            <a:solidFill>
              <a:schemeClr val="tx1">
                <a:alpha val="0"/>
              </a:schemeClr>
            </a:solidFill>
          </a:ln>
        </p:spPr>
        <p:txBody>
          <a:bodyPr lIns="91440" tIns="45720" rIns="91440" bIns="45720"/>
          <a:lstStyle>
            <a:lvl1pPr marL="0" indent="0" algn="l">
              <a:buFontTx/>
              <a:buNone/>
              <a:defRPr sz="1000" b="0" i="0">
                <a:solidFill>
                  <a:srgbClr val="14131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err="1"/>
              <a:t>Navn</a:t>
            </a:r>
            <a:r>
              <a:rPr lang="en-US" noProof="0" dirty="0"/>
              <a:t> </a:t>
            </a:r>
            <a:r>
              <a:rPr lang="en-US" noProof="0" dirty="0" err="1"/>
              <a:t>Navnesen</a:t>
            </a:r>
            <a:endParaRPr lang="en-US" noProof="0" dirty="0"/>
          </a:p>
          <a:p>
            <a:pPr lvl="0"/>
            <a:r>
              <a:rPr lang="en-US" noProof="0" dirty="0" err="1"/>
              <a:t>Navn.navnesen@ife.no</a:t>
            </a:r>
            <a:endParaRPr lang="en-US" noProof="0" dirty="0"/>
          </a:p>
          <a:p>
            <a:pPr lvl="0"/>
            <a:r>
              <a:rPr lang="en-US" noProof="0" dirty="0"/>
              <a:t>+47 999 99 999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3" y="452766"/>
            <a:ext cx="2292669" cy="4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6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FE2014 –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D78A-AF44-084D-9B20-2F6031FACDF6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2A7A-EFA1-DA44-AD70-5C7652F45B8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4461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273050" y="4559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7609" y="6503248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E951-C4DC-404A-87C4-647CE792C83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004917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to kolonn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95D4-B2CE-0D4B-9F44-7E18C700A04D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9435-20BE-804C-BC15-D78D463BDF4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65162" y="1925067"/>
            <a:ext cx="3978846" cy="43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788024" y="1916832"/>
            <a:ext cx="397884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25091329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to kolonner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976C-A66C-A54A-90C5-A1D49550EDD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9435-20BE-804C-BC15-D78D463BDF4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1916832"/>
            <a:ext cx="4161159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65162" y="1925067"/>
            <a:ext cx="3906838" cy="43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327986223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AE1A-E694-9746-BBC7-430AA1DCECB0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3E77-8900-494B-A3F7-B660A0BA4F2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1916832"/>
            <a:ext cx="4161159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395536" y="1916832"/>
            <a:ext cx="4161159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1970203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overskrif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D28D-AB2B-4646-9096-61102D5C706B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E951-C4DC-404A-87C4-647CE792C83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395536" y="1916832"/>
            <a:ext cx="8424936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857458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FE2014 – bunnjuster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anchorCtr="0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946646"/>
            <a:ext cx="7772400" cy="3346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8F0F-D771-1246-9859-9188A56DFD12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510A-2515-C241-AF61-AA6638B1440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226275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Ba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139699" y="104775"/>
            <a:ext cx="8861425" cy="664845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8482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139699" y="104775"/>
            <a:ext cx="8861425" cy="664845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3" name="Tittel 1"/>
          <p:cNvSpPr>
            <a:spLocks noGrp="1"/>
          </p:cNvSpPr>
          <p:nvPr>
            <p:ph type="ctrTitle"/>
          </p:nvPr>
        </p:nvSpPr>
        <p:spPr>
          <a:xfrm>
            <a:off x="1085849" y="2183597"/>
            <a:ext cx="7264402" cy="85725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334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346800"/>
            <a:ext cx="8869680" cy="396179"/>
          </a:xfrm>
          <a:prstGeom prst="rect">
            <a:avLst/>
          </a:prstGeom>
        </p:spPr>
      </p:pic>
      <p:cxnSp>
        <p:nvCxnSpPr>
          <p:cNvPr id="3" name="Rett linje 2"/>
          <p:cNvCxnSpPr/>
          <p:nvPr/>
        </p:nvCxnSpPr>
        <p:spPr>
          <a:xfrm>
            <a:off x="133350" y="6299529"/>
            <a:ext cx="8867775" cy="0"/>
          </a:xfrm>
          <a:prstGeom prst="line">
            <a:avLst/>
          </a:prstGeom>
          <a:ln w="6350">
            <a:solidFill>
              <a:srgbClr val="4C4D4C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1916832"/>
            <a:ext cx="8132762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-857250" y="161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cxnSp>
        <p:nvCxnSpPr>
          <p:cNvPr id="16" name="Rett linje 15"/>
          <p:cNvCxnSpPr/>
          <p:nvPr/>
        </p:nvCxnSpPr>
        <p:spPr>
          <a:xfrm flipV="1">
            <a:off x="133350" y="304800"/>
            <a:ext cx="8883650" cy="6134102"/>
          </a:xfrm>
          <a:prstGeom prst="line">
            <a:avLst/>
          </a:prstGeom>
          <a:ln w="6350">
            <a:gradFill flip="none" rotWithShape="1">
              <a:gsLst>
                <a:gs pos="0">
                  <a:srgbClr val="4C4D4C">
                    <a:alpha val="38000"/>
                  </a:srgbClr>
                </a:gs>
                <a:gs pos="25000">
                  <a:srgbClr val="FFFFFF">
                    <a:alpha val="25000"/>
                  </a:srgbClr>
                </a:gs>
                <a:gs pos="100000">
                  <a:srgbClr val="4C4D4C">
                    <a:alpha val="25000"/>
                  </a:srgbClr>
                </a:gs>
                <a:gs pos="75000">
                  <a:srgbClr val="FFFFFF">
                    <a:alpha val="25000"/>
                  </a:srgbClr>
                </a:gs>
              </a:gsLst>
              <a:lin ang="0" scaled="1"/>
              <a:tileRect/>
            </a:gra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V="1">
            <a:off x="325438" y="5373216"/>
            <a:ext cx="0" cy="1380011"/>
          </a:xfrm>
          <a:prstGeom prst="line">
            <a:avLst/>
          </a:prstGeom>
          <a:ln w="6350">
            <a:solidFill>
              <a:srgbClr val="4C4D4C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 flipV="1">
            <a:off x="8799264" y="132545"/>
            <a:ext cx="0" cy="1380011"/>
          </a:xfrm>
          <a:prstGeom prst="line">
            <a:avLst/>
          </a:prstGeom>
          <a:ln w="6350">
            <a:solidFill>
              <a:srgbClr val="4C4D4C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7612" y="6190704"/>
            <a:ext cx="216024" cy="21602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</a:t>
            </a:r>
          </a:p>
        </p:txBody>
      </p:sp>
      <p:sp>
        <p:nvSpPr>
          <p:cNvPr id="11" name="Ellipse 10"/>
          <p:cNvSpPr/>
          <p:nvPr/>
        </p:nvSpPr>
        <p:spPr>
          <a:xfrm>
            <a:off x="259687" y="6233779"/>
            <a:ext cx="131501" cy="131501"/>
          </a:xfrm>
          <a:prstGeom prst="ellipse">
            <a:avLst/>
          </a:prstGeom>
          <a:solidFill>
            <a:srgbClr val="C844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689156" y="361231"/>
            <a:ext cx="216024" cy="21602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</a:t>
            </a:r>
          </a:p>
        </p:txBody>
      </p:sp>
      <p:sp>
        <p:nvSpPr>
          <p:cNvPr id="20" name="Ellipse 19"/>
          <p:cNvSpPr/>
          <p:nvPr/>
        </p:nvSpPr>
        <p:spPr>
          <a:xfrm>
            <a:off x="8730587" y="404479"/>
            <a:ext cx="131501" cy="131501"/>
          </a:xfrm>
          <a:prstGeom prst="ellipse">
            <a:avLst/>
          </a:prstGeom>
          <a:solidFill>
            <a:srgbClr val="C844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499992" y="6456805"/>
            <a:ext cx="216024" cy="21602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491342"/>
            <a:ext cx="67786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21A7E5-BA1B-B04F-AF0C-E126B3390856}" type="datetime1">
              <a:rPr lang="nb-NO" smtClean="0"/>
              <a:pPr>
                <a:defRPr/>
              </a:pPr>
              <a:t>18.09.2018</a:t>
            </a:fld>
            <a:endParaRPr lang="nb-NO" dirty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9992" y="6491342"/>
            <a:ext cx="21602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00" b="0">
                <a:solidFill>
                  <a:srgbClr val="DF684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511CC2A-178A-3648-8C4E-6631213AB7C5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23" name="Bilde 22" descr="IFElogo_CMYK_nor_kortv.ep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66" y="6455675"/>
            <a:ext cx="315698" cy="2179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11" r:id="rId2"/>
    <p:sldLayoutId id="2147484713" r:id="rId3"/>
    <p:sldLayoutId id="2147484763" r:id="rId4"/>
    <p:sldLayoutId id="2147484715" r:id="rId5"/>
    <p:sldLayoutId id="2147484777" r:id="rId6"/>
    <p:sldLayoutId id="2147484712" r:id="rId7"/>
    <p:sldLayoutId id="2147484778" r:id="rId8"/>
    <p:sldLayoutId id="2147484780" r:id="rId9"/>
    <p:sldLayoutId id="2147484779" r:id="rId10"/>
    <p:sldLayoutId id="2147484716" r:id="rId11"/>
  </p:sldLayoutIdLst>
  <p:transition spd="slow">
    <p:fade thruBlk="1"/>
  </p:transition>
  <p:hf hdr="0" ftr="0"/>
  <p:txStyles>
    <p:titleStyle>
      <a:lvl1pPr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defRPr sz="3200" b="1" i="0">
          <a:solidFill>
            <a:srgbClr val="4C4D4C"/>
          </a:solidFill>
          <a:latin typeface="Arial"/>
          <a:ea typeface="ヒラギノ角ゴ Pro W3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9pPr>
    </p:titleStyle>
    <p:bodyStyle>
      <a:lvl1pPr marL="179388" indent="-2160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2000">
          <a:solidFill>
            <a:srgbClr val="4C4D4C"/>
          </a:solidFill>
          <a:latin typeface="Arial"/>
          <a:ea typeface="ヒラギノ角ゴ Pro W3" charset="0"/>
          <a:cs typeface="Arial"/>
        </a:defRPr>
      </a:lvl1pPr>
      <a:lvl2pPr marL="432000" indent="-216000" algn="l" rtl="0" eaLnBrk="1" fontAlgn="base" hangingPunct="1"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1800">
          <a:solidFill>
            <a:srgbClr val="4C4D4C"/>
          </a:solidFill>
          <a:latin typeface="Arial"/>
          <a:ea typeface="Arial" charset="0"/>
          <a:cs typeface="Arial"/>
        </a:defRPr>
      </a:lvl2pPr>
      <a:lvl3pPr marL="648000" indent="-216000" algn="l" rtl="0" eaLnBrk="1" fontAlgn="base" hangingPunct="1"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1600">
          <a:solidFill>
            <a:srgbClr val="4C4D4C"/>
          </a:solidFill>
          <a:latin typeface="Arial"/>
          <a:ea typeface="Arial" charset="0"/>
          <a:cs typeface="Arial"/>
        </a:defRPr>
      </a:lvl3pPr>
      <a:lvl4pPr marL="864000" indent="-180975" algn="l" rtl="0" eaLnBrk="1" fontAlgn="base" hangingPunct="1"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1400">
          <a:solidFill>
            <a:srgbClr val="4C4D4C"/>
          </a:solidFill>
          <a:latin typeface="Arial"/>
          <a:ea typeface="Arial" charset="0"/>
          <a:cs typeface="Arial"/>
        </a:defRPr>
      </a:lvl4pPr>
      <a:lvl5pPr marL="16176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rgbClr val="141313"/>
          </a:solidFill>
          <a:latin typeface="+mn-lt"/>
          <a:ea typeface="Arial" charset="0"/>
          <a:cs typeface="+mn-cs"/>
        </a:defRPr>
      </a:lvl5pPr>
      <a:lvl6pPr marL="20748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6pPr>
      <a:lvl7pPr marL="25320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7pPr>
      <a:lvl8pPr marL="29892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8pPr>
      <a:lvl9pPr marL="34464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2" y="1988840"/>
            <a:ext cx="8915625" cy="108012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Shielding guides out LOS. Gamma shielding.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818269" y="6415068"/>
            <a:ext cx="7340073" cy="46030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IKON15, 12/09/2018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0" y="3507702"/>
            <a:ext cx="19928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Rodion Kolevatov</a:t>
            </a:r>
            <a:endParaRPr lang="en-US" baseline="30000" dirty="0">
              <a:solidFill>
                <a:schemeClr val="bg1"/>
              </a:solidFill>
              <a:latin typeface="+mj-lt"/>
              <a:cs typeface="Times New Roman"/>
            </a:endParaRPr>
          </a:p>
          <a:p>
            <a:pPr algn="ctr"/>
            <a:endParaRPr lang="en-US" sz="1200" i="1" baseline="30000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09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0C63D4-F669-4E94-8275-97A21470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610989"/>
            <a:ext cx="8474397" cy="1646068"/>
          </a:xfrm>
        </p:spPr>
        <p:txBody>
          <a:bodyPr/>
          <a:lstStyle/>
          <a:p>
            <a:r>
              <a:rPr lang="en-US" dirty="0"/>
              <a:t>Communicated by Uwe </a:t>
            </a:r>
            <a:r>
              <a:rPr lang="en-US" dirty="0" err="1"/>
              <a:t>Filges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With 120 mm steel ~5 </a:t>
            </a:r>
            <a:r>
              <a:rPr lang="en-US" dirty="0" err="1"/>
              <a:t>uSv</a:t>
            </a:r>
            <a:r>
              <a:rPr lang="en-US" dirty="0"/>
              <a:t>/</a:t>
            </a:r>
            <a:r>
              <a:rPr lang="en-US" dirty="0" err="1"/>
              <a:t>hr</a:t>
            </a:r>
            <a:r>
              <a:rPr lang="en-US" dirty="0"/>
              <a:t> outside, </a:t>
            </a:r>
          </a:p>
          <a:p>
            <a:pPr lvl="1"/>
            <a:r>
              <a:rPr lang="en-US" dirty="0"/>
              <a:t>extra 50 cm concrete reduce to &lt;1uSv/</a:t>
            </a:r>
            <a:r>
              <a:rPr lang="en-US" dirty="0" err="1"/>
              <a:t>hr</a:t>
            </a:r>
            <a:r>
              <a:rPr lang="en-US" dirty="0"/>
              <a:t> in the pathways.</a:t>
            </a:r>
          </a:p>
          <a:p>
            <a:pPr lvl="1"/>
            <a:r>
              <a:rPr lang="en-US" dirty="0"/>
              <a:t>Streaming of </a:t>
            </a:r>
            <a:r>
              <a:rPr lang="en-US"/>
              <a:t>thermal neutron </a:t>
            </a:r>
            <a:r>
              <a:rPr lang="en-US" dirty="0"/>
              <a:t>inside the steel shielding (results in capture with high-E photon emission)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44FD5-BF40-411E-A040-C85F9A05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23914-B314-4655-A175-F1E0EFF9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3833E9-2AFA-481C-931F-BC725664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52" y="-37230"/>
            <a:ext cx="8132762" cy="792088"/>
          </a:xfrm>
        </p:spPr>
        <p:txBody>
          <a:bodyPr/>
          <a:lstStyle/>
          <a:p>
            <a:r>
              <a:rPr lang="en-US" dirty="0"/>
              <a:t>Benchmarking: Shielding at PSI</a:t>
            </a:r>
            <a:endParaRPr lang="ru-RU" dirty="0"/>
          </a:p>
        </p:txBody>
      </p:sp>
      <p:pic>
        <p:nvPicPr>
          <p:cNvPr id="7" name="Bild 4">
            <a:extLst>
              <a:ext uri="{FF2B5EF4-FFF2-40B4-BE49-F238E27FC236}">
                <a16:creationId xmlns:a16="http://schemas.microsoft.com/office/drawing/2014/main" id="{6D4383FF-5E14-44A0-8B75-6120F2FCAD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2379" y="1410861"/>
            <a:ext cx="3278495" cy="2458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E5F82-601E-46BB-BF84-458847ED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05984"/>
            <a:ext cx="4316342" cy="2859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8C62DB-1D96-40A4-A365-693DACEB4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25" y="892634"/>
            <a:ext cx="1755800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22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0C63D4-F669-4E94-8275-97A21470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4468026"/>
            <a:ext cx="9108504" cy="1646068"/>
          </a:xfrm>
        </p:spPr>
        <p:txBody>
          <a:bodyPr/>
          <a:lstStyle/>
          <a:p>
            <a:r>
              <a:rPr lang="en-US" dirty="0"/>
              <a:t>Model calculation for FOCUS instrument (</a:t>
            </a:r>
            <a:r>
              <a:rPr lang="en-US" dirty="0" err="1"/>
              <a:t>McStas</a:t>
            </a:r>
            <a:r>
              <a:rPr lang="en-US" dirty="0"/>
              <a:t> only, no neutron streaming):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44FD5-BF40-411E-A040-C85F9A05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23914-B314-4655-A175-F1E0EFF9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3833E9-2AFA-481C-931F-BC725664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52" y="-37230"/>
            <a:ext cx="8132762" cy="792088"/>
          </a:xfrm>
        </p:spPr>
        <p:txBody>
          <a:bodyPr/>
          <a:lstStyle/>
          <a:p>
            <a:r>
              <a:rPr lang="en-US" dirty="0"/>
              <a:t>Benchmarking: Shielding at PSI</a:t>
            </a:r>
            <a:endParaRPr lang="ru-RU" dirty="0"/>
          </a:p>
        </p:txBody>
      </p:sp>
      <p:pic>
        <p:nvPicPr>
          <p:cNvPr id="7" name="Bild 4">
            <a:extLst>
              <a:ext uri="{FF2B5EF4-FFF2-40B4-BE49-F238E27FC236}">
                <a16:creationId xmlns:a16="http://schemas.microsoft.com/office/drawing/2014/main" id="{6D4383FF-5E14-44A0-8B75-6120F2FCAD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2379" y="1410861"/>
            <a:ext cx="3278495" cy="2458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82E817-2575-495B-A390-DF8A074E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28" y="1083799"/>
            <a:ext cx="4316342" cy="2859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427AAF-F401-4F6D-95D2-9C3272627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25" y="892634"/>
            <a:ext cx="1755800" cy="3578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C489C5-5B47-4C2C-BB34-3DC424DCA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28" y="4800237"/>
            <a:ext cx="7781630" cy="19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1902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AF1949C-393A-427E-9D18-9D5126AAF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1" y="1628800"/>
            <a:ext cx="8901545" cy="310286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36712"/>
          </a:xfrm>
        </p:spPr>
        <p:txBody>
          <a:bodyPr/>
          <a:lstStyle/>
          <a:p>
            <a:r>
              <a:rPr lang="en-US" sz="2800" dirty="0"/>
              <a:t>Example: BIFROST</a:t>
            </a:r>
          </a:p>
        </p:txBody>
      </p:sp>
      <p:sp>
        <p:nvSpPr>
          <p:cNvPr id="6" name="Oval 5"/>
          <p:cNvSpPr/>
          <p:nvPr/>
        </p:nvSpPr>
        <p:spPr>
          <a:xfrm>
            <a:off x="1865268" y="2691696"/>
            <a:ext cx="520858" cy="7431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84368" y="1628800"/>
            <a:ext cx="864096" cy="12634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4" idx="2"/>
            <a:endCxn id="24" idx="7"/>
          </p:cNvCxnSpPr>
          <p:nvPr/>
        </p:nvCxnSpPr>
        <p:spPr>
          <a:xfrm flipH="1">
            <a:off x="1396805" y="1376520"/>
            <a:ext cx="381354" cy="35798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2"/>
            <a:endCxn id="8" idx="2"/>
          </p:cNvCxnSpPr>
          <p:nvPr/>
        </p:nvCxnSpPr>
        <p:spPr>
          <a:xfrm>
            <a:off x="1778159" y="1376520"/>
            <a:ext cx="6106209" cy="8839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1007188"/>
            <a:ext cx="262123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Loss of high divergence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1907704" y="1671173"/>
            <a:ext cx="0" cy="341401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7631832" y="1383141"/>
            <a:ext cx="0" cy="341401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0411" y="4804391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Defocusing,</a:t>
            </a:r>
          </a:p>
          <a:p>
            <a:r>
              <a:rPr lang="en-US" dirty="0"/>
              <a:t>variable </a:t>
            </a:r>
            <a:r>
              <a:rPr lang="en-US" i="1" dirty="0"/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2805" y="4716769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Focusing,</a:t>
            </a:r>
          </a:p>
          <a:p>
            <a:r>
              <a:rPr lang="en-US" dirty="0"/>
              <a:t>variable </a:t>
            </a:r>
            <a:r>
              <a:rPr lang="en-US" i="1" dirty="0"/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8378" y="4731668"/>
            <a:ext cx="433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Straight, m=1.5 at 50-140 m from source</a:t>
            </a:r>
          </a:p>
        </p:txBody>
      </p:sp>
      <p:sp>
        <p:nvSpPr>
          <p:cNvPr id="24" name="Oval 23"/>
          <p:cNvSpPr/>
          <p:nvPr/>
        </p:nvSpPr>
        <p:spPr>
          <a:xfrm>
            <a:off x="898120" y="1587898"/>
            <a:ext cx="584246" cy="1001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cxnSpLocks/>
            <a:stCxn id="14" idx="2"/>
            <a:endCxn id="6" idx="7"/>
          </p:cNvCxnSpPr>
          <p:nvPr/>
        </p:nvCxnSpPr>
        <p:spPr>
          <a:xfrm>
            <a:off x="1778159" y="1376520"/>
            <a:ext cx="531689" cy="14240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Content Placeholder 6153"/>
          <p:cNvSpPr>
            <a:spLocks noGrp="1"/>
          </p:cNvSpPr>
          <p:nvPr>
            <p:ph idx="1"/>
          </p:nvPr>
        </p:nvSpPr>
        <p:spPr>
          <a:xfrm>
            <a:off x="665163" y="5661248"/>
            <a:ext cx="8132762" cy="5958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CE1A8D-1E40-48E6-99F4-7194CEF1D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083050"/>
            <a:ext cx="5849247" cy="40173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84BB19B-3EFF-4399-82AE-0CB8B99C70B8}"/>
              </a:ext>
            </a:extLst>
          </p:cNvPr>
          <p:cNvSpPr txBox="1"/>
          <p:nvPr/>
        </p:nvSpPr>
        <p:spPr>
          <a:xfrm>
            <a:off x="4718605" y="2164214"/>
            <a:ext cx="1518364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Chopper gap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48CD99-78F6-41EF-B043-30A85CF0AF5F}"/>
              </a:ext>
            </a:extLst>
          </p:cNvPr>
          <p:cNvCxnSpPr>
            <a:cxnSpLocks/>
          </p:cNvCxnSpPr>
          <p:nvPr/>
        </p:nvCxnSpPr>
        <p:spPr>
          <a:xfrm flipH="1">
            <a:off x="3780989" y="2340119"/>
            <a:ext cx="913673" cy="1038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7246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42C2B6-4679-4B67-BDAE-A05C63093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49" y="714605"/>
            <a:ext cx="8312727" cy="20764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581128"/>
            <a:ext cx="8474397" cy="16759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shielding layout of BIFROST (anticipated prior to common shielding project)</a:t>
            </a:r>
          </a:p>
          <a:p>
            <a:r>
              <a:rPr lang="en-US" dirty="0"/>
              <a:t>60 cm concrete up to ~130 m</a:t>
            </a:r>
          </a:p>
          <a:p>
            <a:r>
              <a:rPr lang="en-US" dirty="0"/>
              <a:t>120 cm concrete 130m—cave</a:t>
            </a:r>
          </a:p>
          <a:p>
            <a:r>
              <a:rPr lang="en-US" dirty="0"/>
              <a:t>Up to 20 cm extra steel in D03.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484310"/>
          </a:xfrm>
        </p:spPr>
        <p:txBody>
          <a:bodyPr/>
          <a:lstStyle/>
          <a:p>
            <a:r>
              <a:rPr lang="en-US" sz="2800" dirty="0"/>
              <a:t>Example: BIFROST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8308" y="510315"/>
            <a:ext cx="191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5MW, </a:t>
            </a:r>
            <a:r>
              <a:rPr lang="en-US" i="1" dirty="0"/>
              <a:t>R</a:t>
            </a:r>
            <a:r>
              <a:rPr lang="en-US" baseline="-25000" dirty="0"/>
              <a:t>0</a:t>
            </a:r>
            <a:r>
              <a:rPr lang="en-US" dirty="0"/>
              <a:t>=0.99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E3F7B-0B58-4BD7-B121-A91386097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32687"/>
            <a:ext cx="8382897" cy="2076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C67029-8C7F-4B06-9BBC-52E7B7AC928C}"/>
              </a:ext>
            </a:extLst>
          </p:cNvPr>
          <p:cNvSpPr txBox="1"/>
          <p:nvPr/>
        </p:nvSpPr>
        <p:spPr>
          <a:xfrm>
            <a:off x="1475656" y="105273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Concrete shielding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095ABA-B109-4B7F-8EAC-7CCE54D7B421}"/>
              </a:ext>
            </a:extLst>
          </p:cNvPr>
          <p:cNvSpPr txBox="1"/>
          <p:nvPr/>
        </p:nvSpPr>
        <p:spPr>
          <a:xfrm>
            <a:off x="1450473" y="260637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Iron shielding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3710E-33E1-4095-93E4-7DBF165119A5}"/>
              </a:ext>
            </a:extLst>
          </p:cNvPr>
          <p:cNvSpPr txBox="1"/>
          <p:nvPr/>
        </p:nvSpPr>
        <p:spPr>
          <a:xfrm>
            <a:off x="4605621" y="370963"/>
            <a:ext cx="192873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Chopper position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C67E72-F32E-4681-9DF9-73768D87EAC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961444" y="555629"/>
            <a:ext cx="644177" cy="914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CEC1A7-599C-4199-A1A4-135C77F9394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961444" y="555629"/>
            <a:ext cx="644177" cy="2420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83004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1B1427-3426-441D-BBE5-8B1053CA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473"/>
            <a:ext cx="9144000" cy="229180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7456EC-DDC4-4754-8E2F-F379C917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52" y="5838887"/>
            <a:ext cx="8132762" cy="739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8B23C-D7B6-4175-8662-4E67132E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E8940-62A7-4974-86BF-AC460E43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0EE5BF-6985-4D09-A375-3636F3F5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792088"/>
          </a:xfrm>
        </p:spPr>
        <p:txBody>
          <a:bodyPr/>
          <a:lstStyle/>
          <a:p>
            <a:r>
              <a:rPr lang="en-US" dirty="0"/>
              <a:t>BEER and DREAM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F0A2A-43C6-41B7-81D9-9124E4E2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12776"/>
            <a:ext cx="8928992" cy="2190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C05F73-8E90-470D-8633-96858AC325BC}"/>
              </a:ext>
            </a:extLst>
          </p:cNvPr>
          <p:cNvSpPr txBox="1"/>
          <p:nvPr/>
        </p:nvSpPr>
        <p:spPr>
          <a:xfrm>
            <a:off x="827584" y="1569290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BEER, concrete to reach 1uSv/</a:t>
            </a:r>
            <a:r>
              <a:rPr lang="en-US" dirty="0" err="1"/>
              <a:t>hr</a:t>
            </a:r>
            <a:r>
              <a:rPr lang="en-US" dirty="0"/>
              <a:t> outside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68E8A-2E4C-4162-A641-AD40932D1E24}"/>
              </a:ext>
            </a:extLst>
          </p:cNvPr>
          <p:cNvSpPr txBox="1"/>
          <p:nvPr/>
        </p:nvSpPr>
        <p:spPr>
          <a:xfrm>
            <a:off x="809221" y="3804701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DREAM, concrete to reach 1uSv/</a:t>
            </a:r>
            <a:r>
              <a:rPr lang="en-US" dirty="0" err="1"/>
              <a:t>hr</a:t>
            </a:r>
            <a:r>
              <a:rPr lang="en-US" dirty="0"/>
              <a:t> outside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80D11-F86E-4126-91BF-758A9FEA92E8}"/>
              </a:ext>
            </a:extLst>
          </p:cNvPr>
          <p:cNvSpPr txBox="1"/>
          <p:nvPr/>
        </p:nvSpPr>
        <p:spPr>
          <a:xfrm>
            <a:off x="1242601" y="5112159"/>
            <a:ext cx="795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Factor 10 less total flux at guide exit than at BIFROST and lower divergence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58857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3808" y="2420888"/>
            <a:ext cx="3456385" cy="1124033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054871575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3403" y="4581128"/>
            <a:ext cx="8132762" cy="1728192"/>
          </a:xfrm>
        </p:spPr>
        <p:txBody>
          <a:bodyPr/>
          <a:lstStyle/>
          <a:p>
            <a:pPr marL="420588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Little absorption per incident neutron for </a:t>
            </a:r>
            <a:r>
              <a:rPr lang="en-US" i="1" dirty="0"/>
              <a:t>q&lt;</a:t>
            </a:r>
            <a:r>
              <a:rPr lang="en-US" i="1" dirty="0" err="1"/>
              <a:t>q</a:t>
            </a:r>
            <a:r>
              <a:rPr lang="en-US" i="1" baseline="-25000" dirty="0" err="1"/>
              <a:t>c</a:t>
            </a:r>
            <a:r>
              <a:rPr lang="en-US" i="1" baseline="30000" dirty="0" err="1"/>
              <a:t>Ni</a:t>
            </a:r>
            <a:r>
              <a:rPr lang="en-US" i="1" dirty="0"/>
              <a:t> .</a:t>
            </a:r>
          </a:p>
          <a:p>
            <a:pPr marL="420588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Approximately linear growth for 1 &lt; </a:t>
            </a:r>
            <a:r>
              <a:rPr lang="en-US" i="1" dirty="0"/>
              <a:t>q &lt; m </a:t>
            </a:r>
            <a:r>
              <a:rPr lang="en-US" i="1" dirty="0" err="1"/>
              <a:t>q</a:t>
            </a:r>
            <a:r>
              <a:rPr lang="en-US" i="1" baseline="-25000" dirty="0" err="1"/>
              <a:t>c</a:t>
            </a:r>
            <a:r>
              <a:rPr lang="en-US" i="1" baseline="30000" dirty="0" err="1"/>
              <a:t>Ni</a:t>
            </a:r>
            <a:endParaRPr lang="en-US" i="1" baseline="30000" dirty="0"/>
          </a:p>
          <a:p>
            <a:pPr marL="673200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i="1" dirty="0"/>
              <a:t>Step in Ni absorption determined by a thickness of the outermost Ni layer </a:t>
            </a:r>
          </a:p>
          <a:p>
            <a:pPr marL="420588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1/q scaling above the coating cutoff (transmission for </a:t>
            </a:r>
            <a:r>
              <a:rPr lang="en-US" i="1" dirty="0"/>
              <a:t>q &gt; m </a:t>
            </a:r>
            <a:r>
              <a:rPr lang="en-US" i="1" dirty="0" err="1"/>
              <a:t>q</a:t>
            </a:r>
            <a:r>
              <a:rPr lang="en-US" i="1" baseline="-25000" dirty="0" err="1"/>
              <a:t>c</a:t>
            </a:r>
            <a:r>
              <a:rPr lang="en-US" i="1" baseline="30000" dirty="0" err="1"/>
              <a:t>Ni</a:t>
            </a:r>
            <a:r>
              <a:rPr lang="en-US" dirty="0"/>
              <a:t>, path length is inverse proportional to the glancing angle)</a:t>
            </a:r>
          </a:p>
          <a:p>
            <a:pPr marL="420588" indent="-457200">
              <a:buClr>
                <a:schemeClr val="accent1"/>
              </a:buClr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0593" y="0"/>
            <a:ext cx="8132762" cy="720080"/>
          </a:xfrm>
        </p:spPr>
        <p:txBody>
          <a:bodyPr/>
          <a:lstStyle/>
          <a:p>
            <a:r>
              <a:rPr lang="en-US" dirty="0"/>
              <a:t>3 distinct regimes. Path length scaling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552728" cy="361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339752" y="1700808"/>
            <a:ext cx="3816424" cy="187220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339752" y="2276872"/>
            <a:ext cx="3816424" cy="172819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19672" y="3573016"/>
            <a:ext cx="626469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19672" y="4005064"/>
            <a:ext cx="626469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-1329682" y="2268962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Capture probability per incident *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596336" y="3573016"/>
            <a:ext cx="0" cy="4320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04436" y="4221088"/>
            <a:ext cx="490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 transfer at reflection in units of </a:t>
            </a:r>
            <a:r>
              <a:rPr lang="en-US" i="1" dirty="0" err="1"/>
              <a:t>q</a:t>
            </a:r>
            <a:r>
              <a:rPr lang="en-US" i="1" baseline="-25000" dirty="0" err="1"/>
              <a:t>c</a:t>
            </a:r>
            <a:r>
              <a:rPr lang="en-US" i="1" baseline="30000" dirty="0" err="1"/>
              <a:t>Ni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79912" y="2339588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1680" y="3563724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39141" y="3635732"/>
            <a:ext cx="5052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88224" y="2492896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72200" y="980728"/>
            <a:ext cx="237626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sz="1400" dirty="0"/>
              <a:t>Calculation performed for zero interfacial roughness</a:t>
            </a:r>
          </a:p>
        </p:txBody>
      </p:sp>
    </p:spTree>
    <p:extLst>
      <p:ext uri="{BB962C8B-B14F-4D97-AF65-F5344CB8AC3E}">
        <p14:creationId xmlns:p14="http://schemas.microsoft.com/office/powerpoint/2010/main" val="50794516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Prompt gamma shielding</a:t>
            </a:r>
          </a:p>
          <a:p>
            <a:pPr lvl="1"/>
            <a:r>
              <a:rPr lang="en-US" sz="2600" dirty="0"/>
              <a:t>Capture in multilayer coatings</a:t>
            </a:r>
          </a:p>
          <a:p>
            <a:pPr lvl="1"/>
            <a:r>
              <a:rPr lang="en-US" sz="2600" dirty="0"/>
              <a:t>Capture related to low angle reflectivity loss</a:t>
            </a:r>
          </a:p>
          <a:p>
            <a:pPr lvl="1"/>
            <a:r>
              <a:rPr lang="en-US" sz="2400" i="1" dirty="0" err="1"/>
              <a:t>Shielding_logger</a:t>
            </a:r>
            <a:r>
              <a:rPr lang="en-US" sz="2400" i="1" dirty="0"/>
              <a:t>, </a:t>
            </a:r>
            <a:r>
              <a:rPr lang="en-US" sz="2400" i="1" dirty="0" err="1"/>
              <a:t>Shielding_calculator</a:t>
            </a:r>
            <a:r>
              <a:rPr lang="en-US" sz="2400" i="1" dirty="0"/>
              <a:t> and </a:t>
            </a:r>
            <a:r>
              <a:rPr lang="en-US" sz="2400" i="1" dirty="0" err="1"/>
              <a:t>Dose_calculator</a:t>
            </a:r>
            <a:r>
              <a:rPr lang="en-US" sz="2400" i="1" dirty="0"/>
              <a:t> </a:t>
            </a:r>
            <a:r>
              <a:rPr lang="en-US" sz="2400" dirty="0"/>
              <a:t>for </a:t>
            </a:r>
            <a:r>
              <a:rPr lang="en-US" sz="2400" dirty="0" err="1"/>
              <a:t>McStas</a:t>
            </a:r>
            <a:r>
              <a:rPr lang="en-US" sz="2400" i="1" dirty="0"/>
              <a:t> </a:t>
            </a:r>
            <a:endParaRPr lang="en-US" sz="2800" dirty="0"/>
          </a:p>
          <a:p>
            <a:r>
              <a:rPr lang="en-US" sz="2800" dirty="0"/>
              <a:t>Examples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9700294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11100"/>
            <a:ext cx="5926642" cy="27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692696"/>
            <a:ext cx="4496761" cy="34620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Potential prompt gamma sources:</a:t>
            </a:r>
          </a:p>
          <a:p>
            <a:r>
              <a:rPr lang="en-US" dirty="0"/>
              <a:t>Coating</a:t>
            </a:r>
          </a:p>
          <a:p>
            <a:pPr lvl="1"/>
            <a:r>
              <a:rPr lang="en-US" dirty="0"/>
              <a:t>Ni(</a:t>
            </a:r>
            <a:r>
              <a:rPr lang="en-US" dirty="0" err="1"/>
              <a:t>Ni+Mo</a:t>
            </a:r>
            <a:r>
              <a:rPr lang="en-US" dirty="0"/>
              <a:t>)/</a:t>
            </a:r>
            <a:r>
              <a:rPr lang="en-US" dirty="0" err="1"/>
              <a:t>Ti</a:t>
            </a:r>
            <a:r>
              <a:rPr lang="en-US" dirty="0"/>
              <a:t> multilayer </a:t>
            </a:r>
          </a:p>
          <a:p>
            <a:pPr lvl="1"/>
            <a:r>
              <a:rPr lang="en-US" dirty="0"/>
              <a:t>Up to few </a:t>
            </a:r>
            <a:r>
              <a:rPr lang="en-US" dirty="0" err="1"/>
              <a:t>mkm</a:t>
            </a:r>
            <a:r>
              <a:rPr lang="en-US" dirty="0"/>
              <a:t> thick</a:t>
            </a:r>
          </a:p>
          <a:p>
            <a:r>
              <a:rPr lang="en-US" dirty="0"/>
              <a:t>Substrate </a:t>
            </a:r>
          </a:p>
          <a:p>
            <a:pPr lvl="1"/>
            <a:r>
              <a:rPr lang="en-US" dirty="0"/>
              <a:t>Borosilicate glass,</a:t>
            </a:r>
          </a:p>
          <a:p>
            <a:pPr lvl="1"/>
            <a:r>
              <a:rPr lang="en-US" dirty="0"/>
              <a:t>Possibility for Cu/Al</a:t>
            </a:r>
          </a:p>
          <a:p>
            <a:pPr lvl="1"/>
            <a:r>
              <a:rPr lang="en-US" dirty="0"/>
              <a:t>Up to few cm thick</a:t>
            </a:r>
          </a:p>
          <a:p>
            <a:r>
              <a:rPr lang="en-US" dirty="0"/>
              <a:t>Neutron absorbing layer (optional)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8661"/>
            <a:ext cx="8132762" cy="720080"/>
          </a:xfrm>
        </p:spPr>
        <p:txBody>
          <a:bodyPr/>
          <a:lstStyle/>
          <a:p>
            <a:r>
              <a:rPr lang="en-US" dirty="0"/>
              <a:t>Gamma radiation around neutron guides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1920" y="3696613"/>
                <a:ext cx="5184576" cy="244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8000"/>
                  </a:buClr>
                </a:pPr>
                <a:r>
                  <a:rPr lang="en-US" u="sng" dirty="0"/>
                  <a:t>Coating features:</a:t>
                </a:r>
              </a:p>
              <a:p>
                <a:pPr>
                  <a:buClr>
                    <a:srgbClr val="008000"/>
                  </a:buClr>
                </a:pPr>
                <a:endParaRPr lang="en-US" sz="900" u="sng" dirty="0"/>
              </a:p>
              <a:p>
                <a:pPr marL="285750" indent="-285750">
                  <a:buClr>
                    <a:srgbClr val="008000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&gt;99.5% reflectivity at low angle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=0.099 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buClr>
                    <a:srgbClr val="008000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Reflectivity reduces at higher glancing angles</a:t>
                </a:r>
              </a:p>
              <a:p>
                <a:pPr marL="285750" indent="-285750">
                  <a:buClr>
                    <a:srgbClr val="008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Substantial fraction of not reflected neutrons absorbed in the coating, up to 20% at high </a:t>
                </a:r>
                <a:r>
                  <a:rPr lang="en-US" i="1" dirty="0">
                    <a:solidFill>
                      <a:srgbClr val="FF0000"/>
                    </a:solidFill>
                  </a:rPr>
                  <a:t>m*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285750" indent="-285750">
                  <a:buClr>
                    <a:srgbClr val="008000"/>
                  </a:buClr>
                  <a:buFont typeface="Arial" panose="020B0604020202020204" pitchFamily="34" charset="0"/>
                  <a:buChar char="•"/>
                </a:pPr>
                <a:r>
                  <a:rPr lang="en-US" dirty="0" err="1"/>
                  <a:t>Ni+Ti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~0.9 photons/capture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b="0" i="1" baseline="-25000" smtClean="0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&gt;5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MeV</a:t>
                </a:r>
                <a:endParaRPr lang="en-US" dirty="0"/>
              </a:p>
              <a:p>
                <a:pPr marL="285750" indent="-285750">
                  <a:buClr>
                    <a:srgbClr val="008000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Capture in borosilicate glass: mostly 477keV photons, easy to shield.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696613"/>
                <a:ext cx="5184576" cy="2446824"/>
              </a:xfrm>
              <a:prstGeom prst="rect">
                <a:avLst/>
              </a:prstGeom>
              <a:blipFill rotWithShape="1">
                <a:blip r:embed="rId3"/>
                <a:stretch>
                  <a:fillRect l="-1059" t="-1244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www.swissneutronics.ch/fileadmin/_processed_/csm_BL08_%40_JPARC_-_super_HRPD_guide_d456fea28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82281"/>
            <a:ext cx="3641598" cy="24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3882280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www.swissneutronics.ch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6073552"/>
            <a:ext cx="4051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baseline="30000" dirty="0"/>
              <a:t>) </a:t>
            </a:r>
            <a:r>
              <a:rPr lang="en-US" sz="1400" dirty="0" err="1"/>
              <a:t>C.Schanzer</a:t>
            </a:r>
            <a:r>
              <a:rPr lang="en-US" sz="1400" dirty="0"/>
              <a:t>, M. Schneider, </a:t>
            </a:r>
            <a:r>
              <a:rPr lang="en-US" sz="1400" dirty="0" err="1"/>
              <a:t>P.B</a:t>
            </a:r>
            <a:r>
              <a:rPr lang="en-US" sz="1400" dirty="0" err="1">
                <a:latin typeface="+mn-lt"/>
                <a:cs typeface="Times New Roman"/>
              </a:rPr>
              <a:t>ö</a:t>
            </a:r>
            <a:r>
              <a:rPr lang="en-US" sz="1400" dirty="0" err="1"/>
              <a:t>ni</a:t>
            </a:r>
            <a:r>
              <a:rPr lang="en-US" sz="1400" dirty="0"/>
              <a:t>, ECNS2015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090731"/>
                <a:ext cx="8712968" cy="2930557"/>
              </a:xfrm>
            </p:spPr>
            <p:txBody>
              <a:bodyPr/>
              <a:lstStyle/>
              <a:p>
                <a:pPr marL="420588" indent="-457200">
                  <a:buFont typeface="+mj-lt"/>
                  <a:buAutoNum type="arabicPeriod"/>
                </a:pPr>
                <a:r>
                  <a:rPr lang="en-US" dirty="0"/>
                  <a:t>Capture (1/v law: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20588" indent="-457200">
                  <a:buFont typeface="+mj-lt"/>
                  <a:buAutoNum type="arabicPeriod"/>
                </a:pPr>
                <a:r>
                  <a:rPr lang="en-US" dirty="0"/>
                  <a:t>Diffuse scattering in the layer bulk (isotropic,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Penetrates substrate at large angle, negligible capture in metal substrates</a:t>
                </a:r>
              </a:p>
              <a:p>
                <a:pPr marL="420588" indent="-457200">
                  <a:buFont typeface="+mj-lt"/>
                  <a:buAutoNum type="arabicPeriod"/>
                </a:pPr>
                <a:r>
                  <a:rPr lang="en-US" dirty="0"/>
                  <a:t>Transmission</a:t>
                </a:r>
              </a:p>
              <a:p>
                <a:pPr lvl="1"/>
                <a:r>
                  <a:rPr lang="en-US" dirty="0"/>
                  <a:t>Penetrates substrate at low angle, hence high probability of capture in the substrates, including metal or sodium float. </a:t>
                </a:r>
              </a:p>
              <a:p>
                <a:pPr marL="420588" indent="-457200">
                  <a:buFont typeface="+mj-lt"/>
                  <a:buAutoNum type="arabicPeriod"/>
                </a:pPr>
                <a:r>
                  <a:rPr lang="en-US" dirty="0"/>
                  <a:t>Diffuse scattering on the interface roughness</a:t>
                </a:r>
              </a:p>
              <a:p>
                <a:pPr marL="420588" indent="-457200">
                  <a:buFont typeface="+mj-lt"/>
                  <a:buAutoNum type="arabicPeriod"/>
                </a:pPr>
                <a:r>
                  <a:rPr lang="en-US" dirty="0"/>
                  <a:t>Waviness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increase of the beam divergence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reflectivity loss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pPr marL="420588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090731"/>
                <a:ext cx="8712968" cy="2930557"/>
              </a:xfrm>
              <a:blipFill rotWithShape="1">
                <a:blip r:embed="rId4"/>
                <a:stretch>
                  <a:fillRect l="-1608" t="-416" b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8999" y="0"/>
            <a:ext cx="8132762" cy="808617"/>
          </a:xfrm>
        </p:spPr>
        <p:txBody>
          <a:bodyPr/>
          <a:lstStyle/>
          <a:p>
            <a:r>
              <a:rPr lang="en-US" dirty="0"/>
              <a:t>Reflection from the supermirror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9" y="764704"/>
            <a:ext cx="7898796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0670" y="2405781"/>
            <a:ext cx="312906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2373515"/>
            <a:ext cx="312906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224" y="1052736"/>
            <a:ext cx="312906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2036449"/>
            <a:ext cx="312906" cy="369332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636125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620688"/>
                <a:ext cx="8568952" cy="5056908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>
                    <a:latin typeface="Cambria Math"/>
                  </a:rPr>
                  <a:t>Capture probability </a:t>
                </a:r>
                <a:r>
                  <a:rPr lang="en-US" b="1" i="1" u="sng" dirty="0">
                    <a:solidFill>
                      <a:srgbClr val="FF0000"/>
                    </a:solidFill>
                    <a:latin typeface="Cambria Math"/>
                  </a:rPr>
                  <a:t>per incident neutron </a:t>
                </a:r>
                <a:r>
                  <a:rPr lang="en-US" b="1" i="1" dirty="0">
                    <a:solidFill>
                      <a:schemeClr val="tx1"/>
                    </a:solidFill>
                    <a:latin typeface="Cambria Math"/>
                  </a:rPr>
                  <a:t> is wavelength independent function of momentum transfer at reflection q only (convenient variable: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b="1" i="1">
                            <a:latin typeface="Cambria Math"/>
                          </a:rPr>
                          <m:t>≡</m:t>
                        </m:r>
                        <m:r>
                          <a:rPr lang="en-US" b="1" i="1">
                            <a:latin typeface="Cambria Math"/>
                          </a:rPr>
                          <m:t>𝒒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chemeClr val="tx1"/>
                    </a:solidFill>
                    <a:latin typeface="Cambria Math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sz="1600" b="1" i="1">
                            <a:latin typeface="Cambria Math"/>
                          </a:rPr>
                          <m:t>≡</m:t>
                        </m:r>
                        <m:r>
                          <a:rPr lang="en-US" sz="1600" b="1" i="1">
                            <a:latin typeface="Cambria Math"/>
                          </a:rPr>
                          <m:t>𝒒</m:t>
                        </m:r>
                        <m:r>
                          <a:rPr lang="en-US" sz="1600" b="1" i="1">
                            <a:latin typeface="Cambria Math"/>
                          </a:rPr>
                          <m:t>/</m:t>
                        </m:r>
                        <m:r>
                          <a:rPr lang="en-US" sz="1600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;     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𝟎𝟐𝟐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600" dirty="0"/>
                  <a:t> – supermirror coating cutoff.</a:t>
                </a:r>
              </a:p>
              <a:p>
                <a:r>
                  <a:rPr lang="en-US" dirty="0"/>
                  <a:t>Interpretation: scales as path in the coating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u="sng" dirty="0"/>
                  <a:t>R Kolevatov, C Schanzer, P Boeni – submitted to NIM A –  </a:t>
                </a:r>
              </a:p>
              <a:p>
                <a:pPr marL="0" indent="0">
                  <a:buNone/>
                </a:pPr>
                <a:r>
                  <a:rPr lang="en-US" sz="1400" dirty="0"/>
                  <a:t>                                </a:t>
                </a:r>
                <a:r>
                  <a:rPr lang="en-US" sz="1400" u="sng" dirty="0"/>
                  <a:t>  </a:t>
                </a:r>
                <a:r>
                  <a:rPr lang="en-US" sz="1400" u="sng" dirty="0" err="1"/>
                  <a:t>arXiv</a:t>
                </a:r>
                <a:r>
                  <a:rPr lang="en-US" sz="1400" u="sng" dirty="0"/>
                  <a:t> preprint arXiv:1708.04486, 2017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620688"/>
                <a:ext cx="8568952" cy="5056908"/>
              </a:xfrm>
              <a:blipFill>
                <a:blip r:embed="rId2"/>
                <a:stretch>
                  <a:fillRect l="-1991" t="-1568" r="-2205" b="-137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29424"/>
            <a:ext cx="9144000" cy="49126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Multilayer coatings, parameterization for</a:t>
            </a:r>
            <a:r>
              <a:rPr lang="en-US" i="1" dirty="0"/>
              <a:t> q&gt;</a:t>
            </a:r>
            <a:r>
              <a:rPr lang="en-US" i="1" dirty="0" err="1"/>
              <a:t>q</a:t>
            </a:r>
            <a:r>
              <a:rPr lang="en-US" baseline="-25000" dirty="0" err="1"/>
              <a:t>c</a:t>
            </a:r>
            <a:r>
              <a:rPr lang="en-US" baseline="30000" dirty="0" err="1"/>
              <a:t>Ni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600400" cy="264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4576"/>
            <a:ext cx="3607620" cy="26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1A690-84D5-42E5-8ED9-390DA2CF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772816"/>
            <a:ext cx="371475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EFF3A-45F1-47C7-BE45-7B8767FFC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025" y="2947889"/>
            <a:ext cx="3684984" cy="16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1514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AFAF02C-0B0B-4370-B480-E81A32227F8E}"/>
              </a:ext>
            </a:extLst>
          </p:cNvPr>
          <p:cNvSpPr/>
          <p:nvPr/>
        </p:nvSpPr>
        <p:spPr>
          <a:xfrm>
            <a:off x="5037509" y="4653136"/>
            <a:ext cx="2272675" cy="1961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029" y="5229200"/>
            <a:ext cx="8132762" cy="1080120"/>
          </a:xfrm>
        </p:spPr>
        <p:txBody>
          <a:bodyPr/>
          <a:lstStyle/>
          <a:p>
            <a:r>
              <a:rPr lang="en-US" dirty="0"/>
              <a:t>Plotted: capture probability per incident neutron vs momentum transfer</a:t>
            </a:r>
          </a:p>
          <a:p>
            <a:r>
              <a:rPr lang="en-US" dirty="0"/>
              <a:t>PHITS fails completely for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momentum transfer</a:t>
            </a:r>
            <a:r>
              <a:rPr lang="en-US" dirty="0"/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between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/>
              <a:t> </a:t>
            </a:r>
            <a:r>
              <a:rPr lang="en-US" dirty="0"/>
              <a:t>and coating cutoff, no matter where the reflecting surface is set.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2843" y="188640"/>
            <a:ext cx="8132762" cy="864096"/>
          </a:xfrm>
        </p:spPr>
        <p:txBody>
          <a:bodyPr/>
          <a:lstStyle/>
          <a:p>
            <a:r>
              <a:rPr lang="en-US" dirty="0"/>
              <a:t>PHITS/MCNPX supermirror: be careful!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243882" cy="335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10" y="1216884"/>
            <a:ext cx="4161830" cy="3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31174" y="357301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 capture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328" y="3573016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</a:t>
            </a:r>
            <a:r>
              <a:rPr lang="en-US" dirty="0"/>
              <a:t> capture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1DDCE4-93EC-46EC-8623-82C3F589D252}"/>
              </a:ext>
            </a:extLst>
          </p:cNvPr>
          <p:cNvSpPr/>
          <p:nvPr/>
        </p:nvSpPr>
        <p:spPr>
          <a:xfrm>
            <a:off x="1321237" y="4902803"/>
            <a:ext cx="2160240" cy="12415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5C186A-D7E2-43D9-BAF5-F938B0136CE9}"/>
              </a:ext>
            </a:extLst>
          </p:cNvPr>
          <p:cNvSpPr/>
          <p:nvPr/>
        </p:nvSpPr>
        <p:spPr>
          <a:xfrm>
            <a:off x="5037510" y="4857208"/>
            <a:ext cx="2272675" cy="12415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BEEDF2-2429-4D77-B48B-84B3F6E43C84}"/>
              </a:ext>
            </a:extLst>
          </p:cNvPr>
          <p:cNvCxnSpPr>
            <a:cxnSpLocks/>
          </p:cNvCxnSpPr>
          <p:nvPr/>
        </p:nvCxnSpPr>
        <p:spPr>
          <a:xfrm flipV="1">
            <a:off x="6230065" y="4636992"/>
            <a:ext cx="976531" cy="19616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24AD693-9CFC-4911-88D4-4CBC3C7E4964}"/>
              </a:ext>
            </a:extLst>
          </p:cNvPr>
          <p:cNvSpPr/>
          <p:nvPr/>
        </p:nvSpPr>
        <p:spPr>
          <a:xfrm>
            <a:off x="1321237" y="4725144"/>
            <a:ext cx="2160240" cy="166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63E80F-2E97-4D90-BD8A-64E7B5CC3E85}"/>
              </a:ext>
            </a:extLst>
          </p:cNvPr>
          <p:cNvCxnSpPr>
            <a:cxnSpLocks/>
          </p:cNvCxnSpPr>
          <p:nvPr/>
        </p:nvCxnSpPr>
        <p:spPr>
          <a:xfrm flipV="1">
            <a:off x="2392511" y="4819248"/>
            <a:ext cx="976531" cy="19616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C453B90-92C0-4AE4-9311-31DBEDCFEEF5}"/>
              </a:ext>
            </a:extLst>
          </p:cNvPr>
          <p:cNvSpPr txBox="1"/>
          <p:nvPr/>
        </p:nvSpPr>
        <p:spPr>
          <a:xfrm>
            <a:off x="73865" y="461847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 in front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3976D4-0498-43BC-9BA1-2C2053D00670}"/>
              </a:ext>
            </a:extLst>
          </p:cNvPr>
          <p:cNvSpPr txBox="1"/>
          <p:nvPr/>
        </p:nvSpPr>
        <p:spPr>
          <a:xfrm>
            <a:off x="3761230" y="45713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 behind</a:t>
            </a:r>
            <a:endParaRPr lang="ru-RU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8B27DD-C069-4DB1-A3D3-F2F4861DE4DB}"/>
              </a:ext>
            </a:extLst>
          </p:cNvPr>
          <p:cNvCxnSpPr>
            <a:cxnSpLocks/>
          </p:cNvCxnSpPr>
          <p:nvPr/>
        </p:nvCxnSpPr>
        <p:spPr>
          <a:xfrm>
            <a:off x="1321237" y="5013176"/>
            <a:ext cx="2160240" cy="12302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A6E03C-D0C0-4029-BD52-177A2935DCEB}"/>
              </a:ext>
            </a:extLst>
          </p:cNvPr>
          <p:cNvCxnSpPr>
            <a:cxnSpLocks/>
          </p:cNvCxnSpPr>
          <p:nvPr/>
        </p:nvCxnSpPr>
        <p:spPr>
          <a:xfrm>
            <a:off x="5076056" y="4856858"/>
            <a:ext cx="2160240" cy="12302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2FAE47-384F-4A74-9F42-2933028578DE}"/>
              </a:ext>
            </a:extLst>
          </p:cNvPr>
          <p:cNvCxnSpPr>
            <a:cxnSpLocks/>
          </p:cNvCxnSpPr>
          <p:nvPr/>
        </p:nvCxnSpPr>
        <p:spPr>
          <a:xfrm flipV="1">
            <a:off x="5037510" y="4853016"/>
            <a:ext cx="1201401" cy="22797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AB69E3-51E0-4118-86B4-6DFB9B4F13F8}"/>
              </a:ext>
            </a:extLst>
          </p:cNvPr>
          <p:cNvCxnSpPr>
            <a:cxnSpLocks/>
          </p:cNvCxnSpPr>
          <p:nvPr/>
        </p:nvCxnSpPr>
        <p:spPr>
          <a:xfrm>
            <a:off x="6238911" y="4853016"/>
            <a:ext cx="1201401" cy="2478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E482B7-4450-4642-B524-7A12E64C832C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1424826" y="5026959"/>
            <a:ext cx="976531" cy="1961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F56E8C-56E4-46FC-9A62-8505BD78D5D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401357" y="5026959"/>
            <a:ext cx="1039693" cy="191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7824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 txBox="1">
                <a:spLocks/>
              </p:cNvSpPr>
              <p:nvPr/>
            </p:nvSpPr>
            <p:spPr bwMode="auto">
              <a:xfrm>
                <a:off x="96965" y="2888837"/>
                <a:ext cx="5040560" cy="3772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79388" indent="-216000" algn="l" rtl="0" eaLnBrk="1" fontAlgn="base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DF6841"/>
                  </a:buClr>
                  <a:buSzPct val="100000"/>
                  <a:buFont typeface="Lucida Grande"/>
                  <a:buChar char="•"/>
                  <a:defRPr sz="2000">
                    <a:solidFill>
                      <a:srgbClr val="4C4D4C"/>
                    </a:solidFill>
                    <a:latin typeface="Arial"/>
                    <a:ea typeface="ヒラギノ角ゴ Pro W3" charset="0"/>
                    <a:cs typeface="Arial"/>
                  </a:defRPr>
                </a:lvl1pPr>
                <a:lvl2pPr marL="432000" indent="-216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DF6841"/>
                  </a:buClr>
                  <a:buSzPct val="100000"/>
                  <a:buFont typeface="Lucida Grande"/>
                  <a:buChar char="•"/>
                  <a:defRPr sz="1800">
                    <a:solidFill>
                      <a:srgbClr val="4C4D4C"/>
                    </a:solidFill>
                    <a:latin typeface="Arial"/>
                    <a:ea typeface="Arial" charset="0"/>
                    <a:cs typeface="Arial"/>
                  </a:defRPr>
                </a:lvl2pPr>
                <a:lvl3pPr marL="648000" indent="-2160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DF6841"/>
                  </a:buClr>
                  <a:buSzPct val="100000"/>
                  <a:buFont typeface="Lucida Grande"/>
                  <a:buChar char="•"/>
                  <a:defRPr sz="1600">
                    <a:solidFill>
                      <a:srgbClr val="4C4D4C"/>
                    </a:solidFill>
                    <a:latin typeface="Arial"/>
                    <a:ea typeface="Arial" charset="0"/>
                    <a:cs typeface="Arial"/>
                  </a:defRPr>
                </a:lvl3pPr>
                <a:lvl4pPr marL="864000" indent="-1809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DF6841"/>
                  </a:buClr>
                  <a:buSzPct val="100000"/>
                  <a:buFont typeface="Lucida Grande"/>
                  <a:buChar char="•"/>
                  <a:defRPr sz="1400">
                    <a:solidFill>
                      <a:srgbClr val="4C4D4C"/>
                    </a:solidFill>
                    <a:latin typeface="Arial"/>
                    <a:ea typeface="Arial" charset="0"/>
                    <a:cs typeface="Arial"/>
                  </a:defRPr>
                </a:lvl4pPr>
                <a:lvl5pPr marL="1617663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rgbClr val="141313"/>
                    </a:solidFill>
                    <a:latin typeface="+mn-lt"/>
                    <a:ea typeface="Arial" charset="0"/>
                    <a:cs typeface="+mn-cs"/>
                  </a:defRPr>
                </a:lvl5pPr>
                <a:lvl6pPr marL="2074863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chemeClr val="bg2"/>
                    </a:solidFill>
                    <a:latin typeface="+mn-lt"/>
                    <a:cs typeface="+mn-cs"/>
                  </a:defRPr>
                </a:lvl6pPr>
                <a:lvl7pPr marL="2532063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chemeClr val="bg2"/>
                    </a:solidFill>
                    <a:latin typeface="+mn-lt"/>
                    <a:cs typeface="+mn-cs"/>
                  </a:defRPr>
                </a:lvl7pPr>
                <a:lvl8pPr marL="2989263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chemeClr val="bg2"/>
                    </a:solidFill>
                    <a:latin typeface="+mn-lt"/>
                    <a:cs typeface="+mn-cs"/>
                  </a:defRPr>
                </a:lvl8pPr>
                <a:lvl9pPr marL="3446463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–"/>
                  <a:defRPr sz="2000">
                    <a:solidFill>
                      <a:schemeClr val="bg2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/>
                  <a:t>IMPLEMENTATION:</a:t>
                </a:r>
              </a:p>
              <a:p>
                <a:r>
                  <a:rPr lang="en-US" kern="0" dirty="0"/>
                  <a:t>Attribute losses to first reflection minimum </a:t>
                </a:r>
              </a:p>
              <a:p>
                <a:r>
                  <a:rPr lang="en-US" kern="0" dirty="0"/>
                  <a:t>Approximate capture per non-reflected</a:t>
                </a:r>
              </a:p>
              <a:p>
                <a:endParaRPr lang="en-US" sz="800" kern="0" dirty="0"/>
              </a:p>
              <a:p>
                <a:endParaRPr lang="en-US" sz="1200" kern="0" dirty="0"/>
              </a:p>
              <a:p>
                <a:endParaRPr lang="en-US" kern="0" dirty="0"/>
              </a:p>
              <a:p>
                <a:pPr marL="0" indent="0">
                  <a:buNone/>
                </a:pP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/>
                          </a:rPr>
                          <m:t>min</m:t>
                        </m:r>
                      </m:sub>
                      <m:sup>
                        <m:r>
                          <a:rPr lang="en-US" b="0" i="1" kern="0" smtClean="0">
                            <a:latin typeface="Cambria Math"/>
                          </a:rPr>
                          <m:t>𝑁𝑖</m:t>
                        </m:r>
                      </m:sup>
                    </m:sSubSup>
                  </m:oMath>
                </a14:m>
                <a:r>
                  <a:rPr lang="en-US" sz="1600" kern="0" dirty="0"/>
                  <a:t>- momentum of a neutron (┴ component) hitting coating at reflection minimum while in the Ni layer.</a:t>
                </a:r>
              </a:p>
              <a:p>
                <a:r>
                  <a:rPr lang="en-US" dirty="0"/>
                  <a:t>Typical </a:t>
                </a:r>
                <a:r>
                  <a:rPr lang="en-US" i="1" dirty="0"/>
                  <a:t>m=1</a:t>
                </a:r>
                <a:r>
                  <a:rPr lang="en-US" dirty="0"/>
                  <a:t> coating: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/>
                  <a:t>1500</a:t>
                </a:r>
                <a:r>
                  <a:rPr lang="nb-NO" dirty="0"/>
                  <a:t>Å</a:t>
                </a:r>
                <a:r>
                  <a:rPr lang="en-US" dirty="0"/>
                  <a:t> Ni above thin </a:t>
                </a:r>
                <a:r>
                  <a:rPr lang="en-US" dirty="0" err="1"/>
                  <a:t>Ti</a:t>
                </a:r>
                <a:r>
                  <a:rPr lang="en-US" dirty="0"/>
                  <a:t> layer</a:t>
                </a:r>
              </a:p>
              <a:p>
                <a:pPr lvl="1"/>
                <a:r>
                  <a:rPr lang="en-US" kern="0" dirty="0"/>
                  <a:t>~3% of non-reflected neutrons captured by Ni</a:t>
                </a:r>
              </a:p>
            </p:txBody>
          </p:sp>
        </mc:Choice>
        <mc:Fallback xmlns=""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65" y="2888837"/>
                <a:ext cx="5040560" cy="3772432"/>
              </a:xfrm>
              <a:prstGeom prst="rect">
                <a:avLst/>
              </a:prstGeom>
              <a:blipFill rotWithShape="1">
                <a:blip r:embed="rId7"/>
                <a:stretch>
                  <a:fillRect l="-3144" t="-1939" r="-27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446" y="692696"/>
            <a:ext cx="8957118" cy="2088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 u="sng" dirty="0"/>
              <a:t>Idea by Marton Marko:</a:t>
            </a:r>
          </a:p>
          <a:p>
            <a:r>
              <a:rPr lang="en-US" dirty="0"/>
              <a:t>Waviness increases  beam divergence, higher glancing angle on the average</a:t>
            </a:r>
          </a:p>
          <a:p>
            <a:r>
              <a:rPr lang="en-US" dirty="0"/>
              <a:t>A fraction of neutrons hits coating above the cutoff, is not transported further</a:t>
            </a:r>
          </a:p>
          <a:p>
            <a:r>
              <a:rPr lang="en-US" dirty="0"/>
              <a:t>0.5÷1% loss/incident is compatible with waviness reported by manufacturers.</a:t>
            </a:r>
          </a:p>
          <a:p>
            <a:r>
              <a:rPr lang="en-US" dirty="0"/>
              <a:t>Weight of neutrons with </a:t>
            </a:r>
            <a:r>
              <a:rPr lang="en-US" i="1" dirty="0"/>
              <a:t>q&lt;q</a:t>
            </a:r>
            <a:r>
              <a:rPr lang="en-US" i="1" baseline="-25000" dirty="0"/>
              <a:t>c</a:t>
            </a:r>
            <a:r>
              <a:rPr lang="en-US" dirty="0"/>
              <a:t>  tagged as “non reflected” by </a:t>
            </a:r>
            <a:r>
              <a:rPr lang="en-US" dirty="0" err="1"/>
              <a:t>McStas</a:t>
            </a:r>
            <a:r>
              <a:rPr lang="en-US" dirty="0"/>
              <a:t> is physically transmitted through the coating with </a:t>
            </a:r>
            <a:r>
              <a:rPr lang="en-US" i="1" dirty="0"/>
              <a:t>q</a:t>
            </a:r>
            <a:r>
              <a:rPr lang="en-US" dirty="0"/>
              <a:t> above coating cutoff.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30" y="0"/>
            <a:ext cx="8546405" cy="648072"/>
          </a:xfrm>
        </p:spPr>
        <p:txBody>
          <a:bodyPr/>
          <a:lstStyle/>
          <a:p>
            <a:r>
              <a:rPr lang="en-US" i="1" dirty="0"/>
              <a:t>q&lt;</a:t>
            </a:r>
            <a:r>
              <a:rPr lang="en-US" i="1" dirty="0" err="1"/>
              <a:t>q</a:t>
            </a:r>
            <a:r>
              <a:rPr lang="en-US" i="1" baseline="-25000" dirty="0" err="1"/>
              <a:t>c</a:t>
            </a:r>
            <a:r>
              <a:rPr lang="en-US" i="1" baseline="30000" dirty="0" err="1"/>
              <a:t>Ni</a:t>
            </a:r>
            <a:r>
              <a:rPr lang="en-US" i="1" dirty="0"/>
              <a:t>: absorption per non-reflected</a:t>
            </a:r>
            <a:endParaRPr lang="en-US" i="1" baseline="-25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487044" y="406195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Probability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34777" y="611933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m=q/q</a:t>
            </a:r>
            <a:r>
              <a:rPr lang="en-US" i="1" baseline="-25000" dirty="0"/>
              <a:t>c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1687" y="4005064"/>
                <a:ext cx="4233658" cy="666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/>
                        </a:rPr>
                        <m:t>(1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Im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Ni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87" y="4005064"/>
                <a:ext cx="4233658" cy="6667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52" y="3056672"/>
            <a:ext cx="3779912" cy="343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75416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008" y="1052736"/>
            <a:ext cx="8928992" cy="5400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Customize </a:t>
            </a:r>
            <a:r>
              <a:rPr lang="en-US" dirty="0" err="1">
                <a:solidFill>
                  <a:schemeClr val="tx1"/>
                </a:solidFill>
              </a:rPr>
              <a:t>McStas</a:t>
            </a:r>
            <a:r>
              <a:rPr lang="en-US" dirty="0">
                <a:solidFill>
                  <a:schemeClr val="tx1"/>
                </a:solidFill>
              </a:rPr>
              <a:t> components to set</a:t>
            </a:r>
            <a:r>
              <a:rPr lang="en-US" dirty="0">
                <a:solidFill>
                  <a:srgbClr val="C00000"/>
                </a:solidFill>
              </a:rPr>
              <a:t> variable for m-value </a:t>
            </a:r>
            <a:r>
              <a:rPr lang="en-US" dirty="0">
                <a:solidFill>
                  <a:schemeClr val="tx1"/>
                </a:solidFill>
              </a:rPr>
              <a:t>at reflection point:</a:t>
            </a:r>
          </a:p>
          <a:p>
            <a:pPr lvl="1"/>
            <a:r>
              <a:rPr lang="en-US" i="1" dirty="0" err="1">
                <a:solidFill>
                  <a:srgbClr val="0033CC"/>
                </a:solidFill>
              </a:rPr>
              <a:t>Guide_custom</a:t>
            </a:r>
            <a:r>
              <a:rPr lang="en-US" i="1" dirty="0">
                <a:solidFill>
                  <a:srgbClr val="0033CC"/>
                </a:solidFill>
              </a:rPr>
              <a:t>, </a:t>
            </a:r>
            <a:r>
              <a:rPr lang="en-US" i="1" dirty="0" err="1">
                <a:solidFill>
                  <a:srgbClr val="0033CC"/>
                </a:solidFill>
              </a:rPr>
              <a:t>Guide_curved_custom</a:t>
            </a:r>
            <a:r>
              <a:rPr lang="en-US" i="1" dirty="0">
                <a:solidFill>
                  <a:srgbClr val="0033CC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(to replace Bender in shielding calculations, has same syntax)</a:t>
            </a:r>
            <a:r>
              <a:rPr lang="en-US" i="1" dirty="0">
                <a:solidFill>
                  <a:srgbClr val="0033CC"/>
                </a:solidFill>
              </a:rPr>
              <a:t>, </a:t>
            </a:r>
            <a:r>
              <a:rPr lang="en-US" i="1" dirty="0" err="1">
                <a:solidFill>
                  <a:srgbClr val="0033CC"/>
                </a:solidFill>
              </a:rPr>
              <a:t>Elliptic_guide_gravity_custom</a:t>
            </a:r>
            <a:r>
              <a:rPr lang="en-US" i="1" dirty="0">
                <a:solidFill>
                  <a:srgbClr val="0033CC"/>
                </a:solidFill>
              </a:rPr>
              <a:t>, </a:t>
            </a:r>
            <a:r>
              <a:rPr lang="en-US" i="1" dirty="0" err="1">
                <a:solidFill>
                  <a:srgbClr val="0033CC"/>
                </a:solidFill>
              </a:rPr>
              <a:t>Guide_chanelled_custom</a:t>
            </a:r>
            <a:endParaRPr lang="en-US" i="1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Make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McStas</a:t>
            </a:r>
            <a:r>
              <a:rPr lang="en-US" dirty="0">
                <a:solidFill>
                  <a:srgbClr val="C00000"/>
                </a:solidFill>
              </a:rPr>
              <a:t> Scatter Logger </a:t>
            </a:r>
            <a:r>
              <a:rPr lang="en-US" dirty="0"/>
              <a:t>by E. Knudsen et al record m-value at reflection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 err="1">
                <a:solidFill>
                  <a:srgbClr val="0033CC"/>
                </a:solidFill>
              </a:rPr>
              <a:t>Shielding_logger</a:t>
            </a:r>
            <a:r>
              <a:rPr lang="en-US" dirty="0">
                <a:solidFill>
                  <a:schemeClr val="tx1"/>
                </a:solidFill>
              </a:rPr>
              <a:t> component</a:t>
            </a:r>
          </a:p>
          <a:p>
            <a:r>
              <a:rPr lang="en-US" dirty="0">
                <a:solidFill>
                  <a:srgbClr val="C00000"/>
                </a:solidFill>
              </a:rPr>
              <a:t>Implement coating capture probability </a:t>
            </a:r>
            <a:r>
              <a:rPr lang="en-US" dirty="0"/>
              <a:t>in Scatter Log Iterator:</a:t>
            </a:r>
          </a:p>
          <a:p>
            <a:pPr lvl="1"/>
            <a:r>
              <a:rPr lang="en-US" i="1" dirty="0" err="1">
                <a:solidFill>
                  <a:srgbClr val="0033CC"/>
                </a:solidFill>
              </a:rPr>
              <a:t>Shielding_log_iteratorNi</a:t>
            </a:r>
            <a:r>
              <a:rPr lang="en-US" i="1" dirty="0">
                <a:solidFill>
                  <a:srgbClr val="0033CC"/>
                </a:solidFill>
              </a:rPr>
              <a:t>,  </a:t>
            </a:r>
            <a:r>
              <a:rPr lang="en-US" i="1" dirty="0" err="1">
                <a:solidFill>
                  <a:srgbClr val="0033CC"/>
                </a:solidFill>
              </a:rPr>
              <a:t>Shielding_log_iteratorTi</a:t>
            </a:r>
            <a:r>
              <a:rPr lang="en-US" i="1" dirty="0">
                <a:solidFill>
                  <a:srgbClr val="0033CC"/>
                </a:solidFill>
              </a:rPr>
              <a:t>,  </a:t>
            </a:r>
            <a:r>
              <a:rPr lang="en-US" i="1" dirty="0" err="1">
                <a:solidFill>
                  <a:srgbClr val="0033CC"/>
                </a:solidFill>
              </a:rPr>
              <a:t>Shielding_log_iterator_total</a:t>
            </a:r>
            <a:r>
              <a:rPr lang="en-US" i="1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iterate though the </a:t>
            </a:r>
            <a:r>
              <a:rPr lang="en-US" dirty="0" err="1">
                <a:solidFill>
                  <a:schemeClr val="tx1"/>
                </a:solidFill>
              </a:rPr>
              <a:t>unreflected</a:t>
            </a:r>
            <a:r>
              <a:rPr lang="en-US" dirty="0">
                <a:solidFill>
                  <a:schemeClr val="tx1"/>
                </a:solidFill>
              </a:rPr>
              <a:t> states returning corresponding weights for capture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Processing neutrons entering iterators allows a straightforward construction of source terms for Monte-Carlo transport codes.</a:t>
            </a:r>
          </a:p>
          <a:p>
            <a:r>
              <a:rPr lang="en-US" dirty="0">
                <a:solidFill>
                  <a:schemeClr val="tx1"/>
                </a:solidFill>
              </a:rPr>
              <a:t>Table values for the capture </a:t>
            </a:r>
            <a:r>
              <a:rPr lang="el-GR" normalizeH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solidFill>
                  <a:schemeClr val="tx1"/>
                </a:solidFill>
              </a:rPr>
              <a:t> spectra in Ni, </a:t>
            </a:r>
            <a:r>
              <a:rPr lang="en-US" dirty="0" err="1">
                <a:solidFill>
                  <a:schemeClr val="tx1"/>
                </a:solidFill>
              </a:rPr>
              <a:t>Ti</a:t>
            </a:r>
            <a:r>
              <a:rPr lang="en-US" dirty="0">
                <a:solidFill>
                  <a:schemeClr val="tx1"/>
                </a:solidFill>
              </a:rPr>
              <a:t> and borosilicate, attenuation and buildup factors of typical shielding materials are implemented in </a:t>
            </a:r>
            <a:r>
              <a:rPr lang="en-US" i="1" dirty="0" err="1">
                <a:solidFill>
                  <a:srgbClr val="0033CC"/>
                </a:solidFill>
              </a:rPr>
              <a:t>Shielding_calculator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component (calculates shielding thickness for given dose outside) and </a:t>
            </a:r>
            <a:r>
              <a:rPr lang="en-US" i="1" dirty="0" err="1">
                <a:solidFill>
                  <a:srgbClr val="0033CC"/>
                </a:solidFill>
              </a:rPr>
              <a:t>Dose_calculator</a:t>
            </a:r>
            <a:r>
              <a:rPr lang="en-US" i="1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(dose rate outside shielding of fixed thickness)</a:t>
            </a:r>
          </a:p>
          <a:p>
            <a:pPr marL="216000" lvl="1" indent="0">
              <a:buNone/>
            </a:pPr>
            <a:endParaRPr lang="en-US" baseline="-25000" dirty="0">
              <a:solidFill>
                <a:srgbClr val="FF0000"/>
              </a:solidFill>
            </a:endParaRPr>
          </a:p>
          <a:p>
            <a:pPr lvl="1"/>
            <a:endParaRPr lang="en-US" baseline="-250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en-US" dirty="0"/>
              <a:t> Neutron capture and dose rates from </a:t>
            </a:r>
            <a:r>
              <a:rPr lang="en-US" dirty="0" err="1"/>
              <a:t>McStas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0367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890819"/>
                <a:ext cx="5328592" cy="3475012"/>
              </a:xfr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/>
              <a:lstStyle/>
              <a:p>
                <a:r>
                  <a:rPr lang="en-US" dirty="0"/>
                  <a:t>Neutrons captured in the guide walls give extended source of radiation: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en-US" dirty="0" err="1">
                    <a:solidFill>
                      <a:schemeClr val="tx1"/>
                    </a:solidFill>
                  </a:rPr>
                  <a:t>McStas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Photon spectrum: 19 groups from IAEA data</a:t>
                </a:r>
              </a:p>
              <a:p>
                <a:r>
                  <a:rPr lang="en-US" dirty="0"/>
                  <a:t>Contribution of </a:t>
                </a:r>
                <a:r>
                  <a:rPr lang="en-US" i="1" dirty="0"/>
                  <a:t>direct</a:t>
                </a:r>
                <a:r>
                  <a:rPr lang="en-US" dirty="0"/>
                  <a:t> photons decreases exponentially with shielding thickness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(NIST data for </a:t>
                </a:r>
                <a:r>
                  <a:rPr lang="el-GR" dirty="0"/>
                  <a:t>μ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Contribution of </a:t>
                </a:r>
                <a:r>
                  <a:rPr lang="en-US" i="1" dirty="0"/>
                  <a:t>scattered photons </a:t>
                </a:r>
                <a:r>
                  <a:rPr lang="en-US" dirty="0"/>
                  <a:t>and </a:t>
                </a:r>
                <a:r>
                  <a:rPr lang="en-US" dirty="0" err="1"/>
                  <a:t>secondaries</a:t>
                </a:r>
                <a:r>
                  <a:rPr lang="en-US" dirty="0"/>
                  <a:t> – “</a:t>
                </a:r>
                <a:r>
                  <a:rPr lang="en-US" i="1" dirty="0"/>
                  <a:t>dose buildup” </a:t>
                </a:r>
                <a:r>
                  <a:rPr lang="en-US" dirty="0"/>
                  <a:t>:</a:t>
                </a:r>
                <a:r>
                  <a:rPr lang="en-US" i="1" dirty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dose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7030A0"/>
                            </a:solidFill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Mashkovich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Biological effect varies with </a:t>
                </a:r>
                <a:r>
                  <a:rPr lang="el-GR" sz="2400" dirty="0">
                    <a:latin typeface="Times New Roman"/>
                    <a:cs typeface="Times New Roman"/>
                  </a:rPr>
                  <a:t>γ</a:t>
                </a:r>
                <a:r>
                  <a:rPr lang="en-US" dirty="0"/>
                  <a:t> energy. Flux to dose rate conversion: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(ESS-19931)</a:t>
                </a:r>
              </a:p>
              <a:p>
                <a:endParaRPr lang="en-US" dirty="0"/>
              </a:p>
              <a:p>
                <a:endParaRPr lang="en-US" i="1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890819"/>
                <a:ext cx="5328592" cy="3475012"/>
              </a:xfrm>
              <a:blipFill>
                <a:blip r:embed="rId2"/>
                <a:stretch>
                  <a:fillRect l="-2961" t="-2787" r="-2506" b="-1149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18.09.2018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8676456" cy="622795"/>
          </a:xfrm>
        </p:spPr>
        <p:txBody>
          <a:bodyPr/>
          <a:lstStyle/>
          <a:p>
            <a:pPr algn="ctr"/>
            <a:r>
              <a:rPr lang="en-US" dirty="0"/>
              <a:t>Dose rate from gamma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90819"/>
            <a:ext cx="2880320" cy="18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65237"/>
            <a:ext cx="2880320" cy="184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5201" y="4540944"/>
                <a:ext cx="7344816" cy="140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π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𝑑𝑧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dose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01" y="4540944"/>
                <a:ext cx="7344816" cy="1407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8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HEIMDAL status may18">
  <a:themeElements>
    <a:clrScheme name="Custom 5">
      <a:dk1>
        <a:srgbClr val="3B3C3B"/>
      </a:dk1>
      <a:lt1>
        <a:sysClr val="window" lastClr="FFFFFF"/>
      </a:lt1>
      <a:dk2>
        <a:srgbClr val="3B3B3B"/>
      </a:dk2>
      <a:lt2>
        <a:srgbClr val="D4D2D0"/>
      </a:lt2>
      <a:accent1>
        <a:srgbClr val="358891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C84418"/>
      </a:hlink>
      <a:folHlink>
        <a:srgbClr val="9D36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IEK 1">
        <a:dk1>
          <a:srgbClr val="000000"/>
        </a:dk1>
        <a:lt1>
          <a:srgbClr val="FFFFFF"/>
        </a:lt1>
        <a:dk2>
          <a:srgbClr val="1B4385"/>
        </a:dk2>
        <a:lt2>
          <a:srgbClr val="6B5B49"/>
        </a:lt2>
        <a:accent1>
          <a:srgbClr val="0B8EC8"/>
        </a:accent1>
        <a:accent2>
          <a:srgbClr val="7E9144"/>
        </a:accent2>
        <a:accent3>
          <a:srgbClr val="FFFFFF"/>
        </a:accent3>
        <a:accent4>
          <a:srgbClr val="000000"/>
        </a:accent4>
        <a:accent5>
          <a:srgbClr val="AAC6E0"/>
        </a:accent5>
        <a:accent6>
          <a:srgbClr val="72833D"/>
        </a:accent6>
        <a:hlink>
          <a:srgbClr val="A4072D"/>
        </a:hlink>
        <a:folHlink>
          <a:srgbClr val="8DA7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HEIMDAL status may18</Template>
  <TotalTime>3796</TotalTime>
  <Words>1116</Words>
  <Application>Microsoft Office PowerPoint</Application>
  <PresentationFormat>On-screen Show (4:3)</PresentationFormat>
  <Paragraphs>172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 Math</vt:lpstr>
      <vt:lpstr>Lucida Grande</vt:lpstr>
      <vt:lpstr>Tahoma</vt:lpstr>
      <vt:lpstr>Times New Roman</vt:lpstr>
      <vt:lpstr>Wingdings</vt:lpstr>
      <vt:lpstr>ヒラギノ角ゴ Pro W3</vt:lpstr>
      <vt:lpstr>HEIMDAL status may18</vt:lpstr>
      <vt:lpstr>Shielding guides out LOS. Gamma shielding.</vt:lpstr>
      <vt:lpstr>Outline</vt:lpstr>
      <vt:lpstr>Gamma radiation around neutron guides</vt:lpstr>
      <vt:lpstr>Reflection from the supermirror</vt:lpstr>
      <vt:lpstr>Multilayer coatings, parameterization for q&gt;qcNi</vt:lpstr>
      <vt:lpstr>PHITS/MCNPX supermirror: be careful!</vt:lpstr>
      <vt:lpstr>q&lt;qcNi: absorption per non-reflected</vt:lpstr>
      <vt:lpstr> Neutron capture and dose rates from McStas</vt:lpstr>
      <vt:lpstr>Dose rate from gamma</vt:lpstr>
      <vt:lpstr>Benchmarking: Shielding at PSI</vt:lpstr>
      <vt:lpstr>Benchmarking: Shielding at PSI</vt:lpstr>
      <vt:lpstr>Example: BIFROST</vt:lpstr>
      <vt:lpstr>Example: BIFROST</vt:lpstr>
      <vt:lpstr>BEER and DREAM</vt:lpstr>
      <vt:lpstr>BACKUP SLIDES</vt:lpstr>
      <vt:lpstr>3 distinct regimes. Path length scaling</vt:lpstr>
    </vt:vector>
  </TitlesOfParts>
  <Company>Institutt for Energiteknikk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absorption in supermirror coatings Effects on shielding</dc:title>
  <dc:creator>Rodion Kolevatov</dc:creator>
  <cp:keywords>ver 2015-10-07 cof</cp:keywords>
  <dc:description>Dev by addpoint.no</dc:description>
  <cp:lastModifiedBy>Rodion Kolevatov</cp:lastModifiedBy>
  <cp:revision>144</cp:revision>
  <cp:lastPrinted>2018-06-22T21:53:41Z</cp:lastPrinted>
  <dcterms:created xsi:type="dcterms:W3CDTF">2018-06-15T13:01:52Z</dcterms:created>
  <dcterms:modified xsi:type="dcterms:W3CDTF">2018-09-18T08:36:38Z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