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0" r:id="rId3"/>
    <p:sldId id="299" r:id="rId4"/>
    <p:sldId id="306" r:id="rId5"/>
    <p:sldId id="301" r:id="rId6"/>
    <p:sldId id="304" r:id="rId7"/>
    <p:sldId id="303" r:id="rId8"/>
    <p:sldId id="307" r:id="rId9"/>
    <p:sldId id="309" r:id="rId10"/>
    <p:sldId id="308" r:id="rId11"/>
    <p:sldId id="305" r:id="rId12"/>
    <p:sldId id="298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9D5F8F4-8E6E-034C-B509-13F0A19F5FBA}">
          <p14:sldIdLst>
            <p14:sldId id="269"/>
            <p14:sldId id="300"/>
            <p14:sldId id="299"/>
            <p14:sldId id="306"/>
            <p14:sldId id="301"/>
            <p14:sldId id="304"/>
            <p14:sldId id="303"/>
            <p14:sldId id="307"/>
            <p14:sldId id="309"/>
            <p14:sldId id="308"/>
            <p14:sldId id="305"/>
            <p14:sldId id="298"/>
          </p14:sldIdLst>
        </p14:section>
        <p14:section name="backup" id="{36DCA57B-2EE0-6842-95EF-212ACC84F70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32" autoAdjust="0"/>
    <p:restoredTop sz="91451" autoAdjust="0"/>
  </p:normalViewPr>
  <p:slideViewPr>
    <p:cSldViewPr>
      <p:cViewPr varScale="1">
        <p:scale>
          <a:sx n="91" d="100"/>
          <a:sy n="91" d="100"/>
        </p:scale>
        <p:origin x="143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30336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0F412-9B39-E14E-A982-EFFC18C6BA63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CD1D2-52FF-AE4F-8497-20AF440A4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2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2018-09-10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110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10/09/2018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10/09/2018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10/09/2018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10/09/2018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10/09/2018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7557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TG3 process, practical implementation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IKON 15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063080"/>
          </a:xfrm>
        </p:spPr>
        <p:txBody>
          <a:bodyPr>
            <a:noAutofit/>
          </a:bodyPr>
          <a:lstStyle/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Gabor Laszlo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NSS </a:t>
            </a:r>
            <a:r>
              <a:rPr lang="en-GB" sz="2000" dirty="0" smtClean="0">
                <a:solidFill>
                  <a:schemeClr val="bg1"/>
                </a:solidFill>
              </a:rPr>
              <a:t>Lead Instrument Engineer</a:t>
            </a:r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368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  <a:endParaRPr lang="en-GB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47598" y="149771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/>
              <a:t>Result of the IDR: </a:t>
            </a:r>
            <a:r>
              <a:rPr lang="hu-HU" dirty="0" smtClean="0"/>
              <a:t>Review Transmittal  </a:t>
            </a:r>
            <a:endParaRPr lang="sv-S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085" y="2060848"/>
            <a:ext cx="854315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Delivery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endParaRPr lang="sv-SE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4370" y="1417638"/>
            <a:ext cx="8232430" cy="1512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Start of the review process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 startAt="2"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7428" y="2020579"/>
            <a:ext cx="7974135" cy="43357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0958" y="2020579"/>
            <a:ext cx="4091042" cy="4399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Oval 21"/>
          <p:cNvSpPr/>
          <p:nvPr/>
        </p:nvSpPr>
        <p:spPr>
          <a:xfrm>
            <a:off x="2555849" y="3214260"/>
            <a:ext cx="1019710" cy="250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9952" y="2587832"/>
            <a:ext cx="2520280" cy="501514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4084716" y="2797500"/>
            <a:ext cx="101971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10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11F5A6-84C5-4A40-BBBC-ED89C044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4370" y="3212976"/>
            <a:ext cx="8232430" cy="1512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400" b="1" dirty="0" smtClean="0">
                <a:solidFill>
                  <a:srgbClr val="000000"/>
                </a:solidFill>
              </a:rPr>
              <a:t>Thank you!</a:t>
            </a:r>
          </a:p>
          <a:p>
            <a:pPr lvl="1">
              <a:spcBef>
                <a:spcPts val="0"/>
              </a:spcBef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 startAt="2"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6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Delivery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endParaRPr lang="sv-SE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40050" y="1772816"/>
            <a:ext cx="8232430" cy="1512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Intermediate Design Review (IDR)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E-mail, or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Confluence</a:t>
            </a:r>
          </a:p>
          <a:p>
            <a:pPr lvl="1">
              <a:spcBef>
                <a:spcPts val="0"/>
              </a:spcBef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 startAt="2"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67247" y="3284985"/>
            <a:ext cx="8232430" cy="1512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Sub-TG3, TG3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CHESS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 startAt="2"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67247" y="4437112"/>
            <a:ext cx="8232430" cy="16939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rgbClr val="000000"/>
                </a:solidFill>
              </a:rPr>
              <a:t>Why CHESS?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Because </a:t>
            </a:r>
            <a:r>
              <a:rPr lang="en-US" sz="2600" strike="sngStrike" dirty="0" smtClean="0">
                <a:solidFill>
                  <a:srgbClr val="000000"/>
                </a:solidFill>
              </a:rPr>
              <a:t>it is so good</a:t>
            </a:r>
            <a:r>
              <a:rPr lang="en-US" sz="2600" dirty="0" smtClean="0">
                <a:solidFill>
                  <a:srgbClr val="000000"/>
                </a:solidFill>
              </a:rPr>
              <a:t> of SSM requirements.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000000"/>
                </a:solidFill>
              </a:rPr>
              <a:t>Traceability/version control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000000"/>
                </a:solidFill>
              </a:rPr>
              <a:t>Maintain a proper review process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 startAt="2"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3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0" y="194319"/>
            <a:ext cx="7139136" cy="1143000"/>
          </a:xfrm>
        </p:spPr>
        <p:txBody>
          <a:bodyPr/>
          <a:lstStyle/>
          <a:p>
            <a:r>
              <a:rPr lang="sv-SE" dirty="0" err="1" smtClean="0"/>
              <a:t>Delivery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r>
              <a:rPr lang="hu-HU" dirty="0" smtClean="0"/>
              <a:t>/</a:t>
            </a:r>
            <a:br>
              <a:rPr lang="hu-HU" dirty="0" smtClean="0"/>
            </a:br>
            <a:r>
              <a:rPr lang="hu-HU" dirty="0" smtClean="0"/>
              <a:t>CHESS repository</a:t>
            </a:r>
            <a:endParaRPr lang="sv-SE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567020"/>
            <a:ext cx="7560840" cy="4610269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1835696" y="2378388"/>
            <a:ext cx="5040560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ESS will provide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he folder structure in CHESS.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Container and Template for the files, that contains the pre-defined review process of the document.</a:t>
            </a:r>
          </a:p>
          <a:p>
            <a:pPr lvl="1">
              <a:spcBef>
                <a:spcPts val="0"/>
              </a:spcBef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 startAt="2"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0" y="194319"/>
            <a:ext cx="7139136" cy="1143000"/>
          </a:xfrm>
        </p:spPr>
        <p:txBody>
          <a:bodyPr/>
          <a:lstStyle/>
          <a:p>
            <a:r>
              <a:rPr lang="sv-SE" dirty="0" err="1" smtClean="0"/>
              <a:t>Delivery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r>
              <a:rPr lang="hu-HU" dirty="0" smtClean="0"/>
              <a:t>/</a:t>
            </a:r>
            <a:br>
              <a:rPr lang="hu-HU" dirty="0" smtClean="0"/>
            </a:br>
            <a:r>
              <a:rPr lang="hu-HU" dirty="0" smtClean="0"/>
              <a:t>CHESS repository</a:t>
            </a:r>
            <a:endParaRPr lang="sv-SE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grpSp>
        <p:nvGrpSpPr>
          <p:cNvPr id="14" name="Group 13"/>
          <p:cNvGrpSpPr/>
          <p:nvPr/>
        </p:nvGrpSpPr>
        <p:grpSpPr>
          <a:xfrm>
            <a:off x="611560" y="1567020"/>
            <a:ext cx="7704856" cy="4610269"/>
            <a:chOff x="611560" y="1916831"/>
            <a:chExt cx="7704856" cy="461026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5576" y="1916831"/>
              <a:ext cx="7560840" cy="4610269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899592" y="2780928"/>
              <a:ext cx="576064" cy="23257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Oval 6"/>
            <p:cNvSpPr/>
            <p:nvPr/>
          </p:nvSpPr>
          <p:spPr>
            <a:xfrm>
              <a:off x="2411760" y="2632851"/>
              <a:ext cx="1224136" cy="23257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Oval 7"/>
            <p:cNvSpPr/>
            <p:nvPr/>
          </p:nvSpPr>
          <p:spPr>
            <a:xfrm>
              <a:off x="2555776" y="3066166"/>
              <a:ext cx="1008112" cy="36283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Oval 8"/>
            <p:cNvSpPr/>
            <p:nvPr/>
          </p:nvSpPr>
          <p:spPr>
            <a:xfrm>
              <a:off x="2843808" y="4195116"/>
              <a:ext cx="864096" cy="23257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1560" y="2708920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b="1" dirty="0" smtClean="0">
                  <a:solidFill>
                    <a:srgbClr val="FF0000"/>
                  </a:solidFill>
                </a:rPr>
                <a:t>1</a:t>
              </a:r>
              <a:endParaRPr lang="sv-SE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29069" y="256447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b="1" dirty="0" smtClean="0">
                  <a:solidFill>
                    <a:srgbClr val="FF0000"/>
                  </a:solidFill>
                </a:rPr>
                <a:t>2</a:t>
              </a:r>
              <a:endParaRPr lang="sv-SE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25879" y="306291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b="1" dirty="0" smtClean="0">
                  <a:solidFill>
                    <a:srgbClr val="FF0000"/>
                  </a:solidFill>
                </a:rPr>
                <a:t>3</a:t>
              </a:r>
              <a:endParaRPr lang="sv-SE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01077" y="4126739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b="1" dirty="0" smtClean="0">
                  <a:solidFill>
                    <a:srgbClr val="FF0000"/>
                  </a:solidFill>
                </a:rPr>
                <a:t>4</a:t>
              </a:r>
              <a:endParaRPr lang="sv-SE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96721" y="628813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3: </a:t>
            </a:r>
            <a:r>
              <a:rPr lang="sv-SE" dirty="0" smtClean="0"/>
              <a:t>https</a:t>
            </a:r>
            <a:r>
              <a:rPr lang="sv-SE" dirty="0"/>
              <a:t>://chess.esss.lu.se/enovia/link/21308.51166.30864.31162</a:t>
            </a:r>
          </a:p>
        </p:txBody>
      </p:sp>
    </p:spTree>
    <p:extLst>
      <p:ext uri="{BB962C8B-B14F-4D97-AF65-F5344CB8AC3E}">
        <p14:creationId xmlns:p14="http://schemas.microsoft.com/office/powerpoint/2010/main" val="7249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98" y="149771"/>
            <a:ext cx="7139136" cy="1143000"/>
          </a:xfrm>
        </p:spPr>
        <p:txBody>
          <a:bodyPr>
            <a:normAutofit/>
          </a:bodyPr>
          <a:lstStyle/>
          <a:p>
            <a:r>
              <a:rPr lang="sv-SE" dirty="0" err="1" smtClean="0"/>
              <a:t>Delivery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/>
              <a:t>CHESS upload</a:t>
            </a:r>
            <a:r>
              <a:rPr lang="hu-HU" dirty="0"/>
              <a:t> and modification  </a:t>
            </a:r>
            <a:endParaRPr lang="sv-SE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4558" y="1648040"/>
            <a:ext cx="8562242" cy="4655542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7524327" y="3645024"/>
            <a:ext cx="1080121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oup 3"/>
          <p:cNvGrpSpPr/>
          <p:nvPr/>
        </p:nvGrpSpPr>
        <p:grpSpPr>
          <a:xfrm>
            <a:off x="4536958" y="2190044"/>
            <a:ext cx="2987369" cy="3216265"/>
            <a:chOff x="4536958" y="2190044"/>
            <a:chExt cx="2987369" cy="3216265"/>
          </a:xfrm>
        </p:grpSpPr>
        <p:cxnSp>
          <p:nvCxnSpPr>
            <p:cNvPr id="16" name="Straight Arrow Connector 15"/>
            <p:cNvCxnSpPr>
              <a:stCxn id="18" idx="3"/>
            </p:cNvCxnSpPr>
            <p:nvPr/>
          </p:nvCxnSpPr>
          <p:spPr>
            <a:xfrm flipV="1">
              <a:off x="6929609" y="3798176"/>
              <a:ext cx="594718" cy="1"/>
            </a:xfrm>
            <a:prstGeom prst="straightConnector1">
              <a:avLst/>
            </a:prstGeom>
            <a:ln>
              <a:headEnd type="none"/>
              <a:tailEnd type="stealth" w="med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4536958" y="2190044"/>
              <a:ext cx="2392651" cy="3216265"/>
              <a:chOff x="4536958" y="2190044"/>
              <a:chExt cx="2392651" cy="321626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536958" y="2190044"/>
                <a:ext cx="2392651" cy="321626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sv-SE" dirty="0"/>
              </a:p>
              <a:p>
                <a:pPr marL="285750" indent="-285750">
                  <a:spcBef>
                    <a:spcPts val="600"/>
                  </a:spcBef>
                  <a:buFontTx/>
                  <a:buChar char="-"/>
                </a:pPr>
                <a:r>
                  <a:rPr lang="sv-SE" dirty="0" smtClean="0"/>
                  <a:t>Subcriptions (follow)</a:t>
                </a:r>
              </a:p>
              <a:p>
                <a:pPr marL="285750" indent="-285750">
                  <a:buFontTx/>
                  <a:buChar char="-"/>
                </a:pPr>
                <a:r>
                  <a:rPr lang="sv-SE" dirty="0" smtClean="0"/>
                  <a:t>Check-in (Add)</a:t>
                </a:r>
              </a:p>
              <a:p>
                <a:pPr marL="285750" indent="-285750">
                  <a:buFontTx/>
                  <a:buChar char="-"/>
                </a:pPr>
                <a:r>
                  <a:rPr lang="sv-SE" dirty="0" smtClean="0"/>
                  <a:t>Dowload</a:t>
                </a:r>
              </a:p>
              <a:p>
                <a:pPr marL="285750" indent="-285750">
                  <a:buFontTx/>
                  <a:buChar char="-"/>
                </a:pPr>
                <a:r>
                  <a:rPr lang="sv-SE" dirty="0" smtClean="0"/>
                  <a:t>View</a:t>
                </a:r>
              </a:p>
              <a:p>
                <a:pPr marL="285750" indent="-285750">
                  <a:buFontTx/>
                  <a:buChar char="-"/>
                </a:pPr>
                <a:r>
                  <a:rPr lang="sv-SE" b="1" dirty="0" smtClean="0">
                    <a:solidFill>
                      <a:srgbClr val="FF0000"/>
                    </a:solidFill>
                  </a:rPr>
                  <a:t>Check-out (</a:t>
                </a:r>
                <a:r>
                  <a:rPr lang="sv-SE" b="1" dirty="0" err="1" smtClean="0">
                    <a:solidFill>
                      <a:srgbClr val="FF0000"/>
                    </a:solidFill>
                  </a:rPr>
                  <a:t>locally</a:t>
                </a:r>
                <a:r>
                  <a:rPr lang="sv-SE" b="1" dirty="0" smtClean="0">
                    <a:solidFill>
                      <a:srgbClr val="FF0000"/>
                    </a:solidFill>
                  </a:rPr>
                  <a:t> saves and </a:t>
                </a:r>
                <a:r>
                  <a:rPr lang="sv-SE" b="1" dirty="0" err="1" smtClean="0">
                    <a:solidFill>
                      <a:srgbClr val="FF0000"/>
                    </a:solidFill>
                  </a:rPr>
                  <a:t>Opens</a:t>
                </a:r>
                <a:r>
                  <a:rPr lang="sv-SE" b="1" dirty="0" smtClean="0">
                    <a:solidFill>
                      <a:srgbClr val="FF0000"/>
                    </a:solidFill>
                  </a:rPr>
                  <a:t> the </a:t>
                </a:r>
                <a:r>
                  <a:rPr lang="sv-SE" b="1" dirty="0" err="1" smtClean="0">
                    <a:solidFill>
                      <a:srgbClr val="FF0000"/>
                    </a:solidFill>
                  </a:rPr>
                  <a:t>document</a:t>
                </a:r>
                <a:r>
                  <a:rPr lang="sv-SE" b="1" dirty="0" smtClean="0">
                    <a:solidFill>
                      <a:srgbClr val="FF0000"/>
                    </a:solidFill>
                  </a:rPr>
                  <a:t> to </a:t>
                </a:r>
                <a:r>
                  <a:rPr lang="sv-SE" b="1" dirty="0" err="1" smtClean="0">
                    <a:solidFill>
                      <a:srgbClr val="FF0000"/>
                    </a:solidFill>
                  </a:rPr>
                  <a:t>edit</a:t>
                </a:r>
                <a:r>
                  <a:rPr lang="sv-SE" b="1" dirty="0" smtClean="0">
                    <a:solidFill>
                      <a:srgbClr val="FF0000"/>
                    </a:solidFill>
                  </a:rPr>
                  <a:t>, </a:t>
                </a:r>
                <a:r>
                  <a:rPr lang="sv-SE" b="1" dirty="0" err="1" smtClean="0">
                    <a:solidFill>
                      <a:srgbClr val="FF0000"/>
                    </a:solidFill>
                  </a:rPr>
                  <a:t>with</a:t>
                </a:r>
                <a:r>
                  <a:rPr lang="sv-SE" b="1" dirty="0" smtClean="0">
                    <a:solidFill>
                      <a:srgbClr val="FF0000"/>
                    </a:solidFill>
                  </a:rPr>
                  <a:t> version </a:t>
                </a:r>
                <a:r>
                  <a:rPr lang="sv-SE" b="1" dirty="0" err="1" smtClean="0">
                    <a:solidFill>
                      <a:srgbClr val="FF0000"/>
                    </a:solidFill>
                  </a:rPr>
                  <a:t>control</a:t>
                </a:r>
                <a:r>
                  <a:rPr lang="sv-SE" b="1" dirty="0" smtClean="0">
                    <a:solidFill>
                      <a:srgbClr val="FF0000"/>
                    </a:solidFill>
                  </a:rPr>
                  <a:t>.)</a:t>
                </a:r>
              </a:p>
              <a:p>
                <a:pPr marL="285750" indent="-285750">
                  <a:buFontTx/>
                  <a:buChar char="-"/>
                </a:pPr>
                <a:r>
                  <a:rPr lang="sv-SE" dirty="0" smtClean="0"/>
                  <a:t>Delete</a:t>
                </a:r>
              </a:p>
            </p:txBody>
          </p:sp>
          <p:pic>
            <p:nvPicPr>
              <p:cNvPr id="23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16508" b="22744"/>
              <a:stretch/>
            </p:blipFill>
            <p:spPr bwMode="auto">
              <a:xfrm>
                <a:off x="4824469" y="2227971"/>
                <a:ext cx="1712022" cy="299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" name="Oval 23"/>
            <p:cNvSpPr/>
            <p:nvPr/>
          </p:nvSpPr>
          <p:spPr>
            <a:xfrm>
              <a:off x="5724128" y="2223788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3673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8137" y="1789708"/>
            <a:ext cx="8348663" cy="4539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667" y="2326750"/>
            <a:ext cx="5123656" cy="182616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Oval 12"/>
          <p:cNvSpPr/>
          <p:nvPr/>
        </p:nvSpPr>
        <p:spPr>
          <a:xfrm>
            <a:off x="5364088" y="3136128"/>
            <a:ext cx="720081" cy="199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2068957" y="4755859"/>
            <a:ext cx="4791075" cy="1076325"/>
            <a:chOff x="2068957" y="4755859"/>
            <a:chExt cx="4791075" cy="10763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8957" y="4755859"/>
              <a:ext cx="4791075" cy="1076325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7" name="Oval 16"/>
            <p:cNvSpPr/>
            <p:nvPr/>
          </p:nvSpPr>
          <p:spPr>
            <a:xfrm>
              <a:off x="4229197" y="5194171"/>
              <a:ext cx="504056" cy="30161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447598" y="149771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Delivery of documents</a:t>
            </a:r>
            <a:r>
              <a:rPr lang="hu-HU" smtClean="0"/>
              <a:t/>
            </a:r>
            <a:br>
              <a:rPr lang="hu-HU" smtClean="0"/>
            </a:br>
            <a:r>
              <a:rPr lang="en-US" smtClean="0"/>
              <a:t>CHESS upload</a:t>
            </a:r>
            <a:r>
              <a:rPr lang="hu-HU" smtClean="0"/>
              <a:t> and modification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614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771" y="1680450"/>
            <a:ext cx="8228155" cy="459904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23987" y="3407120"/>
            <a:ext cx="1114528" cy="14476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439771" y="6330664"/>
            <a:ext cx="714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https://confluence.esss.lu.se/display/SPD/Phase+2+and+TG3+processes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47598" y="149771"/>
            <a:ext cx="7139136" cy="1143000"/>
          </a:xfrm>
        </p:spPr>
        <p:txBody>
          <a:bodyPr>
            <a:normAutofit/>
          </a:bodyPr>
          <a:lstStyle/>
          <a:p>
            <a:r>
              <a:rPr lang="sv-SE" dirty="0" err="1" smtClean="0"/>
              <a:t>Delivery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/>
              <a:t>CHESS upload</a:t>
            </a:r>
            <a:r>
              <a:rPr lang="hu-HU" dirty="0"/>
              <a:t> and modification  </a:t>
            </a:r>
            <a:endParaRPr lang="sv-SE" dirty="0"/>
          </a:p>
        </p:txBody>
      </p:sp>
      <p:grpSp>
        <p:nvGrpSpPr>
          <p:cNvPr id="8" name="Group 7"/>
          <p:cNvGrpSpPr/>
          <p:nvPr/>
        </p:nvGrpSpPr>
        <p:grpSpPr>
          <a:xfrm>
            <a:off x="2138515" y="1805941"/>
            <a:ext cx="5700247" cy="3707898"/>
            <a:chOff x="2138515" y="1805941"/>
            <a:chExt cx="5700247" cy="3707898"/>
          </a:xfrm>
        </p:grpSpPr>
        <p:grpSp>
          <p:nvGrpSpPr>
            <p:cNvPr id="2" name="Group 1"/>
            <p:cNvGrpSpPr/>
            <p:nvPr/>
          </p:nvGrpSpPr>
          <p:grpSpPr>
            <a:xfrm>
              <a:off x="2138515" y="1844205"/>
              <a:ext cx="5677170" cy="3669634"/>
              <a:chOff x="2138515" y="1844205"/>
              <a:chExt cx="5677170" cy="3669634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46404" y="1844205"/>
                <a:ext cx="3269281" cy="3669634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5" name="Oval 14"/>
              <p:cNvSpPr/>
              <p:nvPr/>
            </p:nvSpPr>
            <p:spPr>
              <a:xfrm>
                <a:off x="4932977" y="4882010"/>
                <a:ext cx="1987813" cy="38190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16" name="Straight Arrow Connector 15"/>
              <p:cNvCxnSpPr>
                <a:stCxn id="15" idx="2"/>
                <a:endCxn id="5" idx="6"/>
              </p:cNvCxnSpPr>
              <p:nvPr/>
            </p:nvCxnSpPr>
            <p:spPr>
              <a:xfrm flipH="1" flipV="1">
                <a:off x="2138515" y="4130942"/>
                <a:ext cx="2794463" cy="942019"/>
              </a:xfrm>
              <a:prstGeom prst="straightConnector1">
                <a:avLst/>
              </a:prstGeom>
              <a:ln>
                <a:headEnd type="none"/>
                <a:tailEnd type="stealth" w="med" len="lg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" name="Rectangle 3"/>
            <p:cNvSpPr/>
            <p:nvPr/>
          </p:nvSpPr>
          <p:spPr>
            <a:xfrm>
              <a:off x="6553200" y="1805941"/>
              <a:ext cx="128556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/>
                <a:t>Confluence</a:t>
              </a:r>
              <a:endParaRPr lang="sv-SE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9963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47598" y="149771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 of the IDR: </a:t>
            </a:r>
            <a:r>
              <a:rPr lang="hu-HU" dirty="0" smtClean="0"/>
              <a:t>Review Transmittal  </a:t>
            </a:r>
            <a:endParaRPr lang="sv-S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060848"/>
            <a:ext cx="857406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47598" y="149771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/>
              <a:t>Result of the IDR: </a:t>
            </a:r>
            <a:r>
              <a:rPr lang="hu-HU" dirty="0" smtClean="0"/>
              <a:t>Review Transmittal  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7" y="2060848"/>
            <a:ext cx="8597317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7622</TotalTime>
  <Words>174</Words>
  <Application>Microsoft Office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TG3 process, practical implementation IKON 15</vt:lpstr>
      <vt:lpstr>Delivery of documents</vt:lpstr>
      <vt:lpstr>Delivery of documents/ CHESS repository</vt:lpstr>
      <vt:lpstr>Delivery of documents/ CHESS repository</vt:lpstr>
      <vt:lpstr>Delivery of documents CHESS upload and modification  </vt:lpstr>
      <vt:lpstr>PowerPoint Presentation</vt:lpstr>
      <vt:lpstr>Delivery of documents CHESS upload and modification  </vt:lpstr>
      <vt:lpstr>Result of the IDR: Review Transmittal  </vt:lpstr>
      <vt:lpstr>Result of the IDR: Review Transmittal  </vt:lpstr>
      <vt:lpstr>Result of the IDR: Review Transmittal  </vt:lpstr>
      <vt:lpstr>Delivery of documents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Microsoft Office User</dc:creator>
  <cp:lastModifiedBy>Gabor Laszlo</cp:lastModifiedBy>
  <cp:revision>277</cp:revision>
  <cp:lastPrinted>2018-04-13T06:09:56Z</cp:lastPrinted>
  <dcterms:created xsi:type="dcterms:W3CDTF">2017-08-15T13:16:57Z</dcterms:created>
  <dcterms:modified xsi:type="dcterms:W3CDTF">2018-09-10T18:39:52Z</dcterms:modified>
</cp:coreProperties>
</file>