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257" r:id="rId2"/>
    <p:sldId id="258" r:id="rId3"/>
    <p:sldId id="302" r:id="rId4"/>
    <p:sldId id="317" r:id="rId5"/>
    <p:sldId id="303" r:id="rId6"/>
    <p:sldId id="316" r:id="rId7"/>
    <p:sldId id="259" r:id="rId8"/>
    <p:sldId id="318" r:id="rId9"/>
    <p:sldId id="261" r:id="rId10"/>
    <p:sldId id="309" r:id="rId11"/>
    <p:sldId id="312" r:id="rId12"/>
    <p:sldId id="311" r:id="rId13"/>
    <p:sldId id="310" r:id="rId14"/>
    <p:sldId id="313" r:id="rId15"/>
    <p:sldId id="300" r:id="rId16"/>
    <p:sldId id="314" r:id="rId17"/>
    <p:sldId id="301" r:id="rId18"/>
    <p:sldId id="315" r:id="rId19"/>
    <p:sldId id="305" r:id="rId20"/>
    <p:sldId id="307" r:id="rId21"/>
  </p:sldIdLst>
  <p:sldSz cx="9144000" cy="5715000" type="screen16x1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9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B028"/>
    <a:srgbClr val="1394CA"/>
    <a:srgbClr val="F3C316"/>
    <a:srgbClr val="9285A4"/>
    <a:srgbClr val="E88921"/>
    <a:srgbClr val="F3CB1A"/>
    <a:srgbClr val="F3D932"/>
    <a:srgbClr val="11A1E1"/>
    <a:srgbClr val="E6BF7A"/>
    <a:srgbClr val="BC7A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16" autoAdjust="0"/>
    <p:restoredTop sz="95181" autoAdjust="0"/>
  </p:normalViewPr>
  <p:slideViewPr>
    <p:cSldViewPr>
      <p:cViewPr varScale="1">
        <p:scale>
          <a:sx n="114" d="100"/>
          <a:sy n="114" d="100"/>
        </p:scale>
        <p:origin x="1344" y="160"/>
      </p:cViewPr>
      <p:guideLst>
        <p:guide orient="horz" pos="1891"/>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9A58CE-05AC-2345-A03C-BB95103EC4F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58D5EAFC-D7D3-B547-9E11-D442E1081F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7D34B6-B2F3-8E4A-AE91-26A30BE0D245}" type="datetimeFigureOut">
              <a:rPr lang="en-GB" smtClean="0"/>
              <a:t>11/09/2018</a:t>
            </a:fld>
            <a:endParaRPr lang="en-GB" dirty="0"/>
          </a:p>
        </p:txBody>
      </p:sp>
      <p:sp>
        <p:nvSpPr>
          <p:cNvPr id="4" name="Footer Placeholder 3">
            <a:extLst>
              <a:ext uri="{FF2B5EF4-FFF2-40B4-BE49-F238E27FC236}">
                <a16:creationId xmlns:a16="http://schemas.microsoft.com/office/drawing/2014/main" id="{3C2E11C6-D8E3-BD48-82B9-9F0848A74C3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67F1C00-1207-1341-B3F5-49BEE1F3E3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78782D-C5F2-6240-83CF-D708563B7260}" type="slidenum">
              <a:rPr lang="en-GB" smtClean="0"/>
              <a:t>‹#›</a:t>
            </a:fld>
            <a:endParaRPr lang="en-GB" dirty="0"/>
          </a:p>
        </p:txBody>
      </p:sp>
    </p:spTree>
    <p:extLst>
      <p:ext uri="{BB962C8B-B14F-4D97-AF65-F5344CB8AC3E}">
        <p14:creationId xmlns:p14="http://schemas.microsoft.com/office/powerpoint/2010/main" val="1775422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2018-09-11</a:t>
            </a:fld>
            <a:endParaRPr lang="sv-SE" dirty="0"/>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a:t>
            </a:fld>
            <a:endParaRPr lang="sv-SE" dirty="0"/>
          </a:p>
        </p:txBody>
      </p:sp>
    </p:spTree>
    <p:extLst>
      <p:ext uri="{BB962C8B-B14F-4D97-AF65-F5344CB8AC3E}">
        <p14:creationId xmlns:p14="http://schemas.microsoft.com/office/powerpoint/2010/main" val="1057976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The first one is the Call for Tender Verification, which applies to those sub-systems and components which detailed design, and not only the manufacturing, will be outsourced.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tendering is the </a:t>
            </a:r>
            <a:r>
              <a:rPr lang="en-GB" sz="1200" b="1" kern="1200" dirty="0">
                <a:solidFill>
                  <a:schemeClr val="tx1"/>
                </a:solidFill>
                <a:effectLst/>
                <a:latin typeface="+mn-lt"/>
                <a:ea typeface="+mn-ea"/>
                <a:cs typeface="+mn-cs"/>
              </a:rPr>
              <a:t>responsibility of the Instrument Team together with its institute</a:t>
            </a:r>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ESS holds the responsibility to verify various project aspects:</a:t>
            </a:r>
            <a:endParaRPr lang="sv-S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 Review that the technical content of the tender complies with the requirements established by ESS</a:t>
            </a:r>
            <a:endParaRPr lang="sv-S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 Review also of the planning, whether it is compatible with the instrument specific and NSS schedule, as well as global resource plan of the instrument suite.</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CTV’s will not require an in-person meeting, but emails instead with the NSS Lead Instrument Engineer and –where necessary- with the Technology Team.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 this slide you can find the timeline for this stage.</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1A53A7-64CD-4D0E-AAE8-1AC9C79D7085}" type="slidenum">
              <a:rPr lang="sv-SE" smtClean="0"/>
              <a:t>10</a:t>
            </a:fld>
            <a:endParaRPr lang="sv-SE"/>
          </a:p>
        </p:txBody>
      </p:sp>
    </p:spTree>
    <p:extLst>
      <p:ext uri="{BB962C8B-B14F-4D97-AF65-F5344CB8AC3E}">
        <p14:creationId xmlns:p14="http://schemas.microsoft.com/office/powerpoint/2010/main" val="1467054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a:t>
            </a:r>
            <a:r>
              <a:rPr lang="en-GB" sz="1200" kern="1200" dirty="0">
                <a:solidFill>
                  <a:schemeClr val="tx1"/>
                </a:solidFill>
                <a:effectLst/>
                <a:latin typeface="+mn-lt"/>
                <a:ea typeface="+mn-ea"/>
                <a:cs typeface="+mn-cs"/>
              </a:rPr>
              <a:t>he deliverables for a CTV shall be submitted when placing the CTV request.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Schedule (including: key milestones -such as approval points for detailed design-; payment milestones; acceptance testing...)</a:t>
            </a:r>
            <a:endParaRPr lang="sv-S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Any measurements and tests expected during the manufacturing process (either performed by the Inst. Team or by the Manufacturer) must be clear to ESS, i.e., described in the Detailed Design documentation.</a:t>
            </a:r>
            <a:endParaRPr lang="sv-S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Draft of the call for tender (minimum: schedule and technical specification and warrantee clauses if there are such)</a:t>
            </a:r>
            <a:endParaRPr lang="sv-S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Declaration of compliance with our requirements of the contract/tender (Appendix).</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1A53A7-64CD-4D0E-AAE8-1AC9C79D7085}" type="slidenum">
              <a:rPr lang="sv-SE" smtClean="0"/>
              <a:t>11</a:t>
            </a:fld>
            <a:endParaRPr lang="sv-SE"/>
          </a:p>
        </p:txBody>
      </p:sp>
    </p:spTree>
    <p:extLst>
      <p:ext uri="{BB962C8B-B14F-4D97-AF65-F5344CB8AC3E}">
        <p14:creationId xmlns:p14="http://schemas.microsoft.com/office/powerpoint/2010/main" val="3923357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 have heard the concern from some Inst. Teams of how to handle with the manufacturers several design outsourcings and their reviews.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hope that the definition of the process detailed now helps the planning of the detail design for the various sub-systems. Our tips are:</a:t>
            </a:r>
            <a:endParaRPr lang="sv-S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 Plan timelines together with the manufacturer at the time of preparing the contract and T&amp;C. </a:t>
            </a:r>
            <a:endParaRPr lang="sv-S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 Plan when the preliminary design shall be ready according to the IDR established on the schedule.</a:t>
            </a:r>
            <a:endParaRPr lang="sv-S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 Allow 1,5-2 months between the IDR and the relevant Sub-TG3</a:t>
            </a:r>
            <a:endParaRPr lang="sv-S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 Plan the timeline for the Sub-TG3 deliverables.</a:t>
            </a:r>
            <a:endParaRPr lang="sv-S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In summary, we recommend early planning and sticking to it as much as possible.</a:t>
            </a:r>
            <a:endParaRPr lang="sv-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1A53A7-64CD-4D0E-AAE8-1AC9C79D7085}" type="slidenum">
              <a:rPr lang="sv-SE" smtClean="0"/>
              <a:t>12</a:t>
            </a:fld>
            <a:endParaRPr lang="sv-SE"/>
          </a:p>
        </p:txBody>
      </p:sp>
    </p:spTree>
    <p:extLst>
      <p:ext uri="{BB962C8B-B14F-4D97-AF65-F5344CB8AC3E}">
        <p14:creationId xmlns:p14="http://schemas.microsoft.com/office/powerpoint/2010/main" val="2341010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IDR’s are Intermediate Detailed Design Reviews. They are offered to the Inst. Teams for complex sub-systems. This will give the chance to discuss the progress on the detailed design before it reaches its final shape. </a:t>
            </a:r>
            <a:endParaRPr lang="sv-S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feedback will be offered to the Inst. Teams in a Review Transmittal, with requests for changes and clarifications. </a:t>
            </a:r>
            <a:r>
              <a:rPr lang="en-GB" sz="1200" kern="1200" dirty="0">
                <a:solidFill>
                  <a:schemeClr val="tx1"/>
                </a:solidFill>
                <a:effectLst/>
                <a:latin typeface="+mn-lt"/>
                <a:ea typeface="+mn-ea"/>
                <a:cs typeface="+mn-cs"/>
              </a:rPr>
              <a:t>This will help to ensure that the detail design of that sub-system will be ready to be submitted for the Sub-TG3.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IDR’s will require an in-person meeting where the Inst. Team will present the sub-system and a discussion will open.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is very important to ensure that all relevant details are gathered on the document submitted by the Inst. Team since that is what will be finally approved by ESS.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IDR </a:t>
            </a:r>
            <a:r>
              <a:rPr lang="en-GB" sz="1200" kern="1200" dirty="0" err="1">
                <a:solidFill>
                  <a:schemeClr val="tx1"/>
                </a:solidFill>
                <a:effectLst/>
                <a:latin typeface="+mn-lt"/>
                <a:ea typeface="+mn-ea"/>
                <a:cs typeface="+mn-cs"/>
              </a:rPr>
              <a:t>mtgs</a:t>
            </a:r>
            <a:r>
              <a:rPr lang="en-GB" sz="1200" kern="1200" dirty="0">
                <a:solidFill>
                  <a:schemeClr val="tx1"/>
                </a:solidFill>
                <a:effectLst/>
                <a:latin typeface="+mn-lt"/>
                <a:ea typeface="+mn-ea"/>
                <a:cs typeface="+mn-cs"/>
              </a:rPr>
              <a:t> will be open to Observers who must not participate otherwise during the session.</a:t>
            </a:r>
            <a:endParaRPr lang="sv-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1A53A7-64CD-4D0E-AAE8-1AC9C79D7085}" type="slidenum">
              <a:rPr lang="sv-SE" smtClean="0"/>
              <a:t>13</a:t>
            </a:fld>
            <a:endParaRPr lang="sv-SE"/>
          </a:p>
        </p:txBody>
      </p:sp>
    </p:spTree>
    <p:extLst>
      <p:ext uri="{BB962C8B-B14F-4D97-AF65-F5344CB8AC3E}">
        <p14:creationId xmlns:p14="http://schemas.microsoft.com/office/powerpoint/2010/main" val="3684421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t>
            </a:r>
            <a:r>
              <a:rPr lang="en-GB" sz="1200" kern="1200" dirty="0">
                <a:solidFill>
                  <a:schemeClr val="tx1"/>
                </a:solidFill>
                <a:effectLst/>
                <a:latin typeface="+mn-lt"/>
                <a:ea typeface="+mn-ea"/>
                <a:cs typeface="+mn-cs"/>
              </a:rPr>
              <a:t>he deliverables for an IDR shall be submitted when placing the IDR request.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Draft of SSDD (sub-</a:t>
            </a:r>
            <a:r>
              <a:rPr lang="en-US" sz="1200" kern="1200" dirty="0" err="1">
                <a:solidFill>
                  <a:schemeClr val="tx1"/>
                </a:solidFill>
                <a:effectLst/>
                <a:latin typeface="+mn-lt"/>
                <a:ea typeface="+mn-ea"/>
                <a:cs typeface="+mn-cs"/>
              </a:rPr>
              <a:t>systemdesign</a:t>
            </a:r>
            <a:r>
              <a:rPr lang="en-US" sz="1200" kern="1200" dirty="0">
                <a:solidFill>
                  <a:schemeClr val="tx1"/>
                </a:solidFill>
                <a:effectLst/>
                <a:latin typeface="+mn-lt"/>
                <a:ea typeface="+mn-ea"/>
                <a:cs typeface="+mn-cs"/>
              </a:rPr>
              <a:t> description) Please, include here:</a:t>
            </a:r>
            <a:endParaRPr lang="sv-S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An introduction defining the relation of the sub-system to the whole-system from an operational perspective.</a:t>
            </a:r>
            <a:endParaRPr lang="sv-S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Sub-system requirements.</a:t>
            </a:r>
            <a:endParaRPr lang="sv-S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Updated Bill of Materials for the Activation Inventory.</a:t>
            </a:r>
            <a:endParaRPr lang="sv-S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Draft of SDD: but only the list of deliverables of the subsequent </a:t>
            </a:r>
            <a:r>
              <a:rPr lang="en-US" sz="1200" b="1" kern="1200" dirty="0">
                <a:solidFill>
                  <a:schemeClr val="tx1"/>
                </a:solidFill>
                <a:effectLst>
                  <a:outerShdw dist="38100" dir="2700000" algn="tl">
                    <a:schemeClr val="accent2"/>
                  </a:outerShdw>
                </a:effectLst>
                <a:latin typeface="+mn-lt"/>
                <a:ea typeface="+mn-ea"/>
                <a:cs typeface="+mn-cs"/>
              </a:rPr>
              <a:t>Sub-TG3</a:t>
            </a:r>
            <a:r>
              <a:rPr lang="en-US" sz="1200" kern="1200" dirty="0">
                <a:solidFill>
                  <a:schemeClr val="tx1"/>
                </a:solidFill>
                <a:effectLst/>
                <a:latin typeface="+mn-lt"/>
                <a:ea typeface="+mn-ea"/>
                <a:cs typeface="+mn-cs"/>
              </a:rPr>
              <a:t>.</a:t>
            </a:r>
            <a:endParaRPr lang="sv-S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3D model: should be submitted 2 weeks prior to the meeting. </a:t>
            </a:r>
            <a:endParaRPr lang="sv-S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Updated documentation after the issues on the </a:t>
            </a:r>
            <a:r>
              <a:rPr lang="en-US" sz="1200" b="1" kern="1200" dirty="0">
                <a:solidFill>
                  <a:schemeClr val="tx1"/>
                </a:solidFill>
                <a:effectLst>
                  <a:outerShdw dist="38100" dir="2700000" algn="tl">
                    <a:schemeClr val="accent2"/>
                  </a:outerShdw>
                </a:effectLst>
                <a:latin typeface="+mn-lt"/>
                <a:ea typeface="+mn-ea"/>
                <a:cs typeface="+mn-cs"/>
              </a:rPr>
              <a:t>RT </a:t>
            </a:r>
            <a:r>
              <a:rPr lang="en-US" sz="1200" kern="1200" dirty="0">
                <a:solidFill>
                  <a:schemeClr val="tx1"/>
                </a:solidFill>
                <a:effectLst/>
                <a:latin typeface="+mn-lt"/>
                <a:ea typeface="+mn-ea"/>
                <a:cs typeface="+mn-cs"/>
              </a:rPr>
              <a:t>are fully addressed.</a:t>
            </a:r>
            <a:endParaRPr lang="sv-S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detailed on the deliverables for this phase, please, always refer to the TG3 Confluence page.</a:t>
            </a:r>
            <a:endParaRPr lang="sv-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1A53A7-64CD-4D0E-AAE8-1AC9C79D7085}" type="slidenum">
              <a:rPr lang="sv-SE" smtClean="0"/>
              <a:t>14</a:t>
            </a:fld>
            <a:endParaRPr lang="sv-SE"/>
          </a:p>
        </p:txBody>
      </p:sp>
    </p:spTree>
    <p:extLst>
      <p:ext uri="{BB962C8B-B14F-4D97-AF65-F5344CB8AC3E}">
        <p14:creationId xmlns:p14="http://schemas.microsoft.com/office/powerpoint/2010/main" val="43921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r>
              <a:rPr lang="en-US" sz="1200" kern="1200" dirty="0">
                <a:solidFill>
                  <a:schemeClr val="tx1"/>
                </a:solidFill>
                <a:effectLst/>
                <a:latin typeface="+mn-lt"/>
                <a:ea typeface="+mn-ea"/>
                <a:cs typeface="+mn-cs"/>
              </a:rPr>
              <a:t>ub-TG3’s are necessary for long lead time components/sub-systems where the manufacturing shall start before the final TG3.</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will be evaluated </a:t>
            </a:r>
            <a:r>
              <a:rPr lang="en-GB" sz="1200" i="1" kern="1200" dirty="0">
                <a:solidFill>
                  <a:schemeClr val="tx1"/>
                </a:solidFill>
                <a:effectLst/>
                <a:latin typeface="+mn-lt"/>
                <a:ea typeface="+mn-ea"/>
                <a:cs typeface="+mn-cs"/>
              </a:rPr>
              <a:t>ad hoc</a:t>
            </a:r>
            <a:r>
              <a:rPr lang="en-GB" sz="1200" kern="1200" dirty="0">
                <a:solidFill>
                  <a:schemeClr val="tx1"/>
                </a:solidFill>
                <a:effectLst/>
                <a:latin typeface="+mn-lt"/>
                <a:ea typeface="+mn-ea"/>
                <a:cs typeface="+mn-cs"/>
              </a:rPr>
              <a:t> whether a Sub-TG3 of a set of sub-systems require an in-person meeting or not. In principle, complex sub-systems have been carefully discussed during the IDR and amended with the Review Transmittal, and the other sub-systems might be straight forward enough to not need an in-person meeting.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any case, ESS strongly suggests to the Instrument Teams to ensure a close contact with the Inst. Teams from an early stage during the development of their detail designs, ahead of the IDR and Sub-TG3 reviews.</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Sub-TG3 also use the RT tool, hence, the Reviewers will send their feedback to the NSS Lead Instrument Engineer who will include all requests for change and for clarification on a Review Transmittal. Gabor will follow up with the Inst. Team until the RT is fully addressed. Once the RT is fully addressed, and the Inst. Teams also complied with the rest of documentation required, </a:t>
            </a:r>
            <a:r>
              <a:rPr lang="en-GB" sz="1200" b="1" kern="1200" dirty="0">
                <a:solidFill>
                  <a:schemeClr val="tx1"/>
                </a:solidFill>
                <a:effectLst/>
                <a:latin typeface="+mn-lt"/>
                <a:ea typeface="+mn-ea"/>
                <a:cs typeface="+mn-cs"/>
              </a:rPr>
              <a:t>Gabor will sign-off</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the Sub-TG3</a:t>
            </a:r>
            <a:r>
              <a:rPr lang="en-GB" sz="1200" kern="1200" dirty="0">
                <a:solidFill>
                  <a:schemeClr val="tx1"/>
                </a:solidFill>
                <a:effectLst/>
                <a:latin typeface="+mn-lt"/>
                <a:ea typeface="+mn-ea"/>
                <a:cs typeface="+mn-cs"/>
              </a:rPr>
              <a:t>, meaning that the </a:t>
            </a:r>
            <a:r>
              <a:rPr lang="en-GB" sz="1200" b="1" kern="1200" dirty="0">
                <a:solidFill>
                  <a:schemeClr val="tx1"/>
                </a:solidFill>
                <a:effectLst/>
                <a:latin typeface="+mn-lt"/>
                <a:ea typeface="+mn-ea"/>
                <a:cs typeface="+mn-cs"/>
              </a:rPr>
              <a:t>sub-system is endorsed for procurement/manufacturing</a:t>
            </a:r>
            <a:r>
              <a:rPr lang="en-GB" sz="1200" kern="1200" dirty="0">
                <a:solidFill>
                  <a:schemeClr val="tx1"/>
                </a:solidFill>
                <a:effectLst/>
                <a:latin typeface="+mn-lt"/>
                <a:ea typeface="+mn-ea"/>
                <a:cs typeface="+mn-cs"/>
              </a:rPr>
              <a:t>.</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15</a:t>
            </a:fld>
            <a:endParaRPr lang="sv-SE"/>
          </a:p>
        </p:txBody>
      </p:sp>
    </p:spTree>
    <p:extLst>
      <p:ext uri="{BB962C8B-B14F-4D97-AF65-F5344CB8AC3E}">
        <p14:creationId xmlns:p14="http://schemas.microsoft.com/office/powerpoint/2010/main" val="210004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t>
            </a:r>
            <a:r>
              <a:rPr lang="en-US" sz="1200" kern="1200" dirty="0">
                <a:solidFill>
                  <a:schemeClr val="tx1"/>
                </a:solidFill>
                <a:effectLst/>
                <a:latin typeface="+mn-lt"/>
                <a:ea typeface="+mn-ea"/>
                <a:cs typeface="+mn-cs"/>
              </a:rPr>
              <a:t>he Sub-TG3 umbrella deliverable is the Sub-System Design Description; and the one for the Final TG3 is the System Design Description. </a:t>
            </a:r>
            <a:endParaRPr lang="sv-S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SDD handles information with respect to external interfaces between the instrument and the environment. </a:t>
            </a:r>
            <a:endParaRPr lang="sv-S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relevant SSDD describes the design solution to adhere to such an interface, and it is also the SSDD the one handling  interfaces purely inside a sub-system.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deliverables for a Sub-TG3 shall be submitted when placing the request.</a:t>
            </a:r>
            <a:endParaRPr lang="sv-S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following are the content for the SSDD:***. </a:t>
            </a:r>
            <a:endParaRPr lang="sv-S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Please, always refer to CHESS doc ESS-0099059 and to the TG3 Confluence page.</a:t>
            </a:r>
            <a:endParaRPr lang="sv-SE"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16</a:t>
            </a:fld>
            <a:endParaRPr lang="sv-SE"/>
          </a:p>
        </p:txBody>
      </p:sp>
    </p:spTree>
    <p:extLst>
      <p:ext uri="{BB962C8B-B14F-4D97-AF65-F5344CB8AC3E}">
        <p14:creationId xmlns:p14="http://schemas.microsoft.com/office/powerpoint/2010/main" val="3016408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Last Sub-TG3 takes place simultaneously to the Final TG3.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timeline is very something in between an IDR and a Sub-TG3, as this slide shows.</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Final TG3’s will be signed off by the relevant ESS Management members.</a:t>
            </a:r>
            <a:endParaRPr lang="sv-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1A53A7-64CD-4D0E-AAE8-1AC9C79D7085}" type="slidenum">
              <a:rPr lang="sv-SE" smtClean="0"/>
              <a:t>17</a:t>
            </a:fld>
            <a:endParaRPr lang="sv-SE"/>
          </a:p>
        </p:txBody>
      </p:sp>
    </p:spTree>
    <p:extLst>
      <p:ext uri="{BB962C8B-B14F-4D97-AF65-F5344CB8AC3E}">
        <p14:creationId xmlns:p14="http://schemas.microsoft.com/office/powerpoint/2010/main" val="4271211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Final-TG3 umbrella deliverable is the System Design Description. </a:t>
            </a:r>
            <a:endParaRPr lang="sv-S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SDD handles information with respect to external interfaces between the instrument and the environment (</a:t>
            </a:r>
            <a:r>
              <a:rPr lang="en-US" sz="1200" kern="1200" dirty="0" err="1">
                <a:solidFill>
                  <a:schemeClr val="tx1"/>
                </a:solidFill>
                <a:effectLst/>
                <a:latin typeface="+mn-lt"/>
                <a:ea typeface="+mn-ea"/>
                <a:cs typeface="+mn-cs"/>
              </a:rPr>
              <a:t>i.e</a:t>
            </a:r>
            <a:r>
              <a:rPr lang="en-US" sz="1200" kern="1200" dirty="0">
                <a:solidFill>
                  <a:schemeClr val="tx1"/>
                </a:solidFill>
                <a:effectLst/>
                <a:latin typeface="+mn-lt"/>
                <a:ea typeface="+mn-ea"/>
                <a:cs typeface="+mn-cs"/>
              </a:rPr>
              <a:t> the ESS facility).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deliverables for a Final-TG3 will be those for the last Sub-TG3 together with those for the Final-TG3 itself.  The shall be submitted when placing the request.</a:t>
            </a:r>
            <a:endParaRPr lang="sv-S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following are the content for the SDD:***. </a:t>
            </a:r>
            <a:endParaRPr lang="sv-S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Please, always refer to CHESS doc ESS-0099059 and to the TG3 Confluence page.</a:t>
            </a:r>
            <a:endParaRPr lang="sv-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1A53A7-64CD-4D0E-AAE8-1AC9C79D7085}" type="slidenum">
              <a:rPr lang="sv-SE" smtClean="0"/>
              <a:t>18</a:t>
            </a:fld>
            <a:endParaRPr lang="sv-SE"/>
          </a:p>
        </p:txBody>
      </p:sp>
    </p:spTree>
    <p:extLst>
      <p:ext uri="{BB962C8B-B14F-4D97-AF65-F5344CB8AC3E}">
        <p14:creationId xmlns:p14="http://schemas.microsoft.com/office/powerpoint/2010/main" val="2122013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Acknowledging that the TG3 is a complex process, we have tried to mitigate issues in terms of delays and work burden as much as possible. The measures that we are taking are:</a:t>
            </a:r>
            <a:endParaRPr lang="sv-S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Include IDRs for complex sub-systems and components to increase the efficiency of the design process.</a:t>
            </a:r>
            <a:endParaRPr lang="sv-S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Although when ESS resources are limited, we have tried to implement a few Sub-TG3s; more of them for the instruments which are prioritized.</a:t>
            </a:r>
            <a:endParaRPr lang="sv-S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Review Transmittal will allow to have all requests for change and clarifications unified in only 1 doc.</a:t>
            </a:r>
            <a:endParaRPr lang="sv-S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are using Gabor as the hub for feedback, which will hopefully make communication easier.</a:t>
            </a:r>
            <a:endParaRPr lang="sv-S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have created a Confluence page for Phase 2 and TG3 processes gathering the most relevant information for the Inst. Teams.</a:t>
            </a:r>
            <a:endParaRPr lang="sv-S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are ensuring to have our ESS Technology Teams available for the Inst. Teams and we hope they work alongside from a very early stage of the detail designs.</a:t>
            </a:r>
            <a:endParaRPr lang="sv-S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 all might work, and we appreciate in advance the difficulties, in particular, for the Inst. Teams first dealing with these reviews. At this stage already, we want to apologize for the mutual learning process burdens and thank you beforehand for your patience.  </a:t>
            </a:r>
            <a:endParaRPr lang="sv-SE"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19</a:t>
            </a:fld>
            <a:endParaRPr lang="sv-SE"/>
          </a:p>
        </p:txBody>
      </p:sp>
    </p:spTree>
    <p:extLst>
      <p:ext uri="{BB962C8B-B14F-4D97-AF65-F5344CB8AC3E}">
        <p14:creationId xmlns:p14="http://schemas.microsoft.com/office/powerpoint/2010/main" val="3386755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Tollgate 3 for Instrument Construction projects is the Engineering and Operation Review (also known as CDR)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TG3 review process allows ESS Management to make the decision on approving the procurement and manufacturing of major instrument components with a properly defined and verified design and management plan.</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engineering and operation designs shall ensure that the instruments and their sub-systems meet the requirements defined by the ESS Technology Groups.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For that, the Inst. Teams are expected to approach the ESS Technology Teams and work closely from an early stage of the designs to ensure that understandings are aligned.</a:t>
            </a:r>
            <a:endParaRPr lang="sv-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1A53A7-64CD-4D0E-AAE8-1AC9C79D7085}" type="slidenum">
              <a:rPr lang="sv-SE" smtClean="0"/>
              <a:t>2</a:t>
            </a:fld>
            <a:endParaRPr lang="sv-SE" dirty="0"/>
          </a:p>
        </p:txBody>
      </p:sp>
    </p:spTree>
    <p:extLst>
      <p:ext uri="{BB962C8B-B14F-4D97-AF65-F5344CB8AC3E}">
        <p14:creationId xmlns:p14="http://schemas.microsoft.com/office/powerpoint/2010/main" val="1689273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And now Gabor will tell you:</a:t>
            </a:r>
          </a:p>
          <a:p>
            <a:pPr marL="171450" indent="-171450">
              <a:buFontTx/>
              <a:buChar char="-"/>
            </a:pPr>
            <a:r>
              <a:rPr lang="en-GB" dirty="0"/>
              <a:t>How to create and upload the documents on CHESS</a:t>
            </a:r>
          </a:p>
          <a:p>
            <a:pPr marL="171450" indent="-171450">
              <a:buFontTx/>
              <a:buChar char="-"/>
            </a:pPr>
            <a:r>
              <a:rPr lang="en-GB" dirty="0"/>
              <a:t>The evaluation process through the example of ESTIA.</a:t>
            </a:r>
          </a:p>
        </p:txBody>
      </p:sp>
      <p:sp>
        <p:nvSpPr>
          <p:cNvPr id="4" name="Slide Number Placeholder 3"/>
          <p:cNvSpPr>
            <a:spLocks noGrp="1"/>
          </p:cNvSpPr>
          <p:nvPr>
            <p:ph type="sldNum" sz="quarter" idx="10"/>
          </p:nvPr>
        </p:nvSpPr>
        <p:spPr/>
        <p:txBody>
          <a:bodyPr/>
          <a:lstStyle/>
          <a:p>
            <a:fld id="{161A53A7-64CD-4D0E-AAE8-1AC9C79D7085}" type="slidenum">
              <a:rPr lang="sv-SE" smtClean="0"/>
              <a:t>20</a:t>
            </a:fld>
            <a:endParaRPr lang="sv-SE" dirty="0"/>
          </a:p>
        </p:txBody>
      </p:sp>
    </p:spTree>
    <p:extLst>
      <p:ext uri="{BB962C8B-B14F-4D97-AF65-F5344CB8AC3E}">
        <p14:creationId xmlns:p14="http://schemas.microsoft.com/office/powerpoint/2010/main" val="381697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Phase 2 starts with the end of the instrument TG2 and completes with the approval of its final TG3.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TG3 demonstrates that the maturity of the design is appropriate to support proceeding with full-scale fabrication, assembly, integration, test, and future operation and decommissioning. The TG3 should also review initial planning for verification.</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Process for Neutron Instrument Design and Construction may require to introduce several sub-sets of TG3 during the design work in Phase 2, as some procurement and manufacturing has to be done to meet the instrument project schedule.</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Installation &amp; cold-Commissioning are also responsibility of each Inst. Team and the first will start before the TG3s complete, in some cases.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Antonio Bianchi will talk tomorrow about the Installation Resources during his presentation on installation.</a:t>
            </a:r>
            <a:endParaRPr lang="sv-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1A53A7-64CD-4D0E-AAE8-1AC9C79D7085}" type="slidenum">
              <a:rPr lang="sv-SE" smtClean="0"/>
              <a:t>3</a:t>
            </a:fld>
            <a:endParaRPr lang="sv-SE"/>
          </a:p>
        </p:txBody>
      </p:sp>
    </p:spTree>
    <p:extLst>
      <p:ext uri="{BB962C8B-B14F-4D97-AF65-F5344CB8AC3E}">
        <p14:creationId xmlns:p14="http://schemas.microsoft.com/office/powerpoint/2010/main" val="2696745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To help us to have a holistic view of the instrument, we came up with this breakdown of sub-systems on a hypothetical instrument. This is internal, not an official breakdown. This drawing helps us to ensure that you are submitting for review all sub-systems.</a:t>
            </a:r>
            <a:r>
              <a:rPr lang="sv-SE" dirty="0">
                <a:effectLst/>
              </a:rPr>
              <a:t> </a:t>
            </a:r>
          </a:p>
          <a:p>
            <a:r>
              <a:rPr lang="en-GB" sz="1200" kern="1200" dirty="0">
                <a:solidFill>
                  <a:schemeClr val="tx1"/>
                </a:solidFill>
                <a:effectLst/>
                <a:latin typeface="+mn-lt"/>
                <a:ea typeface="+mn-ea"/>
                <a:cs typeface="+mn-cs"/>
              </a:rPr>
              <a:t>The TG3 process is well advanced for the Monolith components and it is being reviewed by Iain and </a:t>
            </a:r>
            <a:r>
              <a:rPr lang="en-GB" sz="1200" kern="1200" dirty="0" err="1">
                <a:solidFill>
                  <a:schemeClr val="tx1"/>
                </a:solidFill>
                <a:effectLst/>
                <a:latin typeface="+mn-lt"/>
                <a:ea typeface="+mn-ea"/>
                <a:cs typeface="+mn-cs"/>
              </a:rPr>
              <a:t>Hansdieter</a:t>
            </a:r>
            <a:r>
              <a:rPr lang="en-GB" sz="1200" kern="1200" dirty="0">
                <a:solidFill>
                  <a:schemeClr val="tx1"/>
                </a:solidFill>
                <a:effectLst/>
                <a:latin typeface="+mn-lt"/>
                <a:ea typeface="+mn-ea"/>
                <a:cs typeface="+mn-cs"/>
              </a:rPr>
              <a:t>.</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Outside the bunker, it has timidly started already for a few sub-systems of a couple of instruments. From right after IKON 15, the process will fully start, and meetings and reviews will take place at a rate of about 4 per month (depending on which month)</a:t>
            </a:r>
            <a:endParaRPr lang="sv-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1A53A7-64CD-4D0E-AAE8-1AC9C79D7085}" type="slidenum">
              <a:rPr lang="sv-SE" smtClean="0"/>
              <a:t>4</a:t>
            </a:fld>
            <a:endParaRPr lang="sv-SE"/>
          </a:p>
        </p:txBody>
      </p:sp>
    </p:spTree>
    <p:extLst>
      <p:ext uri="{BB962C8B-B14F-4D97-AF65-F5344CB8AC3E}">
        <p14:creationId xmlns:p14="http://schemas.microsoft.com/office/powerpoint/2010/main" val="607187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Together with the Inst. Teams, we have prepared a schedule for the whole process which, no doubt, will change. We will have the first Final TG3 in Sep19 (ODIN) and the last in Aug21 (FREIA).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Months like July will be, as much as possible, review-free, and no more than 4 events per month will take place.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schedule will be reverted onto a Confluence calendar (well 1 calendar per instrument) after IKON 15.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Other than the date allocation of the different reviews, on the schedule you can find whether an in-person meeting will be required, and what teams and precise people are expected at each review.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One note is that, in some cases, the TG4 will start before TG3 completes.</a:t>
            </a:r>
            <a:endParaRPr lang="sv-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1A53A7-64CD-4D0E-AAE8-1AC9C79D7085}" type="slidenum">
              <a:rPr lang="sv-SE" smtClean="0"/>
              <a:t>5</a:t>
            </a:fld>
            <a:endParaRPr lang="sv-SE"/>
          </a:p>
        </p:txBody>
      </p:sp>
    </p:spTree>
    <p:extLst>
      <p:ext uri="{BB962C8B-B14F-4D97-AF65-F5344CB8AC3E}">
        <p14:creationId xmlns:p14="http://schemas.microsoft.com/office/powerpoint/2010/main" val="3094663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kern="1200" dirty="0">
                <a:solidFill>
                  <a:schemeClr val="tx1"/>
                </a:solidFill>
                <a:effectLst/>
                <a:latin typeface="+mn-lt"/>
                <a:ea typeface="+mn-ea"/>
                <a:cs typeface="+mn-cs"/>
              </a:rPr>
              <a:t>As ready as </a:t>
            </a:r>
            <a:r>
              <a:rPr lang="sv-SE" sz="1200" kern="1200" dirty="0" err="1">
                <a:solidFill>
                  <a:schemeClr val="tx1"/>
                </a:solidFill>
                <a:effectLst/>
                <a:latin typeface="+mn-lt"/>
                <a:ea typeface="+mn-ea"/>
                <a:cs typeface="+mn-cs"/>
              </a:rPr>
              <a:t>we</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are</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trying</a:t>
            </a:r>
            <a:r>
              <a:rPr lang="sv-SE" sz="1200" kern="1200" dirty="0">
                <a:solidFill>
                  <a:schemeClr val="tx1"/>
                </a:solidFill>
                <a:effectLst/>
                <a:latin typeface="+mn-lt"/>
                <a:ea typeface="+mn-ea"/>
                <a:cs typeface="+mn-cs"/>
              </a:rPr>
              <a:t> to be, TG3 </a:t>
            </a:r>
            <a:r>
              <a:rPr lang="sv-SE" sz="1200" kern="1200" dirty="0" err="1">
                <a:solidFill>
                  <a:schemeClr val="tx1"/>
                </a:solidFill>
                <a:effectLst/>
                <a:latin typeface="+mn-lt"/>
                <a:ea typeface="+mn-ea"/>
                <a:cs typeface="+mn-cs"/>
              </a:rPr>
              <a:t>will</a:t>
            </a:r>
            <a:r>
              <a:rPr lang="sv-SE" sz="1200" kern="1200" dirty="0">
                <a:solidFill>
                  <a:schemeClr val="tx1"/>
                </a:solidFill>
                <a:effectLst/>
                <a:latin typeface="+mn-lt"/>
                <a:ea typeface="+mn-ea"/>
                <a:cs typeface="+mn-cs"/>
              </a:rPr>
              <a:t> not be an </a:t>
            </a:r>
            <a:r>
              <a:rPr lang="sv-SE" sz="1200" kern="1200" dirty="0" err="1">
                <a:solidFill>
                  <a:schemeClr val="tx1"/>
                </a:solidFill>
                <a:effectLst/>
                <a:latin typeface="+mn-lt"/>
                <a:ea typeface="+mn-ea"/>
                <a:cs typeface="+mn-cs"/>
              </a:rPr>
              <a:t>easy</a:t>
            </a:r>
            <a:r>
              <a:rPr lang="sv-SE" sz="1200" kern="1200" dirty="0">
                <a:solidFill>
                  <a:schemeClr val="tx1"/>
                </a:solidFill>
                <a:effectLst/>
                <a:latin typeface="+mn-lt"/>
                <a:ea typeface="+mn-ea"/>
                <a:cs typeface="+mn-cs"/>
              </a:rPr>
              <a:t> process and </a:t>
            </a:r>
            <a:r>
              <a:rPr lang="sv-SE" sz="1200" kern="1200" dirty="0" err="1">
                <a:solidFill>
                  <a:schemeClr val="tx1"/>
                </a:solidFill>
                <a:effectLst/>
                <a:latin typeface="+mn-lt"/>
                <a:ea typeface="+mn-ea"/>
                <a:cs typeface="+mn-cs"/>
              </a:rPr>
              <a:t>we</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thank</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beforehand</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those</a:t>
            </a:r>
            <a:r>
              <a:rPr lang="sv-SE" sz="1200" kern="1200" dirty="0">
                <a:solidFill>
                  <a:schemeClr val="tx1"/>
                </a:solidFill>
                <a:effectLst/>
                <a:latin typeface="+mn-lt"/>
                <a:ea typeface="+mn-ea"/>
                <a:cs typeface="+mn-cs"/>
              </a:rPr>
              <a:t> instruments </a:t>
            </a:r>
            <a:r>
              <a:rPr lang="sv-SE" sz="1200" kern="1200" dirty="0" err="1">
                <a:solidFill>
                  <a:schemeClr val="tx1"/>
                </a:solidFill>
                <a:effectLst/>
                <a:latin typeface="+mn-lt"/>
                <a:ea typeface="+mn-ea"/>
                <a:cs typeface="+mn-cs"/>
              </a:rPr>
              <a:t>who</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will</a:t>
            </a:r>
            <a:r>
              <a:rPr lang="sv-SE" sz="1200" kern="1200" dirty="0">
                <a:solidFill>
                  <a:schemeClr val="tx1"/>
                </a:solidFill>
                <a:effectLst/>
                <a:latin typeface="+mn-lt"/>
                <a:ea typeface="+mn-ea"/>
                <a:cs typeface="+mn-cs"/>
              </a:rPr>
              <a:t> be </a:t>
            </a:r>
            <a:r>
              <a:rPr lang="sv-SE" sz="1200" kern="1200" dirty="0" err="1">
                <a:solidFill>
                  <a:schemeClr val="tx1"/>
                </a:solidFill>
                <a:effectLst/>
                <a:latin typeface="+mn-lt"/>
                <a:ea typeface="+mn-ea"/>
                <a:cs typeface="+mn-cs"/>
              </a:rPr>
              <a:t>dealing</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with</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their</a:t>
            </a:r>
            <a:r>
              <a:rPr lang="sv-SE" sz="1200" kern="1200" dirty="0">
                <a:solidFill>
                  <a:schemeClr val="tx1"/>
                </a:solidFill>
                <a:effectLst/>
                <a:latin typeface="+mn-lt"/>
                <a:ea typeface="+mn-ea"/>
                <a:cs typeface="+mn-cs"/>
              </a:rPr>
              <a:t> TGs </a:t>
            </a:r>
            <a:r>
              <a:rPr lang="sv-SE" sz="1200" kern="1200" dirty="0" err="1">
                <a:solidFill>
                  <a:schemeClr val="tx1"/>
                </a:solidFill>
                <a:effectLst/>
                <a:latin typeface="+mn-lt"/>
                <a:ea typeface="+mn-ea"/>
                <a:cs typeface="+mn-cs"/>
              </a:rPr>
              <a:t>first</a:t>
            </a:r>
            <a:r>
              <a:rPr lang="sv-SE" sz="1200" kern="1200" dirty="0">
                <a:solidFill>
                  <a:schemeClr val="tx1"/>
                </a:solidFill>
                <a:effectLst/>
                <a:latin typeface="+mn-lt"/>
                <a:ea typeface="+mn-ea"/>
                <a:cs typeface="+mn-cs"/>
              </a:rPr>
              <a:t> as </a:t>
            </a:r>
            <a:r>
              <a:rPr lang="sv-SE" sz="1200" kern="1200" dirty="0" err="1">
                <a:solidFill>
                  <a:schemeClr val="tx1"/>
                </a:solidFill>
                <a:effectLst/>
                <a:latin typeface="+mn-lt"/>
                <a:ea typeface="+mn-ea"/>
                <a:cs typeface="+mn-cs"/>
              </a:rPr>
              <a:t>we</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predict</a:t>
            </a:r>
            <a:r>
              <a:rPr lang="sv-SE" sz="1200" kern="1200" dirty="0">
                <a:solidFill>
                  <a:schemeClr val="tx1"/>
                </a:solidFill>
                <a:effectLst/>
                <a:latin typeface="+mn-lt"/>
                <a:ea typeface="+mn-ea"/>
                <a:cs typeface="+mn-cs"/>
              </a:rPr>
              <a:t> it </a:t>
            </a:r>
            <a:r>
              <a:rPr lang="sv-SE" sz="1200" kern="1200" dirty="0" err="1">
                <a:solidFill>
                  <a:schemeClr val="tx1"/>
                </a:solidFill>
                <a:effectLst/>
                <a:latin typeface="+mn-lt"/>
                <a:ea typeface="+mn-ea"/>
                <a:cs typeface="+mn-cs"/>
              </a:rPr>
              <a:t>will</a:t>
            </a:r>
            <a:r>
              <a:rPr lang="sv-SE" sz="1200" kern="1200" dirty="0">
                <a:solidFill>
                  <a:schemeClr val="tx1"/>
                </a:solidFill>
                <a:effectLst/>
                <a:latin typeface="+mn-lt"/>
                <a:ea typeface="+mn-ea"/>
                <a:cs typeface="+mn-cs"/>
              </a:rPr>
              <a:t> be a bit </a:t>
            </a:r>
            <a:r>
              <a:rPr lang="sv-SE" sz="1200" kern="1200" dirty="0" err="1">
                <a:solidFill>
                  <a:schemeClr val="tx1"/>
                </a:solidFill>
                <a:effectLst/>
                <a:latin typeface="+mn-lt"/>
                <a:ea typeface="+mn-ea"/>
                <a:cs typeface="+mn-cs"/>
              </a:rPr>
              <a:t>of</a:t>
            </a:r>
            <a:r>
              <a:rPr lang="sv-SE" sz="1200" kern="1200" dirty="0">
                <a:solidFill>
                  <a:schemeClr val="tx1"/>
                </a:solidFill>
                <a:effectLst/>
                <a:latin typeface="+mn-lt"/>
                <a:ea typeface="+mn-ea"/>
                <a:cs typeface="+mn-cs"/>
              </a:rPr>
              <a:t> a try-and-</a:t>
            </a:r>
            <a:r>
              <a:rPr lang="sv-SE" sz="1200" kern="1200" dirty="0" err="1">
                <a:solidFill>
                  <a:schemeClr val="tx1"/>
                </a:solidFill>
                <a:effectLst/>
                <a:latin typeface="+mn-lt"/>
                <a:ea typeface="+mn-ea"/>
                <a:cs typeface="+mn-cs"/>
              </a:rPr>
              <a:t>error</a:t>
            </a:r>
            <a:r>
              <a:rPr lang="sv-SE" sz="1200" kern="1200" dirty="0">
                <a:solidFill>
                  <a:schemeClr val="tx1"/>
                </a:solidFill>
                <a:effectLst/>
                <a:latin typeface="+mn-lt"/>
                <a:ea typeface="+mn-ea"/>
                <a:cs typeface="+mn-cs"/>
              </a:rPr>
              <a:t> to start </a:t>
            </a:r>
            <a:r>
              <a:rPr lang="sv-SE" sz="1200" kern="1200" dirty="0" err="1">
                <a:solidFill>
                  <a:schemeClr val="tx1"/>
                </a:solidFill>
                <a:effectLst/>
                <a:latin typeface="+mn-lt"/>
                <a:ea typeface="+mn-ea"/>
                <a:cs typeface="+mn-cs"/>
              </a:rPr>
              <a:t>with</a:t>
            </a:r>
            <a:r>
              <a:rPr lang="sv-SE" sz="1200" kern="1200" dirty="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6</a:t>
            </a:fld>
            <a:endParaRPr lang="sv-SE"/>
          </a:p>
        </p:txBody>
      </p:sp>
    </p:spTree>
    <p:extLst>
      <p:ext uri="{BB962C8B-B14F-4D97-AF65-F5344CB8AC3E}">
        <p14:creationId xmlns:p14="http://schemas.microsoft.com/office/powerpoint/2010/main" val="304361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flow diagram was jointly created with the input from some Inst. Teams and also ESS Technology Teams.</a:t>
            </a:r>
            <a:endParaRPr lang="sv-S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Most of you know it by now but for those who don’t, I will go quickly through the main stages.</a:t>
            </a:r>
            <a:endParaRPr lang="sv-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1A53A7-64CD-4D0E-AAE8-1AC9C79D7085}" type="slidenum">
              <a:rPr lang="sv-SE" smtClean="0"/>
              <a:t>7</a:t>
            </a:fld>
            <a:endParaRPr lang="sv-SE"/>
          </a:p>
        </p:txBody>
      </p:sp>
    </p:spTree>
    <p:extLst>
      <p:ext uri="{BB962C8B-B14F-4D97-AF65-F5344CB8AC3E}">
        <p14:creationId xmlns:p14="http://schemas.microsoft.com/office/powerpoint/2010/main" val="1020955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Information about these processes can be found on Confluence. It can be found under: Instrument Projects </a:t>
            </a:r>
            <a:r>
              <a:rPr lang="en-GB" sz="1200" kern="1200" dirty="0">
                <a:solidFill>
                  <a:schemeClr val="tx1"/>
                </a:solidFill>
                <a:effectLst/>
                <a:latin typeface="+mn-lt"/>
                <a:ea typeface="+mn-ea"/>
                <a:cs typeface="+mn-cs"/>
                <a:sym typeface="Wingdings" pitchFamily="2" charset="2"/>
              </a:rPr>
              <a:t></a:t>
            </a:r>
            <a:r>
              <a:rPr lang="en-GB" sz="1200" kern="1200" dirty="0">
                <a:solidFill>
                  <a:schemeClr val="tx1"/>
                </a:solidFill>
                <a:effectLst/>
                <a:latin typeface="+mn-lt"/>
                <a:ea typeface="+mn-ea"/>
                <a:cs typeface="+mn-cs"/>
              </a:rPr>
              <a:t> TG3 Meetings and additional information</a:t>
            </a:r>
            <a:endParaRPr lang="sv-S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One can find there the 3 main documents for these Phase 2 and TG3 processes. Please, read them carefully, in particularly the first two documents on the list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The Flow diagram. ;      </a:t>
            </a:r>
          </a:p>
          <a:p>
            <a:r>
              <a:rPr lang="en-GB" sz="1200" kern="1200" dirty="0">
                <a:solidFill>
                  <a:schemeClr val="tx1"/>
                </a:solidFill>
                <a:effectLst/>
                <a:latin typeface="+mn-lt"/>
                <a:ea typeface="+mn-ea"/>
                <a:cs typeface="+mn-cs"/>
              </a:rPr>
              <a:t>* The calendars: on per instrument teams with the info from the schedule. They will get populated after IKON 15.       </a:t>
            </a:r>
            <a:endParaRPr lang="en-GB"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The schedule itself</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 Table with the list of deliverables;    Relevant documents; Specific description of each process;  and the list of Reviewers for each deliverable.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You can also find a table with the Reviewers per Sub-system </a:t>
            </a:r>
          </a:p>
          <a:p>
            <a:r>
              <a:rPr lang="en-GB" sz="1200" kern="1200" dirty="0">
                <a:solidFill>
                  <a:schemeClr val="tx1"/>
                </a:solidFill>
                <a:effectLst/>
                <a:latin typeface="+mn-lt"/>
                <a:ea typeface="+mn-ea"/>
                <a:cs typeface="+mn-cs"/>
              </a:rPr>
              <a:t>*This presentation will be linked to this Confluence space</a:t>
            </a:r>
            <a:endParaRPr lang="sv-SE"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8</a:t>
            </a:fld>
            <a:endParaRPr lang="sv-SE"/>
          </a:p>
        </p:txBody>
      </p:sp>
    </p:spTree>
    <p:extLst>
      <p:ext uri="{BB962C8B-B14F-4D97-AF65-F5344CB8AC3E}">
        <p14:creationId xmlns:p14="http://schemas.microsoft.com/office/powerpoint/2010/main" val="1809118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Confluence space was created to respond to the Inst. Teams’ request for having all the information gathered somewhere, altogether.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Table might be particularly useful to get the perspective of the TG3 requirements, and finding practical information  and resources. It contains:</a:t>
            </a:r>
            <a:endParaRPr lang="sv-S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 the list of deliverables, requested for each review stage; </a:t>
            </a:r>
            <a:endParaRPr lang="sv-S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 the relevant documents (or source documents), which include CHESS docs for these processes, as well as the requirements produced by the ESS Technology groups, and examples will be made available as the first Teams progress on their reviews;</a:t>
            </a:r>
            <a:endParaRPr lang="sv-S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 </a:t>
            </a:r>
            <a:r>
              <a:rPr lang="en-GB" sz="1200" kern="1200" dirty="0">
                <a:solidFill>
                  <a:schemeClr val="tx1"/>
                </a:solidFill>
                <a:effectLst/>
                <a:latin typeface="+mn-lt"/>
                <a:ea typeface="+mn-ea"/>
                <a:cs typeface="+mn-cs"/>
              </a:rPr>
              <a:t>Specific description of each process;  </a:t>
            </a:r>
            <a:endParaRPr lang="sv-S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 and the list of Reviewers for each deliverable.</a:t>
            </a:r>
            <a:endParaRPr lang="sv-SE"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9</a:t>
            </a:fld>
            <a:endParaRPr lang="sv-SE"/>
          </a:p>
        </p:txBody>
      </p:sp>
    </p:spTree>
    <p:extLst>
      <p:ext uri="{BB962C8B-B14F-4D97-AF65-F5344CB8AC3E}">
        <p14:creationId xmlns:p14="http://schemas.microsoft.com/office/powerpoint/2010/main" val="17791026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8"/>
            <a:ext cx="7772400" cy="1225021"/>
          </a:xfrm>
        </p:spPr>
        <p:txBody>
          <a:bodyPr/>
          <a:lstStyle>
            <a:lvl1pPr>
              <a:defRPr>
                <a:latin typeface="Helvetica"/>
                <a:cs typeface="Helvetica"/>
              </a:defRPr>
            </a:lvl1pPr>
          </a:lstStyle>
          <a:p>
            <a:r>
              <a:rPr lang="en-US"/>
              <a:t>Click to edit Master title style</a:t>
            </a:r>
            <a:endParaRPr lang="sv-SE"/>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a:p>
        </p:txBody>
      </p:sp>
      <p:sp>
        <p:nvSpPr>
          <p:cNvPr id="4" name="Date Placeholder 3"/>
          <p:cNvSpPr>
            <a:spLocks noGrp="1"/>
          </p:cNvSpPr>
          <p:nvPr>
            <p:ph type="dt" sz="half" idx="10"/>
          </p:nvPr>
        </p:nvSpPr>
        <p:spPr/>
        <p:txBody>
          <a:bodyPr/>
          <a:lstStyle>
            <a:lvl1pPr>
              <a:defRPr>
                <a:latin typeface="Helvetica"/>
                <a:cs typeface="Helvetica"/>
              </a:defRPr>
            </a:lvl1pPr>
          </a:lstStyle>
          <a:p>
            <a:fld id="{5ED7AC81-318B-4D49-A602-9E30227C87EC}" type="datetime1">
              <a:rPr lang="sv-SE" smtClean="0"/>
              <a:pPr/>
              <a:t>2018-09-11</a:t>
            </a:fld>
            <a:endParaRPr lang="sv-SE" dirty="0"/>
          </a:p>
        </p:txBody>
      </p:sp>
      <p:sp>
        <p:nvSpPr>
          <p:cNvPr id="5" name="Footer Placeholder 4"/>
          <p:cNvSpPr>
            <a:spLocks noGrp="1"/>
          </p:cNvSpPr>
          <p:nvPr>
            <p:ph type="ftr" sz="quarter" idx="11"/>
          </p:nvPr>
        </p:nvSpPr>
        <p:spPr/>
        <p:txBody>
          <a:bodyPr/>
          <a:lstStyle>
            <a:lvl1pPr>
              <a:defRPr>
                <a:latin typeface="Helvetica"/>
                <a:cs typeface="Helvetica"/>
              </a:defRPr>
            </a:lvl1pPr>
          </a:lstStyle>
          <a:p>
            <a:endParaRPr lang="sv-SE" dirty="0"/>
          </a:p>
        </p:txBody>
      </p:sp>
      <p:sp>
        <p:nvSpPr>
          <p:cNvPr id="6" name="Slide Number Placeholder 5"/>
          <p:cNvSpPr>
            <a:spLocks noGrp="1"/>
          </p:cNvSpPr>
          <p:nvPr>
            <p:ph type="sldNum" sz="quarter" idx="12"/>
          </p:nvPr>
        </p:nvSpPr>
        <p:spPr/>
        <p:txBody>
          <a:bodyPr/>
          <a:lstStyle>
            <a:lvl1pPr>
              <a:defRPr>
                <a:latin typeface="Helvetica"/>
                <a:cs typeface="Helvetica"/>
              </a:defRPr>
            </a:lvl1pPr>
          </a:lstStyle>
          <a:p>
            <a:fld id="{551115BC-487E-4422-894C-CB7CD3E79223}" type="slidenum">
              <a:rPr lang="sv-SE" smtClean="0"/>
              <a:pPr/>
              <a:t>‹#›</a:t>
            </a:fld>
            <a:endParaRPr lang="sv-SE" dirty="0"/>
          </a:p>
        </p:txBody>
      </p:sp>
      <p:pic>
        <p:nvPicPr>
          <p:cNvPr id="7" name="Bildobjekt 7"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24328" y="217209"/>
            <a:ext cx="1440160" cy="738383"/>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8"/>
            <a:ext cx="7772400" cy="1225021"/>
          </a:xfrm>
        </p:spPr>
        <p:txBody>
          <a:bodyPr/>
          <a:lstStyle>
            <a:lvl1pPr>
              <a:defRPr>
                <a:latin typeface="Helvetica"/>
                <a:cs typeface="Helvetica"/>
              </a:defRPr>
            </a:lvl1pPr>
          </a:lstStyle>
          <a:p>
            <a:r>
              <a:rPr lang="en-US"/>
              <a:t>Click to edit Master title style</a:t>
            </a:r>
            <a:endParaRPr lang="sv-SE"/>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a:p>
        </p:txBody>
      </p:sp>
      <p:sp>
        <p:nvSpPr>
          <p:cNvPr id="4" name="Date Placeholder 3"/>
          <p:cNvSpPr>
            <a:spLocks noGrp="1"/>
          </p:cNvSpPr>
          <p:nvPr>
            <p:ph type="dt" sz="half" idx="10"/>
          </p:nvPr>
        </p:nvSpPr>
        <p:spPr/>
        <p:txBody>
          <a:bodyPr/>
          <a:lstStyle>
            <a:lvl1pPr>
              <a:defRPr>
                <a:latin typeface="Helvetica"/>
                <a:cs typeface="Helvetica"/>
              </a:defRPr>
            </a:lvl1pPr>
          </a:lstStyle>
          <a:p>
            <a:fld id="{5ED7AC81-318B-4D49-A602-9E30227C87EC}" type="datetime1">
              <a:rPr lang="sv-SE" smtClean="0"/>
              <a:pPr/>
              <a:t>2018-09-11</a:t>
            </a:fld>
            <a:endParaRPr lang="sv-SE" dirty="0"/>
          </a:p>
        </p:txBody>
      </p:sp>
      <p:sp>
        <p:nvSpPr>
          <p:cNvPr id="5" name="Footer Placeholder 4"/>
          <p:cNvSpPr>
            <a:spLocks noGrp="1"/>
          </p:cNvSpPr>
          <p:nvPr>
            <p:ph type="ftr" sz="quarter" idx="11"/>
          </p:nvPr>
        </p:nvSpPr>
        <p:spPr/>
        <p:txBody>
          <a:bodyPr/>
          <a:lstStyle>
            <a:lvl1pPr>
              <a:defRPr>
                <a:latin typeface="Helvetica"/>
                <a:cs typeface="Helvetica"/>
              </a:defRPr>
            </a:lvl1pPr>
          </a:lstStyle>
          <a:p>
            <a:endParaRPr lang="sv-SE" dirty="0"/>
          </a:p>
        </p:txBody>
      </p:sp>
      <p:sp>
        <p:nvSpPr>
          <p:cNvPr id="6" name="Slide Number Placeholder 5"/>
          <p:cNvSpPr>
            <a:spLocks noGrp="1"/>
          </p:cNvSpPr>
          <p:nvPr>
            <p:ph type="sldNum" sz="quarter" idx="12"/>
          </p:nvPr>
        </p:nvSpPr>
        <p:spPr/>
        <p:txBody>
          <a:bodyPr/>
          <a:lstStyle>
            <a:lvl1pPr>
              <a:defRPr>
                <a:latin typeface="Helvetica"/>
                <a:cs typeface="Helvetica"/>
              </a:defRPr>
            </a:lvl1pPr>
          </a:lstStyle>
          <a:p>
            <a:fld id="{551115BC-487E-4422-894C-CB7CD3E79223}" type="slidenum">
              <a:rPr lang="sv-SE" smtClean="0"/>
              <a:pPr/>
              <a:t>‹#›</a:t>
            </a:fld>
            <a:endParaRPr lang="sv-SE" dirty="0"/>
          </a:p>
        </p:txBody>
      </p:sp>
      <p:pic>
        <p:nvPicPr>
          <p:cNvPr id="7" name="Bildobjekt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58292" y="217209"/>
            <a:ext cx="1372239" cy="738383"/>
          </a:xfrm>
          <a:prstGeom prst="rect">
            <a:avLst/>
          </a:prstGeom>
        </p:spPr>
      </p:pic>
    </p:spTree>
    <p:extLst>
      <p:ext uri="{BB962C8B-B14F-4D97-AF65-F5344CB8AC3E}">
        <p14:creationId xmlns:p14="http://schemas.microsoft.com/office/powerpoint/2010/main" val="1207865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195296"/>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latin typeface="Helvetica"/>
              <a:cs typeface="Helvetica"/>
            </a:endParaRPr>
          </a:p>
        </p:txBody>
      </p:sp>
      <p:sp>
        <p:nvSpPr>
          <p:cNvPr id="2" name="Title 1"/>
          <p:cNvSpPr>
            <a:spLocks noGrp="1"/>
          </p:cNvSpPr>
          <p:nvPr>
            <p:ph type="title"/>
          </p:nvPr>
        </p:nvSpPr>
        <p:spPr/>
        <p:txBody>
          <a:bodyPr/>
          <a:lstStyle>
            <a:lvl1pPr>
              <a:defRPr>
                <a:latin typeface="Helvetica"/>
                <a:cs typeface="Helvetica"/>
              </a:defRPr>
            </a:lvl1pPr>
          </a:lstStyle>
          <a:p>
            <a:r>
              <a:rPr lang="en-US"/>
              <a:t>Click to edit Master title style</a:t>
            </a:r>
            <a:endParaRPr lang="sv-SE"/>
          </a:p>
        </p:txBody>
      </p:sp>
      <p:sp>
        <p:nvSpPr>
          <p:cNvPr id="3" name="Content Placeholder 2"/>
          <p:cNvSpPr>
            <a:spLocks noGrp="1"/>
          </p:cNvSpPr>
          <p:nvPr>
            <p:ph idx="1"/>
          </p:nvPr>
        </p:nvSpPr>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lvl1pPr>
              <a:defRPr>
                <a:latin typeface="Helvetica"/>
                <a:cs typeface="Helvetica"/>
              </a:defRPr>
            </a:lvl1pPr>
          </a:lstStyle>
          <a:p>
            <a:fld id="{6EB99CB0-346B-43FA-9EE6-F90C3F3BC0BA}" type="datetime1">
              <a:rPr lang="sv-SE" smtClean="0"/>
              <a:pPr/>
              <a:t>2018-09-11</a:t>
            </a:fld>
            <a:endParaRPr lang="sv-SE" dirty="0"/>
          </a:p>
        </p:txBody>
      </p:sp>
      <p:sp>
        <p:nvSpPr>
          <p:cNvPr id="5" name="Footer Placeholder 4"/>
          <p:cNvSpPr>
            <a:spLocks noGrp="1"/>
          </p:cNvSpPr>
          <p:nvPr>
            <p:ph type="ftr" sz="quarter" idx="11"/>
          </p:nvPr>
        </p:nvSpPr>
        <p:spPr/>
        <p:txBody>
          <a:bodyPr/>
          <a:lstStyle>
            <a:lvl1pPr>
              <a:defRPr>
                <a:latin typeface="Helvetica"/>
                <a:cs typeface="Helvetica"/>
              </a:defRPr>
            </a:lvl1pPr>
          </a:lstStyle>
          <a:p>
            <a:endParaRPr lang="sv-SE" dirty="0"/>
          </a:p>
        </p:txBody>
      </p:sp>
      <p:sp>
        <p:nvSpPr>
          <p:cNvPr id="6" name="Slide Number Placeholder 5"/>
          <p:cNvSpPr>
            <a:spLocks noGrp="1"/>
          </p:cNvSpPr>
          <p:nvPr>
            <p:ph type="sldNum" sz="quarter" idx="12"/>
          </p:nvPr>
        </p:nvSpPr>
        <p:spPr/>
        <p:txBody>
          <a:bodyPr/>
          <a:lstStyle>
            <a:lvl1pPr>
              <a:defRPr>
                <a:latin typeface="Helvetica"/>
                <a:cs typeface="Helvetica"/>
              </a:defRPr>
            </a:lvl1pPr>
          </a:lstStyle>
          <a:p>
            <a:fld id="{551115BC-487E-4422-894C-CB7CD3E79223}" type="slidenum">
              <a:rPr lang="sv-SE" smtClean="0"/>
              <a:pPr/>
              <a:t>‹#›</a:t>
            </a:fld>
            <a:endParaRPr lang="sv-SE" dirty="0"/>
          </a:p>
        </p:txBody>
      </p:sp>
      <p:pic>
        <p:nvPicPr>
          <p:cNvPr id="9" name="Bildobjekt 7"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24328" y="217209"/>
            <a:ext cx="1440160" cy="738383"/>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195296"/>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latin typeface="Helvetica"/>
              <a:cs typeface="Helvetica"/>
            </a:endParaRPr>
          </a:p>
        </p:txBody>
      </p:sp>
      <p:sp>
        <p:nvSpPr>
          <p:cNvPr id="2" name="Title 1"/>
          <p:cNvSpPr>
            <a:spLocks noGrp="1"/>
          </p:cNvSpPr>
          <p:nvPr>
            <p:ph type="title"/>
          </p:nvPr>
        </p:nvSpPr>
        <p:spPr/>
        <p:txBody>
          <a:bodyPr/>
          <a:lstStyle>
            <a:lvl1pPr>
              <a:defRPr>
                <a:latin typeface="Helvetica"/>
                <a:cs typeface="Helvetica"/>
              </a:defRPr>
            </a:lvl1pPr>
          </a:lstStyle>
          <a:p>
            <a:r>
              <a:rPr lang="en-US"/>
              <a:t>Click to edit Master title style</a:t>
            </a:r>
            <a:endParaRPr lang="sv-SE"/>
          </a:p>
        </p:txBody>
      </p:sp>
      <p:sp>
        <p:nvSpPr>
          <p:cNvPr id="3" name="Content Placeholder 2"/>
          <p:cNvSpPr>
            <a:spLocks noGrp="1"/>
          </p:cNvSpPr>
          <p:nvPr>
            <p:ph sz="half" idx="1"/>
          </p:nvPr>
        </p:nvSpPr>
        <p:spPr>
          <a:xfrm>
            <a:off x="457200" y="1333501"/>
            <a:ext cx="4038600" cy="3771636"/>
          </a:xfr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333501"/>
            <a:ext cx="4038600" cy="3771636"/>
          </a:xfr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latin typeface="Helvetica"/>
                <a:cs typeface="Helvetica"/>
              </a:defRPr>
            </a:lvl1pPr>
          </a:lstStyle>
          <a:p>
            <a:fld id="{42E66B7F-8271-49DA-A25A-F4BB9F476347}" type="datetime1">
              <a:rPr lang="sv-SE" smtClean="0"/>
              <a:pPr/>
              <a:t>2018-09-11</a:t>
            </a:fld>
            <a:endParaRPr lang="sv-SE" dirty="0"/>
          </a:p>
        </p:txBody>
      </p:sp>
      <p:sp>
        <p:nvSpPr>
          <p:cNvPr id="6" name="Footer Placeholder 5"/>
          <p:cNvSpPr>
            <a:spLocks noGrp="1"/>
          </p:cNvSpPr>
          <p:nvPr>
            <p:ph type="ftr" sz="quarter" idx="11"/>
          </p:nvPr>
        </p:nvSpPr>
        <p:spPr/>
        <p:txBody>
          <a:bodyPr/>
          <a:lstStyle>
            <a:lvl1pPr>
              <a:defRPr>
                <a:latin typeface="Helvetica"/>
                <a:cs typeface="Helvetica"/>
              </a:defRPr>
            </a:lvl1pPr>
          </a:lstStyle>
          <a:p>
            <a:endParaRPr lang="sv-SE" dirty="0"/>
          </a:p>
        </p:txBody>
      </p:sp>
      <p:sp>
        <p:nvSpPr>
          <p:cNvPr id="7" name="Slide Number Placeholder 6"/>
          <p:cNvSpPr>
            <a:spLocks noGrp="1"/>
          </p:cNvSpPr>
          <p:nvPr>
            <p:ph type="sldNum" sz="quarter" idx="12"/>
          </p:nvPr>
        </p:nvSpPr>
        <p:spPr/>
        <p:txBody>
          <a:bodyPr/>
          <a:lstStyle>
            <a:lvl1pPr>
              <a:defRPr>
                <a:latin typeface="Helvetica"/>
                <a:cs typeface="Helvetica"/>
              </a:defRPr>
            </a:lvl1pPr>
          </a:lstStyle>
          <a:p>
            <a:fld id="{551115BC-487E-4422-894C-CB7CD3E79223}" type="slidenum">
              <a:rPr lang="sv-SE" smtClean="0"/>
              <a:pPr/>
              <a:t>‹#›</a:t>
            </a:fld>
            <a:endParaRPr lang="sv-SE" dirty="0"/>
          </a:p>
        </p:txBody>
      </p:sp>
      <p:pic>
        <p:nvPicPr>
          <p:cNvPr id="10" name="Bildobjekt 7"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24328" y="217209"/>
            <a:ext cx="1440160" cy="738383"/>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elvetica"/>
                <a:cs typeface="Helvetica"/>
              </a:defRPr>
            </a:lvl1pPr>
          </a:lstStyle>
          <a:p>
            <a:r>
              <a:rPr lang="en-US"/>
              <a:t>Click to edit Master title style</a:t>
            </a:r>
            <a:endParaRPr lang="sv-SE"/>
          </a:p>
        </p:txBody>
      </p:sp>
      <p:sp>
        <p:nvSpPr>
          <p:cNvPr id="3" name="Text Placeholder 2"/>
          <p:cNvSpPr>
            <a:spLocks noGrp="1"/>
          </p:cNvSpPr>
          <p:nvPr>
            <p:ph type="body" idx="1"/>
          </p:nvPr>
        </p:nvSpPr>
        <p:spPr>
          <a:xfrm>
            <a:off x="457200" y="1279261"/>
            <a:ext cx="4040188" cy="533136"/>
          </a:xfrm>
        </p:spPr>
        <p:txBody>
          <a:bodyPr anchor="b"/>
          <a:lstStyle>
            <a:lvl1pPr marL="0" indent="0">
              <a:buNone/>
              <a:defRPr sz="2400" b="1">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atin typeface="Helvetica"/>
                <a:cs typeface="Helvetica"/>
              </a:defRPr>
            </a:lvl1pPr>
            <a:lvl2pPr>
              <a:defRPr sz="2000">
                <a:latin typeface="Helvetica"/>
                <a:cs typeface="Helvetica"/>
              </a:defRPr>
            </a:lvl2pPr>
            <a:lvl3pPr>
              <a:defRPr sz="1800">
                <a:latin typeface="Helvetica"/>
                <a:cs typeface="Helvetica"/>
              </a:defRPr>
            </a:lvl3pPr>
            <a:lvl4pPr>
              <a:defRPr sz="1600">
                <a:latin typeface="Helvetica"/>
                <a:cs typeface="Helvetica"/>
              </a:defRPr>
            </a:lvl4pPr>
            <a:lvl5pPr>
              <a:defRPr sz="1600">
                <a:latin typeface="Helvetica"/>
                <a:cs typeface="Helvetica"/>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4645033" y="1279261"/>
            <a:ext cx="4041775" cy="533136"/>
          </a:xfrm>
        </p:spPr>
        <p:txBody>
          <a:bodyPr anchor="b"/>
          <a:lstStyle>
            <a:lvl1pPr marL="0" indent="0">
              <a:buNone/>
              <a:defRPr sz="2400" b="1">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812396"/>
            <a:ext cx="4041775" cy="3292740"/>
          </a:xfrm>
        </p:spPr>
        <p:txBody>
          <a:bodyPr/>
          <a:lstStyle>
            <a:lvl1pPr>
              <a:defRPr sz="2400">
                <a:latin typeface="Helvetica"/>
                <a:cs typeface="Helvetica"/>
              </a:defRPr>
            </a:lvl1pPr>
            <a:lvl2pPr>
              <a:defRPr sz="2000">
                <a:latin typeface="Helvetica"/>
                <a:cs typeface="Helvetica"/>
              </a:defRPr>
            </a:lvl2pPr>
            <a:lvl3pPr>
              <a:defRPr sz="1800">
                <a:latin typeface="Helvetica"/>
                <a:cs typeface="Helvetica"/>
              </a:defRPr>
            </a:lvl3pPr>
            <a:lvl4pPr>
              <a:defRPr sz="1600">
                <a:latin typeface="Helvetica"/>
                <a:cs typeface="Helvetica"/>
              </a:defRPr>
            </a:lvl4pPr>
            <a:lvl5pPr>
              <a:defRPr sz="1600">
                <a:latin typeface="Helvetica"/>
                <a:cs typeface="Helvetica"/>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p:cNvSpPr>
            <a:spLocks noGrp="1"/>
          </p:cNvSpPr>
          <p:nvPr>
            <p:ph type="dt" sz="half" idx="10"/>
          </p:nvPr>
        </p:nvSpPr>
        <p:spPr/>
        <p:txBody>
          <a:bodyPr/>
          <a:lstStyle>
            <a:lvl1pPr>
              <a:defRPr>
                <a:latin typeface="Helvetica"/>
                <a:cs typeface="Helvetica"/>
              </a:defRPr>
            </a:lvl1pPr>
          </a:lstStyle>
          <a:p>
            <a:fld id="{3C7D23FA-05C4-4CC1-B281-2F815585BC1C}" type="datetime1">
              <a:rPr lang="sv-SE" smtClean="0"/>
              <a:pPr/>
              <a:t>2018-09-11</a:t>
            </a:fld>
            <a:endParaRPr lang="sv-SE" dirty="0"/>
          </a:p>
        </p:txBody>
      </p:sp>
      <p:sp>
        <p:nvSpPr>
          <p:cNvPr id="8" name="Footer Placeholder 7"/>
          <p:cNvSpPr>
            <a:spLocks noGrp="1"/>
          </p:cNvSpPr>
          <p:nvPr>
            <p:ph type="ftr" sz="quarter" idx="11"/>
          </p:nvPr>
        </p:nvSpPr>
        <p:spPr/>
        <p:txBody>
          <a:bodyPr/>
          <a:lstStyle>
            <a:lvl1pPr>
              <a:defRPr>
                <a:latin typeface="Helvetica"/>
                <a:cs typeface="Helvetica"/>
              </a:defRPr>
            </a:lvl1pPr>
          </a:lstStyle>
          <a:p>
            <a:endParaRPr lang="sv-SE" dirty="0"/>
          </a:p>
        </p:txBody>
      </p:sp>
      <p:sp>
        <p:nvSpPr>
          <p:cNvPr id="9" name="Slide Number Placeholder 8"/>
          <p:cNvSpPr>
            <a:spLocks noGrp="1"/>
          </p:cNvSpPr>
          <p:nvPr>
            <p:ph type="sldNum" sz="quarter" idx="12"/>
          </p:nvPr>
        </p:nvSpPr>
        <p:spPr/>
        <p:txBody>
          <a:bodyPr/>
          <a:lstStyle>
            <a:lvl1pPr>
              <a:defRPr>
                <a:latin typeface="Helvetica"/>
                <a:cs typeface="Helvetica"/>
              </a:defRPr>
            </a:lvl1pPr>
          </a:lstStyle>
          <a:p>
            <a:fld id="{551115BC-487E-4422-894C-CB7CD3E79223}" type="slidenum">
              <a:rPr lang="sv-SE" smtClean="0"/>
              <a:pPr/>
              <a:t>‹#›</a:t>
            </a:fld>
            <a:endParaRPr lang="sv-SE" dirty="0"/>
          </a:p>
        </p:txBody>
      </p:sp>
      <p:sp>
        <p:nvSpPr>
          <p:cNvPr id="10" name="Rektangel 6"/>
          <p:cNvSpPr/>
          <p:nvPr userDrawn="1"/>
        </p:nvSpPr>
        <p:spPr>
          <a:xfrm>
            <a:off x="0" y="0"/>
            <a:ext cx="9144000" cy="1195296"/>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latin typeface="Helvetica"/>
              <a:cs typeface="Helvetica"/>
            </a:endParaRPr>
          </a:p>
        </p:txBody>
      </p:sp>
      <p:pic>
        <p:nvPicPr>
          <p:cNvPr id="11" name="Bildobjekt 7"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24328" y="217209"/>
            <a:ext cx="1440160" cy="738383"/>
          </a:xfrm>
          <a:prstGeom prst="rect">
            <a:avLst/>
          </a:prstGeom>
        </p:spPr>
      </p:pic>
    </p:spTree>
    <p:extLst>
      <p:ext uri="{BB962C8B-B14F-4D97-AF65-F5344CB8AC3E}">
        <p14:creationId xmlns:p14="http://schemas.microsoft.com/office/powerpoint/2010/main" val="1249740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593512" y="181"/>
            <a:ext cx="5762624" cy="1201209"/>
          </a:xfrm>
        </p:spPr>
        <p:txBody>
          <a:bodyPr/>
          <a:lstStyle/>
          <a:p>
            <a:r>
              <a:rPr lang="sv-SE"/>
              <a:t>Klicka här för att ändra format</a:t>
            </a:r>
          </a:p>
        </p:txBody>
      </p:sp>
      <p:cxnSp>
        <p:nvCxnSpPr>
          <p:cNvPr id="3" name="Rak 7"/>
          <p:cNvCxnSpPr/>
          <p:nvPr userDrawn="1"/>
        </p:nvCxnSpPr>
        <p:spPr>
          <a:xfrm>
            <a:off x="-326070" y="1210333"/>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6719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10" name="Rubrik 9"/>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96189" y="266275"/>
            <a:ext cx="1358147" cy="609000"/>
          </a:xfrm>
          <a:prstGeom prst="rect">
            <a:avLst/>
          </a:prstGeom>
        </p:spPr>
      </p:pic>
      <p:sp>
        <p:nvSpPr>
          <p:cNvPr id="15" name="Slide Number Placeholder 5"/>
          <p:cNvSpPr>
            <a:spLocks noGrp="1"/>
          </p:cNvSpPr>
          <p:nvPr>
            <p:ph type="sldNum" sz="quarter" idx="12"/>
          </p:nvPr>
        </p:nvSpPr>
        <p:spPr>
          <a:xfrm>
            <a:off x="6553200" y="5296959"/>
            <a:ext cx="2133600" cy="304271"/>
          </a:xfrm>
        </p:spPr>
        <p:txBody>
          <a:bodyPr/>
          <a:lstStyle/>
          <a:p>
            <a:fld id="{551115BC-487E-4422-894C-CB7CD3E79223}" type="slidenum">
              <a:rPr lang="en-GB" noProof="0" smtClean="0"/>
              <a:t>‹#›</a:t>
            </a:fld>
            <a:endParaRPr lang="en-GB" noProof="0" dirty="0"/>
          </a:p>
        </p:txBody>
      </p:sp>
      <p:sp>
        <p:nvSpPr>
          <p:cNvPr id="4" name="Date Placeholder 3"/>
          <p:cNvSpPr>
            <a:spLocks noGrp="1"/>
          </p:cNvSpPr>
          <p:nvPr>
            <p:ph type="dt" sz="half" idx="13"/>
          </p:nvPr>
        </p:nvSpPr>
        <p:spPr/>
        <p:txBody>
          <a:bodyPr/>
          <a:lstStyle/>
          <a:p>
            <a:fld id="{7103233B-D569-4A6E-878F-CDE152514C47}" type="datetime1">
              <a:rPr lang="en-GB" noProof="0" smtClean="0"/>
              <a:t>11/09/2018</a:t>
            </a:fld>
            <a:endParaRPr lang="en-GB" noProof="0" dirty="0"/>
          </a:p>
        </p:txBody>
      </p:sp>
      <p:sp>
        <p:nvSpPr>
          <p:cNvPr id="5" name="Footer Placeholder 4"/>
          <p:cNvSpPr>
            <a:spLocks noGrp="1"/>
          </p:cNvSpPr>
          <p:nvPr>
            <p:ph type="ftr" sz="quarter" idx="14"/>
          </p:nvPr>
        </p:nvSpPr>
        <p:spPr/>
        <p:txBody>
          <a:bodyPr/>
          <a:lstStyle/>
          <a:p>
            <a:endParaRPr lang="en-GB" noProof="0" dirty="0"/>
          </a:p>
        </p:txBody>
      </p:sp>
    </p:spTree>
    <p:extLst>
      <p:ext uri="{BB962C8B-B14F-4D97-AF65-F5344CB8AC3E}">
        <p14:creationId xmlns:p14="http://schemas.microsoft.com/office/powerpoint/2010/main" val="761050363"/>
      </p:ext>
    </p:extLst>
  </p:cSld>
  <p:clrMapOvr>
    <a:masterClrMapping/>
  </p:clrMapOvr>
  <p:extLst>
    <p:ext uri="{DCECCB84-F9BA-43D5-87BE-67443E8EF086}">
      <p15:sldGuideLst xmlns:p15="http://schemas.microsoft.com/office/powerpoint/2012/main">
        <p15:guide id="1" orient="horz" pos="663">
          <p15:clr>
            <a:srgbClr val="FBAE40"/>
          </p15:clr>
        </p15:guide>
        <p15:guide id="2" pos="4785">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6"/>
            <a:ext cx="7139136" cy="952500"/>
          </a:xfrm>
          <a:prstGeom prst="rect">
            <a:avLst/>
          </a:prstGeom>
        </p:spPr>
        <p:txBody>
          <a:bodyPr vert="horz" lIns="91440" tIns="45720" rIns="91440" bIns="45720" rtlCol="0" anchor="ctr">
            <a:normAutofit/>
          </a:bodyPr>
          <a:lstStyle/>
          <a:p>
            <a:r>
              <a:rPr lang="en-US"/>
              <a:t>Click to edit Master title style</a:t>
            </a:r>
            <a:endParaRPr lang="sv-SE" dirty="0"/>
          </a:p>
        </p:txBody>
      </p:sp>
      <p:sp>
        <p:nvSpPr>
          <p:cNvPr id="3" name="Text Placeholder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457200" y="5296963"/>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sv-SE" smtClean="0"/>
              <a:t>2018-09-11</a:t>
            </a:fld>
            <a:endParaRPr lang="sv-SE" dirty="0"/>
          </a:p>
        </p:txBody>
      </p:sp>
      <p:sp>
        <p:nvSpPr>
          <p:cNvPr id="5" name="Footer Placeholder 4"/>
          <p:cNvSpPr>
            <a:spLocks noGrp="1"/>
          </p:cNvSpPr>
          <p:nvPr>
            <p:ph type="ftr" sz="quarter" idx="3"/>
          </p:nvPr>
        </p:nvSpPr>
        <p:spPr>
          <a:xfrm>
            <a:off x="3124200" y="5296963"/>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Slide Number Placeholder 5"/>
          <p:cNvSpPr>
            <a:spLocks noGrp="1"/>
          </p:cNvSpPr>
          <p:nvPr>
            <p:ph type="sldNum" sz="quarter" idx="4"/>
          </p:nvPr>
        </p:nvSpPr>
        <p:spPr>
          <a:xfrm>
            <a:off x="6553200" y="5296963"/>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sv-SE" smtClean="0"/>
              <a:t>‹#›</a:t>
            </a:fld>
            <a:endParaRPr lang="sv-SE" dirty="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0" r:id="rId3"/>
    <p:sldLayoutId id="2147483652" r:id="rId4"/>
    <p:sldLayoutId id="2147483653" r:id="rId5"/>
    <p:sldLayoutId id="2147483655" r:id="rId6"/>
    <p:sldLayoutId id="2147483657" r:id="rId7"/>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confluence.esss.lu.se/download/attachments/43221224/ESS-0212907%20-%20NSS%20Guideline%20for%20Instrument%20Construction%20Projects%20-%20Tollgate%203%20Review%20and%20Decision.pdf?version=1&amp;modificationDate=1518176190406&amp;api=v2" TargetMode="Externa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F790EB-17F1-774A-AEAE-439A5ABF0FAA}"/>
              </a:ext>
            </a:extLst>
          </p:cNvPr>
          <p:cNvSpPr/>
          <p:nvPr/>
        </p:nvSpPr>
        <p:spPr>
          <a:xfrm>
            <a:off x="-11448" y="0"/>
            <a:ext cx="9155448" cy="5765622"/>
          </a:xfrm>
          <a:prstGeom prst="rect">
            <a:avLst/>
          </a:prstGeom>
          <a:solidFill>
            <a:srgbClr val="11A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394CA"/>
              </a:solidFill>
            </a:endParaRPr>
          </a:p>
        </p:txBody>
      </p:sp>
      <p:sp>
        <p:nvSpPr>
          <p:cNvPr id="2" name="Title 1"/>
          <p:cNvSpPr>
            <a:spLocks noGrp="1"/>
          </p:cNvSpPr>
          <p:nvPr>
            <p:ph type="ctrTitle"/>
          </p:nvPr>
        </p:nvSpPr>
        <p:spPr>
          <a:xfrm>
            <a:off x="685800" y="1489348"/>
            <a:ext cx="7772400" cy="2304256"/>
          </a:xfrm>
        </p:spPr>
        <p:txBody>
          <a:bodyPr>
            <a:noAutofit/>
          </a:bodyPr>
          <a:lstStyle/>
          <a:p>
            <a:pPr algn="ctr"/>
            <a:r>
              <a:rPr lang="en-GB" sz="2800" b="1" dirty="0">
                <a:latin typeface="Titillium" pitchFamily="2" charset="77"/>
              </a:rPr>
              <a:t>Phase 2 and TG3</a:t>
            </a:r>
            <a:br>
              <a:rPr lang="en-GB" sz="2800" b="1" dirty="0">
                <a:latin typeface="Titillium" pitchFamily="2" charset="77"/>
              </a:rPr>
            </a:br>
            <a:r>
              <a:rPr lang="en-GB" sz="2800" b="1" dirty="0">
                <a:latin typeface="Titillium" pitchFamily="2" charset="77"/>
              </a:rPr>
              <a:t>processes</a:t>
            </a:r>
            <a:br>
              <a:rPr lang="en-GB" sz="2800" b="1" dirty="0">
                <a:latin typeface="Titillium" pitchFamily="2" charset="77"/>
              </a:rPr>
            </a:br>
            <a:br>
              <a:rPr lang="en-GB" sz="2800" b="1" dirty="0">
                <a:latin typeface="Titillium" pitchFamily="2" charset="77"/>
              </a:rPr>
            </a:br>
            <a:br>
              <a:rPr lang="en-GB" sz="2800" b="1" dirty="0">
                <a:latin typeface="Titillium" pitchFamily="2" charset="77"/>
              </a:rPr>
            </a:br>
            <a:endParaRPr lang="en-GB" sz="1600" b="1" noProof="0" dirty="0">
              <a:latin typeface="Titillium" pitchFamily="2" charset="77"/>
            </a:endParaRPr>
          </a:p>
        </p:txBody>
      </p:sp>
      <p:sp>
        <p:nvSpPr>
          <p:cNvPr id="3" name="Subtitle 2"/>
          <p:cNvSpPr>
            <a:spLocks noGrp="1"/>
          </p:cNvSpPr>
          <p:nvPr>
            <p:ph type="subTitle" idx="1"/>
          </p:nvPr>
        </p:nvSpPr>
        <p:spPr>
          <a:xfrm>
            <a:off x="1115616" y="3238500"/>
            <a:ext cx="6984776" cy="1460500"/>
          </a:xfrm>
        </p:spPr>
        <p:txBody>
          <a:bodyPr>
            <a:noAutofit/>
          </a:bodyPr>
          <a:lstStyle/>
          <a:p>
            <a:r>
              <a:rPr lang="en-GB" sz="2000" i="1" dirty="0">
                <a:solidFill>
                  <a:schemeClr val="bg1">
                    <a:lumMod val="85000"/>
                  </a:schemeClr>
                </a:solidFill>
                <a:latin typeface="Titillium" pitchFamily="2" charset="77"/>
              </a:rPr>
              <a:t>- for the Instrument Teams-</a:t>
            </a:r>
            <a:endParaRPr lang="en-GB" sz="2000" dirty="0">
              <a:solidFill>
                <a:schemeClr val="bg1">
                  <a:lumMod val="85000"/>
                </a:schemeClr>
              </a:solidFill>
              <a:latin typeface="Titillium" pitchFamily="2" charset="77"/>
            </a:endParaRPr>
          </a:p>
          <a:p>
            <a:endParaRPr lang="en-GB" sz="1600" dirty="0">
              <a:solidFill>
                <a:schemeClr val="bg1"/>
              </a:solidFill>
              <a:latin typeface="Titillium" pitchFamily="2" charset="77"/>
            </a:endParaRPr>
          </a:p>
          <a:p>
            <a:endParaRPr lang="en-GB" sz="1600" dirty="0">
              <a:solidFill>
                <a:schemeClr val="bg1"/>
              </a:solidFill>
              <a:latin typeface="Titillium" pitchFamily="2" charset="77"/>
            </a:endParaRPr>
          </a:p>
          <a:p>
            <a:r>
              <a:rPr lang="en-GB" sz="1600" b="1" dirty="0">
                <a:solidFill>
                  <a:schemeClr val="bg1"/>
                </a:solidFill>
                <a:latin typeface="Titillium" pitchFamily="2" charset="77"/>
              </a:rPr>
              <a:t>Judith Freita Ramos</a:t>
            </a:r>
          </a:p>
          <a:p>
            <a:r>
              <a:rPr lang="en-US" sz="1600" b="1" dirty="0">
                <a:solidFill>
                  <a:schemeClr val="bg1"/>
                </a:solidFill>
                <a:latin typeface="Titillium" pitchFamily="2" charset="77"/>
              </a:rPr>
              <a:t>NSS Instrument Project Tollgate Coordinator</a:t>
            </a:r>
            <a:endParaRPr lang="sv-SE" sz="1600" b="1" dirty="0">
              <a:solidFill>
                <a:schemeClr val="bg1"/>
              </a:solidFill>
              <a:latin typeface="Titillium" pitchFamily="2" charset="77"/>
            </a:endParaRPr>
          </a:p>
          <a:p>
            <a:endParaRPr lang="en-GB" sz="1600" noProof="0" dirty="0">
              <a:solidFill>
                <a:schemeClr val="bg1"/>
              </a:solidFill>
              <a:latin typeface="Titillium" pitchFamily="2" charset="77"/>
            </a:endParaRPr>
          </a:p>
        </p:txBody>
      </p:sp>
      <p:sp>
        <p:nvSpPr>
          <p:cNvPr id="4" name="Rectangle 3"/>
          <p:cNvSpPr/>
          <p:nvPr/>
        </p:nvSpPr>
        <p:spPr>
          <a:xfrm>
            <a:off x="2286000" y="4957735"/>
            <a:ext cx="4572000" cy="535531"/>
          </a:xfrm>
          <a:prstGeom prst="rect">
            <a:avLst/>
          </a:prstGeom>
        </p:spPr>
        <p:txBody>
          <a:bodyPr>
            <a:spAutoFit/>
          </a:bodyPr>
          <a:lstStyle/>
          <a:p>
            <a:pPr algn="ctr">
              <a:lnSpc>
                <a:spcPct val="120000"/>
              </a:lnSpc>
            </a:pPr>
            <a:r>
              <a:rPr lang="en-GB" sz="1400" dirty="0">
                <a:solidFill>
                  <a:srgbClr val="FFFFFF"/>
                </a:solidFill>
                <a:latin typeface="Titillium" pitchFamily="2" charset="77"/>
                <a:cs typeface="Helvetica"/>
              </a:rPr>
              <a:t>www.europeanspallationsource.se</a:t>
            </a:r>
          </a:p>
          <a:p>
            <a:pPr algn="ctr"/>
            <a:r>
              <a:rPr lang="sv-SE" sz="1200" dirty="0">
                <a:solidFill>
                  <a:srgbClr val="FFFFFF"/>
                </a:solidFill>
                <a:latin typeface="Titillium" pitchFamily="2" charset="77"/>
                <a:cs typeface="Helvetica"/>
              </a:rPr>
              <a:t>11 September 2018</a:t>
            </a:r>
            <a:endParaRPr lang="en-GB" sz="1200" dirty="0">
              <a:solidFill>
                <a:srgbClr val="FFFFFF"/>
              </a:solidFill>
              <a:latin typeface="Titillium" pitchFamily="2" charset="77"/>
              <a:cs typeface="Helvetica"/>
            </a:endParaRPr>
          </a:p>
        </p:txBody>
      </p:sp>
      <p:pic>
        <p:nvPicPr>
          <p:cNvPr id="1026" name="Picture 2" descr="Resultado de imagen de european spallation source white logo">
            <a:extLst>
              <a:ext uri="{FF2B5EF4-FFF2-40B4-BE49-F238E27FC236}">
                <a16:creationId xmlns:a16="http://schemas.microsoft.com/office/drawing/2014/main" id="{9FA2EA7D-B184-BB4E-8B8A-A03F4E5CE7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771"/>
          <a:stretch/>
        </p:blipFill>
        <p:spPr bwMode="auto">
          <a:xfrm>
            <a:off x="7274436" y="-7145"/>
            <a:ext cx="1869564" cy="1124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59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538D1AEB-5F4D-7D46-8A83-21817926F3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57528"/>
            <a:ext cx="9144000" cy="3432220"/>
          </a:xfrm>
          <a:prstGeom prst="rect">
            <a:avLst/>
          </a:prstGeom>
        </p:spPr>
      </p:pic>
      <p:sp>
        <p:nvSpPr>
          <p:cNvPr id="106" name="Title 1"/>
          <p:cNvSpPr>
            <a:spLocks noGrp="1"/>
          </p:cNvSpPr>
          <p:nvPr>
            <p:ph type="title"/>
          </p:nvPr>
        </p:nvSpPr>
        <p:spPr>
          <a:xfrm>
            <a:off x="169168" y="228866"/>
            <a:ext cx="7139136" cy="952500"/>
          </a:xfrm>
        </p:spPr>
        <p:txBody>
          <a:bodyPr>
            <a:normAutofit/>
          </a:bodyPr>
          <a:lstStyle/>
          <a:p>
            <a:r>
              <a:rPr lang="en-US">
                <a:latin typeface="Titillium" pitchFamily="2" charset="77"/>
              </a:rPr>
              <a:t>Input from Instrument Teams: CTV</a:t>
            </a:r>
          </a:p>
        </p:txBody>
      </p:sp>
      <p:pic>
        <p:nvPicPr>
          <p:cNvPr id="25" name="Picture 24">
            <a:extLst>
              <a:ext uri="{FF2B5EF4-FFF2-40B4-BE49-F238E27FC236}">
                <a16:creationId xmlns:a16="http://schemas.microsoft.com/office/drawing/2014/main" id="{C4CB25E5-7181-9C4E-937F-ECF0C03F317C}"/>
              </a:ext>
            </a:extLst>
          </p:cNvPr>
          <p:cNvPicPr>
            <a:picLocks noChangeAspect="1"/>
          </p:cNvPicPr>
          <p:nvPr/>
        </p:nvPicPr>
        <p:blipFill rotWithShape="1">
          <a:blip r:embed="rId4">
            <a:extLst>
              <a:ext uri="{28A0092B-C50C-407E-A947-70E740481C1C}">
                <a14:useLocalDpi xmlns:a14="http://schemas.microsoft.com/office/drawing/2010/main" val="0"/>
              </a:ext>
            </a:extLst>
          </a:blip>
          <a:srcRect b="3706"/>
          <a:stretch/>
        </p:blipFill>
        <p:spPr>
          <a:xfrm>
            <a:off x="7373057" y="0"/>
            <a:ext cx="1770943" cy="985292"/>
          </a:xfrm>
          <a:prstGeom prst="rect">
            <a:avLst/>
          </a:prstGeom>
        </p:spPr>
      </p:pic>
    </p:spTree>
    <p:extLst>
      <p:ext uri="{BB962C8B-B14F-4D97-AF65-F5344CB8AC3E}">
        <p14:creationId xmlns:p14="http://schemas.microsoft.com/office/powerpoint/2010/main" val="716396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538D1AEB-5F4D-7D46-8A83-21817926F3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57528"/>
            <a:ext cx="9144000" cy="3432220"/>
          </a:xfrm>
          <a:prstGeom prst="rect">
            <a:avLst/>
          </a:prstGeom>
        </p:spPr>
      </p:pic>
      <p:sp>
        <p:nvSpPr>
          <p:cNvPr id="106" name="Title 1"/>
          <p:cNvSpPr>
            <a:spLocks noGrp="1"/>
          </p:cNvSpPr>
          <p:nvPr>
            <p:ph type="title"/>
          </p:nvPr>
        </p:nvSpPr>
        <p:spPr>
          <a:xfrm>
            <a:off x="169168" y="228866"/>
            <a:ext cx="7139136" cy="952500"/>
          </a:xfrm>
        </p:spPr>
        <p:txBody>
          <a:bodyPr>
            <a:normAutofit/>
          </a:bodyPr>
          <a:lstStyle/>
          <a:p>
            <a:r>
              <a:rPr lang="en-US" dirty="0">
                <a:latin typeface="Titillium" pitchFamily="2" charset="77"/>
              </a:rPr>
              <a:t>CTV: deliverables</a:t>
            </a:r>
          </a:p>
        </p:txBody>
      </p:sp>
      <p:pic>
        <p:nvPicPr>
          <p:cNvPr id="25" name="Picture 24">
            <a:extLst>
              <a:ext uri="{FF2B5EF4-FFF2-40B4-BE49-F238E27FC236}">
                <a16:creationId xmlns:a16="http://schemas.microsoft.com/office/drawing/2014/main" id="{C4CB25E5-7181-9C4E-937F-ECF0C03F317C}"/>
              </a:ext>
            </a:extLst>
          </p:cNvPr>
          <p:cNvPicPr>
            <a:picLocks noChangeAspect="1"/>
          </p:cNvPicPr>
          <p:nvPr/>
        </p:nvPicPr>
        <p:blipFill rotWithShape="1">
          <a:blip r:embed="rId4">
            <a:extLst>
              <a:ext uri="{28A0092B-C50C-407E-A947-70E740481C1C}">
                <a14:useLocalDpi xmlns:a14="http://schemas.microsoft.com/office/drawing/2010/main" val="0"/>
              </a:ext>
            </a:extLst>
          </a:blip>
          <a:srcRect b="3706"/>
          <a:stretch/>
        </p:blipFill>
        <p:spPr>
          <a:xfrm>
            <a:off x="7373057" y="0"/>
            <a:ext cx="1770943" cy="985292"/>
          </a:xfrm>
          <a:prstGeom prst="rect">
            <a:avLst/>
          </a:prstGeom>
        </p:spPr>
      </p:pic>
      <p:sp>
        <p:nvSpPr>
          <p:cNvPr id="2" name="Rectangle 1">
            <a:extLst>
              <a:ext uri="{FF2B5EF4-FFF2-40B4-BE49-F238E27FC236}">
                <a16:creationId xmlns:a16="http://schemas.microsoft.com/office/drawing/2014/main" id="{E5801824-C71C-9246-8295-676D4A4C447B}"/>
              </a:ext>
            </a:extLst>
          </p:cNvPr>
          <p:cNvSpPr/>
          <p:nvPr/>
        </p:nvSpPr>
        <p:spPr>
          <a:xfrm>
            <a:off x="1331640" y="2209428"/>
            <a:ext cx="7812360" cy="3096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E5382E66-FBB4-9042-9E07-DC9436EA78E0}"/>
              </a:ext>
            </a:extLst>
          </p:cNvPr>
          <p:cNvSpPr/>
          <p:nvPr/>
        </p:nvSpPr>
        <p:spPr>
          <a:xfrm>
            <a:off x="1979712" y="2417320"/>
            <a:ext cx="3168352" cy="892552"/>
          </a:xfrm>
          <a:prstGeom prst="rect">
            <a:avLst/>
          </a:prstGeom>
          <a:solidFill>
            <a:srgbClr val="F3B028"/>
          </a:solidFill>
        </p:spPr>
        <p:txBody>
          <a:bodyPr wrap="square">
            <a:spAutoFit/>
          </a:bodyPr>
          <a:lstStyle/>
          <a:p>
            <a:r>
              <a:rPr lang="sv-SE" sz="2000" dirty="0">
                <a:latin typeface="Titillium" pitchFamily="2" charset="77"/>
              </a:rPr>
              <a:t>Schedule</a:t>
            </a:r>
            <a:r>
              <a:rPr lang="sv-SE" dirty="0">
                <a:latin typeface="Titillium" pitchFamily="2" charset="77"/>
              </a:rPr>
              <a:t> </a:t>
            </a:r>
            <a:r>
              <a:rPr lang="sv-SE" sz="1600" dirty="0">
                <a:latin typeface="Titillium" pitchFamily="2" charset="77"/>
              </a:rPr>
              <a:t>(</a:t>
            </a:r>
            <a:r>
              <a:rPr lang="sv-SE" sz="1600" dirty="0" err="1">
                <a:latin typeface="Titillium" pitchFamily="2" charset="77"/>
              </a:rPr>
              <a:t>key</a:t>
            </a:r>
            <a:r>
              <a:rPr lang="sv-SE" sz="1600" dirty="0">
                <a:latin typeface="Titillium" pitchFamily="2" charset="77"/>
              </a:rPr>
              <a:t> </a:t>
            </a:r>
            <a:r>
              <a:rPr lang="sv-SE" sz="1600" dirty="0" err="1">
                <a:latin typeface="Titillium" pitchFamily="2" charset="77"/>
              </a:rPr>
              <a:t>milestones</a:t>
            </a:r>
            <a:r>
              <a:rPr lang="sv-SE" sz="1600" dirty="0">
                <a:latin typeface="Titillium" pitchFamily="2" charset="77"/>
              </a:rPr>
              <a:t>; </a:t>
            </a:r>
            <a:r>
              <a:rPr lang="sv-SE" sz="1600" dirty="0" err="1">
                <a:latin typeface="Titillium" pitchFamily="2" charset="77"/>
              </a:rPr>
              <a:t>payment</a:t>
            </a:r>
            <a:r>
              <a:rPr lang="sv-SE" sz="1600" dirty="0">
                <a:latin typeface="Titillium" pitchFamily="2" charset="77"/>
              </a:rPr>
              <a:t> </a:t>
            </a:r>
            <a:r>
              <a:rPr lang="sv-SE" sz="1600" dirty="0" err="1">
                <a:latin typeface="Titillium" pitchFamily="2" charset="77"/>
              </a:rPr>
              <a:t>milestones</a:t>
            </a:r>
            <a:r>
              <a:rPr lang="sv-SE" sz="1600" dirty="0">
                <a:latin typeface="Titillium" pitchFamily="2" charset="77"/>
              </a:rPr>
              <a:t>; </a:t>
            </a:r>
            <a:r>
              <a:rPr lang="sv-SE" sz="1600" dirty="0" err="1">
                <a:latin typeface="Titillium" pitchFamily="2" charset="77"/>
              </a:rPr>
              <a:t>acceptance</a:t>
            </a:r>
            <a:r>
              <a:rPr lang="sv-SE" sz="1600" dirty="0">
                <a:latin typeface="Titillium" pitchFamily="2" charset="77"/>
              </a:rPr>
              <a:t> </a:t>
            </a:r>
            <a:r>
              <a:rPr lang="sv-SE" sz="1600" dirty="0" err="1">
                <a:latin typeface="Titillium" pitchFamily="2" charset="77"/>
              </a:rPr>
              <a:t>testing</a:t>
            </a:r>
            <a:r>
              <a:rPr lang="sv-SE" sz="1600" dirty="0">
                <a:latin typeface="Titillium" pitchFamily="2" charset="77"/>
              </a:rPr>
              <a:t>...)</a:t>
            </a:r>
          </a:p>
        </p:txBody>
      </p:sp>
      <p:sp>
        <p:nvSpPr>
          <p:cNvPr id="7" name="Rectangle 6">
            <a:extLst>
              <a:ext uri="{FF2B5EF4-FFF2-40B4-BE49-F238E27FC236}">
                <a16:creationId xmlns:a16="http://schemas.microsoft.com/office/drawing/2014/main" id="{71A3F7DA-DDD4-1741-9B5A-CA6863B43487}"/>
              </a:ext>
            </a:extLst>
          </p:cNvPr>
          <p:cNvSpPr/>
          <p:nvPr/>
        </p:nvSpPr>
        <p:spPr>
          <a:xfrm>
            <a:off x="5597860" y="2417320"/>
            <a:ext cx="3168352" cy="892552"/>
          </a:xfrm>
          <a:prstGeom prst="rect">
            <a:avLst/>
          </a:prstGeom>
          <a:solidFill>
            <a:srgbClr val="F3B028"/>
          </a:solidFill>
        </p:spPr>
        <p:txBody>
          <a:bodyPr wrap="square">
            <a:spAutoFit/>
          </a:bodyPr>
          <a:lstStyle/>
          <a:p>
            <a:r>
              <a:rPr lang="sv-SE" sz="2000" dirty="0" err="1">
                <a:latin typeface="Titillium" pitchFamily="2" charset="77"/>
              </a:rPr>
              <a:t>Measurements</a:t>
            </a:r>
            <a:r>
              <a:rPr lang="sv-SE" sz="2000" dirty="0">
                <a:latin typeface="Titillium" pitchFamily="2" charset="77"/>
              </a:rPr>
              <a:t> and tests</a:t>
            </a:r>
            <a:r>
              <a:rPr lang="sv-SE" dirty="0">
                <a:latin typeface="Titillium" pitchFamily="2" charset="77"/>
              </a:rPr>
              <a:t> </a:t>
            </a:r>
            <a:r>
              <a:rPr lang="sv-SE" sz="1600" dirty="0" err="1">
                <a:latin typeface="Titillium" pitchFamily="2" charset="77"/>
              </a:rPr>
              <a:t>expected</a:t>
            </a:r>
            <a:r>
              <a:rPr lang="sv-SE" sz="1600" dirty="0">
                <a:latin typeface="Titillium" pitchFamily="2" charset="77"/>
              </a:rPr>
              <a:t> </a:t>
            </a:r>
            <a:r>
              <a:rPr lang="sv-SE" sz="1600" dirty="0" err="1">
                <a:latin typeface="Titillium" pitchFamily="2" charset="77"/>
              </a:rPr>
              <a:t>during</a:t>
            </a:r>
            <a:r>
              <a:rPr lang="sv-SE" sz="1600" dirty="0">
                <a:latin typeface="Titillium" pitchFamily="2" charset="77"/>
              </a:rPr>
              <a:t> the </a:t>
            </a:r>
            <a:r>
              <a:rPr lang="sv-SE" sz="1600" dirty="0" err="1">
                <a:latin typeface="Titillium" pitchFamily="2" charset="77"/>
              </a:rPr>
              <a:t>manufacturing</a:t>
            </a:r>
            <a:r>
              <a:rPr lang="sv-SE" sz="1600" dirty="0">
                <a:latin typeface="Titillium" pitchFamily="2" charset="77"/>
              </a:rPr>
              <a:t> process</a:t>
            </a:r>
          </a:p>
        </p:txBody>
      </p:sp>
      <p:sp>
        <p:nvSpPr>
          <p:cNvPr id="8" name="Rectangle 7">
            <a:extLst>
              <a:ext uri="{FF2B5EF4-FFF2-40B4-BE49-F238E27FC236}">
                <a16:creationId xmlns:a16="http://schemas.microsoft.com/office/drawing/2014/main" id="{D6808B69-2EF6-0D47-BFC1-DEED7B92001D}"/>
              </a:ext>
            </a:extLst>
          </p:cNvPr>
          <p:cNvSpPr/>
          <p:nvPr/>
        </p:nvSpPr>
        <p:spPr>
          <a:xfrm>
            <a:off x="1979712" y="4153644"/>
            <a:ext cx="3168352" cy="861774"/>
          </a:xfrm>
          <a:prstGeom prst="rect">
            <a:avLst/>
          </a:prstGeom>
          <a:solidFill>
            <a:srgbClr val="F3B028"/>
          </a:solidFill>
        </p:spPr>
        <p:txBody>
          <a:bodyPr wrap="square">
            <a:spAutoFit/>
          </a:bodyPr>
          <a:lstStyle/>
          <a:p>
            <a:r>
              <a:rPr lang="sv-SE" sz="2000" b="1" dirty="0">
                <a:latin typeface="Titillium" pitchFamily="2" charset="77"/>
              </a:rPr>
              <a:t>Draft </a:t>
            </a:r>
            <a:r>
              <a:rPr lang="sv-SE" sz="2000" b="1" dirty="0" err="1">
                <a:latin typeface="Titillium" pitchFamily="2" charset="77"/>
              </a:rPr>
              <a:t>of</a:t>
            </a:r>
            <a:r>
              <a:rPr lang="sv-SE" sz="2000" b="1" dirty="0">
                <a:latin typeface="Titillium" pitchFamily="2" charset="77"/>
              </a:rPr>
              <a:t> the call for tender </a:t>
            </a:r>
            <a:r>
              <a:rPr lang="sv-SE" sz="1500" dirty="0">
                <a:latin typeface="Titillium" pitchFamily="2" charset="77"/>
              </a:rPr>
              <a:t>(</a:t>
            </a:r>
            <a:r>
              <a:rPr lang="sv-SE" sz="1500" dirty="0" err="1">
                <a:latin typeface="Titillium" pitchFamily="2" charset="77"/>
              </a:rPr>
              <a:t>schedule</a:t>
            </a:r>
            <a:r>
              <a:rPr lang="sv-SE" sz="1500" dirty="0">
                <a:latin typeface="Titillium" pitchFamily="2" charset="77"/>
              </a:rPr>
              <a:t> and </a:t>
            </a:r>
            <a:r>
              <a:rPr lang="sv-SE" sz="1500" dirty="0" err="1">
                <a:latin typeface="Titillium" pitchFamily="2" charset="77"/>
              </a:rPr>
              <a:t>technical</a:t>
            </a:r>
            <a:r>
              <a:rPr lang="sv-SE" sz="1500" dirty="0">
                <a:latin typeface="Titillium" pitchFamily="2" charset="77"/>
              </a:rPr>
              <a:t> </a:t>
            </a:r>
            <a:r>
              <a:rPr lang="sv-SE" sz="1500" dirty="0" err="1">
                <a:latin typeface="Titillium" pitchFamily="2" charset="77"/>
              </a:rPr>
              <a:t>specification</a:t>
            </a:r>
            <a:r>
              <a:rPr lang="sv-SE" sz="1500" dirty="0">
                <a:latin typeface="Titillium" pitchFamily="2" charset="77"/>
              </a:rPr>
              <a:t>, and </a:t>
            </a:r>
            <a:r>
              <a:rPr lang="sv-SE" sz="1500" dirty="0" err="1">
                <a:latin typeface="Titillium" pitchFamily="2" charset="77"/>
              </a:rPr>
              <a:t>warranty</a:t>
            </a:r>
            <a:r>
              <a:rPr lang="sv-SE" sz="1500" dirty="0">
                <a:latin typeface="Titillium" pitchFamily="2" charset="77"/>
              </a:rPr>
              <a:t> </a:t>
            </a:r>
            <a:r>
              <a:rPr lang="sv-SE" sz="1500" dirty="0" err="1">
                <a:latin typeface="Titillium" pitchFamily="2" charset="77"/>
              </a:rPr>
              <a:t>clauses</a:t>
            </a:r>
            <a:r>
              <a:rPr lang="sv-SE" sz="1500" dirty="0">
                <a:latin typeface="Titillium" pitchFamily="2" charset="77"/>
              </a:rPr>
              <a:t>)</a:t>
            </a:r>
          </a:p>
        </p:txBody>
      </p:sp>
      <p:sp>
        <p:nvSpPr>
          <p:cNvPr id="9" name="Rectangle 8">
            <a:extLst>
              <a:ext uri="{FF2B5EF4-FFF2-40B4-BE49-F238E27FC236}">
                <a16:creationId xmlns:a16="http://schemas.microsoft.com/office/drawing/2014/main" id="{36DF621A-0F13-4944-94BE-3D3A90640BAC}"/>
              </a:ext>
            </a:extLst>
          </p:cNvPr>
          <p:cNvSpPr/>
          <p:nvPr/>
        </p:nvSpPr>
        <p:spPr>
          <a:xfrm>
            <a:off x="5596390" y="4153644"/>
            <a:ext cx="3169822" cy="707886"/>
          </a:xfrm>
          <a:prstGeom prst="rect">
            <a:avLst/>
          </a:prstGeom>
          <a:solidFill>
            <a:srgbClr val="F3B028"/>
          </a:solidFill>
        </p:spPr>
        <p:txBody>
          <a:bodyPr wrap="square">
            <a:spAutoFit/>
          </a:bodyPr>
          <a:lstStyle/>
          <a:p>
            <a:r>
              <a:rPr lang="sv-SE" sz="2000" dirty="0" err="1">
                <a:latin typeface="Titillium" pitchFamily="2" charset="77"/>
              </a:rPr>
              <a:t>Declaration</a:t>
            </a:r>
            <a:r>
              <a:rPr lang="sv-SE" sz="2000" dirty="0">
                <a:latin typeface="Titillium" pitchFamily="2" charset="77"/>
              </a:rPr>
              <a:t> </a:t>
            </a:r>
            <a:r>
              <a:rPr lang="sv-SE" sz="2000" dirty="0" err="1">
                <a:latin typeface="Titillium" pitchFamily="2" charset="77"/>
              </a:rPr>
              <a:t>of</a:t>
            </a:r>
            <a:r>
              <a:rPr lang="sv-SE" sz="2000" dirty="0">
                <a:latin typeface="Titillium" pitchFamily="2" charset="77"/>
              </a:rPr>
              <a:t> </a:t>
            </a:r>
            <a:r>
              <a:rPr lang="sv-SE" sz="2000" dirty="0" err="1">
                <a:latin typeface="Titillium" pitchFamily="2" charset="77"/>
              </a:rPr>
              <a:t>conformity</a:t>
            </a:r>
            <a:r>
              <a:rPr lang="sv-SE" sz="2000" dirty="0">
                <a:latin typeface="Titillium" pitchFamily="2" charset="77"/>
              </a:rPr>
              <a:t> </a:t>
            </a:r>
            <a:r>
              <a:rPr lang="sv-SE" sz="2000" dirty="0" err="1">
                <a:latin typeface="Titillium" pitchFamily="2" charset="77"/>
              </a:rPr>
              <a:t>with</a:t>
            </a:r>
            <a:r>
              <a:rPr lang="sv-SE" sz="2000" dirty="0">
                <a:latin typeface="Titillium" pitchFamily="2" charset="77"/>
              </a:rPr>
              <a:t> Appendix 1 </a:t>
            </a:r>
            <a:r>
              <a:rPr lang="sv-SE" sz="1500" dirty="0">
                <a:latin typeface="Titillium" pitchFamily="2" charset="77"/>
                <a:hlinkClick r:id="rId5"/>
              </a:rPr>
              <a:t>ESS-0212907</a:t>
            </a:r>
            <a:endParaRPr lang="sv-SE" sz="1500" dirty="0">
              <a:latin typeface="Titillium" pitchFamily="2" charset="77"/>
            </a:endParaRPr>
          </a:p>
        </p:txBody>
      </p:sp>
    </p:spTree>
    <p:extLst>
      <p:ext uri="{BB962C8B-B14F-4D97-AF65-F5344CB8AC3E}">
        <p14:creationId xmlns:p14="http://schemas.microsoft.com/office/powerpoint/2010/main" val="376776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itle 1"/>
          <p:cNvSpPr>
            <a:spLocks noGrp="1"/>
          </p:cNvSpPr>
          <p:nvPr>
            <p:ph type="title"/>
          </p:nvPr>
        </p:nvSpPr>
        <p:spPr>
          <a:xfrm>
            <a:off x="169168" y="228866"/>
            <a:ext cx="7139136" cy="952500"/>
          </a:xfrm>
        </p:spPr>
        <p:txBody>
          <a:bodyPr>
            <a:normAutofit/>
          </a:bodyPr>
          <a:lstStyle/>
          <a:p>
            <a:r>
              <a:rPr lang="en-US" dirty="0">
                <a:latin typeface="Titillium" pitchFamily="2" charset="77"/>
              </a:rPr>
              <a:t>Manufacturer timeline and TG3</a:t>
            </a:r>
          </a:p>
        </p:txBody>
      </p:sp>
      <p:pic>
        <p:nvPicPr>
          <p:cNvPr id="25" name="Picture 24">
            <a:extLst>
              <a:ext uri="{FF2B5EF4-FFF2-40B4-BE49-F238E27FC236}">
                <a16:creationId xmlns:a16="http://schemas.microsoft.com/office/drawing/2014/main" id="{C4CB25E5-7181-9C4E-937F-ECF0C03F317C}"/>
              </a:ext>
            </a:extLst>
          </p:cNvPr>
          <p:cNvPicPr>
            <a:picLocks noChangeAspect="1"/>
          </p:cNvPicPr>
          <p:nvPr/>
        </p:nvPicPr>
        <p:blipFill rotWithShape="1">
          <a:blip r:embed="rId3">
            <a:extLst>
              <a:ext uri="{28A0092B-C50C-407E-A947-70E740481C1C}">
                <a14:useLocalDpi xmlns:a14="http://schemas.microsoft.com/office/drawing/2010/main" val="0"/>
              </a:ext>
            </a:extLst>
          </a:blip>
          <a:srcRect b="3706"/>
          <a:stretch/>
        </p:blipFill>
        <p:spPr>
          <a:xfrm>
            <a:off x="7373057" y="0"/>
            <a:ext cx="1770943" cy="985292"/>
          </a:xfrm>
          <a:prstGeom prst="rect">
            <a:avLst/>
          </a:prstGeom>
        </p:spPr>
      </p:pic>
      <p:pic>
        <p:nvPicPr>
          <p:cNvPr id="7" name="Picture 6">
            <a:extLst>
              <a:ext uri="{FF2B5EF4-FFF2-40B4-BE49-F238E27FC236}">
                <a16:creationId xmlns:a16="http://schemas.microsoft.com/office/drawing/2014/main" id="{824AC48F-2A43-8242-96BD-D0966CAA77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76767"/>
            <a:ext cx="9144000" cy="4001013"/>
          </a:xfrm>
          <a:prstGeom prst="rect">
            <a:avLst/>
          </a:prstGeom>
        </p:spPr>
      </p:pic>
    </p:spTree>
    <p:extLst>
      <p:ext uri="{BB962C8B-B14F-4D97-AF65-F5344CB8AC3E}">
        <p14:creationId xmlns:p14="http://schemas.microsoft.com/office/powerpoint/2010/main" val="665943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0B0E9C62-9740-B54E-BD03-4A9D8CDB7F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05372"/>
            <a:ext cx="9144000" cy="3314946"/>
          </a:xfrm>
          <a:prstGeom prst="rect">
            <a:avLst/>
          </a:prstGeom>
        </p:spPr>
      </p:pic>
      <p:sp>
        <p:nvSpPr>
          <p:cNvPr id="106" name="Title 1"/>
          <p:cNvSpPr>
            <a:spLocks noGrp="1"/>
          </p:cNvSpPr>
          <p:nvPr>
            <p:ph type="title"/>
          </p:nvPr>
        </p:nvSpPr>
        <p:spPr>
          <a:xfrm>
            <a:off x="169168" y="228866"/>
            <a:ext cx="7139136" cy="952500"/>
          </a:xfrm>
        </p:spPr>
        <p:txBody>
          <a:bodyPr>
            <a:normAutofit/>
          </a:bodyPr>
          <a:lstStyle/>
          <a:p>
            <a:r>
              <a:rPr lang="en-US">
                <a:latin typeface="Titillium" pitchFamily="2" charset="77"/>
              </a:rPr>
              <a:t>Input from Instrument Teams: IDR</a:t>
            </a:r>
          </a:p>
        </p:txBody>
      </p:sp>
      <p:pic>
        <p:nvPicPr>
          <p:cNvPr id="22" name="Picture 21">
            <a:extLst>
              <a:ext uri="{FF2B5EF4-FFF2-40B4-BE49-F238E27FC236}">
                <a16:creationId xmlns:a16="http://schemas.microsoft.com/office/drawing/2014/main" id="{4F67D569-8F88-9140-AAC6-E6783BF49C6D}"/>
              </a:ext>
            </a:extLst>
          </p:cNvPr>
          <p:cNvPicPr>
            <a:picLocks noChangeAspect="1"/>
          </p:cNvPicPr>
          <p:nvPr/>
        </p:nvPicPr>
        <p:blipFill rotWithShape="1">
          <a:blip r:embed="rId4">
            <a:extLst>
              <a:ext uri="{28A0092B-C50C-407E-A947-70E740481C1C}">
                <a14:useLocalDpi xmlns:a14="http://schemas.microsoft.com/office/drawing/2010/main" val="0"/>
              </a:ext>
            </a:extLst>
          </a:blip>
          <a:srcRect b="3706"/>
          <a:stretch/>
        </p:blipFill>
        <p:spPr>
          <a:xfrm>
            <a:off x="7373057" y="0"/>
            <a:ext cx="1770943" cy="985292"/>
          </a:xfrm>
          <a:prstGeom prst="rect">
            <a:avLst/>
          </a:prstGeom>
        </p:spPr>
      </p:pic>
    </p:spTree>
    <p:extLst>
      <p:ext uri="{BB962C8B-B14F-4D97-AF65-F5344CB8AC3E}">
        <p14:creationId xmlns:p14="http://schemas.microsoft.com/office/powerpoint/2010/main" val="1612102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0B0E9C62-9740-B54E-BD03-4A9D8CDB7F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05372"/>
            <a:ext cx="9144000" cy="3314946"/>
          </a:xfrm>
          <a:prstGeom prst="rect">
            <a:avLst/>
          </a:prstGeom>
        </p:spPr>
      </p:pic>
      <p:sp>
        <p:nvSpPr>
          <p:cNvPr id="106" name="Title 1"/>
          <p:cNvSpPr>
            <a:spLocks noGrp="1"/>
          </p:cNvSpPr>
          <p:nvPr>
            <p:ph type="title"/>
          </p:nvPr>
        </p:nvSpPr>
        <p:spPr>
          <a:xfrm>
            <a:off x="169168" y="228866"/>
            <a:ext cx="7139136" cy="952500"/>
          </a:xfrm>
        </p:spPr>
        <p:txBody>
          <a:bodyPr>
            <a:normAutofit/>
          </a:bodyPr>
          <a:lstStyle/>
          <a:p>
            <a:r>
              <a:rPr lang="en-US" dirty="0">
                <a:latin typeface="Titillium" pitchFamily="2" charset="77"/>
              </a:rPr>
              <a:t>IDR: deliverables</a:t>
            </a:r>
          </a:p>
        </p:txBody>
      </p:sp>
      <p:pic>
        <p:nvPicPr>
          <p:cNvPr id="22" name="Picture 21">
            <a:extLst>
              <a:ext uri="{FF2B5EF4-FFF2-40B4-BE49-F238E27FC236}">
                <a16:creationId xmlns:a16="http://schemas.microsoft.com/office/drawing/2014/main" id="{4F67D569-8F88-9140-AAC6-E6783BF49C6D}"/>
              </a:ext>
            </a:extLst>
          </p:cNvPr>
          <p:cNvPicPr>
            <a:picLocks noChangeAspect="1"/>
          </p:cNvPicPr>
          <p:nvPr/>
        </p:nvPicPr>
        <p:blipFill rotWithShape="1">
          <a:blip r:embed="rId4">
            <a:extLst>
              <a:ext uri="{28A0092B-C50C-407E-A947-70E740481C1C}">
                <a14:useLocalDpi xmlns:a14="http://schemas.microsoft.com/office/drawing/2010/main" val="0"/>
              </a:ext>
            </a:extLst>
          </a:blip>
          <a:srcRect b="3706"/>
          <a:stretch/>
        </p:blipFill>
        <p:spPr>
          <a:xfrm>
            <a:off x="7373057" y="0"/>
            <a:ext cx="1770943" cy="985292"/>
          </a:xfrm>
          <a:prstGeom prst="rect">
            <a:avLst/>
          </a:prstGeom>
        </p:spPr>
      </p:pic>
      <p:sp>
        <p:nvSpPr>
          <p:cNvPr id="21" name="Rectangle 20">
            <a:extLst>
              <a:ext uri="{FF2B5EF4-FFF2-40B4-BE49-F238E27FC236}">
                <a16:creationId xmlns:a16="http://schemas.microsoft.com/office/drawing/2014/main" id="{04407F28-2E46-764C-9157-A8B120FCAB6F}"/>
              </a:ext>
            </a:extLst>
          </p:cNvPr>
          <p:cNvSpPr/>
          <p:nvPr/>
        </p:nvSpPr>
        <p:spPr>
          <a:xfrm>
            <a:off x="1323901" y="2137420"/>
            <a:ext cx="7812360" cy="3096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56E937EC-4BFA-AC41-9A53-4EA6F66D283C}"/>
              </a:ext>
            </a:extLst>
          </p:cNvPr>
          <p:cNvSpPr/>
          <p:nvPr/>
        </p:nvSpPr>
        <p:spPr>
          <a:xfrm>
            <a:off x="1108199" y="2161396"/>
            <a:ext cx="439465" cy="69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DB62F0A-E7D1-AB46-AA62-8154BD9E1E4E}"/>
              </a:ext>
            </a:extLst>
          </p:cNvPr>
          <p:cNvSpPr/>
          <p:nvPr/>
        </p:nvSpPr>
        <p:spPr>
          <a:xfrm>
            <a:off x="1916523" y="2292351"/>
            <a:ext cx="3168352" cy="3170099"/>
          </a:xfrm>
          <a:prstGeom prst="rect">
            <a:avLst/>
          </a:prstGeom>
          <a:solidFill>
            <a:srgbClr val="F3B028"/>
          </a:solidFill>
        </p:spPr>
        <p:txBody>
          <a:bodyPr wrap="square">
            <a:spAutoFit/>
          </a:bodyPr>
          <a:lstStyle/>
          <a:p>
            <a:r>
              <a:rPr lang="sv-SE" sz="2100" b="1" dirty="0">
                <a:latin typeface="Titillium" pitchFamily="2" charset="77"/>
              </a:rPr>
              <a:t>Draft </a:t>
            </a:r>
            <a:r>
              <a:rPr lang="sv-SE" sz="2100" b="1" dirty="0" err="1">
                <a:latin typeface="Titillium" pitchFamily="2" charset="77"/>
              </a:rPr>
              <a:t>of</a:t>
            </a:r>
            <a:r>
              <a:rPr lang="sv-SE" sz="2100" b="1" dirty="0">
                <a:latin typeface="Titillium" pitchFamily="2" charset="77"/>
              </a:rPr>
              <a:t> SSDD</a:t>
            </a:r>
          </a:p>
          <a:p>
            <a:endParaRPr lang="sv-SE" sz="2000" dirty="0">
              <a:latin typeface="Titillium" pitchFamily="2" charset="77"/>
            </a:endParaRPr>
          </a:p>
          <a:p>
            <a:endParaRPr lang="sv-SE" sz="2000" dirty="0">
              <a:latin typeface="Titillium" pitchFamily="2" charset="77"/>
            </a:endParaRPr>
          </a:p>
          <a:p>
            <a:endParaRPr lang="sv-SE" sz="2000" dirty="0">
              <a:latin typeface="Titillium" pitchFamily="2" charset="77"/>
            </a:endParaRPr>
          </a:p>
          <a:p>
            <a:endParaRPr lang="sv-SE" sz="2000" dirty="0">
              <a:latin typeface="Titillium" pitchFamily="2" charset="77"/>
            </a:endParaRPr>
          </a:p>
          <a:p>
            <a:endParaRPr lang="sv-SE" sz="2000" dirty="0">
              <a:latin typeface="Titillium" pitchFamily="2" charset="77"/>
            </a:endParaRPr>
          </a:p>
          <a:p>
            <a:endParaRPr lang="sv-SE" sz="2000" dirty="0">
              <a:latin typeface="Titillium" pitchFamily="2" charset="77"/>
            </a:endParaRPr>
          </a:p>
          <a:p>
            <a:endParaRPr lang="sv-SE" sz="2000" dirty="0">
              <a:latin typeface="Titillium" pitchFamily="2" charset="77"/>
            </a:endParaRPr>
          </a:p>
          <a:p>
            <a:endParaRPr lang="sv-SE" sz="2000" dirty="0">
              <a:latin typeface="Titillium" pitchFamily="2" charset="77"/>
            </a:endParaRPr>
          </a:p>
          <a:p>
            <a:endParaRPr lang="sv-SE" sz="2000" dirty="0">
              <a:latin typeface="Titillium" pitchFamily="2" charset="77"/>
            </a:endParaRPr>
          </a:p>
        </p:txBody>
      </p:sp>
      <p:sp>
        <p:nvSpPr>
          <p:cNvPr id="8" name="Rectangle 7">
            <a:extLst>
              <a:ext uri="{FF2B5EF4-FFF2-40B4-BE49-F238E27FC236}">
                <a16:creationId xmlns:a16="http://schemas.microsoft.com/office/drawing/2014/main" id="{6E9422D0-24A8-8B4A-97E8-55EB577C5B10}"/>
              </a:ext>
            </a:extLst>
          </p:cNvPr>
          <p:cNvSpPr/>
          <p:nvPr/>
        </p:nvSpPr>
        <p:spPr>
          <a:xfrm>
            <a:off x="1916523" y="2809299"/>
            <a:ext cx="3168352" cy="1200329"/>
          </a:xfrm>
          <a:prstGeom prst="rect">
            <a:avLst/>
          </a:prstGeom>
          <a:solidFill>
            <a:srgbClr val="F3CB1A"/>
          </a:solidFill>
        </p:spPr>
        <p:txBody>
          <a:bodyPr wrap="square">
            <a:spAutoFit/>
          </a:bodyPr>
          <a:lstStyle/>
          <a:p>
            <a:r>
              <a:rPr lang="sv-SE" dirty="0">
                <a:latin typeface="Titillium" pitchFamily="2" charset="77"/>
              </a:rPr>
              <a:t>Intro: </a:t>
            </a:r>
            <a:r>
              <a:rPr lang="sv-SE" dirty="0" err="1">
                <a:latin typeface="Titillium" pitchFamily="2" charset="77"/>
              </a:rPr>
              <a:t>systematic</a:t>
            </a:r>
            <a:r>
              <a:rPr lang="sv-SE" dirty="0">
                <a:latin typeface="Titillium" pitchFamily="2" charset="77"/>
              </a:rPr>
              <a:t> relation </a:t>
            </a:r>
            <a:r>
              <a:rPr lang="sv-SE" dirty="0" err="1">
                <a:latin typeface="Titillium" pitchFamily="2" charset="77"/>
              </a:rPr>
              <a:t>of</a:t>
            </a:r>
            <a:r>
              <a:rPr lang="sv-SE" dirty="0">
                <a:latin typeface="Titillium" pitchFamily="2" charset="77"/>
              </a:rPr>
              <a:t> the </a:t>
            </a:r>
            <a:r>
              <a:rPr lang="sv-SE" dirty="0" err="1">
                <a:latin typeface="Titillium" pitchFamily="2" charset="77"/>
              </a:rPr>
              <a:t>sub</a:t>
            </a:r>
            <a:r>
              <a:rPr lang="sv-SE" dirty="0">
                <a:latin typeface="Titillium" pitchFamily="2" charset="77"/>
              </a:rPr>
              <a:t>-system to the </a:t>
            </a:r>
            <a:r>
              <a:rPr lang="sv-SE" dirty="0" err="1">
                <a:latin typeface="Titillium" pitchFamily="2" charset="77"/>
              </a:rPr>
              <a:t>whole</a:t>
            </a:r>
            <a:r>
              <a:rPr lang="sv-SE" dirty="0">
                <a:latin typeface="Titillium" pitchFamily="2" charset="77"/>
              </a:rPr>
              <a:t>-system from </a:t>
            </a:r>
            <a:r>
              <a:rPr lang="sv-SE" dirty="0" err="1">
                <a:latin typeface="Titillium" pitchFamily="2" charset="77"/>
              </a:rPr>
              <a:t>operational</a:t>
            </a:r>
            <a:r>
              <a:rPr lang="sv-SE" dirty="0">
                <a:latin typeface="Titillium" pitchFamily="2" charset="77"/>
              </a:rPr>
              <a:t> </a:t>
            </a:r>
            <a:r>
              <a:rPr lang="sv-SE" dirty="0" err="1">
                <a:latin typeface="Titillium" pitchFamily="2" charset="77"/>
              </a:rPr>
              <a:t>perspective</a:t>
            </a:r>
            <a:endParaRPr lang="sv-SE" dirty="0">
              <a:latin typeface="Titillium" pitchFamily="2" charset="77"/>
            </a:endParaRPr>
          </a:p>
        </p:txBody>
      </p:sp>
      <p:sp>
        <p:nvSpPr>
          <p:cNvPr id="9" name="Rectangle 8">
            <a:extLst>
              <a:ext uri="{FF2B5EF4-FFF2-40B4-BE49-F238E27FC236}">
                <a16:creationId xmlns:a16="http://schemas.microsoft.com/office/drawing/2014/main" id="{B4A7A744-55A1-0546-86BD-6E66DFEEA3BA}"/>
              </a:ext>
            </a:extLst>
          </p:cNvPr>
          <p:cNvSpPr/>
          <p:nvPr/>
        </p:nvSpPr>
        <p:spPr>
          <a:xfrm>
            <a:off x="1907704" y="4180089"/>
            <a:ext cx="3168352" cy="369332"/>
          </a:xfrm>
          <a:prstGeom prst="rect">
            <a:avLst/>
          </a:prstGeom>
          <a:solidFill>
            <a:srgbClr val="F3CB1A"/>
          </a:solidFill>
        </p:spPr>
        <p:txBody>
          <a:bodyPr wrap="square">
            <a:spAutoFit/>
          </a:bodyPr>
          <a:lstStyle/>
          <a:p>
            <a:r>
              <a:rPr lang="sv-SE" dirty="0" err="1">
                <a:latin typeface="Titillium" pitchFamily="2" charset="77"/>
              </a:rPr>
              <a:t>Sub</a:t>
            </a:r>
            <a:r>
              <a:rPr lang="sv-SE" dirty="0">
                <a:latin typeface="Titillium" pitchFamily="2" charset="77"/>
              </a:rPr>
              <a:t>-system </a:t>
            </a:r>
            <a:r>
              <a:rPr lang="sv-SE" dirty="0" err="1">
                <a:latin typeface="Titillium" pitchFamily="2" charset="77"/>
              </a:rPr>
              <a:t>requirements</a:t>
            </a:r>
            <a:endParaRPr lang="sv-SE" dirty="0">
              <a:latin typeface="Titillium" pitchFamily="2" charset="77"/>
            </a:endParaRPr>
          </a:p>
        </p:txBody>
      </p:sp>
      <p:sp>
        <p:nvSpPr>
          <p:cNvPr id="11" name="Rectangle 10">
            <a:extLst>
              <a:ext uri="{FF2B5EF4-FFF2-40B4-BE49-F238E27FC236}">
                <a16:creationId xmlns:a16="http://schemas.microsoft.com/office/drawing/2014/main" id="{A5BB6D67-3FBC-EC47-92F2-84251094BDB9}"/>
              </a:ext>
            </a:extLst>
          </p:cNvPr>
          <p:cNvSpPr/>
          <p:nvPr/>
        </p:nvSpPr>
        <p:spPr>
          <a:xfrm>
            <a:off x="1916523" y="4724795"/>
            <a:ext cx="3168352" cy="646331"/>
          </a:xfrm>
          <a:prstGeom prst="rect">
            <a:avLst/>
          </a:prstGeom>
          <a:solidFill>
            <a:srgbClr val="F3CB1A"/>
          </a:solidFill>
        </p:spPr>
        <p:txBody>
          <a:bodyPr wrap="square">
            <a:spAutoFit/>
          </a:bodyPr>
          <a:lstStyle/>
          <a:p>
            <a:r>
              <a:rPr lang="sv-SE" dirty="0" err="1">
                <a:latin typeface="Titillium" pitchFamily="2" charset="77"/>
              </a:rPr>
              <a:t>Updated</a:t>
            </a:r>
            <a:r>
              <a:rPr lang="sv-SE" dirty="0">
                <a:latin typeface="Titillium" pitchFamily="2" charset="77"/>
              </a:rPr>
              <a:t> Bill </a:t>
            </a:r>
            <a:r>
              <a:rPr lang="sv-SE" dirty="0" err="1">
                <a:latin typeface="Titillium" pitchFamily="2" charset="77"/>
              </a:rPr>
              <a:t>of</a:t>
            </a:r>
            <a:r>
              <a:rPr lang="sv-SE" dirty="0">
                <a:latin typeface="Titillium" pitchFamily="2" charset="77"/>
              </a:rPr>
              <a:t> Materials for </a:t>
            </a:r>
            <a:r>
              <a:rPr lang="sv-SE" dirty="0" err="1">
                <a:latin typeface="Titillium" pitchFamily="2" charset="77"/>
              </a:rPr>
              <a:t>Activation</a:t>
            </a:r>
            <a:r>
              <a:rPr lang="sv-SE" dirty="0">
                <a:latin typeface="Titillium" pitchFamily="2" charset="77"/>
              </a:rPr>
              <a:t> </a:t>
            </a:r>
            <a:r>
              <a:rPr lang="sv-SE" dirty="0" err="1">
                <a:latin typeface="Titillium" pitchFamily="2" charset="77"/>
              </a:rPr>
              <a:t>Inventory</a:t>
            </a:r>
            <a:r>
              <a:rPr lang="sv-SE" dirty="0">
                <a:latin typeface="Titillium" pitchFamily="2" charset="77"/>
              </a:rPr>
              <a:t> </a:t>
            </a:r>
          </a:p>
        </p:txBody>
      </p:sp>
      <p:sp>
        <p:nvSpPr>
          <p:cNvPr id="12" name="Rectangle 11">
            <a:extLst>
              <a:ext uri="{FF2B5EF4-FFF2-40B4-BE49-F238E27FC236}">
                <a16:creationId xmlns:a16="http://schemas.microsoft.com/office/drawing/2014/main" id="{52E09D70-DF7A-4E4B-A2EC-D1BFEF1B55C9}"/>
              </a:ext>
            </a:extLst>
          </p:cNvPr>
          <p:cNvSpPr/>
          <p:nvPr/>
        </p:nvSpPr>
        <p:spPr>
          <a:xfrm>
            <a:off x="5533201" y="2857500"/>
            <a:ext cx="3169822" cy="646331"/>
          </a:xfrm>
          <a:prstGeom prst="rect">
            <a:avLst/>
          </a:prstGeom>
          <a:solidFill>
            <a:srgbClr val="F3B028"/>
          </a:solidFill>
        </p:spPr>
        <p:txBody>
          <a:bodyPr wrap="square">
            <a:spAutoFit/>
          </a:bodyPr>
          <a:lstStyle/>
          <a:p>
            <a:r>
              <a:rPr lang="sv-SE" sz="2000" dirty="0">
                <a:latin typeface="Titillium" pitchFamily="2" charset="77"/>
              </a:rPr>
              <a:t>Prel. 3D </a:t>
            </a:r>
            <a:r>
              <a:rPr lang="sv-SE" sz="2000" dirty="0" err="1">
                <a:latin typeface="Titillium" pitchFamily="2" charset="77"/>
              </a:rPr>
              <a:t>model</a:t>
            </a:r>
            <a:r>
              <a:rPr lang="sv-SE" sz="2000" dirty="0">
                <a:latin typeface="Titillium" pitchFamily="2" charset="77"/>
              </a:rPr>
              <a:t> </a:t>
            </a:r>
            <a:r>
              <a:rPr lang="sv-SE" sz="1600" dirty="0"/>
              <a:t>(2 </a:t>
            </a:r>
            <a:r>
              <a:rPr lang="sv-SE" sz="1600" dirty="0" err="1"/>
              <a:t>weeks</a:t>
            </a:r>
            <a:r>
              <a:rPr lang="sv-SE" sz="1600" dirty="0"/>
              <a:t> prior to the meeting)</a:t>
            </a:r>
            <a:endParaRPr lang="sv-SE" sz="1600" dirty="0">
              <a:latin typeface="Titillium" pitchFamily="2" charset="77"/>
            </a:endParaRPr>
          </a:p>
        </p:txBody>
      </p:sp>
      <p:sp>
        <p:nvSpPr>
          <p:cNvPr id="13" name="Rectangle 12">
            <a:extLst>
              <a:ext uri="{FF2B5EF4-FFF2-40B4-BE49-F238E27FC236}">
                <a16:creationId xmlns:a16="http://schemas.microsoft.com/office/drawing/2014/main" id="{32F97752-4229-E144-B700-2A982BB1E93A}"/>
              </a:ext>
            </a:extLst>
          </p:cNvPr>
          <p:cNvSpPr/>
          <p:nvPr/>
        </p:nvSpPr>
        <p:spPr>
          <a:xfrm>
            <a:off x="5533201" y="4180089"/>
            <a:ext cx="3169822" cy="707886"/>
          </a:xfrm>
          <a:prstGeom prst="rect">
            <a:avLst/>
          </a:prstGeom>
          <a:solidFill>
            <a:srgbClr val="F3B028"/>
          </a:solidFill>
        </p:spPr>
        <p:txBody>
          <a:bodyPr wrap="square">
            <a:spAutoFit/>
          </a:bodyPr>
          <a:lstStyle/>
          <a:p>
            <a:r>
              <a:rPr lang="sv-SE" sz="2000" dirty="0" err="1">
                <a:latin typeface="Titillium" pitchFamily="2" charset="77"/>
              </a:rPr>
              <a:t>Updated</a:t>
            </a:r>
            <a:r>
              <a:rPr lang="sv-SE" sz="2000" dirty="0">
                <a:latin typeface="Titillium" pitchFamily="2" charset="77"/>
              </a:rPr>
              <a:t> </a:t>
            </a:r>
            <a:r>
              <a:rPr lang="sv-SE" sz="2000" dirty="0" err="1">
                <a:latin typeface="Titillium" pitchFamily="2" charset="77"/>
              </a:rPr>
              <a:t>documentation</a:t>
            </a:r>
            <a:r>
              <a:rPr lang="sv-SE" sz="2000" dirty="0">
                <a:latin typeface="Titillium" pitchFamily="2" charset="77"/>
              </a:rPr>
              <a:t> </a:t>
            </a:r>
            <a:r>
              <a:rPr lang="sv-SE" sz="2000" dirty="0" err="1">
                <a:latin typeface="Titillium" pitchFamily="2" charset="77"/>
              </a:rPr>
              <a:t>after</a:t>
            </a:r>
            <a:r>
              <a:rPr lang="sv-SE" sz="2000" dirty="0">
                <a:latin typeface="Titillium" pitchFamily="2" charset="77"/>
              </a:rPr>
              <a:t> RT </a:t>
            </a:r>
            <a:r>
              <a:rPr lang="sv-SE" sz="2000" dirty="0" err="1">
                <a:latin typeface="Titillium" pitchFamily="2" charset="77"/>
              </a:rPr>
              <a:t>completed</a:t>
            </a:r>
            <a:endParaRPr lang="sv-SE" sz="1600" dirty="0">
              <a:latin typeface="Titillium" pitchFamily="2" charset="77"/>
            </a:endParaRPr>
          </a:p>
        </p:txBody>
      </p:sp>
    </p:spTree>
    <p:extLst>
      <p:ext uri="{BB962C8B-B14F-4D97-AF65-F5344CB8AC3E}">
        <p14:creationId xmlns:p14="http://schemas.microsoft.com/office/powerpoint/2010/main" val="166448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C82DC303-D8F6-D747-97D8-70233E473B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2147"/>
            <a:ext cx="9144000" cy="3805633"/>
          </a:xfrm>
          <a:prstGeom prst="rect">
            <a:avLst/>
          </a:prstGeom>
        </p:spPr>
      </p:pic>
      <p:pic>
        <p:nvPicPr>
          <p:cNvPr id="25" name="Picture 24">
            <a:extLst>
              <a:ext uri="{FF2B5EF4-FFF2-40B4-BE49-F238E27FC236}">
                <a16:creationId xmlns:a16="http://schemas.microsoft.com/office/drawing/2014/main" id="{0B4DC0CF-E8C6-D34D-8B05-1816CE95F031}"/>
              </a:ext>
            </a:extLst>
          </p:cNvPr>
          <p:cNvPicPr>
            <a:picLocks noChangeAspect="1"/>
          </p:cNvPicPr>
          <p:nvPr/>
        </p:nvPicPr>
        <p:blipFill rotWithShape="1">
          <a:blip r:embed="rId4">
            <a:extLst>
              <a:ext uri="{28A0092B-C50C-407E-A947-70E740481C1C}">
                <a14:useLocalDpi xmlns:a14="http://schemas.microsoft.com/office/drawing/2010/main" val="0"/>
              </a:ext>
            </a:extLst>
          </a:blip>
          <a:srcRect b="3706"/>
          <a:stretch/>
        </p:blipFill>
        <p:spPr>
          <a:xfrm>
            <a:off x="7373057" y="0"/>
            <a:ext cx="1770943" cy="985292"/>
          </a:xfrm>
          <a:prstGeom prst="rect">
            <a:avLst/>
          </a:prstGeom>
        </p:spPr>
      </p:pic>
      <p:sp>
        <p:nvSpPr>
          <p:cNvPr id="106" name="Title 1"/>
          <p:cNvSpPr>
            <a:spLocks noGrp="1"/>
          </p:cNvSpPr>
          <p:nvPr>
            <p:ph type="title"/>
          </p:nvPr>
        </p:nvSpPr>
        <p:spPr>
          <a:xfrm>
            <a:off x="107504" y="228866"/>
            <a:ext cx="7499176" cy="952500"/>
          </a:xfrm>
        </p:spPr>
        <p:txBody>
          <a:bodyPr>
            <a:noAutofit/>
          </a:bodyPr>
          <a:lstStyle/>
          <a:p>
            <a:r>
              <a:rPr lang="en-US" sz="3000"/>
              <a:t>Input from Instrument Teams: Sub-TG3</a:t>
            </a:r>
          </a:p>
        </p:txBody>
      </p:sp>
    </p:spTree>
    <p:extLst>
      <p:ext uri="{BB962C8B-B14F-4D97-AF65-F5344CB8AC3E}">
        <p14:creationId xmlns:p14="http://schemas.microsoft.com/office/powerpoint/2010/main" val="2443787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C82DC303-D8F6-D747-97D8-70233E473B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3324"/>
            <a:ext cx="9144000" cy="3805633"/>
          </a:xfrm>
          <a:prstGeom prst="rect">
            <a:avLst/>
          </a:prstGeom>
        </p:spPr>
      </p:pic>
      <p:pic>
        <p:nvPicPr>
          <p:cNvPr id="25" name="Picture 24">
            <a:extLst>
              <a:ext uri="{FF2B5EF4-FFF2-40B4-BE49-F238E27FC236}">
                <a16:creationId xmlns:a16="http://schemas.microsoft.com/office/drawing/2014/main" id="{0B4DC0CF-E8C6-D34D-8B05-1816CE95F031}"/>
              </a:ext>
            </a:extLst>
          </p:cNvPr>
          <p:cNvPicPr>
            <a:picLocks noChangeAspect="1"/>
          </p:cNvPicPr>
          <p:nvPr/>
        </p:nvPicPr>
        <p:blipFill rotWithShape="1">
          <a:blip r:embed="rId4">
            <a:extLst>
              <a:ext uri="{28A0092B-C50C-407E-A947-70E740481C1C}">
                <a14:useLocalDpi xmlns:a14="http://schemas.microsoft.com/office/drawing/2010/main" val="0"/>
              </a:ext>
            </a:extLst>
          </a:blip>
          <a:srcRect b="3706"/>
          <a:stretch/>
        </p:blipFill>
        <p:spPr>
          <a:xfrm>
            <a:off x="7373057" y="0"/>
            <a:ext cx="1770943" cy="985292"/>
          </a:xfrm>
          <a:prstGeom prst="rect">
            <a:avLst/>
          </a:prstGeom>
        </p:spPr>
      </p:pic>
      <p:sp>
        <p:nvSpPr>
          <p:cNvPr id="106" name="Title 1"/>
          <p:cNvSpPr>
            <a:spLocks noGrp="1"/>
          </p:cNvSpPr>
          <p:nvPr>
            <p:ph type="title"/>
          </p:nvPr>
        </p:nvSpPr>
        <p:spPr>
          <a:xfrm>
            <a:off x="107504" y="228866"/>
            <a:ext cx="7499176" cy="952500"/>
          </a:xfrm>
        </p:spPr>
        <p:txBody>
          <a:bodyPr>
            <a:noAutofit/>
          </a:bodyPr>
          <a:lstStyle/>
          <a:p>
            <a:r>
              <a:rPr lang="en-US" sz="3000" dirty="0"/>
              <a:t>Sub-TG3: deliverables</a:t>
            </a:r>
          </a:p>
        </p:txBody>
      </p:sp>
      <p:sp>
        <p:nvSpPr>
          <p:cNvPr id="5" name="Rectangle 4">
            <a:extLst>
              <a:ext uri="{FF2B5EF4-FFF2-40B4-BE49-F238E27FC236}">
                <a16:creationId xmlns:a16="http://schemas.microsoft.com/office/drawing/2014/main" id="{5CB464E7-F6DD-0B4B-B9A3-62C62B5CB094}"/>
              </a:ext>
            </a:extLst>
          </p:cNvPr>
          <p:cNvSpPr/>
          <p:nvPr/>
        </p:nvSpPr>
        <p:spPr>
          <a:xfrm>
            <a:off x="1339380" y="1627967"/>
            <a:ext cx="7804620" cy="3450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8758B0B-2731-D845-A276-EE03463DCD05}"/>
              </a:ext>
            </a:extLst>
          </p:cNvPr>
          <p:cNvSpPr/>
          <p:nvPr/>
        </p:nvSpPr>
        <p:spPr>
          <a:xfrm>
            <a:off x="2051720" y="1561356"/>
            <a:ext cx="6840760" cy="4154984"/>
          </a:xfrm>
          <a:prstGeom prst="rect">
            <a:avLst/>
          </a:prstGeom>
          <a:solidFill>
            <a:srgbClr val="F3B028"/>
          </a:solidFill>
        </p:spPr>
        <p:txBody>
          <a:bodyPr wrap="square">
            <a:spAutoFit/>
          </a:bodyPr>
          <a:lstStyle/>
          <a:p>
            <a:r>
              <a:rPr lang="sv-SE" sz="2100" b="1" dirty="0">
                <a:latin typeface="Titillium" pitchFamily="2" charset="77"/>
              </a:rPr>
              <a:t>SSDD </a:t>
            </a:r>
            <a:r>
              <a:rPr lang="sv-SE" sz="1600" dirty="0" err="1">
                <a:latin typeface="Titillium" pitchFamily="2" charset="77"/>
              </a:rPr>
              <a:t>Sub</a:t>
            </a:r>
            <a:r>
              <a:rPr lang="sv-SE" sz="1600" dirty="0">
                <a:latin typeface="Titillium" pitchFamily="2" charset="77"/>
              </a:rPr>
              <a:t>-System Design Description</a:t>
            </a:r>
            <a:r>
              <a:rPr lang="sv-SE" sz="2100" b="1" dirty="0">
                <a:latin typeface="Titillium" pitchFamily="2" charset="77"/>
              </a:rPr>
              <a:t> </a:t>
            </a:r>
          </a:p>
          <a:p>
            <a:endParaRPr lang="sv-SE" sz="2100" b="1" dirty="0">
              <a:latin typeface="Titillium" pitchFamily="2" charset="77"/>
            </a:endParaRPr>
          </a:p>
          <a:p>
            <a:endParaRPr lang="sv-SE" sz="2100" b="1" dirty="0">
              <a:latin typeface="Titillium" pitchFamily="2" charset="77"/>
            </a:endParaRPr>
          </a:p>
          <a:p>
            <a:endParaRPr lang="sv-SE" sz="2100" b="1" dirty="0">
              <a:latin typeface="Titillium" pitchFamily="2" charset="77"/>
            </a:endParaRPr>
          </a:p>
          <a:p>
            <a:endParaRPr lang="sv-SE" sz="2000" dirty="0">
              <a:latin typeface="Titillium" pitchFamily="2" charset="77"/>
            </a:endParaRPr>
          </a:p>
          <a:p>
            <a:endParaRPr lang="sv-SE" sz="2000" dirty="0">
              <a:latin typeface="Titillium" pitchFamily="2" charset="77"/>
            </a:endParaRPr>
          </a:p>
          <a:p>
            <a:endParaRPr lang="sv-SE" sz="2000" dirty="0">
              <a:latin typeface="Titillium" pitchFamily="2" charset="77"/>
            </a:endParaRPr>
          </a:p>
          <a:p>
            <a:endParaRPr lang="sv-SE" sz="2000" dirty="0">
              <a:latin typeface="Titillium" pitchFamily="2" charset="77"/>
            </a:endParaRPr>
          </a:p>
          <a:p>
            <a:endParaRPr lang="sv-SE" sz="2000" dirty="0">
              <a:latin typeface="Titillium" pitchFamily="2" charset="77"/>
            </a:endParaRPr>
          </a:p>
          <a:p>
            <a:endParaRPr lang="sv-SE" sz="2000" dirty="0">
              <a:latin typeface="Titillium" pitchFamily="2" charset="77"/>
            </a:endParaRPr>
          </a:p>
          <a:p>
            <a:endParaRPr lang="sv-SE" sz="2000" dirty="0">
              <a:latin typeface="Titillium" pitchFamily="2" charset="77"/>
            </a:endParaRPr>
          </a:p>
          <a:p>
            <a:endParaRPr lang="sv-SE" sz="2000" dirty="0">
              <a:latin typeface="Titillium" pitchFamily="2" charset="77"/>
            </a:endParaRPr>
          </a:p>
          <a:p>
            <a:endParaRPr lang="sv-SE" sz="2000" dirty="0">
              <a:latin typeface="Titillium" pitchFamily="2" charset="77"/>
            </a:endParaRPr>
          </a:p>
        </p:txBody>
      </p:sp>
      <p:sp>
        <p:nvSpPr>
          <p:cNvPr id="7" name="Rectangle 6">
            <a:extLst>
              <a:ext uri="{FF2B5EF4-FFF2-40B4-BE49-F238E27FC236}">
                <a16:creationId xmlns:a16="http://schemas.microsoft.com/office/drawing/2014/main" id="{3F9C1C8B-DB11-644E-ACA6-1D4262A51F5F}"/>
              </a:ext>
            </a:extLst>
          </p:cNvPr>
          <p:cNvSpPr/>
          <p:nvPr/>
        </p:nvSpPr>
        <p:spPr>
          <a:xfrm>
            <a:off x="2051720" y="1982489"/>
            <a:ext cx="3168352" cy="369332"/>
          </a:xfrm>
          <a:prstGeom prst="rect">
            <a:avLst/>
          </a:prstGeom>
          <a:solidFill>
            <a:srgbClr val="F3CB1A"/>
          </a:solidFill>
        </p:spPr>
        <p:txBody>
          <a:bodyPr wrap="square">
            <a:spAutoFit/>
          </a:bodyPr>
          <a:lstStyle/>
          <a:p>
            <a:r>
              <a:rPr lang="sv-SE" dirty="0" err="1">
                <a:latin typeface="Titillium" pitchFamily="2" charset="77"/>
              </a:rPr>
              <a:t>Sub</a:t>
            </a:r>
            <a:r>
              <a:rPr lang="sv-SE" dirty="0">
                <a:latin typeface="Titillium" pitchFamily="2" charset="77"/>
              </a:rPr>
              <a:t>-system </a:t>
            </a:r>
            <a:r>
              <a:rPr lang="sv-SE" dirty="0" err="1">
                <a:latin typeface="Titillium" pitchFamily="2" charset="77"/>
              </a:rPr>
              <a:t>requirements</a:t>
            </a:r>
            <a:endParaRPr lang="sv-SE" dirty="0">
              <a:latin typeface="Titillium" pitchFamily="2" charset="77"/>
            </a:endParaRPr>
          </a:p>
        </p:txBody>
      </p:sp>
      <p:sp>
        <p:nvSpPr>
          <p:cNvPr id="8" name="Rectangle 7">
            <a:extLst>
              <a:ext uri="{FF2B5EF4-FFF2-40B4-BE49-F238E27FC236}">
                <a16:creationId xmlns:a16="http://schemas.microsoft.com/office/drawing/2014/main" id="{27920EA3-DCCE-1546-BE69-96C73F0E7109}"/>
              </a:ext>
            </a:extLst>
          </p:cNvPr>
          <p:cNvSpPr/>
          <p:nvPr/>
        </p:nvSpPr>
        <p:spPr>
          <a:xfrm>
            <a:off x="2042901" y="2419436"/>
            <a:ext cx="3168352" cy="646331"/>
          </a:xfrm>
          <a:prstGeom prst="rect">
            <a:avLst/>
          </a:prstGeom>
          <a:solidFill>
            <a:srgbClr val="F3CB1A"/>
          </a:solidFill>
        </p:spPr>
        <p:txBody>
          <a:bodyPr wrap="square">
            <a:spAutoFit/>
          </a:bodyPr>
          <a:lstStyle/>
          <a:p>
            <a:r>
              <a:rPr lang="sv-SE" dirty="0">
                <a:latin typeface="Titillium" pitchFamily="2" charset="77"/>
              </a:rPr>
              <a:t>Draft </a:t>
            </a:r>
            <a:r>
              <a:rPr lang="sv-SE" dirty="0" err="1">
                <a:latin typeface="Titillium" pitchFamily="2" charset="77"/>
              </a:rPr>
              <a:t>of</a:t>
            </a:r>
            <a:r>
              <a:rPr lang="sv-SE" dirty="0">
                <a:latin typeface="Titillium" pitchFamily="2" charset="77"/>
              </a:rPr>
              <a:t> System Integration and </a:t>
            </a:r>
            <a:r>
              <a:rPr lang="sv-SE" dirty="0" err="1">
                <a:latin typeface="Titillium" pitchFamily="2" charset="77"/>
              </a:rPr>
              <a:t>Verification</a:t>
            </a:r>
            <a:r>
              <a:rPr lang="sv-SE" dirty="0">
                <a:latin typeface="Titillium" pitchFamily="2" charset="77"/>
              </a:rPr>
              <a:t> Plan</a:t>
            </a:r>
          </a:p>
        </p:txBody>
      </p:sp>
      <p:sp>
        <p:nvSpPr>
          <p:cNvPr id="9" name="Rectangle 8">
            <a:extLst>
              <a:ext uri="{FF2B5EF4-FFF2-40B4-BE49-F238E27FC236}">
                <a16:creationId xmlns:a16="http://schemas.microsoft.com/office/drawing/2014/main" id="{8D9C5EED-609B-914F-83EB-C3F008851CFA}"/>
              </a:ext>
            </a:extLst>
          </p:cNvPr>
          <p:cNvSpPr/>
          <p:nvPr/>
        </p:nvSpPr>
        <p:spPr>
          <a:xfrm>
            <a:off x="2051720" y="3143172"/>
            <a:ext cx="3168352" cy="646331"/>
          </a:xfrm>
          <a:prstGeom prst="rect">
            <a:avLst/>
          </a:prstGeom>
          <a:solidFill>
            <a:srgbClr val="F3CB1A"/>
          </a:solidFill>
        </p:spPr>
        <p:txBody>
          <a:bodyPr wrap="square">
            <a:spAutoFit/>
          </a:bodyPr>
          <a:lstStyle/>
          <a:p>
            <a:r>
              <a:rPr lang="sv-SE" dirty="0">
                <a:latin typeface="Titillium" pitchFamily="2" charset="77"/>
              </a:rPr>
              <a:t>Draft </a:t>
            </a:r>
            <a:r>
              <a:rPr lang="sv-SE" dirty="0" err="1">
                <a:latin typeface="Titillium" pitchFamily="2" charset="77"/>
              </a:rPr>
              <a:t>of</a:t>
            </a:r>
            <a:r>
              <a:rPr lang="sv-SE" dirty="0">
                <a:latin typeface="Titillium" pitchFamily="2" charset="77"/>
              </a:rPr>
              <a:t> System </a:t>
            </a:r>
            <a:r>
              <a:rPr lang="sv-SE" dirty="0" err="1">
                <a:latin typeface="Titillium" pitchFamily="2" charset="77"/>
              </a:rPr>
              <a:t>Validation</a:t>
            </a:r>
            <a:r>
              <a:rPr lang="sv-SE" dirty="0">
                <a:latin typeface="Titillium" pitchFamily="2" charset="77"/>
              </a:rPr>
              <a:t> Plan  </a:t>
            </a:r>
          </a:p>
        </p:txBody>
      </p:sp>
      <p:sp>
        <p:nvSpPr>
          <p:cNvPr id="10" name="Rectangle 9">
            <a:extLst>
              <a:ext uri="{FF2B5EF4-FFF2-40B4-BE49-F238E27FC236}">
                <a16:creationId xmlns:a16="http://schemas.microsoft.com/office/drawing/2014/main" id="{D507A9A1-DAA1-1D49-B36A-53C9FAB755AD}"/>
              </a:ext>
            </a:extLst>
          </p:cNvPr>
          <p:cNvSpPr/>
          <p:nvPr/>
        </p:nvSpPr>
        <p:spPr>
          <a:xfrm>
            <a:off x="2051720" y="3890659"/>
            <a:ext cx="3168352" cy="646331"/>
          </a:xfrm>
          <a:prstGeom prst="rect">
            <a:avLst/>
          </a:prstGeom>
          <a:solidFill>
            <a:srgbClr val="F3CB1A"/>
          </a:solidFill>
        </p:spPr>
        <p:txBody>
          <a:bodyPr wrap="square">
            <a:spAutoFit/>
          </a:bodyPr>
          <a:lstStyle/>
          <a:p>
            <a:r>
              <a:rPr lang="sv-SE" dirty="0">
                <a:latin typeface="Titillium" pitchFamily="2" charset="77"/>
              </a:rPr>
              <a:t>Systems Operation and </a:t>
            </a:r>
            <a:r>
              <a:rPr lang="sv-SE" dirty="0" err="1">
                <a:latin typeface="Titillium" pitchFamily="2" charset="77"/>
              </a:rPr>
              <a:t>Maintenance</a:t>
            </a:r>
            <a:r>
              <a:rPr lang="sv-SE" dirty="0">
                <a:latin typeface="Titillium" pitchFamily="2" charset="77"/>
              </a:rPr>
              <a:t> Manual  </a:t>
            </a:r>
          </a:p>
        </p:txBody>
      </p:sp>
      <p:sp>
        <p:nvSpPr>
          <p:cNvPr id="11" name="Rectangle 10">
            <a:extLst>
              <a:ext uri="{FF2B5EF4-FFF2-40B4-BE49-F238E27FC236}">
                <a16:creationId xmlns:a16="http://schemas.microsoft.com/office/drawing/2014/main" id="{5D1BE369-2F80-5B49-84BA-A5AFA360A0F6}"/>
              </a:ext>
            </a:extLst>
          </p:cNvPr>
          <p:cNvSpPr/>
          <p:nvPr/>
        </p:nvSpPr>
        <p:spPr>
          <a:xfrm>
            <a:off x="2051720" y="4623343"/>
            <a:ext cx="3168352" cy="369332"/>
          </a:xfrm>
          <a:prstGeom prst="rect">
            <a:avLst/>
          </a:prstGeom>
          <a:solidFill>
            <a:srgbClr val="F3CB1A"/>
          </a:solidFill>
        </p:spPr>
        <p:txBody>
          <a:bodyPr wrap="square">
            <a:spAutoFit/>
          </a:bodyPr>
          <a:lstStyle/>
          <a:p>
            <a:r>
              <a:rPr lang="sv-SE" dirty="0">
                <a:latin typeface="Titillium" pitchFamily="2" charset="77"/>
              </a:rPr>
              <a:t>Instrument </a:t>
            </a:r>
            <a:r>
              <a:rPr lang="sv-SE" dirty="0" err="1">
                <a:latin typeface="Titillium" pitchFamily="2" charset="77"/>
              </a:rPr>
              <a:t>Hazard</a:t>
            </a:r>
            <a:r>
              <a:rPr lang="sv-SE" dirty="0">
                <a:latin typeface="Titillium" pitchFamily="2" charset="77"/>
              </a:rPr>
              <a:t> </a:t>
            </a:r>
            <a:r>
              <a:rPr lang="sv-SE" dirty="0" err="1">
                <a:latin typeface="Titillium" pitchFamily="2" charset="77"/>
              </a:rPr>
              <a:t>Analysis</a:t>
            </a:r>
            <a:r>
              <a:rPr lang="sv-SE" dirty="0">
                <a:latin typeface="Titillium" pitchFamily="2" charset="77"/>
              </a:rPr>
              <a:t>  </a:t>
            </a:r>
          </a:p>
        </p:txBody>
      </p:sp>
      <p:sp>
        <p:nvSpPr>
          <p:cNvPr id="12" name="Rectangle 11">
            <a:extLst>
              <a:ext uri="{FF2B5EF4-FFF2-40B4-BE49-F238E27FC236}">
                <a16:creationId xmlns:a16="http://schemas.microsoft.com/office/drawing/2014/main" id="{1386ACB8-6462-1D4C-8E6F-53A89D393609}"/>
              </a:ext>
            </a:extLst>
          </p:cNvPr>
          <p:cNvSpPr/>
          <p:nvPr/>
        </p:nvSpPr>
        <p:spPr>
          <a:xfrm>
            <a:off x="2047973" y="5068669"/>
            <a:ext cx="3168352" cy="646331"/>
          </a:xfrm>
          <a:prstGeom prst="rect">
            <a:avLst/>
          </a:prstGeom>
          <a:solidFill>
            <a:srgbClr val="F3CB1A"/>
          </a:solidFill>
        </p:spPr>
        <p:txBody>
          <a:bodyPr wrap="square">
            <a:spAutoFit/>
          </a:bodyPr>
          <a:lstStyle/>
          <a:p>
            <a:r>
              <a:rPr lang="sv-SE" dirty="0">
                <a:latin typeface="Titillium" pitchFamily="2" charset="77"/>
              </a:rPr>
              <a:t>3D </a:t>
            </a:r>
            <a:r>
              <a:rPr lang="sv-SE" dirty="0" err="1">
                <a:latin typeface="Titillium" pitchFamily="2" charset="77"/>
              </a:rPr>
              <a:t>Model</a:t>
            </a:r>
            <a:r>
              <a:rPr lang="sv-SE" dirty="0">
                <a:latin typeface="Titillium" pitchFamily="2" charset="77"/>
              </a:rPr>
              <a:t> </a:t>
            </a:r>
            <a:r>
              <a:rPr lang="sv-SE" dirty="0" err="1">
                <a:latin typeface="Titillium" pitchFamily="2" charset="77"/>
              </a:rPr>
              <a:t>of</a:t>
            </a:r>
            <a:r>
              <a:rPr lang="sv-SE" dirty="0">
                <a:latin typeface="Titillium" pitchFamily="2" charset="77"/>
              </a:rPr>
              <a:t> the  </a:t>
            </a:r>
            <a:r>
              <a:rPr lang="sv-SE" dirty="0" err="1">
                <a:latin typeface="Titillium" pitchFamily="2" charset="77"/>
              </a:rPr>
              <a:t>complete</a:t>
            </a:r>
            <a:r>
              <a:rPr lang="sv-SE" dirty="0">
                <a:latin typeface="Titillium" pitchFamily="2" charset="77"/>
              </a:rPr>
              <a:t> system</a:t>
            </a:r>
          </a:p>
        </p:txBody>
      </p:sp>
      <p:sp>
        <p:nvSpPr>
          <p:cNvPr id="13" name="Rectangle 12">
            <a:extLst>
              <a:ext uri="{FF2B5EF4-FFF2-40B4-BE49-F238E27FC236}">
                <a16:creationId xmlns:a16="http://schemas.microsoft.com/office/drawing/2014/main" id="{AB10DDE4-CCC1-394F-8A13-25D43C7E9095}"/>
              </a:ext>
            </a:extLst>
          </p:cNvPr>
          <p:cNvSpPr/>
          <p:nvPr/>
        </p:nvSpPr>
        <p:spPr>
          <a:xfrm>
            <a:off x="5724128" y="1560016"/>
            <a:ext cx="3168352" cy="369332"/>
          </a:xfrm>
          <a:prstGeom prst="rect">
            <a:avLst/>
          </a:prstGeom>
          <a:solidFill>
            <a:srgbClr val="F3CB1A"/>
          </a:solidFill>
        </p:spPr>
        <p:txBody>
          <a:bodyPr wrap="square">
            <a:spAutoFit/>
          </a:bodyPr>
          <a:lstStyle/>
          <a:p>
            <a:r>
              <a:rPr lang="sv-SE" dirty="0" err="1">
                <a:latin typeface="Titillium" pitchFamily="2" charset="77"/>
              </a:rPr>
              <a:t>Updated</a:t>
            </a:r>
            <a:r>
              <a:rPr lang="sv-SE" dirty="0">
                <a:latin typeface="Titillium" pitchFamily="2" charset="77"/>
              </a:rPr>
              <a:t> </a:t>
            </a:r>
            <a:r>
              <a:rPr lang="sv-SE" dirty="0" err="1">
                <a:latin typeface="Titillium" pitchFamily="2" charset="77"/>
              </a:rPr>
              <a:t>project</a:t>
            </a:r>
            <a:r>
              <a:rPr lang="sv-SE" dirty="0">
                <a:latin typeface="Titillium" pitchFamily="2" charset="77"/>
              </a:rPr>
              <a:t> </a:t>
            </a:r>
            <a:r>
              <a:rPr lang="sv-SE" dirty="0" err="1">
                <a:latin typeface="Titillium" pitchFamily="2" charset="77"/>
              </a:rPr>
              <a:t>documents</a:t>
            </a:r>
            <a:endParaRPr lang="sv-SE" dirty="0">
              <a:latin typeface="Titillium" pitchFamily="2" charset="77"/>
            </a:endParaRPr>
          </a:p>
        </p:txBody>
      </p:sp>
      <p:sp>
        <p:nvSpPr>
          <p:cNvPr id="14" name="Rectangle 13">
            <a:extLst>
              <a:ext uri="{FF2B5EF4-FFF2-40B4-BE49-F238E27FC236}">
                <a16:creationId xmlns:a16="http://schemas.microsoft.com/office/drawing/2014/main" id="{FB4A3B21-0CAD-F045-85F1-91F47F9821C1}"/>
              </a:ext>
            </a:extLst>
          </p:cNvPr>
          <p:cNvSpPr/>
          <p:nvPr/>
        </p:nvSpPr>
        <p:spPr>
          <a:xfrm>
            <a:off x="5724128" y="1986506"/>
            <a:ext cx="3168352" cy="369332"/>
          </a:xfrm>
          <a:prstGeom prst="rect">
            <a:avLst/>
          </a:prstGeom>
          <a:solidFill>
            <a:srgbClr val="F3CB1A"/>
          </a:solidFill>
        </p:spPr>
        <p:txBody>
          <a:bodyPr wrap="square">
            <a:spAutoFit/>
          </a:bodyPr>
          <a:lstStyle/>
          <a:p>
            <a:r>
              <a:rPr lang="sv-SE" dirty="0" err="1">
                <a:latin typeface="Titillium" pitchFamily="2" charset="77"/>
              </a:rPr>
              <a:t>Actual</a:t>
            </a:r>
            <a:r>
              <a:rPr lang="sv-SE" dirty="0">
                <a:latin typeface="Titillium" pitchFamily="2" charset="77"/>
              </a:rPr>
              <a:t> Project Schedule</a:t>
            </a:r>
          </a:p>
        </p:txBody>
      </p:sp>
      <p:sp>
        <p:nvSpPr>
          <p:cNvPr id="15" name="Rectangle 14">
            <a:extLst>
              <a:ext uri="{FF2B5EF4-FFF2-40B4-BE49-F238E27FC236}">
                <a16:creationId xmlns:a16="http://schemas.microsoft.com/office/drawing/2014/main" id="{340AF381-0E85-F840-A8A8-86A61C5A39F4}"/>
              </a:ext>
            </a:extLst>
          </p:cNvPr>
          <p:cNvSpPr/>
          <p:nvPr/>
        </p:nvSpPr>
        <p:spPr>
          <a:xfrm>
            <a:off x="5724128" y="2412996"/>
            <a:ext cx="3168352" cy="369332"/>
          </a:xfrm>
          <a:prstGeom prst="rect">
            <a:avLst/>
          </a:prstGeom>
          <a:solidFill>
            <a:srgbClr val="F3CB1A"/>
          </a:solidFill>
        </p:spPr>
        <p:txBody>
          <a:bodyPr wrap="square">
            <a:spAutoFit/>
          </a:bodyPr>
          <a:lstStyle/>
          <a:p>
            <a:r>
              <a:rPr lang="sv-SE" dirty="0">
                <a:latin typeface="Titillium" pitchFamily="2" charset="77"/>
              </a:rPr>
              <a:t>Draft </a:t>
            </a:r>
            <a:r>
              <a:rPr lang="sv-SE" dirty="0" err="1">
                <a:latin typeface="Titillium" pitchFamily="2" charset="77"/>
              </a:rPr>
              <a:t>of</a:t>
            </a:r>
            <a:r>
              <a:rPr lang="sv-SE" dirty="0">
                <a:latin typeface="Titillium" pitchFamily="2" charset="77"/>
              </a:rPr>
              <a:t> Project </a:t>
            </a:r>
            <a:r>
              <a:rPr lang="sv-SE" dirty="0" err="1">
                <a:latin typeface="Titillium" pitchFamily="2" charset="77"/>
              </a:rPr>
              <a:t>Quality</a:t>
            </a:r>
            <a:r>
              <a:rPr lang="sv-SE" dirty="0">
                <a:latin typeface="Titillium" pitchFamily="2" charset="77"/>
              </a:rPr>
              <a:t> Plan</a:t>
            </a:r>
          </a:p>
        </p:txBody>
      </p:sp>
      <p:sp>
        <p:nvSpPr>
          <p:cNvPr id="16" name="Rectangle 15">
            <a:extLst>
              <a:ext uri="{FF2B5EF4-FFF2-40B4-BE49-F238E27FC236}">
                <a16:creationId xmlns:a16="http://schemas.microsoft.com/office/drawing/2014/main" id="{4DB412B8-993B-8247-9F88-F40CF168F22B}"/>
              </a:ext>
            </a:extLst>
          </p:cNvPr>
          <p:cNvSpPr/>
          <p:nvPr/>
        </p:nvSpPr>
        <p:spPr>
          <a:xfrm>
            <a:off x="5724128" y="2839486"/>
            <a:ext cx="3168352" cy="646331"/>
          </a:xfrm>
          <a:prstGeom prst="rect">
            <a:avLst/>
          </a:prstGeom>
          <a:solidFill>
            <a:srgbClr val="F3CB1A"/>
          </a:solidFill>
        </p:spPr>
        <p:txBody>
          <a:bodyPr wrap="square">
            <a:spAutoFit/>
          </a:bodyPr>
          <a:lstStyle/>
          <a:p>
            <a:r>
              <a:rPr lang="sv-SE" dirty="0" err="1">
                <a:latin typeface="Titillium" pitchFamily="2" charset="77"/>
              </a:rPr>
              <a:t>Updated</a:t>
            </a:r>
            <a:r>
              <a:rPr lang="sv-SE" dirty="0">
                <a:latin typeface="Titillium" pitchFamily="2" charset="77"/>
              </a:rPr>
              <a:t> Bill </a:t>
            </a:r>
            <a:r>
              <a:rPr lang="sv-SE" dirty="0" err="1">
                <a:latin typeface="Titillium" pitchFamily="2" charset="77"/>
              </a:rPr>
              <a:t>of</a:t>
            </a:r>
            <a:r>
              <a:rPr lang="sv-SE" dirty="0">
                <a:latin typeface="Titillium" pitchFamily="2" charset="77"/>
              </a:rPr>
              <a:t> Materials for </a:t>
            </a:r>
            <a:r>
              <a:rPr lang="sv-SE" dirty="0" err="1">
                <a:latin typeface="Titillium" pitchFamily="2" charset="77"/>
              </a:rPr>
              <a:t>Activation</a:t>
            </a:r>
            <a:r>
              <a:rPr lang="sv-SE" dirty="0">
                <a:latin typeface="Titillium" pitchFamily="2" charset="77"/>
              </a:rPr>
              <a:t> </a:t>
            </a:r>
            <a:r>
              <a:rPr lang="sv-SE" dirty="0" err="1">
                <a:latin typeface="Titillium" pitchFamily="2" charset="77"/>
              </a:rPr>
              <a:t>Inventory</a:t>
            </a:r>
            <a:endParaRPr lang="sv-SE" dirty="0">
              <a:latin typeface="Titillium" pitchFamily="2" charset="77"/>
            </a:endParaRPr>
          </a:p>
        </p:txBody>
      </p:sp>
      <p:sp>
        <p:nvSpPr>
          <p:cNvPr id="17" name="Rectangle 16">
            <a:extLst>
              <a:ext uri="{FF2B5EF4-FFF2-40B4-BE49-F238E27FC236}">
                <a16:creationId xmlns:a16="http://schemas.microsoft.com/office/drawing/2014/main" id="{8F67D6BF-66CF-F04A-95E8-77494475C9C1}"/>
              </a:ext>
            </a:extLst>
          </p:cNvPr>
          <p:cNvSpPr/>
          <p:nvPr/>
        </p:nvSpPr>
        <p:spPr>
          <a:xfrm>
            <a:off x="5724128" y="3542975"/>
            <a:ext cx="3168352" cy="615553"/>
          </a:xfrm>
          <a:prstGeom prst="rect">
            <a:avLst/>
          </a:prstGeom>
          <a:solidFill>
            <a:srgbClr val="F3CB1A"/>
          </a:solidFill>
        </p:spPr>
        <p:txBody>
          <a:bodyPr wrap="square">
            <a:spAutoFit/>
          </a:bodyPr>
          <a:lstStyle/>
          <a:p>
            <a:r>
              <a:rPr lang="sv-SE" dirty="0">
                <a:latin typeface="Titillium" pitchFamily="2" charset="77"/>
              </a:rPr>
              <a:t>Draft </a:t>
            </a:r>
            <a:r>
              <a:rPr lang="sv-SE" dirty="0" err="1">
                <a:latin typeface="Titillium" pitchFamily="2" charset="77"/>
              </a:rPr>
              <a:t>of</a:t>
            </a:r>
            <a:r>
              <a:rPr lang="sv-SE" dirty="0">
                <a:latin typeface="Titillium" pitchFamily="2" charset="77"/>
              </a:rPr>
              <a:t> SDD </a:t>
            </a:r>
            <a:r>
              <a:rPr lang="sv-SE" sz="1600" dirty="0" err="1">
                <a:latin typeface="Titillium" pitchFamily="2" charset="77"/>
              </a:rPr>
              <a:t>with</a:t>
            </a:r>
            <a:r>
              <a:rPr lang="sv-SE" sz="1600" dirty="0">
                <a:latin typeface="Titillium" pitchFamily="2" charset="77"/>
              </a:rPr>
              <a:t> </a:t>
            </a:r>
            <a:r>
              <a:rPr lang="sv-SE" sz="1600" dirty="0" err="1">
                <a:latin typeface="Titillium" pitchFamily="2" charset="77"/>
              </a:rPr>
              <a:t>complete</a:t>
            </a:r>
            <a:r>
              <a:rPr lang="sv-SE" sz="1600" dirty="0">
                <a:latin typeface="Titillium" pitchFamily="2" charset="77"/>
              </a:rPr>
              <a:t>  list </a:t>
            </a:r>
            <a:r>
              <a:rPr lang="sv-SE" sz="1600" dirty="0" err="1">
                <a:latin typeface="Titillium" pitchFamily="2" charset="77"/>
              </a:rPr>
              <a:t>of</a:t>
            </a:r>
            <a:r>
              <a:rPr lang="sv-SE" sz="1600" dirty="0">
                <a:latin typeface="Titillium" pitchFamily="2" charset="77"/>
              </a:rPr>
              <a:t> </a:t>
            </a:r>
            <a:r>
              <a:rPr lang="sv-SE" sz="1600" dirty="0" err="1">
                <a:latin typeface="Titillium" pitchFamily="2" charset="77"/>
              </a:rPr>
              <a:t>deliverables</a:t>
            </a:r>
            <a:endParaRPr lang="sv-SE" sz="1600" dirty="0">
              <a:latin typeface="Titillium" pitchFamily="2" charset="77"/>
            </a:endParaRPr>
          </a:p>
        </p:txBody>
      </p:sp>
      <p:sp>
        <p:nvSpPr>
          <p:cNvPr id="18" name="Rectangle 17">
            <a:extLst>
              <a:ext uri="{FF2B5EF4-FFF2-40B4-BE49-F238E27FC236}">
                <a16:creationId xmlns:a16="http://schemas.microsoft.com/office/drawing/2014/main" id="{267628AE-4F8A-A14E-988F-EBE5BD85CAAB}"/>
              </a:ext>
            </a:extLst>
          </p:cNvPr>
          <p:cNvSpPr/>
          <p:nvPr/>
        </p:nvSpPr>
        <p:spPr>
          <a:xfrm>
            <a:off x="5724128" y="4215686"/>
            <a:ext cx="3168352" cy="369332"/>
          </a:xfrm>
          <a:prstGeom prst="rect">
            <a:avLst/>
          </a:prstGeom>
          <a:solidFill>
            <a:srgbClr val="F3CB1A"/>
          </a:solidFill>
        </p:spPr>
        <p:txBody>
          <a:bodyPr wrap="square">
            <a:spAutoFit/>
          </a:bodyPr>
          <a:lstStyle/>
          <a:p>
            <a:r>
              <a:rPr lang="sv-SE" dirty="0" err="1">
                <a:latin typeface="Titillium" pitchFamily="2" charset="77"/>
              </a:rPr>
              <a:t>Drawings</a:t>
            </a:r>
            <a:r>
              <a:rPr lang="sv-SE" dirty="0">
                <a:latin typeface="Titillium" pitchFamily="2" charset="77"/>
              </a:rPr>
              <a:t>/</a:t>
            </a:r>
            <a:r>
              <a:rPr lang="sv-SE" dirty="0" err="1">
                <a:latin typeface="Titillium" pitchFamily="2" charset="77"/>
              </a:rPr>
              <a:t>picts</a:t>
            </a:r>
            <a:r>
              <a:rPr lang="sv-SE" dirty="0">
                <a:latin typeface="Titillium" pitchFamily="2" charset="77"/>
              </a:rPr>
              <a:t> (in English)</a:t>
            </a:r>
          </a:p>
        </p:txBody>
      </p:sp>
      <p:sp>
        <p:nvSpPr>
          <p:cNvPr id="19" name="Rectangle 18">
            <a:extLst>
              <a:ext uri="{FF2B5EF4-FFF2-40B4-BE49-F238E27FC236}">
                <a16:creationId xmlns:a16="http://schemas.microsoft.com/office/drawing/2014/main" id="{47BAC9E3-7E40-A14D-868E-FD0E04941A2B}"/>
              </a:ext>
            </a:extLst>
          </p:cNvPr>
          <p:cNvSpPr/>
          <p:nvPr/>
        </p:nvSpPr>
        <p:spPr>
          <a:xfrm>
            <a:off x="5724128" y="4642176"/>
            <a:ext cx="3168352" cy="646331"/>
          </a:xfrm>
          <a:prstGeom prst="rect">
            <a:avLst/>
          </a:prstGeom>
          <a:solidFill>
            <a:srgbClr val="F3CB1A"/>
          </a:solidFill>
        </p:spPr>
        <p:txBody>
          <a:bodyPr wrap="square">
            <a:spAutoFit/>
          </a:bodyPr>
          <a:lstStyle/>
          <a:p>
            <a:r>
              <a:rPr lang="sv-SE" dirty="0">
                <a:latin typeface="Titillium" pitchFamily="2" charset="77"/>
              </a:rPr>
              <a:t>Process and Instrumentation diagrams</a:t>
            </a:r>
          </a:p>
        </p:txBody>
      </p:sp>
      <p:sp>
        <p:nvSpPr>
          <p:cNvPr id="20" name="Rectangle 19">
            <a:extLst>
              <a:ext uri="{FF2B5EF4-FFF2-40B4-BE49-F238E27FC236}">
                <a16:creationId xmlns:a16="http://schemas.microsoft.com/office/drawing/2014/main" id="{09D098F8-5F4B-8F48-AD74-1F22D3E20208}"/>
              </a:ext>
            </a:extLst>
          </p:cNvPr>
          <p:cNvSpPr/>
          <p:nvPr/>
        </p:nvSpPr>
        <p:spPr>
          <a:xfrm>
            <a:off x="5724128" y="5345668"/>
            <a:ext cx="3168352" cy="369332"/>
          </a:xfrm>
          <a:prstGeom prst="rect">
            <a:avLst/>
          </a:prstGeom>
          <a:solidFill>
            <a:srgbClr val="F3CB1A"/>
          </a:solidFill>
        </p:spPr>
        <p:txBody>
          <a:bodyPr wrap="square">
            <a:spAutoFit/>
          </a:bodyPr>
          <a:lstStyle/>
          <a:p>
            <a:r>
              <a:rPr lang="sv-SE" dirty="0" err="1">
                <a:latin typeface="Titillium" pitchFamily="2" charset="77"/>
              </a:rPr>
              <a:t>Hazard</a:t>
            </a:r>
            <a:r>
              <a:rPr lang="sv-SE" dirty="0">
                <a:latin typeface="Titillium" pitchFamily="2" charset="77"/>
              </a:rPr>
              <a:t> </a:t>
            </a:r>
            <a:r>
              <a:rPr lang="sv-SE" dirty="0" err="1">
                <a:latin typeface="Titillium" pitchFamily="2" charset="77"/>
              </a:rPr>
              <a:t>analysis</a:t>
            </a:r>
            <a:endParaRPr lang="sv-SE" dirty="0">
              <a:latin typeface="Titillium" pitchFamily="2" charset="77"/>
            </a:endParaRPr>
          </a:p>
        </p:txBody>
      </p:sp>
      <p:sp>
        <p:nvSpPr>
          <p:cNvPr id="3" name="Rectangle 2">
            <a:extLst>
              <a:ext uri="{FF2B5EF4-FFF2-40B4-BE49-F238E27FC236}">
                <a16:creationId xmlns:a16="http://schemas.microsoft.com/office/drawing/2014/main" id="{8E23253C-FBD4-F840-B58E-FE9129A3FD26}"/>
              </a:ext>
            </a:extLst>
          </p:cNvPr>
          <p:cNvSpPr/>
          <p:nvPr/>
        </p:nvSpPr>
        <p:spPr>
          <a:xfrm>
            <a:off x="4233976" y="368309"/>
            <a:ext cx="2980303" cy="630942"/>
          </a:xfrm>
          <a:prstGeom prst="rect">
            <a:avLst/>
          </a:prstGeom>
          <a:ln>
            <a:solidFill>
              <a:srgbClr val="F3B028"/>
            </a:solidFill>
          </a:ln>
        </p:spPr>
        <p:txBody>
          <a:bodyPr wrap="none">
            <a:spAutoFit/>
          </a:bodyPr>
          <a:lstStyle/>
          <a:p>
            <a:r>
              <a:rPr lang="en-US" sz="3500" b="1" dirty="0">
                <a:solidFill>
                  <a:srgbClr val="F3B028"/>
                </a:solidFill>
                <a:latin typeface="Titillium" pitchFamily="2" charset="77"/>
                <a:ea typeface="Times New Roman" panose="02020603050405020304" pitchFamily="18" charset="0"/>
                <a:cs typeface="Times New Roman" panose="02020603050405020304" pitchFamily="18" charset="0"/>
              </a:rPr>
              <a:t>ESS-0099059</a:t>
            </a:r>
            <a:r>
              <a:rPr lang="sv-SE" sz="3500" b="1" dirty="0">
                <a:solidFill>
                  <a:srgbClr val="F3B028"/>
                </a:solidFill>
              </a:rPr>
              <a:t> </a:t>
            </a:r>
            <a:endParaRPr lang="en-GB" sz="3500" b="1" dirty="0">
              <a:solidFill>
                <a:srgbClr val="F3B028"/>
              </a:solidFill>
            </a:endParaRPr>
          </a:p>
        </p:txBody>
      </p:sp>
    </p:spTree>
    <p:extLst>
      <p:ext uri="{BB962C8B-B14F-4D97-AF65-F5344CB8AC3E}">
        <p14:creationId xmlns:p14="http://schemas.microsoft.com/office/powerpoint/2010/main" val="259615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967CC957-C991-7340-84FA-57CD1A2F97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89348"/>
            <a:ext cx="9144000" cy="3708618"/>
          </a:xfrm>
          <a:prstGeom prst="rect">
            <a:avLst/>
          </a:prstGeom>
        </p:spPr>
      </p:pic>
      <p:sp>
        <p:nvSpPr>
          <p:cNvPr id="106" name="Title 1"/>
          <p:cNvSpPr>
            <a:spLocks noGrp="1"/>
          </p:cNvSpPr>
          <p:nvPr>
            <p:ph type="title"/>
          </p:nvPr>
        </p:nvSpPr>
        <p:spPr>
          <a:xfrm>
            <a:off x="169168" y="228866"/>
            <a:ext cx="7355160" cy="952500"/>
          </a:xfrm>
        </p:spPr>
        <p:txBody>
          <a:bodyPr>
            <a:noAutofit/>
          </a:bodyPr>
          <a:lstStyle/>
          <a:p>
            <a:r>
              <a:rPr lang="en-US" sz="3100">
                <a:latin typeface="Titillium" pitchFamily="2" charset="77"/>
              </a:rPr>
              <a:t>Input from </a:t>
            </a:r>
            <a:r>
              <a:rPr lang="en-US"/>
              <a:t>Instrument </a:t>
            </a:r>
            <a:r>
              <a:rPr lang="en-US" sz="3100">
                <a:latin typeface="Titillium" pitchFamily="2" charset="77"/>
              </a:rPr>
              <a:t>Teams:  Final TG3</a:t>
            </a:r>
          </a:p>
        </p:txBody>
      </p:sp>
      <p:pic>
        <p:nvPicPr>
          <p:cNvPr id="33" name="Picture 32">
            <a:extLst>
              <a:ext uri="{FF2B5EF4-FFF2-40B4-BE49-F238E27FC236}">
                <a16:creationId xmlns:a16="http://schemas.microsoft.com/office/drawing/2014/main" id="{A6CB42EF-2D14-D447-8512-657218208AFA}"/>
              </a:ext>
            </a:extLst>
          </p:cNvPr>
          <p:cNvPicPr>
            <a:picLocks noChangeAspect="1"/>
          </p:cNvPicPr>
          <p:nvPr/>
        </p:nvPicPr>
        <p:blipFill rotWithShape="1">
          <a:blip r:embed="rId4">
            <a:extLst>
              <a:ext uri="{28A0092B-C50C-407E-A947-70E740481C1C}">
                <a14:useLocalDpi xmlns:a14="http://schemas.microsoft.com/office/drawing/2010/main" val="0"/>
              </a:ext>
            </a:extLst>
          </a:blip>
          <a:srcRect b="3706"/>
          <a:stretch/>
        </p:blipFill>
        <p:spPr>
          <a:xfrm>
            <a:off x="7373057" y="0"/>
            <a:ext cx="1770943" cy="985292"/>
          </a:xfrm>
          <a:prstGeom prst="rect">
            <a:avLst/>
          </a:prstGeom>
        </p:spPr>
      </p:pic>
    </p:spTree>
    <p:extLst>
      <p:ext uri="{BB962C8B-B14F-4D97-AF65-F5344CB8AC3E}">
        <p14:creationId xmlns:p14="http://schemas.microsoft.com/office/powerpoint/2010/main" val="3657549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967CC957-C991-7340-84FA-57CD1A2F97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3324"/>
            <a:ext cx="9144000" cy="3708618"/>
          </a:xfrm>
          <a:prstGeom prst="rect">
            <a:avLst/>
          </a:prstGeom>
        </p:spPr>
      </p:pic>
      <p:sp>
        <p:nvSpPr>
          <p:cNvPr id="106" name="Title 1"/>
          <p:cNvSpPr>
            <a:spLocks noGrp="1"/>
          </p:cNvSpPr>
          <p:nvPr>
            <p:ph type="title"/>
          </p:nvPr>
        </p:nvSpPr>
        <p:spPr>
          <a:xfrm>
            <a:off x="169168" y="228866"/>
            <a:ext cx="7355160" cy="952500"/>
          </a:xfrm>
        </p:spPr>
        <p:txBody>
          <a:bodyPr>
            <a:noAutofit/>
          </a:bodyPr>
          <a:lstStyle/>
          <a:p>
            <a:r>
              <a:rPr lang="en-US" sz="3100" dirty="0">
                <a:latin typeface="Titillium" pitchFamily="2" charset="77"/>
              </a:rPr>
              <a:t>Final TG3: Deliverables</a:t>
            </a:r>
          </a:p>
        </p:txBody>
      </p:sp>
      <p:pic>
        <p:nvPicPr>
          <p:cNvPr id="33" name="Picture 32">
            <a:extLst>
              <a:ext uri="{FF2B5EF4-FFF2-40B4-BE49-F238E27FC236}">
                <a16:creationId xmlns:a16="http://schemas.microsoft.com/office/drawing/2014/main" id="{A6CB42EF-2D14-D447-8512-657218208AFA}"/>
              </a:ext>
            </a:extLst>
          </p:cNvPr>
          <p:cNvPicPr>
            <a:picLocks noChangeAspect="1"/>
          </p:cNvPicPr>
          <p:nvPr/>
        </p:nvPicPr>
        <p:blipFill rotWithShape="1">
          <a:blip r:embed="rId4">
            <a:extLst>
              <a:ext uri="{28A0092B-C50C-407E-A947-70E740481C1C}">
                <a14:useLocalDpi xmlns:a14="http://schemas.microsoft.com/office/drawing/2010/main" val="0"/>
              </a:ext>
            </a:extLst>
          </a:blip>
          <a:srcRect b="3706"/>
          <a:stretch/>
        </p:blipFill>
        <p:spPr>
          <a:xfrm>
            <a:off x="7373057" y="0"/>
            <a:ext cx="1770943" cy="985292"/>
          </a:xfrm>
          <a:prstGeom prst="rect">
            <a:avLst/>
          </a:prstGeom>
        </p:spPr>
      </p:pic>
      <p:sp>
        <p:nvSpPr>
          <p:cNvPr id="20" name="Rectangle 19">
            <a:extLst>
              <a:ext uri="{FF2B5EF4-FFF2-40B4-BE49-F238E27FC236}">
                <a16:creationId xmlns:a16="http://schemas.microsoft.com/office/drawing/2014/main" id="{86145549-2BA7-B644-8604-DE8DB1E9C89B}"/>
              </a:ext>
            </a:extLst>
          </p:cNvPr>
          <p:cNvSpPr/>
          <p:nvPr/>
        </p:nvSpPr>
        <p:spPr>
          <a:xfrm>
            <a:off x="1339380" y="1627967"/>
            <a:ext cx="7804620" cy="3450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8BE9890A-969F-F348-A31A-2263C1B7A4BC}"/>
              </a:ext>
            </a:extLst>
          </p:cNvPr>
          <p:cNvSpPr/>
          <p:nvPr/>
        </p:nvSpPr>
        <p:spPr>
          <a:xfrm>
            <a:off x="1844515" y="1561356"/>
            <a:ext cx="6840760" cy="3831818"/>
          </a:xfrm>
          <a:prstGeom prst="rect">
            <a:avLst/>
          </a:prstGeom>
          <a:solidFill>
            <a:srgbClr val="F3B028"/>
          </a:solidFill>
        </p:spPr>
        <p:txBody>
          <a:bodyPr wrap="square">
            <a:spAutoFit/>
          </a:bodyPr>
          <a:lstStyle/>
          <a:p>
            <a:r>
              <a:rPr lang="sv-SE" sz="2100" b="1" dirty="0">
                <a:latin typeface="Titillium" pitchFamily="2" charset="77"/>
              </a:rPr>
              <a:t>SDD </a:t>
            </a:r>
            <a:r>
              <a:rPr lang="sv-SE" sz="1600" dirty="0">
                <a:latin typeface="Titillium" pitchFamily="2" charset="77"/>
              </a:rPr>
              <a:t>System Design Description</a:t>
            </a:r>
            <a:r>
              <a:rPr lang="sv-SE" sz="1600" b="1" dirty="0">
                <a:latin typeface="Titillium" pitchFamily="2" charset="77"/>
              </a:rPr>
              <a:t> </a:t>
            </a:r>
          </a:p>
          <a:p>
            <a:endParaRPr lang="sv-SE" sz="2100" b="1" dirty="0">
              <a:latin typeface="Titillium" pitchFamily="2" charset="77"/>
            </a:endParaRPr>
          </a:p>
          <a:p>
            <a:endParaRPr lang="sv-SE" sz="2100" b="1" dirty="0">
              <a:latin typeface="Titillium" pitchFamily="2" charset="77"/>
            </a:endParaRPr>
          </a:p>
          <a:p>
            <a:endParaRPr lang="sv-SE" sz="2000" dirty="0">
              <a:latin typeface="Titillium" pitchFamily="2" charset="77"/>
            </a:endParaRPr>
          </a:p>
          <a:p>
            <a:endParaRPr lang="sv-SE" sz="2000" dirty="0">
              <a:latin typeface="Titillium" pitchFamily="2" charset="77"/>
            </a:endParaRPr>
          </a:p>
          <a:p>
            <a:endParaRPr lang="sv-SE" sz="2000" dirty="0">
              <a:latin typeface="Titillium" pitchFamily="2" charset="77"/>
            </a:endParaRPr>
          </a:p>
          <a:p>
            <a:endParaRPr lang="sv-SE" sz="2000" dirty="0">
              <a:latin typeface="Titillium" pitchFamily="2" charset="77"/>
            </a:endParaRPr>
          </a:p>
          <a:p>
            <a:endParaRPr lang="sv-SE" sz="2000" dirty="0">
              <a:latin typeface="Titillium" pitchFamily="2" charset="77"/>
            </a:endParaRPr>
          </a:p>
          <a:p>
            <a:endParaRPr lang="sv-SE" sz="2000" dirty="0">
              <a:latin typeface="Titillium" pitchFamily="2" charset="77"/>
            </a:endParaRPr>
          </a:p>
          <a:p>
            <a:endParaRPr lang="sv-SE" sz="2000" dirty="0">
              <a:latin typeface="Titillium" pitchFamily="2" charset="77"/>
            </a:endParaRPr>
          </a:p>
          <a:p>
            <a:endParaRPr lang="sv-SE" sz="2000" dirty="0">
              <a:latin typeface="Titillium" pitchFamily="2" charset="77"/>
            </a:endParaRPr>
          </a:p>
          <a:p>
            <a:endParaRPr lang="sv-SE" sz="2000" dirty="0">
              <a:latin typeface="Titillium" pitchFamily="2" charset="77"/>
            </a:endParaRPr>
          </a:p>
        </p:txBody>
      </p:sp>
      <p:sp>
        <p:nvSpPr>
          <p:cNvPr id="22" name="Rectangle 21">
            <a:extLst>
              <a:ext uri="{FF2B5EF4-FFF2-40B4-BE49-F238E27FC236}">
                <a16:creationId xmlns:a16="http://schemas.microsoft.com/office/drawing/2014/main" id="{67940A93-88F4-8F4F-A7A6-34B57C2C6C7B}"/>
              </a:ext>
            </a:extLst>
          </p:cNvPr>
          <p:cNvSpPr/>
          <p:nvPr/>
        </p:nvSpPr>
        <p:spPr>
          <a:xfrm>
            <a:off x="1851251" y="2394447"/>
            <a:ext cx="3168352" cy="646331"/>
          </a:xfrm>
          <a:prstGeom prst="rect">
            <a:avLst/>
          </a:prstGeom>
          <a:solidFill>
            <a:srgbClr val="F3CB1A"/>
          </a:solidFill>
        </p:spPr>
        <p:txBody>
          <a:bodyPr wrap="square">
            <a:spAutoFit/>
          </a:bodyPr>
          <a:lstStyle/>
          <a:p>
            <a:r>
              <a:rPr lang="sv-SE" dirty="0" err="1">
                <a:latin typeface="Titillium" pitchFamily="2" charset="77"/>
              </a:rPr>
              <a:t>References</a:t>
            </a:r>
            <a:r>
              <a:rPr lang="sv-SE" dirty="0">
                <a:latin typeface="Titillium" pitchFamily="2" charset="77"/>
              </a:rPr>
              <a:t> to the </a:t>
            </a:r>
            <a:r>
              <a:rPr lang="sv-SE" dirty="0" err="1">
                <a:latin typeface="Titillium" pitchFamily="2" charset="77"/>
              </a:rPr>
              <a:t>SSDD’s</a:t>
            </a:r>
            <a:r>
              <a:rPr lang="sv-SE" dirty="0">
                <a:latin typeface="Titillium" pitchFamily="2" charset="77"/>
              </a:rPr>
              <a:t> </a:t>
            </a:r>
            <a:r>
              <a:rPr lang="sv-SE" dirty="0" err="1">
                <a:latin typeface="Titillium" pitchFamily="2" charset="77"/>
              </a:rPr>
              <a:t>of</a:t>
            </a:r>
            <a:r>
              <a:rPr lang="sv-SE" dirty="0">
                <a:latin typeface="Titillium" pitchFamily="2" charset="77"/>
              </a:rPr>
              <a:t> the </a:t>
            </a:r>
            <a:r>
              <a:rPr lang="sv-SE" dirty="0" err="1">
                <a:latin typeface="Titillium" pitchFamily="2" charset="77"/>
              </a:rPr>
              <a:t>previous</a:t>
            </a:r>
            <a:r>
              <a:rPr lang="sv-SE" dirty="0">
                <a:latin typeface="Titillium" pitchFamily="2" charset="77"/>
              </a:rPr>
              <a:t> </a:t>
            </a:r>
            <a:r>
              <a:rPr lang="sv-SE" dirty="0" err="1">
                <a:latin typeface="Titillium" pitchFamily="2" charset="77"/>
              </a:rPr>
              <a:t>stages</a:t>
            </a:r>
            <a:endParaRPr lang="sv-SE" dirty="0">
              <a:latin typeface="Titillium" pitchFamily="2" charset="77"/>
            </a:endParaRPr>
          </a:p>
        </p:txBody>
      </p:sp>
      <p:sp>
        <p:nvSpPr>
          <p:cNvPr id="23" name="Rectangle 22">
            <a:extLst>
              <a:ext uri="{FF2B5EF4-FFF2-40B4-BE49-F238E27FC236}">
                <a16:creationId xmlns:a16="http://schemas.microsoft.com/office/drawing/2014/main" id="{2322DB2C-2C34-4044-8C28-240E05F38174}"/>
              </a:ext>
            </a:extLst>
          </p:cNvPr>
          <p:cNvSpPr/>
          <p:nvPr/>
        </p:nvSpPr>
        <p:spPr>
          <a:xfrm>
            <a:off x="1835703" y="3403851"/>
            <a:ext cx="3168352" cy="646331"/>
          </a:xfrm>
          <a:prstGeom prst="rect">
            <a:avLst/>
          </a:prstGeom>
          <a:solidFill>
            <a:srgbClr val="F3CB1A"/>
          </a:solidFill>
        </p:spPr>
        <p:txBody>
          <a:bodyPr wrap="square">
            <a:spAutoFit/>
          </a:bodyPr>
          <a:lstStyle/>
          <a:p>
            <a:r>
              <a:rPr lang="sv-SE" dirty="0">
                <a:latin typeface="Titillium" pitchFamily="2" charset="77"/>
              </a:rPr>
              <a:t>Description </a:t>
            </a:r>
            <a:r>
              <a:rPr lang="sv-SE" dirty="0" err="1">
                <a:latin typeface="Titillium" pitchFamily="2" charset="77"/>
              </a:rPr>
              <a:t>of</a:t>
            </a:r>
            <a:r>
              <a:rPr lang="sv-SE" dirty="0">
                <a:latin typeface="Titillium" pitchFamily="2" charset="77"/>
              </a:rPr>
              <a:t> the </a:t>
            </a:r>
            <a:r>
              <a:rPr lang="sv-SE" dirty="0" err="1">
                <a:latin typeface="Titillium" pitchFamily="2" charset="77"/>
              </a:rPr>
              <a:t>external</a:t>
            </a:r>
            <a:r>
              <a:rPr lang="sv-SE" dirty="0">
                <a:latin typeface="Titillium" pitchFamily="2" charset="77"/>
              </a:rPr>
              <a:t> interfaces to the System</a:t>
            </a:r>
          </a:p>
        </p:txBody>
      </p:sp>
      <p:sp>
        <p:nvSpPr>
          <p:cNvPr id="24" name="Rectangle 23">
            <a:extLst>
              <a:ext uri="{FF2B5EF4-FFF2-40B4-BE49-F238E27FC236}">
                <a16:creationId xmlns:a16="http://schemas.microsoft.com/office/drawing/2014/main" id="{EA1FF633-8C4A-F941-8A43-4FCEC12B314F}"/>
              </a:ext>
            </a:extLst>
          </p:cNvPr>
          <p:cNvSpPr/>
          <p:nvPr/>
        </p:nvSpPr>
        <p:spPr>
          <a:xfrm>
            <a:off x="1844522" y="4413255"/>
            <a:ext cx="3168352" cy="923330"/>
          </a:xfrm>
          <a:prstGeom prst="rect">
            <a:avLst/>
          </a:prstGeom>
          <a:solidFill>
            <a:srgbClr val="F3CB1A"/>
          </a:solidFill>
        </p:spPr>
        <p:txBody>
          <a:bodyPr wrap="square">
            <a:spAutoFit/>
          </a:bodyPr>
          <a:lstStyle/>
          <a:p>
            <a:r>
              <a:rPr lang="sv-SE" dirty="0">
                <a:latin typeface="Titillium" pitchFamily="2" charset="77"/>
              </a:rPr>
              <a:t>System design for integration to Data </a:t>
            </a:r>
            <a:r>
              <a:rPr lang="sv-SE" dirty="0" err="1">
                <a:latin typeface="Titillium" pitchFamily="2" charset="77"/>
              </a:rPr>
              <a:t>acquisition</a:t>
            </a:r>
            <a:r>
              <a:rPr lang="sv-SE" dirty="0">
                <a:latin typeface="Titillium" pitchFamily="2" charset="77"/>
              </a:rPr>
              <a:t> and data </a:t>
            </a:r>
            <a:r>
              <a:rPr lang="sv-SE" dirty="0" err="1">
                <a:latin typeface="Titillium" pitchFamily="2" charset="77"/>
              </a:rPr>
              <a:t>analysis</a:t>
            </a:r>
            <a:r>
              <a:rPr lang="sv-SE" dirty="0">
                <a:latin typeface="Titillium" pitchFamily="2" charset="77"/>
              </a:rPr>
              <a:t> systems  </a:t>
            </a:r>
          </a:p>
        </p:txBody>
      </p:sp>
      <p:sp>
        <p:nvSpPr>
          <p:cNvPr id="25" name="Rectangle 24">
            <a:extLst>
              <a:ext uri="{FF2B5EF4-FFF2-40B4-BE49-F238E27FC236}">
                <a16:creationId xmlns:a16="http://schemas.microsoft.com/office/drawing/2014/main" id="{2B6BC979-F46A-9141-A402-5E949A7DCA7F}"/>
              </a:ext>
            </a:extLst>
          </p:cNvPr>
          <p:cNvSpPr/>
          <p:nvPr/>
        </p:nvSpPr>
        <p:spPr>
          <a:xfrm>
            <a:off x="5509183" y="1627967"/>
            <a:ext cx="3168352" cy="1200329"/>
          </a:xfrm>
          <a:prstGeom prst="rect">
            <a:avLst/>
          </a:prstGeom>
          <a:solidFill>
            <a:srgbClr val="F3CB1A"/>
          </a:solidFill>
        </p:spPr>
        <p:txBody>
          <a:bodyPr wrap="square">
            <a:spAutoFit/>
          </a:bodyPr>
          <a:lstStyle/>
          <a:p>
            <a:r>
              <a:rPr lang="sv-SE" dirty="0" err="1">
                <a:latin typeface="Titillium" pitchFamily="2" charset="77"/>
              </a:rPr>
              <a:t>Operational</a:t>
            </a:r>
            <a:r>
              <a:rPr lang="sv-SE" dirty="0">
                <a:latin typeface="Titillium" pitchFamily="2" charset="77"/>
              </a:rPr>
              <a:t> </a:t>
            </a:r>
            <a:r>
              <a:rPr lang="sv-SE" dirty="0" err="1">
                <a:latin typeface="Titillium" pitchFamily="2" charset="77"/>
              </a:rPr>
              <a:t>analysis</a:t>
            </a:r>
            <a:r>
              <a:rPr lang="sv-SE" dirty="0">
                <a:latin typeface="Titillium" pitchFamily="2" charset="77"/>
              </a:rPr>
              <a:t> </a:t>
            </a:r>
            <a:r>
              <a:rPr lang="sv-SE" dirty="0" err="1">
                <a:latin typeface="Titillium" pitchFamily="2" charset="77"/>
              </a:rPr>
              <a:t>of</a:t>
            </a:r>
            <a:r>
              <a:rPr lang="sv-SE" dirty="0">
                <a:latin typeface="Titillium" pitchFamily="2" charset="77"/>
              </a:rPr>
              <a:t> integration to </a:t>
            </a:r>
            <a:r>
              <a:rPr lang="sv-SE" dirty="0" err="1">
                <a:latin typeface="Titillium" pitchFamily="2" charset="77"/>
              </a:rPr>
              <a:t>Sample</a:t>
            </a:r>
            <a:r>
              <a:rPr lang="sv-SE" dirty="0">
                <a:latin typeface="Titillium" pitchFamily="2" charset="77"/>
              </a:rPr>
              <a:t> Environment Equipment and Lab </a:t>
            </a:r>
            <a:r>
              <a:rPr lang="sv-SE" dirty="0" err="1">
                <a:latin typeface="Titillium" pitchFamily="2" charset="77"/>
              </a:rPr>
              <a:t>Infrastructure</a:t>
            </a:r>
            <a:r>
              <a:rPr lang="sv-SE" dirty="0">
                <a:latin typeface="Titillium" pitchFamily="2" charset="77"/>
              </a:rPr>
              <a:t> &amp; </a:t>
            </a:r>
            <a:r>
              <a:rPr lang="sv-SE" dirty="0" err="1">
                <a:latin typeface="Titillium" pitchFamily="2" charset="77"/>
              </a:rPr>
              <a:t>Logistics</a:t>
            </a:r>
            <a:endParaRPr lang="sv-SE" dirty="0">
              <a:latin typeface="Titillium" pitchFamily="2" charset="77"/>
            </a:endParaRPr>
          </a:p>
        </p:txBody>
      </p:sp>
      <p:sp>
        <p:nvSpPr>
          <p:cNvPr id="28" name="Rectangle 27">
            <a:extLst>
              <a:ext uri="{FF2B5EF4-FFF2-40B4-BE49-F238E27FC236}">
                <a16:creationId xmlns:a16="http://schemas.microsoft.com/office/drawing/2014/main" id="{89765C7B-24ED-7447-BB2C-05BEC553E14C}"/>
              </a:ext>
            </a:extLst>
          </p:cNvPr>
          <p:cNvSpPr/>
          <p:nvPr/>
        </p:nvSpPr>
        <p:spPr>
          <a:xfrm>
            <a:off x="5516923" y="2925369"/>
            <a:ext cx="3168352" cy="646331"/>
          </a:xfrm>
          <a:prstGeom prst="rect">
            <a:avLst/>
          </a:prstGeom>
          <a:solidFill>
            <a:srgbClr val="F3CB1A"/>
          </a:solidFill>
        </p:spPr>
        <p:txBody>
          <a:bodyPr wrap="square">
            <a:spAutoFit/>
          </a:bodyPr>
          <a:lstStyle/>
          <a:p>
            <a:r>
              <a:rPr lang="sv-SE" dirty="0">
                <a:latin typeface="Titillium" pitchFamily="2" charset="77"/>
              </a:rPr>
              <a:t>Design </a:t>
            </a:r>
            <a:r>
              <a:rPr lang="sv-SE" dirty="0" err="1">
                <a:latin typeface="Titillium" pitchFamily="2" charset="77"/>
              </a:rPr>
              <a:t>of</a:t>
            </a:r>
            <a:r>
              <a:rPr lang="sv-SE" dirty="0">
                <a:latin typeface="Titillium" pitchFamily="2" charset="77"/>
              </a:rPr>
              <a:t> </a:t>
            </a:r>
            <a:r>
              <a:rPr lang="sv-SE" dirty="0" err="1">
                <a:latin typeface="Titillium" pitchFamily="2" charset="77"/>
              </a:rPr>
              <a:t>external</a:t>
            </a:r>
            <a:r>
              <a:rPr lang="sv-SE" dirty="0">
                <a:latin typeface="Titillium" pitchFamily="2" charset="77"/>
              </a:rPr>
              <a:t> </a:t>
            </a:r>
            <a:r>
              <a:rPr lang="sv-SE" dirty="0" err="1">
                <a:latin typeface="Titillium" pitchFamily="2" charset="77"/>
              </a:rPr>
              <a:t>infrastructural</a:t>
            </a:r>
            <a:r>
              <a:rPr lang="sv-SE" dirty="0">
                <a:latin typeface="Titillium" pitchFamily="2" charset="77"/>
              </a:rPr>
              <a:t> interfaces</a:t>
            </a:r>
          </a:p>
        </p:txBody>
      </p:sp>
      <p:sp>
        <p:nvSpPr>
          <p:cNvPr id="29" name="Rectangle 28">
            <a:extLst>
              <a:ext uri="{FF2B5EF4-FFF2-40B4-BE49-F238E27FC236}">
                <a16:creationId xmlns:a16="http://schemas.microsoft.com/office/drawing/2014/main" id="{2DD82033-A791-5F4F-ADB1-9FFC4B43EAC0}"/>
              </a:ext>
            </a:extLst>
          </p:cNvPr>
          <p:cNvSpPr/>
          <p:nvPr/>
        </p:nvSpPr>
        <p:spPr>
          <a:xfrm>
            <a:off x="5516923" y="3668773"/>
            <a:ext cx="3168352" cy="923330"/>
          </a:xfrm>
          <a:prstGeom prst="rect">
            <a:avLst/>
          </a:prstGeom>
          <a:solidFill>
            <a:srgbClr val="F3CB1A"/>
          </a:solidFill>
        </p:spPr>
        <p:txBody>
          <a:bodyPr wrap="square">
            <a:spAutoFit/>
          </a:bodyPr>
          <a:lstStyle/>
          <a:p>
            <a:r>
              <a:rPr lang="sv-SE" dirty="0" err="1">
                <a:latin typeface="Titillium" pitchFamily="2" charset="77"/>
              </a:rPr>
              <a:t>Certificate</a:t>
            </a:r>
            <a:r>
              <a:rPr lang="sv-SE" dirty="0">
                <a:latin typeface="Titillium" pitchFamily="2" charset="77"/>
              </a:rPr>
              <a:t> </a:t>
            </a:r>
            <a:r>
              <a:rPr lang="sv-SE" dirty="0" err="1">
                <a:latin typeface="Titillium" pitchFamily="2" charset="77"/>
              </a:rPr>
              <a:t>of</a:t>
            </a:r>
            <a:r>
              <a:rPr lang="sv-SE" dirty="0">
                <a:latin typeface="Titillium" pitchFamily="2" charset="77"/>
              </a:rPr>
              <a:t> </a:t>
            </a:r>
            <a:r>
              <a:rPr lang="sv-SE" dirty="0" err="1">
                <a:latin typeface="Titillium" pitchFamily="2" charset="77"/>
              </a:rPr>
              <a:t>Conformity</a:t>
            </a:r>
            <a:r>
              <a:rPr lang="sv-SE" dirty="0">
                <a:latin typeface="Titillium" pitchFamily="2" charset="77"/>
              </a:rPr>
              <a:t> for </a:t>
            </a:r>
            <a:r>
              <a:rPr lang="sv-SE" dirty="0" err="1">
                <a:latin typeface="Titillium" pitchFamily="2" charset="77"/>
              </a:rPr>
              <a:t>Hazardous</a:t>
            </a:r>
            <a:r>
              <a:rPr lang="sv-SE" dirty="0">
                <a:latin typeface="Titillium" pitchFamily="2" charset="77"/>
              </a:rPr>
              <a:t> Materials and </a:t>
            </a:r>
            <a:r>
              <a:rPr lang="sv-SE" dirty="0" err="1">
                <a:latin typeface="Titillium" pitchFamily="2" charset="77"/>
              </a:rPr>
              <a:t>Sustainability</a:t>
            </a:r>
            <a:endParaRPr lang="sv-SE" dirty="0">
              <a:latin typeface="Titillium" pitchFamily="2" charset="77"/>
            </a:endParaRPr>
          </a:p>
        </p:txBody>
      </p:sp>
      <p:sp>
        <p:nvSpPr>
          <p:cNvPr id="30" name="Rectangle 29">
            <a:extLst>
              <a:ext uri="{FF2B5EF4-FFF2-40B4-BE49-F238E27FC236}">
                <a16:creationId xmlns:a16="http://schemas.microsoft.com/office/drawing/2014/main" id="{453A7164-0166-314F-82F4-AD8D187B5F98}"/>
              </a:ext>
            </a:extLst>
          </p:cNvPr>
          <p:cNvSpPr/>
          <p:nvPr/>
        </p:nvSpPr>
        <p:spPr>
          <a:xfrm>
            <a:off x="5516923" y="4689177"/>
            <a:ext cx="3168352" cy="646331"/>
          </a:xfrm>
          <a:prstGeom prst="rect">
            <a:avLst/>
          </a:prstGeom>
          <a:solidFill>
            <a:srgbClr val="F3CB1A"/>
          </a:solidFill>
        </p:spPr>
        <p:txBody>
          <a:bodyPr wrap="square">
            <a:spAutoFit/>
          </a:bodyPr>
          <a:lstStyle/>
          <a:p>
            <a:r>
              <a:rPr lang="sv-SE" dirty="0">
                <a:latin typeface="Titillium" pitchFamily="2" charset="77"/>
              </a:rPr>
              <a:t>Relevant </a:t>
            </a:r>
            <a:r>
              <a:rPr lang="sv-SE" dirty="0" err="1">
                <a:latin typeface="Titillium" pitchFamily="2" charset="77"/>
              </a:rPr>
              <a:t>sub</a:t>
            </a:r>
            <a:r>
              <a:rPr lang="sv-SE" dirty="0">
                <a:latin typeface="Titillium" pitchFamily="2" charset="77"/>
              </a:rPr>
              <a:t>-system </a:t>
            </a:r>
            <a:r>
              <a:rPr lang="sv-SE" dirty="0" err="1">
                <a:latin typeface="Titillium" pitchFamily="2" charset="77"/>
              </a:rPr>
              <a:t>requirements</a:t>
            </a:r>
            <a:endParaRPr lang="sv-SE" dirty="0">
              <a:latin typeface="Titillium" pitchFamily="2" charset="77"/>
            </a:endParaRPr>
          </a:p>
        </p:txBody>
      </p:sp>
      <p:sp>
        <p:nvSpPr>
          <p:cNvPr id="37" name="Rectangle 36">
            <a:extLst>
              <a:ext uri="{FF2B5EF4-FFF2-40B4-BE49-F238E27FC236}">
                <a16:creationId xmlns:a16="http://schemas.microsoft.com/office/drawing/2014/main" id="{21AC2EE0-244B-D74C-B681-B9FC5F0D5850}"/>
              </a:ext>
            </a:extLst>
          </p:cNvPr>
          <p:cNvSpPr/>
          <p:nvPr/>
        </p:nvSpPr>
        <p:spPr>
          <a:xfrm>
            <a:off x="-2098" y="4585018"/>
            <a:ext cx="1341478" cy="396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603B9112-A8C1-AE45-B3BC-D6D37082F76C}"/>
              </a:ext>
            </a:extLst>
          </p:cNvPr>
          <p:cNvSpPr/>
          <p:nvPr/>
        </p:nvSpPr>
        <p:spPr>
          <a:xfrm>
            <a:off x="4283968" y="392062"/>
            <a:ext cx="2980303" cy="630942"/>
          </a:xfrm>
          <a:prstGeom prst="rect">
            <a:avLst/>
          </a:prstGeom>
          <a:ln>
            <a:solidFill>
              <a:srgbClr val="F3B028"/>
            </a:solidFill>
          </a:ln>
        </p:spPr>
        <p:txBody>
          <a:bodyPr wrap="none">
            <a:spAutoFit/>
          </a:bodyPr>
          <a:lstStyle/>
          <a:p>
            <a:r>
              <a:rPr lang="en-US" sz="3500" b="1" dirty="0">
                <a:solidFill>
                  <a:srgbClr val="F3B028"/>
                </a:solidFill>
                <a:latin typeface="Titillium" pitchFamily="2" charset="77"/>
                <a:ea typeface="Times New Roman" panose="02020603050405020304" pitchFamily="18" charset="0"/>
                <a:cs typeface="Times New Roman" panose="02020603050405020304" pitchFamily="18" charset="0"/>
              </a:rPr>
              <a:t>ESS-0099059</a:t>
            </a:r>
            <a:r>
              <a:rPr lang="sv-SE" sz="3500" b="1" dirty="0">
                <a:solidFill>
                  <a:srgbClr val="F3B028"/>
                </a:solidFill>
              </a:rPr>
              <a:t> </a:t>
            </a:r>
            <a:endParaRPr lang="en-GB" sz="3500" b="1" dirty="0">
              <a:solidFill>
                <a:srgbClr val="F3B028"/>
              </a:solidFill>
            </a:endParaRPr>
          </a:p>
        </p:txBody>
      </p:sp>
    </p:spTree>
    <p:extLst>
      <p:ext uri="{BB962C8B-B14F-4D97-AF65-F5344CB8AC3E}">
        <p14:creationId xmlns:p14="http://schemas.microsoft.com/office/powerpoint/2010/main" val="29864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8" grpId="0" animBg="1"/>
      <p:bldP spid="29" grpId="0" animBg="1"/>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CA62152F-4C13-9B47-90FE-63875CB06C98}"/>
              </a:ext>
            </a:extLst>
          </p:cNvPr>
          <p:cNvCxnSpPr>
            <a:cxnSpLocks/>
          </p:cNvCxnSpPr>
          <p:nvPr/>
        </p:nvCxnSpPr>
        <p:spPr>
          <a:xfrm>
            <a:off x="539552" y="1911811"/>
            <a:ext cx="0" cy="144016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71C53B5-0418-D346-BD86-4A1E727A4DF8}"/>
              </a:ext>
            </a:extLst>
          </p:cNvPr>
          <p:cNvCxnSpPr>
            <a:cxnSpLocks/>
          </p:cNvCxnSpPr>
          <p:nvPr/>
        </p:nvCxnSpPr>
        <p:spPr>
          <a:xfrm>
            <a:off x="0" y="2631891"/>
            <a:ext cx="341987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851673A-CAEA-5348-B350-A72F5AACEE44}"/>
              </a:ext>
            </a:extLst>
          </p:cNvPr>
          <p:cNvSpPr txBox="1"/>
          <p:nvPr/>
        </p:nvSpPr>
        <p:spPr>
          <a:xfrm>
            <a:off x="683568" y="1733415"/>
            <a:ext cx="2656496" cy="861774"/>
          </a:xfrm>
          <a:prstGeom prst="rect">
            <a:avLst/>
          </a:prstGeom>
          <a:noFill/>
        </p:spPr>
        <p:txBody>
          <a:bodyPr wrap="none" rtlCol="0">
            <a:spAutoFit/>
          </a:bodyPr>
          <a:lstStyle/>
          <a:p>
            <a:r>
              <a:rPr lang="en-GB" sz="5000">
                <a:solidFill>
                  <a:srgbClr val="1394CA"/>
                </a:solidFill>
                <a:latin typeface="Futura Medium" panose="020B0602020204020303" pitchFamily="34" charset="-79"/>
                <a:cs typeface="Futura Medium" panose="020B0602020204020303" pitchFamily="34" charset="-79"/>
              </a:rPr>
              <a:t>DESIGN</a:t>
            </a:r>
          </a:p>
        </p:txBody>
      </p:sp>
      <p:sp>
        <p:nvSpPr>
          <p:cNvPr id="67" name="TextBox 66">
            <a:extLst>
              <a:ext uri="{FF2B5EF4-FFF2-40B4-BE49-F238E27FC236}">
                <a16:creationId xmlns:a16="http://schemas.microsoft.com/office/drawing/2014/main" id="{0963CE27-AB38-3B4F-AC56-A8FB944562E8}"/>
              </a:ext>
            </a:extLst>
          </p:cNvPr>
          <p:cNvSpPr txBox="1"/>
          <p:nvPr/>
        </p:nvSpPr>
        <p:spPr>
          <a:xfrm>
            <a:off x="680318" y="2631891"/>
            <a:ext cx="2598788" cy="861774"/>
          </a:xfrm>
          <a:prstGeom prst="rect">
            <a:avLst/>
          </a:prstGeom>
          <a:noFill/>
        </p:spPr>
        <p:txBody>
          <a:bodyPr wrap="none" rtlCol="0">
            <a:spAutoFit/>
          </a:bodyPr>
          <a:lstStyle/>
          <a:p>
            <a:r>
              <a:rPr lang="en-GB" sz="5000">
                <a:latin typeface="Futura Medium" panose="020B0602020204020303" pitchFamily="34" charset="-79"/>
                <a:cs typeface="Futura Medium" panose="020B0602020204020303" pitchFamily="34" charset="-79"/>
              </a:rPr>
              <a:t>REVIEW</a:t>
            </a:r>
          </a:p>
        </p:txBody>
      </p:sp>
      <p:sp>
        <p:nvSpPr>
          <p:cNvPr id="16" name="Title 1">
            <a:extLst>
              <a:ext uri="{FF2B5EF4-FFF2-40B4-BE49-F238E27FC236}">
                <a16:creationId xmlns:a16="http://schemas.microsoft.com/office/drawing/2014/main" id="{F6E49028-68C5-2947-8978-5DAFCC5CB9B8}"/>
              </a:ext>
            </a:extLst>
          </p:cNvPr>
          <p:cNvSpPr>
            <a:spLocks noGrp="1"/>
          </p:cNvSpPr>
          <p:nvPr>
            <p:ph type="title"/>
          </p:nvPr>
        </p:nvSpPr>
        <p:spPr>
          <a:xfrm>
            <a:off x="457200" y="228866"/>
            <a:ext cx="7139136" cy="952500"/>
          </a:xfrm>
        </p:spPr>
        <p:txBody>
          <a:bodyPr>
            <a:normAutofit/>
          </a:bodyPr>
          <a:lstStyle/>
          <a:p>
            <a:r>
              <a:rPr lang="en-US">
                <a:latin typeface="Titillium" pitchFamily="2" charset="77"/>
              </a:rPr>
              <a:t>Making TG3 an agile process</a:t>
            </a:r>
          </a:p>
        </p:txBody>
      </p:sp>
      <p:sp>
        <p:nvSpPr>
          <p:cNvPr id="14" name="TextBox 13">
            <a:extLst>
              <a:ext uri="{FF2B5EF4-FFF2-40B4-BE49-F238E27FC236}">
                <a16:creationId xmlns:a16="http://schemas.microsoft.com/office/drawing/2014/main" id="{E147FA23-2340-864E-AE1E-32F1D6EF989B}"/>
              </a:ext>
            </a:extLst>
          </p:cNvPr>
          <p:cNvSpPr txBox="1"/>
          <p:nvPr/>
        </p:nvSpPr>
        <p:spPr>
          <a:xfrm>
            <a:off x="3412316" y="1802972"/>
            <a:ext cx="5768196" cy="3185487"/>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en-GB" dirty="0">
                <a:latin typeface="Titillium" pitchFamily="2" charset="77"/>
              </a:rPr>
              <a:t>IDR for complex sub-systems/components</a:t>
            </a:r>
          </a:p>
          <a:p>
            <a:pPr marL="285750" indent="-285750">
              <a:spcAft>
                <a:spcPts val="1800"/>
              </a:spcAft>
              <a:buFont typeface="Arial" panose="020B0604020202020204" pitchFamily="34" charset="0"/>
              <a:buChar char="•"/>
            </a:pPr>
            <a:r>
              <a:rPr lang="en-GB" dirty="0">
                <a:latin typeface="Titillium" pitchFamily="2" charset="77"/>
              </a:rPr>
              <a:t>Sub-TG3</a:t>
            </a:r>
          </a:p>
          <a:p>
            <a:pPr marL="285750" indent="-285750">
              <a:spcAft>
                <a:spcPts val="1800"/>
              </a:spcAft>
              <a:buFont typeface="Arial" panose="020B0604020202020204" pitchFamily="34" charset="0"/>
              <a:buChar char="•"/>
            </a:pPr>
            <a:r>
              <a:rPr lang="en-GB" dirty="0">
                <a:latin typeface="Titillium" pitchFamily="2" charset="77"/>
              </a:rPr>
              <a:t>Review Transmittal</a:t>
            </a:r>
          </a:p>
          <a:p>
            <a:pPr marL="285750" indent="-285750">
              <a:spcAft>
                <a:spcPts val="1800"/>
              </a:spcAft>
              <a:buFont typeface="Arial" panose="020B0604020202020204" pitchFamily="34" charset="0"/>
              <a:buChar char="•"/>
            </a:pPr>
            <a:r>
              <a:rPr lang="en-GB" dirty="0">
                <a:latin typeface="Titillium" pitchFamily="2" charset="77"/>
              </a:rPr>
              <a:t>NSS Lead Instrument Engineer: hub</a:t>
            </a:r>
          </a:p>
          <a:p>
            <a:pPr marL="285750" indent="-285750">
              <a:spcAft>
                <a:spcPts val="1800"/>
              </a:spcAft>
              <a:buFont typeface="Arial" panose="020B0604020202020204" pitchFamily="34" charset="0"/>
              <a:buChar char="•"/>
            </a:pPr>
            <a:r>
              <a:rPr lang="en-GB" dirty="0">
                <a:latin typeface="Titillium" pitchFamily="2" charset="77"/>
              </a:rPr>
              <a:t>Confluence page for Phase 2 and TG3</a:t>
            </a:r>
          </a:p>
          <a:p>
            <a:pPr marL="285750" indent="-285750">
              <a:spcAft>
                <a:spcPts val="1800"/>
              </a:spcAft>
              <a:buFont typeface="Arial" panose="020B0604020202020204" pitchFamily="34" charset="0"/>
              <a:buChar char="•"/>
            </a:pPr>
            <a:r>
              <a:rPr lang="en-GB" b="1" dirty="0">
                <a:latin typeface="Titillium" pitchFamily="2" charset="77"/>
              </a:rPr>
              <a:t>ESS Reviewer Teams available for the Inst. Teams along the development of their detail design</a:t>
            </a:r>
          </a:p>
        </p:txBody>
      </p:sp>
      <p:sp>
        <p:nvSpPr>
          <p:cNvPr id="9" name="TextBox 8">
            <a:extLst>
              <a:ext uri="{FF2B5EF4-FFF2-40B4-BE49-F238E27FC236}">
                <a16:creationId xmlns:a16="http://schemas.microsoft.com/office/drawing/2014/main" id="{F6D36946-69AF-6F4E-B006-2788C6F33003}"/>
              </a:ext>
            </a:extLst>
          </p:cNvPr>
          <p:cNvSpPr txBox="1"/>
          <p:nvPr/>
        </p:nvSpPr>
        <p:spPr>
          <a:xfrm rot="16200000">
            <a:off x="60690" y="2871644"/>
            <a:ext cx="528030" cy="307777"/>
          </a:xfrm>
          <a:prstGeom prst="rect">
            <a:avLst/>
          </a:prstGeom>
          <a:noFill/>
        </p:spPr>
        <p:txBody>
          <a:bodyPr wrap="none" rtlCol="0">
            <a:spAutoFit/>
          </a:bodyPr>
          <a:lstStyle/>
          <a:p>
            <a:r>
              <a:rPr lang="en-GB" sz="1400">
                <a:solidFill>
                  <a:srgbClr val="1394CA"/>
                </a:solidFill>
                <a:latin typeface="Futura Medium" panose="020B0602020204020303" pitchFamily="34" charset="-79"/>
                <a:cs typeface="Futura Medium" panose="020B0602020204020303" pitchFamily="34" charset="-79"/>
              </a:rPr>
              <a:t>TG3</a:t>
            </a:r>
          </a:p>
        </p:txBody>
      </p:sp>
      <p:sp>
        <p:nvSpPr>
          <p:cNvPr id="10" name="TextBox 9">
            <a:extLst>
              <a:ext uri="{FF2B5EF4-FFF2-40B4-BE49-F238E27FC236}">
                <a16:creationId xmlns:a16="http://schemas.microsoft.com/office/drawing/2014/main" id="{53908B49-D907-A84D-BA39-694509B0A874}"/>
              </a:ext>
            </a:extLst>
          </p:cNvPr>
          <p:cNvSpPr txBox="1"/>
          <p:nvPr/>
        </p:nvSpPr>
        <p:spPr>
          <a:xfrm rot="16200000">
            <a:off x="-87428" y="2061216"/>
            <a:ext cx="824265" cy="307777"/>
          </a:xfrm>
          <a:prstGeom prst="rect">
            <a:avLst/>
          </a:prstGeom>
          <a:noFill/>
        </p:spPr>
        <p:txBody>
          <a:bodyPr wrap="none" rtlCol="0">
            <a:spAutoFit/>
          </a:bodyPr>
          <a:lstStyle/>
          <a:p>
            <a:r>
              <a:rPr lang="en-GB" sz="1400">
                <a:latin typeface="Futura Medium" panose="020B0602020204020303" pitchFamily="34" charset="-79"/>
                <a:cs typeface="Futura Medium" panose="020B0602020204020303" pitchFamily="34" charset="-79"/>
              </a:rPr>
              <a:t>Phase 2</a:t>
            </a:r>
          </a:p>
        </p:txBody>
      </p:sp>
      <p:pic>
        <p:nvPicPr>
          <p:cNvPr id="12" name="Picture 11">
            <a:extLst>
              <a:ext uri="{FF2B5EF4-FFF2-40B4-BE49-F238E27FC236}">
                <a16:creationId xmlns:a16="http://schemas.microsoft.com/office/drawing/2014/main" id="{46921BA9-D24B-4B47-832B-3497DABC73BA}"/>
              </a:ext>
            </a:extLst>
          </p:cNvPr>
          <p:cNvPicPr>
            <a:picLocks noChangeAspect="1"/>
          </p:cNvPicPr>
          <p:nvPr/>
        </p:nvPicPr>
        <p:blipFill rotWithShape="1">
          <a:blip r:embed="rId3">
            <a:extLst>
              <a:ext uri="{28A0092B-C50C-407E-A947-70E740481C1C}">
                <a14:useLocalDpi xmlns:a14="http://schemas.microsoft.com/office/drawing/2010/main" val="0"/>
              </a:ext>
            </a:extLst>
          </a:blip>
          <a:srcRect b="3706"/>
          <a:stretch/>
        </p:blipFill>
        <p:spPr>
          <a:xfrm>
            <a:off x="7373057" y="0"/>
            <a:ext cx="1770943" cy="985292"/>
          </a:xfrm>
          <a:prstGeom prst="rect">
            <a:avLst/>
          </a:prstGeom>
        </p:spPr>
      </p:pic>
      <p:pic>
        <p:nvPicPr>
          <p:cNvPr id="4" name="Picture 3">
            <a:extLst>
              <a:ext uri="{FF2B5EF4-FFF2-40B4-BE49-F238E27FC236}">
                <a16:creationId xmlns:a16="http://schemas.microsoft.com/office/drawing/2014/main" id="{66CACBE1-5DDF-DA4C-A1FC-192408937C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1900" y="913284"/>
            <a:ext cx="1562100" cy="368300"/>
          </a:xfrm>
          <a:prstGeom prst="rect">
            <a:avLst/>
          </a:prstGeom>
        </p:spPr>
      </p:pic>
      <p:pic>
        <p:nvPicPr>
          <p:cNvPr id="13" name="Picture 12">
            <a:extLst>
              <a:ext uri="{FF2B5EF4-FFF2-40B4-BE49-F238E27FC236}">
                <a16:creationId xmlns:a16="http://schemas.microsoft.com/office/drawing/2014/main" id="{459A3B89-2D67-184B-8AAC-056313F8D92D}"/>
              </a:ext>
            </a:extLst>
          </p:cNvPr>
          <p:cNvPicPr>
            <a:picLocks noChangeAspect="1"/>
          </p:cNvPicPr>
          <p:nvPr/>
        </p:nvPicPr>
        <p:blipFill rotWithShape="1">
          <a:blip r:embed="rId3">
            <a:extLst>
              <a:ext uri="{28A0092B-C50C-407E-A947-70E740481C1C}">
                <a14:useLocalDpi xmlns:a14="http://schemas.microsoft.com/office/drawing/2010/main" val="0"/>
              </a:ext>
            </a:extLst>
          </a:blip>
          <a:srcRect b="3706"/>
          <a:stretch/>
        </p:blipFill>
        <p:spPr>
          <a:xfrm>
            <a:off x="7261418" y="68651"/>
            <a:ext cx="1770943" cy="985292"/>
          </a:xfrm>
          <a:prstGeom prst="rect">
            <a:avLst/>
          </a:prstGeom>
        </p:spPr>
      </p:pic>
    </p:spTree>
    <p:extLst>
      <p:ext uri="{BB962C8B-B14F-4D97-AF65-F5344CB8AC3E}">
        <p14:creationId xmlns:p14="http://schemas.microsoft.com/office/powerpoint/2010/main" val="4144204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CA62152F-4C13-9B47-90FE-63875CB06C98}"/>
              </a:ext>
            </a:extLst>
          </p:cNvPr>
          <p:cNvCxnSpPr/>
          <p:nvPr/>
        </p:nvCxnSpPr>
        <p:spPr>
          <a:xfrm>
            <a:off x="1619672" y="1474827"/>
            <a:ext cx="0" cy="410445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71C53B5-0418-D346-BD86-4A1E727A4DF8}"/>
              </a:ext>
            </a:extLst>
          </p:cNvPr>
          <p:cNvCxnSpPr>
            <a:cxnSpLocks/>
          </p:cNvCxnSpPr>
          <p:nvPr/>
        </p:nvCxnSpPr>
        <p:spPr>
          <a:xfrm>
            <a:off x="0" y="3419043"/>
            <a:ext cx="9144000" cy="7200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851673A-CAEA-5348-B350-A72F5AACEE44}"/>
              </a:ext>
            </a:extLst>
          </p:cNvPr>
          <p:cNvSpPr txBox="1"/>
          <p:nvPr/>
        </p:nvSpPr>
        <p:spPr>
          <a:xfrm>
            <a:off x="1828620" y="1280286"/>
            <a:ext cx="7106433" cy="2246769"/>
          </a:xfrm>
          <a:prstGeom prst="rect">
            <a:avLst/>
          </a:prstGeom>
          <a:noFill/>
        </p:spPr>
        <p:txBody>
          <a:bodyPr wrap="none" rtlCol="0">
            <a:spAutoFit/>
          </a:bodyPr>
          <a:lstStyle/>
          <a:p>
            <a:r>
              <a:rPr lang="en-GB" sz="14000" dirty="0">
                <a:solidFill>
                  <a:srgbClr val="1394CA"/>
                </a:solidFill>
                <a:latin typeface="Futura Medium" panose="020B0602020204020303" pitchFamily="34" charset="-79"/>
                <a:cs typeface="Futura Medium" panose="020B0602020204020303" pitchFamily="34" charset="-79"/>
              </a:rPr>
              <a:t>DESIGN</a:t>
            </a:r>
          </a:p>
        </p:txBody>
      </p:sp>
      <p:sp>
        <p:nvSpPr>
          <p:cNvPr id="67" name="TextBox 66">
            <a:extLst>
              <a:ext uri="{FF2B5EF4-FFF2-40B4-BE49-F238E27FC236}">
                <a16:creationId xmlns:a16="http://schemas.microsoft.com/office/drawing/2014/main" id="{0963CE27-AB38-3B4F-AC56-A8FB944562E8}"/>
              </a:ext>
            </a:extLst>
          </p:cNvPr>
          <p:cNvSpPr txBox="1"/>
          <p:nvPr/>
        </p:nvSpPr>
        <p:spPr>
          <a:xfrm>
            <a:off x="1828619" y="3491051"/>
            <a:ext cx="6941324" cy="2246769"/>
          </a:xfrm>
          <a:prstGeom prst="rect">
            <a:avLst/>
          </a:prstGeom>
          <a:noFill/>
        </p:spPr>
        <p:txBody>
          <a:bodyPr wrap="none" rtlCol="0">
            <a:spAutoFit/>
          </a:bodyPr>
          <a:lstStyle/>
          <a:p>
            <a:r>
              <a:rPr lang="en-GB" sz="14000" dirty="0">
                <a:latin typeface="Futura Medium" panose="020B0602020204020303" pitchFamily="34" charset="-79"/>
                <a:cs typeface="Futura Medium" panose="020B0602020204020303" pitchFamily="34" charset="-79"/>
              </a:rPr>
              <a:t>REVIEW</a:t>
            </a:r>
          </a:p>
        </p:txBody>
      </p:sp>
      <p:sp>
        <p:nvSpPr>
          <p:cNvPr id="7" name="TextBox 6">
            <a:extLst>
              <a:ext uri="{FF2B5EF4-FFF2-40B4-BE49-F238E27FC236}">
                <a16:creationId xmlns:a16="http://schemas.microsoft.com/office/drawing/2014/main" id="{2A5DBC31-ABF6-8845-9422-856464AB24A0}"/>
              </a:ext>
            </a:extLst>
          </p:cNvPr>
          <p:cNvSpPr txBox="1"/>
          <p:nvPr/>
        </p:nvSpPr>
        <p:spPr>
          <a:xfrm rot="16200000">
            <a:off x="675791" y="4277603"/>
            <a:ext cx="972767" cy="584775"/>
          </a:xfrm>
          <a:prstGeom prst="rect">
            <a:avLst/>
          </a:prstGeom>
          <a:noFill/>
        </p:spPr>
        <p:txBody>
          <a:bodyPr wrap="none" rtlCol="0">
            <a:spAutoFit/>
          </a:bodyPr>
          <a:lstStyle/>
          <a:p>
            <a:r>
              <a:rPr lang="en-GB" sz="3200" dirty="0">
                <a:solidFill>
                  <a:srgbClr val="1394CA"/>
                </a:solidFill>
                <a:latin typeface="Futura Medium" panose="020B0602020204020303" pitchFamily="34" charset="-79"/>
                <a:cs typeface="Futura Medium" panose="020B0602020204020303" pitchFamily="34" charset="-79"/>
              </a:rPr>
              <a:t>TG3</a:t>
            </a:r>
          </a:p>
        </p:txBody>
      </p:sp>
      <p:sp>
        <p:nvSpPr>
          <p:cNvPr id="9" name="TextBox 8">
            <a:extLst>
              <a:ext uri="{FF2B5EF4-FFF2-40B4-BE49-F238E27FC236}">
                <a16:creationId xmlns:a16="http://schemas.microsoft.com/office/drawing/2014/main" id="{1B053349-1D79-B540-9828-F7B9216A19F8}"/>
              </a:ext>
            </a:extLst>
          </p:cNvPr>
          <p:cNvSpPr txBox="1"/>
          <p:nvPr/>
        </p:nvSpPr>
        <p:spPr>
          <a:xfrm rot="16200000">
            <a:off x="336467" y="2080476"/>
            <a:ext cx="1651414" cy="584775"/>
          </a:xfrm>
          <a:prstGeom prst="rect">
            <a:avLst/>
          </a:prstGeom>
          <a:noFill/>
        </p:spPr>
        <p:txBody>
          <a:bodyPr wrap="none" rtlCol="0">
            <a:spAutoFit/>
          </a:bodyPr>
          <a:lstStyle/>
          <a:p>
            <a:r>
              <a:rPr lang="en-GB" sz="3200" dirty="0">
                <a:latin typeface="Futura Medium" panose="020B0602020204020303" pitchFamily="34" charset="-79"/>
                <a:cs typeface="Futura Medium" panose="020B0602020204020303" pitchFamily="34" charset="-79"/>
              </a:rPr>
              <a:t>Phase 2</a:t>
            </a:r>
          </a:p>
        </p:txBody>
      </p:sp>
      <p:pic>
        <p:nvPicPr>
          <p:cNvPr id="10" name="Picture 9">
            <a:extLst>
              <a:ext uri="{FF2B5EF4-FFF2-40B4-BE49-F238E27FC236}">
                <a16:creationId xmlns:a16="http://schemas.microsoft.com/office/drawing/2014/main" id="{441F19F6-8610-1A48-9F1C-8658470DDFF2}"/>
              </a:ext>
            </a:extLst>
          </p:cNvPr>
          <p:cNvPicPr>
            <a:picLocks noChangeAspect="1"/>
          </p:cNvPicPr>
          <p:nvPr/>
        </p:nvPicPr>
        <p:blipFill rotWithShape="1">
          <a:blip r:embed="rId3">
            <a:extLst>
              <a:ext uri="{28A0092B-C50C-407E-A947-70E740481C1C}">
                <a14:useLocalDpi xmlns:a14="http://schemas.microsoft.com/office/drawing/2010/main" val="0"/>
              </a:ext>
            </a:extLst>
          </a:blip>
          <a:srcRect b="3706"/>
          <a:stretch/>
        </p:blipFill>
        <p:spPr>
          <a:xfrm>
            <a:off x="7373057" y="0"/>
            <a:ext cx="1770943" cy="985292"/>
          </a:xfrm>
          <a:prstGeom prst="rect">
            <a:avLst/>
          </a:prstGeom>
        </p:spPr>
      </p:pic>
    </p:spTree>
    <p:extLst>
      <p:ext uri="{BB962C8B-B14F-4D97-AF65-F5344CB8AC3E}">
        <p14:creationId xmlns:p14="http://schemas.microsoft.com/office/powerpoint/2010/main" val="2689821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Content Placeholder 19">
            <a:extLst>
              <a:ext uri="{FF2B5EF4-FFF2-40B4-BE49-F238E27FC236}">
                <a16:creationId xmlns:a16="http://schemas.microsoft.com/office/drawing/2014/main" id="{4C5B190F-0EC3-4A42-A1BB-8EC4E363CE29}"/>
              </a:ext>
            </a:extLst>
          </p:cNvPr>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t="3440" b="16921"/>
          <a:stretch/>
        </p:blipFill>
        <p:spPr>
          <a:xfrm>
            <a:off x="0" y="1"/>
            <a:ext cx="9174643" cy="5715000"/>
          </a:xfrm>
        </p:spPr>
      </p:pic>
      <p:sp>
        <p:nvSpPr>
          <p:cNvPr id="6" name="Title 1"/>
          <p:cNvSpPr>
            <a:spLocks noGrp="1"/>
          </p:cNvSpPr>
          <p:nvPr>
            <p:ph type="title"/>
          </p:nvPr>
        </p:nvSpPr>
        <p:spPr>
          <a:xfrm>
            <a:off x="2914938" y="4547770"/>
            <a:ext cx="7139136" cy="952500"/>
          </a:xfrm>
        </p:spPr>
        <p:txBody>
          <a:bodyPr>
            <a:normAutofit/>
          </a:bodyPr>
          <a:lstStyle/>
          <a:p>
            <a:r>
              <a:rPr lang="en-US" sz="1600"/>
              <a:t>Journey to deliver the world’s leading facility for research using neutrons</a:t>
            </a:r>
          </a:p>
        </p:txBody>
      </p:sp>
      <p:grpSp>
        <p:nvGrpSpPr>
          <p:cNvPr id="2" name="Group 1"/>
          <p:cNvGrpSpPr/>
          <p:nvPr/>
        </p:nvGrpSpPr>
        <p:grpSpPr>
          <a:xfrm>
            <a:off x="1151620" y="1328722"/>
            <a:ext cx="6780753" cy="3946153"/>
            <a:chOff x="223586" y="1601792"/>
            <a:chExt cx="9472614" cy="4976762"/>
          </a:xfrm>
        </p:grpSpPr>
        <p:cxnSp>
          <p:nvCxnSpPr>
            <p:cNvPr id="7" name="Straight Connector 6"/>
            <p:cNvCxnSpPr/>
            <p:nvPr/>
          </p:nvCxnSpPr>
          <p:spPr bwMode="auto">
            <a:xfrm>
              <a:off x="8533607" y="2371728"/>
              <a:ext cx="0" cy="369888"/>
            </a:xfrm>
            <a:prstGeom prst="line">
              <a:avLst/>
            </a:prstGeom>
            <a:ln w="28575" cmpd="sng">
              <a:solidFill>
                <a:srgbClr val="0094CA"/>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a:stCxn id="10" idx="2"/>
            </p:cNvCxnSpPr>
            <p:nvPr/>
          </p:nvCxnSpPr>
          <p:spPr bwMode="auto">
            <a:xfrm>
              <a:off x="4006707" y="3843470"/>
              <a:ext cx="240643" cy="549092"/>
            </a:xfrm>
            <a:prstGeom prst="line">
              <a:avLst/>
            </a:prstGeom>
            <a:ln w="28575" cmpd="sng">
              <a:solidFill>
                <a:srgbClr val="0094CA"/>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bwMode="auto">
            <a:xfrm>
              <a:off x="2149740" y="4813303"/>
              <a:ext cx="0" cy="192088"/>
            </a:xfrm>
            <a:prstGeom prst="line">
              <a:avLst/>
            </a:prstGeom>
            <a:ln w="28575"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10" name="TextBox 33"/>
            <p:cNvSpPr txBox="1">
              <a:spLocks noChangeArrowheads="1"/>
            </p:cNvSpPr>
            <p:nvPr/>
          </p:nvSpPr>
          <p:spPr bwMode="auto">
            <a:xfrm>
              <a:off x="3050730" y="3159746"/>
              <a:ext cx="1911952" cy="683725"/>
            </a:xfrm>
            <a:prstGeom prst="rect">
              <a:avLst/>
            </a:prstGeom>
            <a:solidFill>
              <a:srgbClr val="FFFFFF">
                <a:alpha val="69019"/>
              </a:srgbClr>
            </a:solidFill>
            <a:ln w="28575">
              <a:solidFill>
                <a:srgbClr val="0094CA"/>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defTabSz="791215"/>
              <a:r>
                <a:rPr lang="en-US" sz="1077" b="1">
                  <a:solidFill>
                    <a:srgbClr val="0094CA"/>
                  </a:solidFill>
                  <a:latin typeface="+mj-lt"/>
                  <a:cs typeface="Calibri"/>
                </a:rPr>
                <a:t>2014</a:t>
              </a:r>
            </a:p>
            <a:p>
              <a:pPr defTabSz="791215"/>
              <a:r>
                <a:rPr lang="en-US" sz="923" b="1">
                  <a:solidFill>
                    <a:srgbClr val="000000"/>
                  </a:solidFill>
                  <a:latin typeface="+mj-lt"/>
                  <a:cs typeface="Calibri"/>
                </a:rPr>
                <a:t>Construction Starts on Green Field Site</a:t>
              </a:r>
            </a:p>
          </p:txBody>
        </p:sp>
        <p:sp>
          <p:nvSpPr>
            <p:cNvPr id="11" name="TextBox 36"/>
            <p:cNvSpPr txBox="1">
              <a:spLocks noChangeArrowheads="1"/>
            </p:cNvSpPr>
            <p:nvPr/>
          </p:nvSpPr>
          <p:spPr bwMode="auto">
            <a:xfrm>
              <a:off x="812374" y="4044006"/>
              <a:ext cx="1694340" cy="683725"/>
            </a:xfrm>
            <a:prstGeom prst="rect">
              <a:avLst/>
            </a:prstGeom>
            <a:solidFill>
              <a:srgbClr val="FFFFFF">
                <a:alpha val="69019"/>
              </a:srgbClr>
            </a:solidFill>
            <a:ln w="28575">
              <a:solidFill>
                <a:srgbClr val="0094CA"/>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defTabSz="791215"/>
              <a:r>
                <a:rPr lang="en-US" sz="1077" b="1">
                  <a:solidFill>
                    <a:srgbClr val="0094CA"/>
                  </a:solidFill>
                  <a:latin typeface="+mj-lt"/>
                  <a:cs typeface="Calibri"/>
                </a:rPr>
                <a:t>2009</a:t>
              </a:r>
            </a:p>
            <a:p>
              <a:pPr defTabSz="791215"/>
              <a:r>
                <a:rPr lang="en-US" sz="923" b="1">
                  <a:solidFill>
                    <a:srgbClr val="000000"/>
                  </a:solidFill>
                  <a:latin typeface="+mj-lt"/>
                  <a:cs typeface="Calibri"/>
                </a:rPr>
                <a:t>Decision to Site ESS in Lund</a:t>
              </a:r>
            </a:p>
          </p:txBody>
        </p:sp>
        <p:grpSp>
          <p:nvGrpSpPr>
            <p:cNvPr id="12" name="Group 84"/>
            <p:cNvGrpSpPr>
              <a:grpSpLocks/>
            </p:cNvGrpSpPr>
            <p:nvPr/>
          </p:nvGrpSpPr>
          <p:grpSpPr bwMode="auto">
            <a:xfrm>
              <a:off x="552207" y="2438402"/>
              <a:ext cx="8904941" cy="3290899"/>
              <a:chOff x="509589" y="2248787"/>
              <a:chExt cx="8219561" cy="3425738"/>
            </a:xfrm>
          </p:grpSpPr>
          <p:grpSp>
            <p:nvGrpSpPr>
              <p:cNvPr id="13" name="Group 72"/>
              <p:cNvGrpSpPr>
                <a:grpSpLocks/>
              </p:cNvGrpSpPr>
              <p:nvPr/>
            </p:nvGrpSpPr>
            <p:grpSpPr bwMode="auto">
              <a:xfrm>
                <a:off x="7576067" y="2569291"/>
                <a:ext cx="608554" cy="270369"/>
                <a:chOff x="1665943" y="4915251"/>
                <a:chExt cx="608554" cy="270369"/>
              </a:xfrm>
            </p:grpSpPr>
            <p:cxnSp>
              <p:nvCxnSpPr>
                <p:cNvPr id="45" name="Straight Connector 44"/>
                <p:cNvCxnSpPr/>
                <p:nvPr/>
              </p:nvCxnSpPr>
              <p:spPr>
                <a:xfrm flipH="1">
                  <a:off x="1664967" y="5050850"/>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H="1">
                  <a:off x="2115796" y="5050850"/>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47" name="Oval 46"/>
                <p:cNvSpPr/>
                <p:nvPr/>
              </p:nvSpPr>
              <p:spPr>
                <a:xfrm>
                  <a:off x="1834822" y="4915342"/>
                  <a:ext cx="269862" cy="271018"/>
                </a:xfrm>
                <a:prstGeom prst="ellipse">
                  <a:avLst/>
                </a:prstGeom>
                <a:noFill/>
                <a:ln w="57150" cmpd="sng">
                  <a:solidFill>
                    <a:srgbClr val="0094CA"/>
                  </a:solidFill>
                </a:ln>
              </p:spPr>
              <p:style>
                <a:lnRef idx="1">
                  <a:schemeClr val="accent1"/>
                </a:lnRef>
                <a:fillRef idx="3">
                  <a:schemeClr val="accent1"/>
                </a:fillRef>
                <a:effectRef idx="2">
                  <a:schemeClr val="accent1"/>
                </a:effectRef>
                <a:fontRef idx="minor">
                  <a:schemeClr val="lt1"/>
                </a:fontRef>
              </p:style>
              <p:txBody>
                <a:bodyPr anchor="ctr"/>
                <a:lstStyle/>
                <a:p>
                  <a:pPr algn="ctr" defTabSz="791215">
                    <a:defRPr/>
                  </a:pPr>
                  <a:endParaRPr lang="en-US" sz="1231">
                    <a:solidFill>
                      <a:prstClr val="white"/>
                    </a:solidFill>
                    <a:latin typeface="+mj-lt"/>
                    <a:cs typeface="Calibri"/>
                  </a:endParaRPr>
                </a:p>
              </p:txBody>
            </p:sp>
          </p:grpSp>
          <p:cxnSp>
            <p:nvCxnSpPr>
              <p:cNvPr id="14" name="Straight Arrow Connector 13"/>
              <p:cNvCxnSpPr/>
              <p:nvPr/>
            </p:nvCxnSpPr>
            <p:spPr>
              <a:xfrm flipV="1">
                <a:off x="8167201" y="2248787"/>
                <a:ext cx="561949" cy="461061"/>
              </a:xfrm>
              <a:prstGeom prst="straightConnector1">
                <a:avLst/>
              </a:prstGeom>
              <a:ln w="57150" cmpd="sng">
                <a:solidFill>
                  <a:srgbClr val="0094CA"/>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6986157" y="2696628"/>
                <a:ext cx="606397" cy="484195"/>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grpSp>
            <p:nvGrpSpPr>
              <p:cNvPr id="16" name="Group 60"/>
              <p:cNvGrpSpPr>
                <a:grpSpLocks/>
              </p:cNvGrpSpPr>
              <p:nvPr/>
            </p:nvGrpSpPr>
            <p:grpSpPr bwMode="auto">
              <a:xfrm>
                <a:off x="6394219" y="3039642"/>
                <a:ext cx="608554" cy="270369"/>
                <a:chOff x="1665943" y="4915251"/>
                <a:chExt cx="608554" cy="270369"/>
              </a:xfrm>
            </p:grpSpPr>
            <p:cxnSp>
              <p:nvCxnSpPr>
                <p:cNvPr id="42" name="Straight Connector 41"/>
                <p:cNvCxnSpPr/>
                <p:nvPr/>
              </p:nvCxnSpPr>
              <p:spPr>
                <a:xfrm flipH="1">
                  <a:off x="1665770" y="5051475"/>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a:off x="2115012" y="5051475"/>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44" name="Oval 43"/>
                <p:cNvSpPr/>
                <p:nvPr/>
              </p:nvSpPr>
              <p:spPr>
                <a:xfrm>
                  <a:off x="1834037" y="4915966"/>
                  <a:ext cx="271450" cy="269364"/>
                </a:xfrm>
                <a:prstGeom prst="ellipse">
                  <a:avLst/>
                </a:prstGeom>
                <a:noFill/>
                <a:ln w="57150" cmpd="sng">
                  <a:solidFill>
                    <a:srgbClr val="0094CA"/>
                  </a:solidFill>
                </a:ln>
              </p:spPr>
              <p:style>
                <a:lnRef idx="1">
                  <a:schemeClr val="accent1"/>
                </a:lnRef>
                <a:fillRef idx="3">
                  <a:schemeClr val="accent1"/>
                </a:fillRef>
                <a:effectRef idx="2">
                  <a:schemeClr val="accent1"/>
                </a:effectRef>
                <a:fontRef idx="minor">
                  <a:schemeClr val="lt1"/>
                </a:fontRef>
              </p:style>
              <p:txBody>
                <a:bodyPr anchor="ctr"/>
                <a:lstStyle/>
                <a:p>
                  <a:pPr algn="ctr" defTabSz="791215">
                    <a:defRPr/>
                  </a:pPr>
                  <a:endParaRPr lang="en-US" sz="1231">
                    <a:solidFill>
                      <a:prstClr val="white"/>
                    </a:solidFill>
                    <a:latin typeface="+mj-lt"/>
                    <a:cs typeface="Calibri"/>
                  </a:endParaRPr>
                </a:p>
              </p:txBody>
            </p:sp>
          </p:grpSp>
          <p:cxnSp>
            <p:nvCxnSpPr>
              <p:cNvPr id="17" name="Straight Connector 16"/>
              <p:cNvCxnSpPr/>
              <p:nvPr/>
            </p:nvCxnSpPr>
            <p:spPr>
              <a:xfrm flipH="1">
                <a:off x="5808287" y="3169256"/>
                <a:ext cx="606397" cy="484195"/>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grpSp>
            <p:nvGrpSpPr>
              <p:cNvPr id="18" name="Group 56"/>
              <p:cNvGrpSpPr>
                <a:grpSpLocks/>
              </p:cNvGrpSpPr>
              <p:nvPr/>
            </p:nvGrpSpPr>
            <p:grpSpPr bwMode="auto">
              <a:xfrm>
                <a:off x="5217882" y="3517943"/>
                <a:ext cx="608554" cy="270369"/>
                <a:chOff x="1665943" y="4915251"/>
                <a:chExt cx="608554" cy="270369"/>
              </a:xfrm>
            </p:grpSpPr>
            <p:cxnSp>
              <p:nvCxnSpPr>
                <p:cNvPr id="39" name="Straight Connector 38"/>
                <p:cNvCxnSpPr/>
                <p:nvPr/>
              </p:nvCxnSpPr>
              <p:spPr>
                <a:xfrm flipH="1">
                  <a:off x="1665825" y="5050759"/>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a:off x="2115066" y="5050759"/>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41" name="Oval 40"/>
                <p:cNvSpPr/>
                <p:nvPr/>
              </p:nvSpPr>
              <p:spPr>
                <a:xfrm>
                  <a:off x="1834092" y="4915250"/>
                  <a:ext cx="271449" cy="271018"/>
                </a:xfrm>
                <a:prstGeom prst="ellipse">
                  <a:avLst/>
                </a:prstGeom>
                <a:noFill/>
                <a:ln w="57150" cmpd="sng">
                  <a:solidFill>
                    <a:srgbClr val="0094CA"/>
                  </a:solidFill>
                </a:ln>
              </p:spPr>
              <p:style>
                <a:lnRef idx="1">
                  <a:schemeClr val="accent1"/>
                </a:lnRef>
                <a:fillRef idx="3">
                  <a:schemeClr val="accent1"/>
                </a:fillRef>
                <a:effectRef idx="2">
                  <a:schemeClr val="accent1"/>
                </a:effectRef>
                <a:fontRef idx="minor">
                  <a:schemeClr val="lt1"/>
                </a:fontRef>
              </p:style>
              <p:txBody>
                <a:bodyPr anchor="ctr"/>
                <a:lstStyle/>
                <a:p>
                  <a:pPr algn="ctr" defTabSz="791215">
                    <a:defRPr/>
                  </a:pPr>
                  <a:endParaRPr lang="en-US" sz="1231">
                    <a:solidFill>
                      <a:prstClr val="white"/>
                    </a:solidFill>
                    <a:latin typeface="+mj-lt"/>
                    <a:cs typeface="Calibri"/>
                  </a:endParaRPr>
                </a:p>
              </p:txBody>
            </p:sp>
          </p:grpSp>
          <p:cxnSp>
            <p:nvCxnSpPr>
              <p:cNvPr id="19" name="Straight Connector 18"/>
              <p:cNvCxnSpPr>
                <a:endCxn id="38" idx="6"/>
              </p:cNvCxnSpPr>
              <p:nvPr/>
            </p:nvCxnSpPr>
            <p:spPr>
              <a:xfrm flipH="1">
                <a:off x="4035440" y="3646741"/>
                <a:ext cx="1200292" cy="746351"/>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38" name="Oval 37"/>
              <p:cNvSpPr/>
              <p:nvPr/>
            </p:nvSpPr>
            <p:spPr bwMode="auto">
              <a:xfrm>
                <a:off x="3765578" y="4257582"/>
                <a:ext cx="269862" cy="271019"/>
              </a:xfrm>
              <a:prstGeom prst="ellipse">
                <a:avLst/>
              </a:prstGeom>
              <a:noFill/>
              <a:ln w="57150" cmpd="sng">
                <a:solidFill>
                  <a:srgbClr val="0094CA"/>
                </a:solidFill>
              </a:ln>
            </p:spPr>
            <p:style>
              <a:lnRef idx="1">
                <a:schemeClr val="accent1"/>
              </a:lnRef>
              <a:fillRef idx="3">
                <a:schemeClr val="accent1"/>
              </a:fillRef>
              <a:effectRef idx="2">
                <a:schemeClr val="accent1"/>
              </a:effectRef>
              <a:fontRef idx="minor">
                <a:schemeClr val="lt1"/>
              </a:fontRef>
            </p:style>
            <p:txBody>
              <a:bodyPr anchor="ctr"/>
              <a:lstStyle/>
              <a:p>
                <a:pPr algn="ctr" defTabSz="791215">
                  <a:defRPr/>
                </a:pPr>
                <a:endParaRPr lang="en-US" sz="1231">
                  <a:solidFill>
                    <a:prstClr val="white"/>
                  </a:solidFill>
                  <a:latin typeface="+mj-lt"/>
                  <a:cs typeface="Calibri"/>
                </a:endParaRPr>
              </a:p>
            </p:txBody>
          </p:sp>
          <p:cxnSp>
            <p:nvCxnSpPr>
              <p:cNvPr id="21" name="Straight Connector 20"/>
              <p:cNvCxnSpPr/>
              <p:nvPr/>
            </p:nvCxnSpPr>
            <p:spPr>
              <a:xfrm flipH="1">
                <a:off x="3452547" y="4432109"/>
                <a:ext cx="313032" cy="173207"/>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grpSp>
            <p:nvGrpSpPr>
              <p:cNvPr id="22" name="Group 44"/>
              <p:cNvGrpSpPr>
                <a:grpSpLocks/>
              </p:cNvGrpSpPr>
              <p:nvPr/>
            </p:nvGrpSpPr>
            <p:grpSpPr bwMode="auto">
              <a:xfrm>
                <a:off x="2858379" y="4465147"/>
                <a:ext cx="608554" cy="270369"/>
                <a:chOff x="1665943" y="4915251"/>
                <a:chExt cx="608554" cy="270369"/>
              </a:xfrm>
            </p:grpSpPr>
            <p:cxnSp>
              <p:nvCxnSpPr>
                <p:cNvPr id="33" name="Straight Connector 32"/>
                <p:cNvCxnSpPr/>
                <p:nvPr/>
              </p:nvCxnSpPr>
              <p:spPr>
                <a:xfrm flipH="1">
                  <a:off x="1666414" y="5050463"/>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2115655" y="5050463"/>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35" name="Oval 34"/>
                <p:cNvSpPr/>
                <p:nvPr/>
              </p:nvSpPr>
              <p:spPr>
                <a:xfrm>
                  <a:off x="1834681" y="4914954"/>
                  <a:ext cx="271449" cy="271018"/>
                </a:xfrm>
                <a:prstGeom prst="ellipse">
                  <a:avLst/>
                </a:prstGeom>
                <a:noFill/>
                <a:ln w="57150" cmpd="sng">
                  <a:solidFill>
                    <a:srgbClr val="0094CA"/>
                  </a:solidFill>
                </a:ln>
              </p:spPr>
              <p:style>
                <a:lnRef idx="1">
                  <a:schemeClr val="accent1"/>
                </a:lnRef>
                <a:fillRef idx="3">
                  <a:schemeClr val="accent1"/>
                </a:fillRef>
                <a:effectRef idx="2">
                  <a:schemeClr val="accent1"/>
                </a:effectRef>
                <a:fontRef idx="minor">
                  <a:schemeClr val="lt1"/>
                </a:fontRef>
              </p:style>
              <p:txBody>
                <a:bodyPr anchor="ctr"/>
                <a:lstStyle/>
                <a:p>
                  <a:pPr algn="ctr" defTabSz="791215">
                    <a:defRPr/>
                  </a:pPr>
                  <a:endParaRPr lang="en-US" sz="1231">
                    <a:solidFill>
                      <a:prstClr val="white"/>
                    </a:solidFill>
                    <a:latin typeface="+mj-lt"/>
                    <a:cs typeface="Calibri"/>
                  </a:endParaRPr>
                </a:p>
              </p:txBody>
            </p:sp>
          </p:grpSp>
          <p:cxnSp>
            <p:nvCxnSpPr>
              <p:cNvPr id="23" name="Straight Connector 22"/>
              <p:cNvCxnSpPr/>
              <p:nvPr/>
            </p:nvCxnSpPr>
            <p:spPr>
              <a:xfrm flipH="1">
                <a:off x="2274677" y="4592096"/>
                <a:ext cx="606397" cy="484196"/>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grpSp>
            <p:nvGrpSpPr>
              <p:cNvPr id="24" name="Group 43"/>
              <p:cNvGrpSpPr>
                <a:grpSpLocks/>
              </p:cNvGrpSpPr>
              <p:nvPr/>
            </p:nvGrpSpPr>
            <p:grpSpPr bwMode="auto">
              <a:xfrm>
                <a:off x="1682729" y="4932036"/>
                <a:ext cx="608554" cy="270369"/>
                <a:chOff x="1665943" y="4915251"/>
                <a:chExt cx="608554" cy="270369"/>
              </a:xfrm>
            </p:grpSpPr>
            <p:cxnSp>
              <p:nvCxnSpPr>
                <p:cNvPr id="30" name="Straight Connector 29"/>
                <p:cNvCxnSpPr/>
                <p:nvPr/>
              </p:nvCxnSpPr>
              <p:spPr>
                <a:xfrm flipH="1">
                  <a:off x="1665781" y="5051244"/>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a:off x="2115023" y="5051244"/>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32" name="Oval 31"/>
                <p:cNvSpPr/>
                <p:nvPr/>
              </p:nvSpPr>
              <p:spPr>
                <a:xfrm>
                  <a:off x="1834048" y="4915735"/>
                  <a:ext cx="271450" cy="269366"/>
                </a:xfrm>
                <a:prstGeom prst="ellipse">
                  <a:avLst/>
                </a:prstGeom>
                <a:noFill/>
                <a:ln w="57150" cmpd="sng">
                  <a:solidFill>
                    <a:srgbClr val="0094CA"/>
                  </a:solidFill>
                </a:ln>
              </p:spPr>
              <p:style>
                <a:lnRef idx="1">
                  <a:schemeClr val="accent1"/>
                </a:lnRef>
                <a:fillRef idx="3">
                  <a:schemeClr val="accent1"/>
                </a:fillRef>
                <a:effectRef idx="2">
                  <a:schemeClr val="accent1"/>
                </a:effectRef>
                <a:fontRef idx="minor">
                  <a:schemeClr val="lt1"/>
                </a:fontRef>
              </p:style>
              <p:txBody>
                <a:bodyPr anchor="ctr"/>
                <a:lstStyle/>
                <a:p>
                  <a:pPr algn="ctr" defTabSz="791215">
                    <a:defRPr/>
                  </a:pPr>
                  <a:endParaRPr lang="en-US" sz="1231">
                    <a:solidFill>
                      <a:prstClr val="white"/>
                    </a:solidFill>
                    <a:latin typeface="+mj-lt"/>
                    <a:cs typeface="Calibri"/>
                  </a:endParaRPr>
                </a:p>
              </p:txBody>
            </p:sp>
          </p:grpSp>
          <p:cxnSp>
            <p:nvCxnSpPr>
              <p:cNvPr id="25" name="Straight Connector 24"/>
              <p:cNvCxnSpPr/>
              <p:nvPr/>
            </p:nvCxnSpPr>
            <p:spPr>
              <a:xfrm flipH="1">
                <a:off x="1099982" y="5061419"/>
                <a:ext cx="606397" cy="484196"/>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grpSp>
            <p:nvGrpSpPr>
              <p:cNvPr id="26" name="Group 64"/>
              <p:cNvGrpSpPr>
                <a:grpSpLocks/>
              </p:cNvGrpSpPr>
              <p:nvPr/>
            </p:nvGrpSpPr>
            <p:grpSpPr bwMode="auto">
              <a:xfrm>
                <a:off x="509589" y="5404156"/>
                <a:ext cx="608554" cy="270369"/>
                <a:chOff x="1665943" y="4915251"/>
                <a:chExt cx="608554" cy="270369"/>
              </a:xfrm>
            </p:grpSpPr>
            <p:cxnSp>
              <p:nvCxnSpPr>
                <p:cNvPr id="27" name="Straight Connector 26"/>
                <p:cNvCxnSpPr/>
                <p:nvPr/>
              </p:nvCxnSpPr>
              <p:spPr>
                <a:xfrm flipH="1">
                  <a:off x="1665814" y="5050100"/>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2115055" y="5050100"/>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29" name="Oval 28"/>
                <p:cNvSpPr/>
                <p:nvPr/>
              </p:nvSpPr>
              <p:spPr>
                <a:xfrm>
                  <a:off x="1834081" y="4914591"/>
                  <a:ext cx="271449" cy="271018"/>
                </a:xfrm>
                <a:prstGeom prst="ellipse">
                  <a:avLst/>
                </a:prstGeom>
                <a:noFill/>
                <a:ln w="57150" cmpd="sng">
                  <a:solidFill>
                    <a:srgbClr val="0094CA"/>
                  </a:solidFill>
                </a:ln>
              </p:spPr>
              <p:style>
                <a:lnRef idx="1">
                  <a:schemeClr val="accent1"/>
                </a:lnRef>
                <a:fillRef idx="3">
                  <a:schemeClr val="accent1"/>
                </a:fillRef>
                <a:effectRef idx="2">
                  <a:schemeClr val="accent1"/>
                </a:effectRef>
                <a:fontRef idx="minor">
                  <a:schemeClr val="lt1"/>
                </a:fontRef>
              </p:style>
              <p:txBody>
                <a:bodyPr anchor="ctr"/>
                <a:lstStyle/>
                <a:p>
                  <a:pPr algn="ctr" defTabSz="791215">
                    <a:defRPr/>
                  </a:pPr>
                  <a:endParaRPr lang="en-US" sz="1231">
                    <a:solidFill>
                      <a:prstClr val="white"/>
                    </a:solidFill>
                    <a:latin typeface="+mj-lt"/>
                    <a:cs typeface="Calibri"/>
                  </a:endParaRPr>
                </a:p>
              </p:txBody>
            </p:sp>
          </p:grpSp>
        </p:grpSp>
        <p:sp>
          <p:nvSpPr>
            <p:cNvPr id="48" name="TextBox 32"/>
            <p:cNvSpPr txBox="1">
              <a:spLocks noChangeArrowheads="1"/>
            </p:cNvSpPr>
            <p:nvPr/>
          </p:nvSpPr>
          <p:spPr bwMode="auto">
            <a:xfrm>
              <a:off x="7988941" y="1601792"/>
              <a:ext cx="1707259" cy="683725"/>
            </a:xfrm>
            <a:prstGeom prst="rect">
              <a:avLst/>
            </a:prstGeom>
            <a:solidFill>
              <a:srgbClr val="FFFFFF">
                <a:alpha val="69019"/>
              </a:srgbClr>
            </a:solidFill>
            <a:ln w="28575">
              <a:solidFill>
                <a:srgbClr val="0094CA"/>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defTabSz="791215"/>
              <a:r>
                <a:rPr lang="en-US" sz="1077" b="1">
                  <a:solidFill>
                    <a:srgbClr val="0094CA"/>
                  </a:solidFill>
                  <a:latin typeface="+mj-lt"/>
                  <a:cs typeface="Calibri"/>
                </a:rPr>
                <a:t>2025</a:t>
              </a:r>
            </a:p>
            <a:p>
              <a:pPr defTabSz="791215"/>
              <a:r>
                <a:rPr lang="en-US" sz="923" b="1">
                  <a:solidFill>
                    <a:srgbClr val="000000"/>
                  </a:solidFill>
                  <a:latin typeface="+mj-lt"/>
                  <a:cs typeface="Calibri"/>
                </a:rPr>
                <a:t>ESS Construction Phase Complete</a:t>
              </a:r>
            </a:p>
          </p:txBody>
        </p:sp>
        <p:cxnSp>
          <p:nvCxnSpPr>
            <p:cNvPr id="49" name="Straight Connector 48"/>
            <p:cNvCxnSpPr/>
            <p:nvPr/>
          </p:nvCxnSpPr>
          <p:spPr bwMode="auto">
            <a:xfrm>
              <a:off x="883973" y="5729291"/>
              <a:ext cx="0" cy="158750"/>
            </a:xfrm>
            <a:prstGeom prst="line">
              <a:avLst/>
            </a:prstGeom>
            <a:ln w="28575"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50" name="TextBox 35"/>
            <p:cNvSpPr txBox="1">
              <a:spLocks noChangeArrowheads="1"/>
            </p:cNvSpPr>
            <p:nvPr/>
          </p:nvSpPr>
          <p:spPr bwMode="auto">
            <a:xfrm>
              <a:off x="223586" y="5894829"/>
              <a:ext cx="2258880" cy="683725"/>
            </a:xfrm>
            <a:prstGeom prst="rect">
              <a:avLst/>
            </a:prstGeom>
            <a:solidFill>
              <a:srgbClr val="FFFFFF">
                <a:alpha val="69019"/>
              </a:srgbClr>
            </a:solidFill>
            <a:ln w="28575">
              <a:solidFill>
                <a:srgbClr val="0094CA"/>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defTabSz="791215"/>
              <a:r>
                <a:rPr lang="en-US" sz="1077" b="1">
                  <a:solidFill>
                    <a:srgbClr val="0094CA"/>
                  </a:solidFill>
                  <a:latin typeface="+mj-lt"/>
                  <a:cs typeface="Calibri"/>
                </a:rPr>
                <a:t>2003</a:t>
              </a:r>
            </a:p>
            <a:p>
              <a:pPr defTabSz="791215"/>
              <a:r>
                <a:rPr lang="en-US" sz="923" b="1">
                  <a:solidFill>
                    <a:srgbClr val="000000"/>
                  </a:solidFill>
                  <a:latin typeface="+mj-lt"/>
                  <a:cs typeface="Calibri"/>
                </a:rPr>
                <a:t>European Design of ESS Completed</a:t>
              </a:r>
            </a:p>
          </p:txBody>
        </p:sp>
        <p:cxnSp>
          <p:nvCxnSpPr>
            <p:cNvPr id="51" name="Straight Connector 50"/>
            <p:cNvCxnSpPr/>
            <p:nvPr/>
          </p:nvCxnSpPr>
          <p:spPr bwMode="auto">
            <a:xfrm>
              <a:off x="3436144" y="4827616"/>
              <a:ext cx="0" cy="312737"/>
            </a:xfrm>
            <a:prstGeom prst="line">
              <a:avLst/>
            </a:prstGeom>
            <a:ln w="28575"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52" name="TextBox 34"/>
            <p:cNvSpPr txBox="1">
              <a:spLocks noChangeArrowheads="1"/>
            </p:cNvSpPr>
            <p:nvPr/>
          </p:nvSpPr>
          <p:spPr bwMode="auto">
            <a:xfrm>
              <a:off x="2801267" y="5143260"/>
              <a:ext cx="2034832" cy="683725"/>
            </a:xfrm>
            <a:prstGeom prst="rect">
              <a:avLst/>
            </a:prstGeom>
            <a:solidFill>
              <a:srgbClr val="FFFFFF">
                <a:alpha val="69019"/>
              </a:srgbClr>
            </a:solidFill>
            <a:ln w="28575">
              <a:solidFill>
                <a:srgbClr val="0094CA"/>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defTabSz="791215"/>
              <a:r>
                <a:rPr lang="en-US" sz="1077" b="1">
                  <a:solidFill>
                    <a:srgbClr val="0094CA"/>
                  </a:solidFill>
                  <a:latin typeface="+mj-lt"/>
                  <a:cs typeface="Calibri"/>
                </a:rPr>
                <a:t>2012</a:t>
              </a:r>
            </a:p>
            <a:p>
              <a:pPr defTabSz="791215"/>
              <a:r>
                <a:rPr lang="en-US" sz="923" b="1">
                  <a:solidFill>
                    <a:prstClr val="black"/>
                  </a:solidFill>
                  <a:latin typeface="+mj-lt"/>
                  <a:cs typeface="Calibri"/>
                </a:rPr>
                <a:t>ESS Design Update Phase Complete</a:t>
              </a:r>
            </a:p>
          </p:txBody>
        </p:sp>
        <p:cxnSp>
          <p:nvCxnSpPr>
            <p:cNvPr id="53" name="Straight Connector 52"/>
            <p:cNvCxnSpPr/>
            <p:nvPr/>
          </p:nvCxnSpPr>
          <p:spPr bwMode="auto">
            <a:xfrm>
              <a:off x="5981435" y="3929066"/>
              <a:ext cx="0" cy="747712"/>
            </a:xfrm>
            <a:prstGeom prst="line">
              <a:avLst/>
            </a:prstGeom>
            <a:ln w="28575"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54" name="TextBox 31"/>
            <p:cNvSpPr txBox="1">
              <a:spLocks noChangeArrowheads="1"/>
            </p:cNvSpPr>
            <p:nvPr/>
          </p:nvSpPr>
          <p:spPr bwMode="auto">
            <a:xfrm>
              <a:off x="5461360" y="4677402"/>
              <a:ext cx="1892126" cy="683725"/>
            </a:xfrm>
            <a:prstGeom prst="rect">
              <a:avLst/>
            </a:prstGeom>
            <a:solidFill>
              <a:srgbClr val="FFFFFF">
                <a:alpha val="69019"/>
              </a:srgbClr>
            </a:solidFill>
            <a:ln w="28575">
              <a:solidFill>
                <a:srgbClr val="0094CA"/>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defTabSz="791215"/>
              <a:r>
                <a:rPr lang="en-US" sz="1077" b="1">
                  <a:solidFill>
                    <a:srgbClr val="0094CA"/>
                  </a:solidFill>
                  <a:latin typeface="+mj-lt"/>
                  <a:cs typeface="Calibri"/>
                </a:rPr>
                <a:t>2019</a:t>
              </a:r>
            </a:p>
            <a:p>
              <a:pPr defTabSz="791215"/>
              <a:r>
                <a:rPr lang="en-US" sz="923" b="1">
                  <a:latin typeface="+mj-lt"/>
                  <a:cs typeface="Calibri"/>
                </a:rPr>
                <a:t>Start of Initial Operations Phase</a:t>
              </a:r>
            </a:p>
          </p:txBody>
        </p:sp>
        <p:cxnSp>
          <p:nvCxnSpPr>
            <p:cNvPr id="55" name="Straight Connector 54"/>
            <p:cNvCxnSpPr/>
            <p:nvPr/>
          </p:nvCxnSpPr>
          <p:spPr bwMode="auto">
            <a:xfrm>
              <a:off x="7260962" y="3463928"/>
              <a:ext cx="0" cy="257175"/>
            </a:xfrm>
            <a:prstGeom prst="line">
              <a:avLst/>
            </a:prstGeom>
            <a:ln w="28575"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56" name="TextBox 22"/>
            <p:cNvSpPr txBox="1">
              <a:spLocks noChangeArrowheads="1"/>
            </p:cNvSpPr>
            <p:nvPr/>
          </p:nvSpPr>
          <p:spPr bwMode="auto">
            <a:xfrm>
              <a:off x="6927507" y="3720713"/>
              <a:ext cx="1837271" cy="683725"/>
            </a:xfrm>
            <a:prstGeom prst="rect">
              <a:avLst/>
            </a:prstGeom>
            <a:solidFill>
              <a:srgbClr val="FFFFFF">
                <a:alpha val="69019"/>
              </a:srgbClr>
            </a:solidFill>
            <a:ln w="28575">
              <a:solidFill>
                <a:srgbClr val="0094CA"/>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defTabSz="791215"/>
              <a:r>
                <a:rPr lang="en-US" sz="1077" b="1">
                  <a:solidFill>
                    <a:srgbClr val="0094CA"/>
                  </a:solidFill>
                  <a:latin typeface="+mj-lt"/>
                  <a:cs typeface="Calibri"/>
                </a:rPr>
                <a:t>2023</a:t>
              </a:r>
            </a:p>
            <a:p>
              <a:pPr defTabSz="791215"/>
              <a:r>
                <a:rPr lang="en-US" sz="923" b="1">
                  <a:solidFill>
                    <a:srgbClr val="000000"/>
                  </a:solidFill>
                  <a:latin typeface="+mj-lt"/>
                  <a:cs typeface="Calibri"/>
                </a:rPr>
                <a:t>ESS Starts</a:t>
              </a:r>
            </a:p>
            <a:p>
              <a:pPr defTabSz="791215"/>
              <a:r>
                <a:rPr lang="en-US" sz="923" b="1">
                  <a:solidFill>
                    <a:srgbClr val="000000"/>
                  </a:solidFill>
                  <a:latin typeface="+mj-lt"/>
                  <a:cs typeface="Calibri"/>
                </a:rPr>
                <a:t>User Program</a:t>
              </a:r>
            </a:p>
          </p:txBody>
        </p:sp>
      </p:grpSp>
      <p:sp>
        <p:nvSpPr>
          <p:cNvPr id="57" name="Rubrik 7">
            <a:extLst>
              <a:ext uri="{FF2B5EF4-FFF2-40B4-BE49-F238E27FC236}">
                <a16:creationId xmlns:a16="http://schemas.microsoft.com/office/drawing/2014/main" id="{6B443176-4F21-734C-B780-F00EF66B2F3F}"/>
              </a:ext>
            </a:extLst>
          </p:cNvPr>
          <p:cNvSpPr txBox="1">
            <a:spLocks/>
          </p:cNvSpPr>
          <p:nvPr/>
        </p:nvSpPr>
        <p:spPr>
          <a:xfrm>
            <a:off x="-43410" y="245748"/>
            <a:ext cx="2496012" cy="595528"/>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kern="1200" baseline="0">
                <a:solidFill>
                  <a:schemeClr val="bg1"/>
                </a:solidFill>
                <a:latin typeface="+mj-lt"/>
                <a:ea typeface="+mj-ea"/>
                <a:cs typeface="+mj-cs"/>
              </a:defRPr>
            </a:lvl1pPr>
          </a:lstStyle>
          <a:p>
            <a:pPr algn="ctr"/>
            <a:r>
              <a:rPr lang="sv-SE" sz="3600" b="1" dirty="0">
                <a:latin typeface="Titillium" pitchFamily="2" charset="77"/>
                <a:cs typeface="Helvetica"/>
              </a:rPr>
              <a:t>Thank you</a:t>
            </a:r>
          </a:p>
        </p:txBody>
      </p:sp>
      <p:pic>
        <p:nvPicPr>
          <p:cNvPr id="60" name="Picture 59">
            <a:extLst>
              <a:ext uri="{FF2B5EF4-FFF2-40B4-BE49-F238E27FC236}">
                <a16:creationId xmlns:a16="http://schemas.microsoft.com/office/drawing/2014/main" id="{679CBAF5-86EB-C44D-9860-5495B7DC06E8}"/>
              </a:ext>
            </a:extLst>
          </p:cNvPr>
          <p:cNvPicPr>
            <a:picLocks noChangeAspect="1"/>
          </p:cNvPicPr>
          <p:nvPr/>
        </p:nvPicPr>
        <p:blipFill rotWithShape="1">
          <a:blip r:embed="rId4">
            <a:extLst>
              <a:ext uri="{28A0092B-C50C-407E-A947-70E740481C1C}">
                <a14:useLocalDpi xmlns:a14="http://schemas.microsoft.com/office/drawing/2010/main" val="0"/>
              </a:ext>
            </a:extLst>
          </a:blip>
          <a:srcRect b="3706"/>
          <a:stretch/>
        </p:blipFill>
        <p:spPr>
          <a:xfrm>
            <a:off x="7392563" y="0"/>
            <a:ext cx="1770943" cy="985292"/>
          </a:xfrm>
          <a:prstGeom prst="rect">
            <a:avLst/>
          </a:prstGeom>
        </p:spPr>
      </p:pic>
    </p:spTree>
    <p:extLst>
      <p:ext uri="{BB962C8B-B14F-4D97-AF65-F5344CB8AC3E}">
        <p14:creationId xmlns:p14="http://schemas.microsoft.com/office/powerpoint/2010/main" val="398964227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sultado de imagen de european spallation source white logo">
            <a:extLst>
              <a:ext uri="{FF2B5EF4-FFF2-40B4-BE49-F238E27FC236}">
                <a16:creationId xmlns:a16="http://schemas.microsoft.com/office/drawing/2014/main" id="{F1640312-821F-4548-8133-C3B4913354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4771" r="1332" b="12258"/>
          <a:stretch/>
        </p:blipFill>
        <p:spPr bwMode="auto">
          <a:xfrm>
            <a:off x="7299349" y="0"/>
            <a:ext cx="1844651" cy="9795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99AAEAA-3C2C-794F-A77B-C64EF940BFB1}"/>
              </a:ext>
            </a:extLst>
          </p:cNvPr>
          <p:cNvPicPr/>
          <p:nvPr/>
        </p:nvPicPr>
        <p:blipFill>
          <a:blip r:embed="rId4">
            <a:extLst>
              <a:ext uri="{28A0092B-C50C-407E-A947-70E740481C1C}">
                <a14:useLocalDpi xmlns:a14="http://schemas.microsoft.com/office/drawing/2010/main" val="0"/>
              </a:ext>
            </a:extLst>
          </a:blip>
          <a:stretch>
            <a:fillRect/>
          </a:stretch>
        </p:blipFill>
        <p:spPr>
          <a:xfrm>
            <a:off x="35496" y="1561356"/>
            <a:ext cx="9081053" cy="3672408"/>
          </a:xfrm>
          <a:prstGeom prst="rect">
            <a:avLst/>
          </a:prstGeom>
        </p:spPr>
      </p:pic>
    </p:spTree>
    <p:extLst>
      <p:ext uri="{BB962C8B-B14F-4D97-AF65-F5344CB8AC3E}">
        <p14:creationId xmlns:p14="http://schemas.microsoft.com/office/powerpoint/2010/main" val="1317582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13B7144-9C65-0346-B85B-FBBE87963C29}"/>
              </a:ext>
            </a:extLst>
          </p:cNvPr>
          <p:cNvSpPr/>
          <p:nvPr/>
        </p:nvSpPr>
        <p:spPr>
          <a:xfrm>
            <a:off x="-1" y="0"/>
            <a:ext cx="9144001"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EF63FBFA-44E1-7742-A854-7C64E8DEC17F}"/>
              </a:ext>
            </a:extLst>
          </p:cNvPr>
          <p:cNvPicPr>
            <a:picLocks noChangeAspect="1"/>
          </p:cNvPicPr>
          <p:nvPr/>
        </p:nvPicPr>
        <p:blipFill rotWithShape="1">
          <a:blip r:embed="rId3">
            <a:extLst>
              <a:ext uri="{28A0092B-C50C-407E-A947-70E740481C1C}">
                <a14:useLocalDpi xmlns:a14="http://schemas.microsoft.com/office/drawing/2010/main" val="0"/>
              </a:ext>
            </a:extLst>
          </a:blip>
          <a:srcRect t="8420" b="12200"/>
          <a:stretch/>
        </p:blipFill>
        <p:spPr>
          <a:xfrm>
            <a:off x="26064" y="372710"/>
            <a:ext cx="9179524" cy="5149086"/>
          </a:xfrm>
          <a:prstGeom prst="rect">
            <a:avLst/>
          </a:prstGeom>
        </p:spPr>
      </p:pic>
      <p:pic>
        <p:nvPicPr>
          <p:cNvPr id="5" name="Picture 2" descr="Resultado de imagen de european spallation source white logo">
            <a:extLst>
              <a:ext uri="{FF2B5EF4-FFF2-40B4-BE49-F238E27FC236}">
                <a16:creationId xmlns:a16="http://schemas.microsoft.com/office/drawing/2014/main" id="{F1640312-821F-4548-8133-C3B49133541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771" b="12258"/>
          <a:stretch/>
        </p:blipFill>
        <p:spPr bwMode="auto">
          <a:xfrm>
            <a:off x="7299349" y="0"/>
            <a:ext cx="1869564" cy="979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122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8204AF-5CEE-0242-B4B1-9428CD475A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0607"/>
            <a:ext cx="9144000" cy="4554393"/>
          </a:xfrm>
          <a:prstGeom prst="rect">
            <a:avLst/>
          </a:prstGeom>
        </p:spPr>
      </p:pic>
      <p:sp>
        <p:nvSpPr>
          <p:cNvPr id="2" name="Title 1">
            <a:extLst>
              <a:ext uri="{FF2B5EF4-FFF2-40B4-BE49-F238E27FC236}">
                <a16:creationId xmlns:a16="http://schemas.microsoft.com/office/drawing/2014/main" id="{266E0EB0-23D5-4645-908C-902A639A0A47}"/>
              </a:ext>
            </a:extLst>
          </p:cNvPr>
          <p:cNvSpPr>
            <a:spLocks noGrp="1"/>
          </p:cNvSpPr>
          <p:nvPr>
            <p:ph type="title"/>
          </p:nvPr>
        </p:nvSpPr>
        <p:spPr/>
        <p:txBody>
          <a:bodyPr/>
          <a:lstStyle/>
          <a:p>
            <a:r>
              <a:rPr lang="en-GB">
                <a:latin typeface="Titillium" pitchFamily="2" charset="77"/>
              </a:rPr>
              <a:t>TG3 schedule (timeline 2018-2021)</a:t>
            </a:r>
          </a:p>
        </p:txBody>
      </p:sp>
      <p:pic>
        <p:nvPicPr>
          <p:cNvPr id="5" name="Picture 4">
            <a:extLst>
              <a:ext uri="{FF2B5EF4-FFF2-40B4-BE49-F238E27FC236}">
                <a16:creationId xmlns:a16="http://schemas.microsoft.com/office/drawing/2014/main" id="{727F5893-0841-FB4A-A61B-DE05FEE9D770}"/>
              </a:ext>
            </a:extLst>
          </p:cNvPr>
          <p:cNvPicPr>
            <a:picLocks noChangeAspect="1"/>
          </p:cNvPicPr>
          <p:nvPr/>
        </p:nvPicPr>
        <p:blipFill rotWithShape="1">
          <a:blip r:embed="rId4">
            <a:extLst>
              <a:ext uri="{28A0092B-C50C-407E-A947-70E740481C1C}">
                <a14:useLocalDpi xmlns:a14="http://schemas.microsoft.com/office/drawing/2010/main" val="0"/>
              </a:ext>
            </a:extLst>
          </a:blip>
          <a:srcRect b="3706"/>
          <a:stretch/>
        </p:blipFill>
        <p:spPr>
          <a:xfrm>
            <a:off x="7373057" y="0"/>
            <a:ext cx="1770943" cy="985292"/>
          </a:xfrm>
          <a:prstGeom prst="rect">
            <a:avLst/>
          </a:prstGeom>
        </p:spPr>
      </p:pic>
    </p:spTree>
    <p:extLst>
      <p:ext uri="{BB962C8B-B14F-4D97-AF65-F5344CB8AC3E}">
        <p14:creationId xmlns:p14="http://schemas.microsoft.com/office/powerpoint/2010/main" val="2167781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E0EB0-23D5-4645-908C-902A639A0A47}"/>
              </a:ext>
            </a:extLst>
          </p:cNvPr>
          <p:cNvSpPr>
            <a:spLocks noGrp="1"/>
          </p:cNvSpPr>
          <p:nvPr>
            <p:ph type="title"/>
          </p:nvPr>
        </p:nvSpPr>
        <p:spPr/>
        <p:txBody>
          <a:bodyPr/>
          <a:lstStyle/>
          <a:p>
            <a:r>
              <a:rPr lang="en-GB" dirty="0">
                <a:latin typeface="Titillium" pitchFamily="2" charset="77"/>
              </a:rPr>
              <a:t>TG3 schedule (motivations)</a:t>
            </a:r>
          </a:p>
        </p:txBody>
      </p:sp>
      <p:pic>
        <p:nvPicPr>
          <p:cNvPr id="5" name="Picture 4">
            <a:extLst>
              <a:ext uri="{FF2B5EF4-FFF2-40B4-BE49-F238E27FC236}">
                <a16:creationId xmlns:a16="http://schemas.microsoft.com/office/drawing/2014/main" id="{727F5893-0841-FB4A-A61B-DE05FEE9D770}"/>
              </a:ext>
            </a:extLst>
          </p:cNvPr>
          <p:cNvPicPr>
            <a:picLocks noChangeAspect="1"/>
          </p:cNvPicPr>
          <p:nvPr/>
        </p:nvPicPr>
        <p:blipFill rotWithShape="1">
          <a:blip r:embed="rId3">
            <a:extLst>
              <a:ext uri="{28A0092B-C50C-407E-A947-70E740481C1C}">
                <a14:useLocalDpi xmlns:a14="http://schemas.microsoft.com/office/drawing/2010/main" val="0"/>
              </a:ext>
            </a:extLst>
          </a:blip>
          <a:srcRect b="3706"/>
          <a:stretch/>
        </p:blipFill>
        <p:spPr>
          <a:xfrm>
            <a:off x="7373057" y="0"/>
            <a:ext cx="1770943" cy="985292"/>
          </a:xfrm>
          <a:prstGeom prst="rect">
            <a:avLst/>
          </a:prstGeom>
        </p:spPr>
      </p:pic>
      <p:pic>
        <p:nvPicPr>
          <p:cNvPr id="7" name="Picture 6">
            <a:extLst>
              <a:ext uri="{FF2B5EF4-FFF2-40B4-BE49-F238E27FC236}">
                <a16:creationId xmlns:a16="http://schemas.microsoft.com/office/drawing/2014/main" id="{E1997CBF-F968-0340-88EF-49DBB0020221}"/>
              </a:ext>
            </a:extLst>
          </p:cNvPr>
          <p:cNvPicPr>
            <a:picLocks noChangeAspect="1"/>
          </p:cNvPicPr>
          <p:nvPr/>
        </p:nvPicPr>
        <p:blipFill rotWithShape="1">
          <a:blip r:embed="rId4">
            <a:extLst>
              <a:ext uri="{28A0092B-C50C-407E-A947-70E740481C1C}">
                <a14:useLocalDpi xmlns:a14="http://schemas.microsoft.com/office/drawing/2010/main" val="0"/>
              </a:ext>
            </a:extLst>
          </a:blip>
          <a:srcRect r="3850"/>
          <a:stretch/>
        </p:blipFill>
        <p:spPr>
          <a:xfrm>
            <a:off x="-36511" y="1181366"/>
            <a:ext cx="9180512" cy="4533634"/>
          </a:xfrm>
          <a:prstGeom prst="rect">
            <a:avLst/>
          </a:prstGeom>
        </p:spPr>
      </p:pic>
      <p:sp>
        <p:nvSpPr>
          <p:cNvPr id="4" name="Rectangle 3">
            <a:extLst>
              <a:ext uri="{FF2B5EF4-FFF2-40B4-BE49-F238E27FC236}">
                <a16:creationId xmlns:a16="http://schemas.microsoft.com/office/drawing/2014/main" id="{99B5D5AE-05B9-2443-B587-837AA7F33DBD}"/>
              </a:ext>
            </a:extLst>
          </p:cNvPr>
          <p:cNvSpPr/>
          <p:nvPr/>
        </p:nvSpPr>
        <p:spPr>
          <a:xfrm>
            <a:off x="0" y="1181366"/>
            <a:ext cx="9144000" cy="4533634"/>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9FD133FC-0948-1148-BFF3-535F01D23C62}"/>
              </a:ext>
            </a:extLst>
          </p:cNvPr>
          <p:cNvSpPr txBox="1"/>
          <p:nvPr/>
        </p:nvSpPr>
        <p:spPr>
          <a:xfrm>
            <a:off x="457200" y="1201316"/>
            <a:ext cx="8219256" cy="4416594"/>
          </a:xfrm>
          <a:prstGeom prst="rect">
            <a:avLst/>
          </a:prstGeom>
          <a:solidFill>
            <a:schemeClr val="bg1"/>
          </a:solidFill>
          <a:ln>
            <a:solidFill>
              <a:schemeClr val="bg1">
                <a:lumMod val="85000"/>
              </a:schemeClr>
            </a:solidFill>
          </a:ln>
          <a:effectLst>
            <a:outerShdw blurRad="50800" dist="38100" dir="5280000" sx="101000" sy="101000" algn="ctr" rotWithShape="0">
              <a:schemeClr val="tx1">
                <a:lumMod val="50000"/>
                <a:lumOff val="50000"/>
                <a:alpha val="84000"/>
              </a:schemeClr>
            </a:outerShdw>
          </a:effectLst>
        </p:spPr>
        <p:txBody>
          <a:bodyPr wrap="square" rtlCol="0">
            <a:spAutoFit/>
          </a:bodyPr>
          <a:lstStyle/>
          <a:p>
            <a:pPr algn="ctr"/>
            <a:r>
              <a:rPr lang="en-GB" sz="2000" b="1" dirty="0">
                <a:latin typeface="Titillium" pitchFamily="2" charset="77"/>
              </a:rPr>
              <a:t>Meet the requirements of the ESS project delivery schedule </a:t>
            </a:r>
          </a:p>
          <a:p>
            <a:pPr algn="ctr"/>
            <a:r>
              <a:rPr lang="en-GB" sz="2000" b="1" dirty="0">
                <a:latin typeface="Titillium" pitchFamily="2" charset="77"/>
              </a:rPr>
              <a:t>(</a:t>
            </a:r>
            <a:r>
              <a:rPr lang="en-GB" sz="2000" b="1" dirty="0" err="1">
                <a:latin typeface="Titillium" pitchFamily="2" charset="77"/>
              </a:rPr>
              <a:t>rebaseline</a:t>
            </a:r>
            <a:r>
              <a:rPr lang="en-GB" sz="2000" b="1" dirty="0">
                <a:latin typeface="Titillium" pitchFamily="2" charset="77"/>
              </a:rPr>
              <a:t> schedule for Neutron Beam Instruments –V4.0 May 2018)</a:t>
            </a:r>
          </a:p>
          <a:p>
            <a:endParaRPr lang="en-GB" sz="2000" dirty="0">
              <a:latin typeface="Titillium" pitchFamily="2" charset="77"/>
            </a:endParaRPr>
          </a:p>
          <a:p>
            <a:r>
              <a:rPr lang="en-GB" sz="1900" dirty="0">
                <a:latin typeface="Titillium" pitchFamily="2" charset="77"/>
              </a:rPr>
              <a:t>Motivations behind this schedule:</a:t>
            </a:r>
          </a:p>
          <a:p>
            <a:pPr marL="285750" indent="-285750">
              <a:buFont typeface="Arial" panose="020B0604020202020204" pitchFamily="34" charset="0"/>
              <a:buChar char="•"/>
            </a:pPr>
            <a:endParaRPr lang="en-GB" sz="1900" dirty="0">
              <a:latin typeface="Titillium" pitchFamily="2" charset="77"/>
            </a:endParaRPr>
          </a:p>
          <a:p>
            <a:pPr marL="285750" indent="-285750">
              <a:spcAft>
                <a:spcPts val="1200"/>
              </a:spcAft>
              <a:buFont typeface="Arial" panose="020B0604020202020204" pitchFamily="34" charset="0"/>
              <a:buChar char="•"/>
            </a:pPr>
            <a:r>
              <a:rPr lang="en-GB" sz="1900" dirty="0">
                <a:latin typeface="Titillium" pitchFamily="2" charset="77"/>
              </a:rPr>
              <a:t>Schedule and preferred cluster of sub-systems by Inst. Teams </a:t>
            </a:r>
          </a:p>
          <a:p>
            <a:pPr marL="285750" indent="-285750">
              <a:spcAft>
                <a:spcPts val="1200"/>
              </a:spcAft>
              <a:buFont typeface="Arial" panose="020B0604020202020204" pitchFamily="34" charset="0"/>
              <a:buChar char="•"/>
            </a:pPr>
            <a:r>
              <a:rPr lang="en-GB" sz="1900" dirty="0">
                <a:latin typeface="Titillium" pitchFamily="2" charset="77"/>
              </a:rPr>
              <a:t>Building access and Installation timelines (Building accesses: </a:t>
            </a:r>
            <a:r>
              <a:rPr lang="en-GB" sz="1900" dirty="0">
                <a:solidFill>
                  <a:schemeClr val="bg2">
                    <a:lumMod val="50000"/>
                  </a:schemeClr>
                </a:solidFill>
                <a:latin typeface="Titillium" pitchFamily="2" charset="77"/>
              </a:rPr>
              <a:t>E01 and E02.1 Sep’19</a:t>
            </a:r>
            <a:r>
              <a:rPr lang="en-GB" sz="1900" dirty="0">
                <a:latin typeface="Titillium" pitchFamily="2" charset="77"/>
              </a:rPr>
              <a:t>;     </a:t>
            </a:r>
            <a:r>
              <a:rPr lang="en-GB" sz="1900" dirty="0">
                <a:solidFill>
                  <a:schemeClr val="accent1">
                    <a:lumMod val="75000"/>
                  </a:schemeClr>
                </a:solidFill>
                <a:latin typeface="Titillium" pitchFamily="2" charset="77"/>
              </a:rPr>
              <a:t>E02.2 May’21</a:t>
            </a:r>
            <a:r>
              <a:rPr lang="en-GB" sz="1900" dirty="0">
                <a:latin typeface="Titillium" pitchFamily="2" charset="77"/>
              </a:rPr>
              <a:t>;    </a:t>
            </a:r>
            <a:r>
              <a:rPr lang="en-GB" sz="1900" dirty="0">
                <a:solidFill>
                  <a:schemeClr val="accent3">
                    <a:lumMod val="75000"/>
                  </a:schemeClr>
                </a:solidFill>
                <a:latin typeface="Titillium" pitchFamily="2" charset="77"/>
              </a:rPr>
              <a:t>Bunker Jul’21</a:t>
            </a:r>
            <a:r>
              <a:rPr lang="en-GB" sz="1900" dirty="0">
                <a:latin typeface="Titillium" pitchFamily="2" charset="77"/>
              </a:rPr>
              <a:t>;    </a:t>
            </a:r>
            <a:r>
              <a:rPr lang="en-GB" sz="1900" dirty="0">
                <a:solidFill>
                  <a:srgbClr val="9285A4"/>
                </a:solidFill>
                <a:latin typeface="Titillium" pitchFamily="2" charset="77"/>
              </a:rPr>
              <a:t>D03 Jan’21</a:t>
            </a:r>
            <a:r>
              <a:rPr lang="en-GB" sz="1900" dirty="0">
                <a:latin typeface="Titillium" pitchFamily="2" charset="77"/>
              </a:rPr>
              <a:t>;      </a:t>
            </a:r>
            <a:r>
              <a:rPr lang="en-GB" sz="1900" dirty="0">
                <a:solidFill>
                  <a:schemeClr val="accent6">
                    <a:lumMod val="75000"/>
                  </a:schemeClr>
                </a:solidFill>
                <a:latin typeface="Titillium" pitchFamily="2" charset="77"/>
              </a:rPr>
              <a:t>D01 Jun’21</a:t>
            </a:r>
            <a:r>
              <a:rPr lang="en-GB" sz="1900" dirty="0">
                <a:latin typeface="Titillium" pitchFamily="2" charset="77"/>
              </a:rPr>
              <a:t>)</a:t>
            </a:r>
          </a:p>
          <a:p>
            <a:pPr marL="285750" indent="-285750">
              <a:spcAft>
                <a:spcPts val="1200"/>
              </a:spcAft>
              <a:buFont typeface="Arial" panose="020B0604020202020204" pitchFamily="34" charset="0"/>
              <a:buChar char="•"/>
            </a:pPr>
            <a:r>
              <a:rPr lang="en-GB" sz="1900" dirty="0">
                <a:latin typeface="Titillium" pitchFamily="2" charset="77"/>
              </a:rPr>
              <a:t>ESS reviewer resources </a:t>
            </a:r>
          </a:p>
          <a:p>
            <a:pPr marL="285750" indent="-285750">
              <a:spcAft>
                <a:spcPts val="1200"/>
              </a:spcAft>
              <a:buFont typeface="Arial" panose="020B0604020202020204" pitchFamily="34" charset="0"/>
              <a:buChar char="•"/>
            </a:pPr>
            <a:r>
              <a:rPr lang="en-GB" sz="1900" dirty="0">
                <a:latin typeface="Titillium" pitchFamily="2" charset="77"/>
              </a:rPr>
              <a:t>Short(-work) months</a:t>
            </a:r>
          </a:p>
          <a:p>
            <a:pPr marL="285750" indent="-285750">
              <a:spcAft>
                <a:spcPts val="1200"/>
              </a:spcAft>
              <a:buFont typeface="Arial" panose="020B0604020202020204" pitchFamily="34" charset="0"/>
              <a:buChar char="•"/>
            </a:pPr>
            <a:r>
              <a:rPr lang="en-GB" sz="1900" dirty="0">
                <a:latin typeface="Titillium" pitchFamily="2" charset="77"/>
              </a:rPr>
              <a:t>Prioritisation of instruments</a:t>
            </a:r>
          </a:p>
          <a:p>
            <a:pPr marL="285750" indent="-285750">
              <a:buFont typeface="Arial" panose="020B0604020202020204" pitchFamily="34" charset="0"/>
              <a:buChar char="•"/>
            </a:pPr>
            <a:r>
              <a:rPr lang="en-GB" sz="1900" dirty="0">
                <a:latin typeface="Titillium" pitchFamily="2" charset="77"/>
              </a:rPr>
              <a:t>Cluster of sub-systems and components that are related (interfacing)</a:t>
            </a:r>
          </a:p>
        </p:txBody>
      </p:sp>
    </p:spTree>
    <p:extLst>
      <p:ext uri="{BB962C8B-B14F-4D97-AF65-F5344CB8AC3E}">
        <p14:creationId xmlns:p14="http://schemas.microsoft.com/office/powerpoint/2010/main" val="2335336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A29DB8-1CDE-134A-80FE-A56DB487C1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4" y="-166836"/>
            <a:ext cx="4383833" cy="6203675"/>
          </a:xfrm>
          <a:prstGeom prst="rect">
            <a:avLst/>
          </a:prstGeom>
        </p:spPr>
      </p:pic>
      <p:pic>
        <p:nvPicPr>
          <p:cNvPr id="16" name="Picture 15">
            <a:extLst>
              <a:ext uri="{FF2B5EF4-FFF2-40B4-BE49-F238E27FC236}">
                <a16:creationId xmlns:a16="http://schemas.microsoft.com/office/drawing/2014/main" id="{A07A389A-86C4-E445-BB2A-5838D2584D4C}"/>
              </a:ext>
            </a:extLst>
          </p:cNvPr>
          <p:cNvPicPr>
            <a:picLocks noChangeAspect="1"/>
          </p:cNvPicPr>
          <p:nvPr/>
        </p:nvPicPr>
        <p:blipFill rotWithShape="1">
          <a:blip r:embed="rId3">
            <a:extLst>
              <a:ext uri="{28A0092B-C50C-407E-A947-70E740481C1C}">
                <a14:useLocalDpi xmlns:a14="http://schemas.microsoft.com/office/drawing/2010/main" val="0"/>
              </a:ext>
            </a:extLst>
          </a:blip>
          <a:srcRect t="25654"/>
          <a:stretch/>
        </p:blipFill>
        <p:spPr>
          <a:xfrm>
            <a:off x="1630649" y="-166836"/>
            <a:ext cx="6004776" cy="6317543"/>
          </a:xfrm>
          <a:prstGeom prst="rect">
            <a:avLst/>
          </a:prstGeom>
        </p:spPr>
      </p:pic>
      <p:sp>
        <p:nvSpPr>
          <p:cNvPr id="2" name="Title 1"/>
          <p:cNvSpPr>
            <a:spLocks noGrp="1"/>
          </p:cNvSpPr>
          <p:nvPr>
            <p:ph type="title"/>
          </p:nvPr>
        </p:nvSpPr>
        <p:spPr>
          <a:xfrm>
            <a:off x="529208" y="228866"/>
            <a:ext cx="7139136" cy="952500"/>
          </a:xfrm>
        </p:spPr>
        <p:txBody>
          <a:bodyPr>
            <a:normAutofit/>
          </a:bodyPr>
          <a:lstStyle/>
          <a:p>
            <a:r>
              <a:rPr lang="en-US">
                <a:latin typeface="Titillium" pitchFamily="2" charset="77"/>
              </a:rPr>
              <a:t>Flow diagram</a:t>
            </a:r>
          </a:p>
        </p:txBody>
      </p:sp>
      <p:pic>
        <p:nvPicPr>
          <p:cNvPr id="12" name="Picture 11">
            <a:extLst>
              <a:ext uri="{FF2B5EF4-FFF2-40B4-BE49-F238E27FC236}">
                <a16:creationId xmlns:a16="http://schemas.microsoft.com/office/drawing/2014/main" id="{46E67C4A-AFD3-E844-9E09-FFB202CF2F19}"/>
              </a:ext>
            </a:extLst>
          </p:cNvPr>
          <p:cNvPicPr>
            <a:picLocks noChangeAspect="1"/>
          </p:cNvPicPr>
          <p:nvPr/>
        </p:nvPicPr>
        <p:blipFill rotWithShape="1">
          <a:blip r:embed="rId4">
            <a:extLst>
              <a:ext uri="{28A0092B-C50C-407E-A947-70E740481C1C}">
                <a14:useLocalDpi xmlns:a14="http://schemas.microsoft.com/office/drawing/2010/main" val="0"/>
              </a:ext>
            </a:extLst>
          </a:blip>
          <a:srcRect l="8542" b="3706"/>
          <a:stretch/>
        </p:blipFill>
        <p:spPr>
          <a:xfrm>
            <a:off x="7524328" y="0"/>
            <a:ext cx="1619672" cy="985292"/>
          </a:xfrm>
          <a:prstGeom prst="rect">
            <a:avLst/>
          </a:prstGeom>
        </p:spPr>
      </p:pic>
      <p:sp>
        <p:nvSpPr>
          <p:cNvPr id="19" name="Oval 18">
            <a:extLst>
              <a:ext uri="{FF2B5EF4-FFF2-40B4-BE49-F238E27FC236}">
                <a16:creationId xmlns:a16="http://schemas.microsoft.com/office/drawing/2014/main" id="{DE015D87-11F7-1F49-A210-93915E3AFAC4}"/>
              </a:ext>
            </a:extLst>
          </p:cNvPr>
          <p:cNvSpPr/>
          <p:nvPr/>
        </p:nvSpPr>
        <p:spPr>
          <a:xfrm>
            <a:off x="5773519" y="2248377"/>
            <a:ext cx="1401746" cy="475081"/>
          </a:xfrm>
          <a:prstGeom prst="ellipse">
            <a:avLst/>
          </a:prstGeom>
          <a:noFill/>
          <a:ln>
            <a:solidFill>
              <a:srgbClr val="F3B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DCA58A2F-9156-2A40-A23A-81BC71C61C22}"/>
              </a:ext>
            </a:extLst>
          </p:cNvPr>
          <p:cNvSpPr txBox="1"/>
          <p:nvPr/>
        </p:nvSpPr>
        <p:spPr>
          <a:xfrm>
            <a:off x="7020272" y="2267937"/>
            <a:ext cx="1944216" cy="323165"/>
          </a:xfrm>
          <a:prstGeom prst="rect">
            <a:avLst/>
          </a:prstGeom>
          <a:noFill/>
        </p:spPr>
        <p:txBody>
          <a:bodyPr wrap="square" rtlCol="0">
            <a:spAutoFit/>
          </a:bodyPr>
          <a:lstStyle/>
          <a:p>
            <a:pPr algn="ctr"/>
            <a:r>
              <a:rPr lang="en-GB" sz="1500" dirty="0">
                <a:solidFill>
                  <a:srgbClr val="E47005"/>
                </a:solidFill>
                <a:latin typeface="Titillium" pitchFamily="2" charset="77"/>
              </a:rPr>
              <a:t>When outsourcing</a:t>
            </a:r>
          </a:p>
        </p:txBody>
      </p:sp>
      <p:sp>
        <p:nvSpPr>
          <p:cNvPr id="45" name="Oval 44">
            <a:extLst>
              <a:ext uri="{FF2B5EF4-FFF2-40B4-BE49-F238E27FC236}">
                <a16:creationId xmlns:a16="http://schemas.microsoft.com/office/drawing/2014/main" id="{C957190F-19D7-1B41-A609-4E5C127BCC5D}"/>
              </a:ext>
            </a:extLst>
          </p:cNvPr>
          <p:cNvSpPr/>
          <p:nvPr/>
        </p:nvSpPr>
        <p:spPr>
          <a:xfrm>
            <a:off x="3847567" y="1713805"/>
            <a:ext cx="1406742" cy="512666"/>
          </a:xfrm>
          <a:prstGeom prst="ellipse">
            <a:avLst/>
          </a:prstGeom>
          <a:noFill/>
          <a:ln>
            <a:solidFill>
              <a:srgbClr val="F3B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a:extLst>
              <a:ext uri="{FF2B5EF4-FFF2-40B4-BE49-F238E27FC236}">
                <a16:creationId xmlns:a16="http://schemas.microsoft.com/office/drawing/2014/main" id="{ECA52154-4A77-564B-9E58-EB36E091464F}"/>
              </a:ext>
            </a:extLst>
          </p:cNvPr>
          <p:cNvSpPr txBox="1"/>
          <p:nvPr/>
        </p:nvSpPr>
        <p:spPr>
          <a:xfrm>
            <a:off x="897825" y="1808555"/>
            <a:ext cx="2340260" cy="323165"/>
          </a:xfrm>
          <a:prstGeom prst="rect">
            <a:avLst/>
          </a:prstGeom>
          <a:noFill/>
        </p:spPr>
        <p:txBody>
          <a:bodyPr wrap="square" rtlCol="0">
            <a:spAutoFit/>
          </a:bodyPr>
          <a:lstStyle/>
          <a:p>
            <a:pPr algn="ctr"/>
            <a:r>
              <a:rPr lang="en-GB" sz="1500" dirty="0">
                <a:solidFill>
                  <a:srgbClr val="E47005"/>
                </a:solidFill>
                <a:latin typeface="Titillium" pitchFamily="2" charset="77"/>
              </a:rPr>
              <a:t>For complex sub-systems</a:t>
            </a:r>
          </a:p>
        </p:txBody>
      </p:sp>
      <p:sp>
        <p:nvSpPr>
          <p:cNvPr id="47" name="Oval 46">
            <a:extLst>
              <a:ext uri="{FF2B5EF4-FFF2-40B4-BE49-F238E27FC236}">
                <a16:creationId xmlns:a16="http://schemas.microsoft.com/office/drawing/2014/main" id="{CB5B5841-CEF6-3347-9BA0-69AEE6F43B21}"/>
              </a:ext>
            </a:extLst>
          </p:cNvPr>
          <p:cNvSpPr/>
          <p:nvPr/>
        </p:nvSpPr>
        <p:spPr>
          <a:xfrm>
            <a:off x="2710769" y="2874998"/>
            <a:ext cx="1080120" cy="414550"/>
          </a:xfrm>
          <a:prstGeom prst="ellipse">
            <a:avLst/>
          </a:prstGeom>
          <a:noFill/>
          <a:ln>
            <a:solidFill>
              <a:srgbClr val="F3B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C90DDD5A-ABE0-C44E-970E-16854BEE5817}"/>
              </a:ext>
            </a:extLst>
          </p:cNvPr>
          <p:cNvSpPr txBox="1"/>
          <p:nvPr/>
        </p:nvSpPr>
        <p:spPr>
          <a:xfrm>
            <a:off x="124558" y="2866467"/>
            <a:ext cx="2651444" cy="323165"/>
          </a:xfrm>
          <a:prstGeom prst="rect">
            <a:avLst/>
          </a:prstGeom>
          <a:noFill/>
        </p:spPr>
        <p:txBody>
          <a:bodyPr wrap="square" rtlCol="0">
            <a:spAutoFit/>
          </a:bodyPr>
          <a:lstStyle/>
          <a:p>
            <a:pPr algn="ctr"/>
            <a:r>
              <a:rPr lang="en-GB" sz="1500">
                <a:solidFill>
                  <a:srgbClr val="E47005"/>
                </a:solidFill>
                <a:latin typeface="Titillium" pitchFamily="2" charset="77"/>
              </a:rPr>
              <a:t>To facilitate early procurement</a:t>
            </a:r>
          </a:p>
        </p:txBody>
      </p:sp>
      <p:sp>
        <p:nvSpPr>
          <p:cNvPr id="49" name="Oval 48">
            <a:extLst>
              <a:ext uri="{FF2B5EF4-FFF2-40B4-BE49-F238E27FC236}">
                <a16:creationId xmlns:a16="http://schemas.microsoft.com/office/drawing/2014/main" id="{50DCE0B6-0383-BE43-845B-31D1B7E2BC75}"/>
              </a:ext>
            </a:extLst>
          </p:cNvPr>
          <p:cNvSpPr/>
          <p:nvPr/>
        </p:nvSpPr>
        <p:spPr>
          <a:xfrm>
            <a:off x="2654091" y="4657700"/>
            <a:ext cx="1208806" cy="532285"/>
          </a:xfrm>
          <a:prstGeom prst="ellipse">
            <a:avLst/>
          </a:prstGeom>
          <a:noFill/>
          <a:ln>
            <a:solidFill>
              <a:srgbClr val="F3B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a:extLst>
              <a:ext uri="{FF2B5EF4-FFF2-40B4-BE49-F238E27FC236}">
                <a16:creationId xmlns:a16="http://schemas.microsoft.com/office/drawing/2014/main" id="{E4DD22DD-F367-0449-B961-CA326B4E59E2}"/>
              </a:ext>
            </a:extLst>
          </p:cNvPr>
          <p:cNvSpPr txBox="1"/>
          <p:nvPr/>
        </p:nvSpPr>
        <p:spPr>
          <a:xfrm>
            <a:off x="301087" y="4792440"/>
            <a:ext cx="2464182" cy="323165"/>
          </a:xfrm>
          <a:prstGeom prst="rect">
            <a:avLst/>
          </a:prstGeom>
          <a:noFill/>
        </p:spPr>
        <p:txBody>
          <a:bodyPr wrap="square" rtlCol="0">
            <a:spAutoFit/>
          </a:bodyPr>
          <a:lstStyle/>
          <a:p>
            <a:pPr algn="ctr"/>
            <a:r>
              <a:rPr lang="en-GB" sz="1500" dirty="0">
                <a:solidFill>
                  <a:srgbClr val="E47005"/>
                </a:solidFill>
                <a:latin typeface="Titillium" pitchFamily="2" charset="77"/>
              </a:rPr>
              <a:t>Together with last Sub-TG3</a:t>
            </a:r>
          </a:p>
        </p:txBody>
      </p:sp>
    </p:spTree>
    <p:extLst>
      <p:ext uri="{BB962C8B-B14F-4D97-AF65-F5344CB8AC3E}">
        <p14:creationId xmlns:p14="http://schemas.microsoft.com/office/powerpoint/2010/main" val="304078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4" grpId="0"/>
      <p:bldP spid="45" grpId="0" animBg="1"/>
      <p:bldP spid="46" grpId="0"/>
      <p:bldP spid="47" grpId="0" animBg="1"/>
      <p:bldP spid="48" grpId="0"/>
      <p:bldP spid="49" grpId="0" animBg="1"/>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EF746F9-BC48-E54F-83F3-D12407F8CD66}"/>
              </a:ext>
            </a:extLst>
          </p:cNvPr>
          <p:cNvPicPr>
            <a:picLocks noChangeAspect="1"/>
          </p:cNvPicPr>
          <p:nvPr/>
        </p:nvPicPr>
        <p:blipFill rotWithShape="1">
          <a:blip r:embed="rId3">
            <a:extLst>
              <a:ext uri="{28A0092B-C50C-407E-A947-70E740481C1C}">
                <a14:useLocalDpi xmlns:a14="http://schemas.microsoft.com/office/drawing/2010/main" val="0"/>
              </a:ext>
            </a:extLst>
          </a:blip>
          <a:srcRect r="7109"/>
          <a:stretch/>
        </p:blipFill>
        <p:spPr>
          <a:xfrm>
            <a:off x="-1" y="1273324"/>
            <a:ext cx="9144001" cy="4051556"/>
          </a:xfrm>
          <a:prstGeom prst="rect">
            <a:avLst/>
          </a:prstGeom>
        </p:spPr>
      </p:pic>
      <p:pic>
        <p:nvPicPr>
          <p:cNvPr id="15" name="Picture 2" descr="Resultado de imagen de european spallation source white logo">
            <a:extLst>
              <a:ext uri="{FF2B5EF4-FFF2-40B4-BE49-F238E27FC236}">
                <a16:creationId xmlns:a16="http://schemas.microsoft.com/office/drawing/2014/main" id="{52857C69-2BAE-3542-A123-BC55257AF4A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199" b="12259"/>
          <a:stretch/>
        </p:blipFill>
        <p:spPr bwMode="auto">
          <a:xfrm>
            <a:off x="7274435" y="49188"/>
            <a:ext cx="1869564" cy="903648"/>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Arrow Connector 24">
            <a:extLst>
              <a:ext uri="{FF2B5EF4-FFF2-40B4-BE49-F238E27FC236}">
                <a16:creationId xmlns:a16="http://schemas.microsoft.com/office/drawing/2014/main" id="{18FBD064-75E2-3B43-A2D1-2709EE986360}"/>
              </a:ext>
            </a:extLst>
          </p:cNvPr>
          <p:cNvCxnSpPr>
            <a:cxnSpLocks/>
          </p:cNvCxnSpPr>
          <p:nvPr/>
        </p:nvCxnSpPr>
        <p:spPr>
          <a:xfrm>
            <a:off x="539552" y="5180864"/>
            <a:ext cx="360040" cy="0"/>
          </a:xfrm>
          <a:prstGeom prst="straightConnector1">
            <a:avLst/>
          </a:prstGeom>
          <a:ln w="38100">
            <a:solidFill>
              <a:srgbClr val="F3C316"/>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B435A34-DDFA-2448-A01C-14BE131D2B92}"/>
              </a:ext>
            </a:extLst>
          </p:cNvPr>
          <p:cNvCxnSpPr>
            <a:cxnSpLocks/>
          </p:cNvCxnSpPr>
          <p:nvPr/>
        </p:nvCxnSpPr>
        <p:spPr>
          <a:xfrm>
            <a:off x="539552" y="4100744"/>
            <a:ext cx="360040" cy="0"/>
          </a:xfrm>
          <a:prstGeom prst="straightConnector1">
            <a:avLst/>
          </a:prstGeom>
          <a:ln w="38100">
            <a:solidFill>
              <a:srgbClr val="F3C316"/>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15B4E55-3492-954C-A0DE-28D4E161CF81}"/>
              </a:ext>
            </a:extLst>
          </p:cNvPr>
          <p:cNvCxnSpPr>
            <a:cxnSpLocks/>
          </p:cNvCxnSpPr>
          <p:nvPr/>
        </p:nvCxnSpPr>
        <p:spPr>
          <a:xfrm>
            <a:off x="539552" y="4280764"/>
            <a:ext cx="360040" cy="0"/>
          </a:xfrm>
          <a:prstGeom prst="straightConnector1">
            <a:avLst/>
          </a:prstGeom>
          <a:ln w="38100">
            <a:solidFill>
              <a:srgbClr val="F3C316"/>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2DB13A1-ABFF-9346-BAD9-9E1EA548C745}"/>
              </a:ext>
            </a:extLst>
          </p:cNvPr>
          <p:cNvCxnSpPr>
            <a:cxnSpLocks/>
          </p:cNvCxnSpPr>
          <p:nvPr/>
        </p:nvCxnSpPr>
        <p:spPr>
          <a:xfrm>
            <a:off x="539552" y="4460784"/>
            <a:ext cx="360040" cy="0"/>
          </a:xfrm>
          <a:prstGeom prst="straightConnector1">
            <a:avLst/>
          </a:prstGeom>
          <a:ln w="38100">
            <a:solidFill>
              <a:srgbClr val="F3C316"/>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73FD6DCE-1440-C14B-8B0A-EAF08F1C7FF7}"/>
              </a:ext>
            </a:extLst>
          </p:cNvPr>
          <p:cNvCxnSpPr>
            <a:cxnSpLocks/>
          </p:cNvCxnSpPr>
          <p:nvPr/>
        </p:nvCxnSpPr>
        <p:spPr>
          <a:xfrm>
            <a:off x="539552" y="4640804"/>
            <a:ext cx="360040" cy="0"/>
          </a:xfrm>
          <a:prstGeom prst="straightConnector1">
            <a:avLst/>
          </a:prstGeom>
          <a:ln w="38100">
            <a:solidFill>
              <a:srgbClr val="F3C316"/>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909629D1-1853-114F-9AEF-71AAB5DFB49D}"/>
              </a:ext>
            </a:extLst>
          </p:cNvPr>
          <p:cNvCxnSpPr>
            <a:cxnSpLocks/>
          </p:cNvCxnSpPr>
          <p:nvPr/>
        </p:nvCxnSpPr>
        <p:spPr>
          <a:xfrm>
            <a:off x="539552" y="4820824"/>
            <a:ext cx="360040" cy="0"/>
          </a:xfrm>
          <a:prstGeom prst="straightConnector1">
            <a:avLst/>
          </a:prstGeom>
          <a:ln w="38100">
            <a:solidFill>
              <a:srgbClr val="F3C316"/>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8781AAB7-BE69-4146-9B2F-FD3175DB3807}"/>
              </a:ext>
            </a:extLst>
          </p:cNvPr>
          <p:cNvCxnSpPr>
            <a:cxnSpLocks/>
          </p:cNvCxnSpPr>
          <p:nvPr/>
        </p:nvCxnSpPr>
        <p:spPr>
          <a:xfrm>
            <a:off x="539552" y="5000844"/>
            <a:ext cx="360040" cy="0"/>
          </a:xfrm>
          <a:prstGeom prst="straightConnector1">
            <a:avLst/>
          </a:prstGeom>
          <a:ln w="38100">
            <a:solidFill>
              <a:srgbClr val="F3C316"/>
            </a:solidFill>
            <a:tailEnd type="triangle"/>
          </a:ln>
        </p:spPr>
        <p:style>
          <a:lnRef idx="1">
            <a:schemeClr val="accent1"/>
          </a:lnRef>
          <a:fillRef idx="0">
            <a:schemeClr val="accent1"/>
          </a:fillRef>
          <a:effectRef idx="0">
            <a:schemeClr val="accent1"/>
          </a:effectRef>
          <a:fontRef idx="minor">
            <a:schemeClr val="tx1"/>
          </a:fontRef>
        </p:style>
      </p:cxnSp>
      <p:sp>
        <p:nvSpPr>
          <p:cNvPr id="46" name="Title 1">
            <a:extLst>
              <a:ext uri="{FF2B5EF4-FFF2-40B4-BE49-F238E27FC236}">
                <a16:creationId xmlns:a16="http://schemas.microsoft.com/office/drawing/2014/main" id="{FC58743B-A2F2-B146-8C96-294DED36BABC}"/>
              </a:ext>
            </a:extLst>
          </p:cNvPr>
          <p:cNvSpPr>
            <a:spLocks noGrp="1"/>
          </p:cNvSpPr>
          <p:nvPr>
            <p:ph type="title"/>
          </p:nvPr>
        </p:nvSpPr>
        <p:spPr>
          <a:xfrm>
            <a:off x="457200" y="228866"/>
            <a:ext cx="7139136" cy="952500"/>
          </a:xfrm>
        </p:spPr>
        <p:txBody>
          <a:bodyPr/>
          <a:lstStyle/>
          <a:p>
            <a:r>
              <a:rPr lang="en-GB" dirty="0">
                <a:latin typeface="Titillium" pitchFamily="2" charset="77"/>
              </a:rPr>
              <a:t>Confluence space</a:t>
            </a:r>
          </a:p>
        </p:txBody>
      </p:sp>
    </p:spTree>
    <p:extLst>
      <p:ext uri="{BB962C8B-B14F-4D97-AF65-F5344CB8AC3E}">
        <p14:creationId xmlns:p14="http://schemas.microsoft.com/office/powerpoint/2010/main" val="177866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Resultado de imagen de european spallation source white logo">
            <a:extLst>
              <a:ext uri="{FF2B5EF4-FFF2-40B4-BE49-F238E27FC236}">
                <a16:creationId xmlns:a16="http://schemas.microsoft.com/office/drawing/2014/main" id="{52857C69-2BAE-3542-A123-BC55257AF4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199" b="12259"/>
          <a:stretch/>
        </p:blipFill>
        <p:spPr bwMode="auto">
          <a:xfrm>
            <a:off x="7274435" y="193204"/>
            <a:ext cx="1869564" cy="9036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45427BB-38D8-2C4D-B401-5F32F38640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6424161" cy="5715000"/>
          </a:xfrm>
          <a:prstGeom prst="rect">
            <a:avLst/>
          </a:prstGeom>
        </p:spPr>
      </p:pic>
      <p:sp>
        <p:nvSpPr>
          <p:cNvPr id="19" name="Title 1">
            <a:extLst>
              <a:ext uri="{FF2B5EF4-FFF2-40B4-BE49-F238E27FC236}">
                <a16:creationId xmlns:a16="http://schemas.microsoft.com/office/drawing/2014/main" id="{DEAFE297-96F5-A641-8947-273C2B09B454}"/>
              </a:ext>
            </a:extLst>
          </p:cNvPr>
          <p:cNvSpPr>
            <a:spLocks noGrp="1"/>
          </p:cNvSpPr>
          <p:nvPr>
            <p:ph type="title"/>
          </p:nvPr>
        </p:nvSpPr>
        <p:spPr>
          <a:xfrm>
            <a:off x="5796136" y="1201316"/>
            <a:ext cx="3456384" cy="4513684"/>
          </a:xfrm>
          <a:solidFill>
            <a:schemeClr val="bg1">
              <a:alpha val="77000"/>
            </a:schemeClr>
          </a:solidFill>
        </p:spPr>
        <p:txBody>
          <a:bodyPr/>
          <a:lstStyle/>
          <a:p>
            <a:r>
              <a:rPr lang="en-GB" dirty="0">
                <a:solidFill>
                  <a:srgbClr val="1394CA"/>
                </a:solidFill>
                <a:latin typeface="Titillium" pitchFamily="2" charset="77"/>
              </a:rPr>
              <a:t>Confluence space:</a:t>
            </a:r>
            <a:br>
              <a:rPr lang="en-GB" dirty="0">
                <a:solidFill>
                  <a:srgbClr val="1394CA"/>
                </a:solidFill>
                <a:latin typeface="Titillium" pitchFamily="2" charset="77"/>
              </a:rPr>
            </a:br>
            <a:r>
              <a:rPr lang="en-GB" dirty="0">
                <a:solidFill>
                  <a:srgbClr val="1394CA"/>
                </a:solidFill>
                <a:latin typeface="Titillium" pitchFamily="2" charset="77"/>
              </a:rPr>
              <a:t>Table of</a:t>
            </a:r>
            <a:br>
              <a:rPr lang="en-GB" dirty="0">
                <a:solidFill>
                  <a:srgbClr val="1394CA"/>
                </a:solidFill>
                <a:latin typeface="Titillium" pitchFamily="2" charset="77"/>
              </a:rPr>
            </a:br>
            <a:r>
              <a:rPr lang="en-GB" dirty="0">
                <a:solidFill>
                  <a:srgbClr val="1394CA"/>
                </a:solidFill>
                <a:latin typeface="Titillium" pitchFamily="2" charset="77"/>
              </a:rPr>
              <a:t>- Deliverables</a:t>
            </a:r>
            <a:br>
              <a:rPr lang="en-GB" dirty="0">
                <a:solidFill>
                  <a:srgbClr val="1394CA"/>
                </a:solidFill>
                <a:latin typeface="Titillium" pitchFamily="2" charset="77"/>
              </a:rPr>
            </a:br>
            <a:r>
              <a:rPr lang="en-GB" dirty="0">
                <a:solidFill>
                  <a:srgbClr val="1394CA"/>
                </a:solidFill>
                <a:latin typeface="Titillium" pitchFamily="2" charset="77"/>
              </a:rPr>
              <a:t>- Relevant documents</a:t>
            </a:r>
            <a:br>
              <a:rPr lang="en-GB" dirty="0">
                <a:solidFill>
                  <a:srgbClr val="1394CA"/>
                </a:solidFill>
                <a:latin typeface="Titillium" pitchFamily="2" charset="77"/>
              </a:rPr>
            </a:br>
            <a:r>
              <a:rPr lang="en-GB" dirty="0">
                <a:solidFill>
                  <a:srgbClr val="1394CA"/>
                </a:solidFill>
                <a:latin typeface="Titillium" pitchFamily="2" charset="77"/>
              </a:rPr>
              <a:t>- Description, flow and timeline</a:t>
            </a:r>
            <a:br>
              <a:rPr lang="en-GB" dirty="0">
                <a:solidFill>
                  <a:srgbClr val="1394CA"/>
                </a:solidFill>
                <a:latin typeface="Titillium" pitchFamily="2" charset="77"/>
              </a:rPr>
            </a:br>
            <a:r>
              <a:rPr lang="en-GB" dirty="0">
                <a:solidFill>
                  <a:srgbClr val="1394CA"/>
                </a:solidFill>
                <a:latin typeface="Titillium" pitchFamily="2" charset="77"/>
              </a:rPr>
              <a:t>- Reviewer </a:t>
            </a:r>
          </a:p>
        </p:txBody>
      </p:sp>
    </p:spTree>
    <p:extLst>
      <p:ext uri="{BB962C8B-B14F-4D97-AF65-F5344CB8AC3E}">
        <p14:creationId xmlns:p14="http://schemas.microsoft.com/office/powerpoint/2010/main" val="3709110027"/>
      </p:ext>
    </p:extLst>
  </p:cSld>
  <p:clrMapOvr>
    <a:masterClrMapping/>
  </p:clrMapOvr>
</p:sld>
</file>

<file path=ppt/theme/theme1.xml><?xml version="1.0" encoding="utf-8"?>
<a:theme xmlns:a="http://schemas.openxmlformats.org/drawingml/2006/main" name="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ESS Core Powerpoint.pptx</Template>
  <TotalTime>52613</TotalTime>
  <Words>1925</Words>
  <Application>Microsoft Macintosh PowerPoint</Application>
  <PresentationFormat>On-screen Show (16:10)</PresentationFormat>
  <Paragraphs>262</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ＭＳ Ｐゴシック</vt:lpstr>
      <vt:lpstr>Arial</vt:lpstr>
      <vt:lpstr>Calibri</vt:lpstr>
      <vt:lpstr>Futura Medium</vt:lpstr>
      <vt:lpstr>Helvetica</vt:lpstr>
      <vt:lpstr>Times New Roman</vt:lpstr>
      <vt:lpstr>Titillium</vt:lpstr>
      <vt:lpstr>Wingdings</vt:lpstr>
      <vt:lpstr>ESS Core Powerpoint</vt:lpstr>
      <vt:lpstr>Phase 2 and TG3 processes   </vt:lpstr>
      <vt:lpstr>PowerPoint Presentation</vt:lpstr>
      <vt:lpstr>PowerPoint Presentation</vt:lpstr>
      <vt:lpstr>PowerPoint Presentation</vt:lpstr>
      <vt:lpstr>TG3 schedule (timeline 2018-2021)</vt:lpstr>
      <vt:lpstr>TG3 schedule (motivations)</vt:lpstr>
      <vt:lpstr>Flow diagram</vt:lpstr>
      <vt:lpstr>Confluence space</vt:lpstr>
      <vt:lpstr>Confluence space: Table of - Deliverables - Relevant documents - Description, flow and timeline - Reviewer </vt:lpstr>
      <vt:lpstr>Input from Instrument Teams: CTV</vt:lpstr>
      <vt:lpstr>CTV: deliverables</vt:lpstr>
      <vt:lpstr>Manufacturer timeline and TG3</vt:lpstr>
      <vt:lpstr>Input from Instrument Teams: IDR</vt:lpstr>
      <vt:lpstr>IDR: deliverables</vt:lpstr>
      <vt:lpstr>Input from Instrument Teams: Sub-TG3</vt:lpstr>
      <vt:lpstr>Sub-TG3: deliverables</vt:lpstr>
      <vt:lpstr>Input from Instrument Teams:  Final TG3</vt:lpstr>
      <vt:lpstr>Final TG3: Deliverables</vt:lpstr>
      <vt:lpstr>Making TG3 an agile process</vt:lpstr>
      <vt:lpstr>Journey to deliver the world’s leading facility for research using neutrons</vt:lpstr>
    </vt:vector>
  </TitlesOfParts>
  <Company>ESS</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Heléne Björkman</dc:creator>
  <cp:lastModifiedBy>judith Freita</cp:lastModifiedBy>
  <cp:revision>469</cp:revision>
  <cp:lastPrinted>2018-09-10T13:52:55Z</cp:lastPrinted>
  <dcterms:created xsi:type="dcterms:W3CDTF">2013-10-29T16:05:10Z</dcterms:created>
  <dcterms:modified xsi:type="dcterms:W3CDTF">2018-09-11T14:06:44Z</dcterms:modified>
</cp:coreProperties>
</file>