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52" r:id="rId8"/>
    <p:sldMasterId id="2147483765" r:id="rId9"/>
  </p:sldMasterIdLst>
  <p:notesMasterIdLst>
    <p:notesMasterId r:id="rId18"/>
  </p:notesMasterIdLst>
  <p:sldIdLst>
    <p:sldId id="256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0080625" cy="7559675"/>
  <p:notesSz cx="9928225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6242" autoAdjust="0"/>
  </p:normalViewPr>
  <p:slideViewPr>
    <p:cSldViewPr snapToGrid="0">
      <p:cViewPr varScale="1">
        <p:scale>
          <a:sx n="100" d="100"/>
          <a:sy n="100" d="100"/>
        </p:scale>
        <p:origin x="10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203" cy="341145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38" y="0"/>
            <a:ext cx="4303203" cy="341145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02F10F99-1DB7-D240-BC6C-FB6E778B995D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406" y="3271161"/>
            <a:ext cx="7943414" cy="2676679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530"/>
            <a:ext cx="4303203" cy="341145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38" y="6456530"/>
            <a:ext cx="4303203" cy="341145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A339579B-D3D6-984E-A36D-FF01E4F2FE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17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54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28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24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5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33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89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9579B-D3D6-984E-A36D-FF01E4F2FED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41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94" name="Imagen 393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395" name="Imagen 394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9" name="Imagen 38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40" name="Imagen 39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9" name="Imagen 78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80" name="Imagen 79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9" name="Imagen 118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120" name="Imagen 119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0" name="Imagen 159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161" name="Imagen 160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99" name="Imagen 198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200" name="Imagen 199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8" name="Imagen 237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239" name="Imagen 238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77" name="Imagen 276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278" name="Imagen 277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756000" y="671400"/>
            <a:ext cx="856800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756000" y="4553280"/>
            <a:ext cx="856800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146560" y="218376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14656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756000" y="4553280"/>
            <a:ext cx="4181040" cy="21636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55" name="Imagen 354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  <p:pic>
        <p:nvPicPr>
          <p:cNvPr id="356" name="Imagen 355"/>
          <p:cNvPicPr/>
          <p:nvPr/>
        </p:nvPicPr>
        <p:blipFill>
          <a:blip r:embed="rId2"/>
          <a:stretch/>
        </p:blipFill>
        <p:spPr>
          <a:xfrm>
            <a:off x="2197440" y="2183760"/>
            <a:ext cx="568512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subTitle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IN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IN" sz="353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720"/>
            <a:ext cx="10080000" cy="1259280"/>
          </a:xfrm>
          <a:prstGeom prst="rect">
            <a:avLst/>
          </a:prstGeom>
          <a:gradFill>
            <a:gsLst>
              <a:gs pos="0">
                <a:srgbClr val="CE3B37"/>
              </a:gs>
              <a:gs pos="100000">
                <a:srgbClr val="9B2D2A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3600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 rot="5400000">
            <a:off x="-2268000" y="3528000"/>
            <a:ext cx="6336000" cy="1800000"/>
          </a:xfrm>
          <a:prstGeom prst="rect">
            <a:avLst/>
          </a:prstGeom>
          <a:gradFill>
            <a:gsLst>
              <a:gs pos="0">
                <a:srgbClr val="CE3B37"/>
              </a:gs>
              <a:gs pos="100000">
                <a:srgbClr val="9B2D2A"/>
              </a:gs>
            </a:gsLst>
            <a:lin ang="5400000"/>
          </a:gradFill>
          <a:ln w="9360">
            <a:solidFill>
              <a:srgbClr val="BE4B48"/>
            </a:solidFill>
            <a:miter/>
          </a:ln>
          <a:effectLst>
            <a:outerShdw dist="36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80000" y="193320"/>
            <a:ext cx="9720000" cy="88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del texto de título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980000" y="1440000"/>
            <a:ext cx="792000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Séptimo nivel del esquema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064000" y="7092000"/>
            <a:ext cx="183564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fld id="{A03EF50B-15CC-4A00-828F-A8250F2F8A1B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‹Nº›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140000" y="7092000"/>
            <a:ext cx="378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&lt;pie de página&gt;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1980000" y="7092000"/>
            <a:ext cx="198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&lt;fecha/hora&gt;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720"/>
            <a:ext cx="10080000" cy="1259280"/>
          </a:xfrm>
          <a:prstGeom prst="rect">
            <a:avLst/>
          </a:prstGeom>
          <a:solidFill>
            <a:srgbClr val="FF0000"/>
          </a:solidFill>
          <a:ln w="9360">
            <a:solidFill>
              <a:srgbClr val="BE4B4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60000" y="193320"/>
            <a:ext cx="9360000" cy="88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del texto de título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60000" y="1440000"/>
            <a:ext cx="936000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Séptimo nivel del esquema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504000" y="7020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&lt;fecha/hora&gt;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060000" y="7020000"/>
            <a:ext cx="396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&lt;pie de página&gt;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7227360" y="7020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fld id="{2444991E-483F-434E-A606-A05D6A24BC10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‹Nº›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880000"/>
            <a:ext cx="10080000" cy="1439280"/>
          </a:xfrm>
          <a:prstGeom prst="rect">
            <a:avLst/>
          </a:prstGeom>
          <a:gradFill>
            <a:gsLst>
              <a:gs pos="0">
                <a:srgbClr val="CE3B37"/>
              </a:gs>
              <a:gs pos="100000">
                <a:srgbClr val="9B2D2A"/>
              </a:gs>
            </a:gsLst>
            <a:lin ang="16200000"/>
          </a:gradFill>
          <a:ln w="9360">
            <a:solidFill>
              <a:srgbClr val="BE4B48"/>
            </a:solidFill>
            <a:miter/>
          </a:ln>
          <a:effectLst>
            <a:outerShdw dist="3600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32000" y="2985840"/>
            <a:ext cx="925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title text format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504000" y="4500000"/>
            <a:ext cx="907164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&lt;fecha/hora&gt;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&lt;pie de página&gt;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fld id="{1AE20A7E-1A18-462D-BD63-7B312D6E0A34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‹Nº›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360"/>
            <a:ext cx="10080000" cy="60948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0" y="7020000"/>
            <a:ext cx="10080000" cy="5580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504000" y="1417320"/>
            <a:ext cx="9071640" cy="315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del texto de título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04000" y="5400000"/>
            <a:ext cx="907164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Séptimo nivel del esquema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&lt;fecha/hora&gt;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&lt;pie de página&gt;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fld id="{939F6DE9-1537-4E2A-BB9B-D680B4920854}" type="slidenum">
              <a:rPr lang="en-IN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‹Nº›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193320"/>
            <a:ext cx="9071640" cy="106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del texto de título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620000"/>
            <a:ext cx="907164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Séptimo nivel del esquema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dt"/>
          </p:nvPr>
        </p:nvSpPr>
        <p:spPr>
          <a:xfrm>
            <a:off x="50400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&lt;fecha/hora&gt;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/>
          </p:nvPr>
        </p:nvSpPr>
        <p:spPr>
          <a:xfrm>
            <a:off x="3060000" y="7092000"/>
            <a:ext cx="396000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&lt;pie de página&gt;</a:t>
            </a:r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sldNum"/>
          </p:nvPr>
        </p:nvSpPr>
        <p:spPr>
          <a:xfrm>
            <a:off x="7227360" y="7092000"/>
            <a:ext cx="2348280" cy="38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fld id="{EB4E7A67-B0FE-4CAD-93DD-BF03BF4B382A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‹Nº›</a:t>
            </a:fld>
            <a:endParaRPr lang="en-IN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55E44C3-384F-45DC-9560-67C9BF15558F}" type="datetime">
              <a:rPr lang="en-IN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29-05-2018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07FE5EC-A5E7-447A-8445-D02249E0B3D3}" type="slidenum">
              <a:rPr lang="en-IN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‹Nº›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3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109160" y="1266120"/>
            <a:ext cx="8562600" cy="1259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slide title</a:t>
            </a:r>
            <a:endParaRPr lang="en-US" sz="23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109160" y="2494080"/>
            <a:ext cx="8562600" cy="41281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n-US" sz="309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n-US" sz="221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n-US" sz="199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esquemaClick to edit text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First level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2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309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3090" b="0" strike="noStrike" spc="-1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dt"/>
          </p:nvPr>
        </p:nvSpPr>
        <p:spPr>
          <a:xfrm>
            <a:off x="50400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7E90AFC-17E6-45BC-8501-D2B3B511350B}" type="datetime">
              <a:rPr lang="en-IN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29-05-2018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ftr"/>
          </p:nvPr>
        </p:nvSpPr>
        <p:spPr>
          <a:xfrm>
            <a:off x="3443760" y="7007040"/>
            <a:ext cx="3191400" cy="402120"/>
          </a:xfrm>
          <a:prstGeom prst="rect">
            <a:avLst/>
          </a:prstGeom>
        </p:spPr>
        <p:txBody>
          <a:bodyPr anchor="ctr"/>
          <a:lstStyle/>
          <a:p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sldNum"/>
          </p:nvPr>
        </p:nvSpPr>
        <p:spPr>
          <a:xfrm>
            <a:off x="7223760" y="7007040"/>
            <a:ext cx="2351880" cy="4021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9CA9E8-C96B-425D-A4E6-0FCAFB928749}" type="slidenum">
              <a:rPr lang="en-IN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n-IN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IN" sz="5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del texto de título</a:t>
            </a: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Times"/>
              <a:buChar char="•"/>
            </a:pPr>
            <a:r>
              <a:rPr lang="en-IN" sz="35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esquema del texto</a:t>
            </a:r>
          </a:p>
          <a:p>
            <a:pPr marL="742680" lvl="1" indent="-285480">
              <a:buClr>
                <a:srgbClr val="000000"/>
              </a:buClr>
              <a:buFont typeface="Times"/>
              <a:buChar char="–"/>
            </a:pPr>
            <a:r>
              <a:rPr lang="en-IN" sz="30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nivel del esquema</a:t>
            </a:r>
          </a:p>
          <a:p>
            <a:pPr marL="1143000" lvl="2" indent="-228600">
              <a:buClr>
                <a:srgbClr val="000000"/>
              </a:buClr>
              <a:buFont typeface="Times"/>
              <a:buChar char="•"/>
            </a:pPr>
            <a:r>
              <a:rPr lang="en-IN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Tercer nivel del esquema</a:t>
            </a:r>
          </a:p>
          <a:p>
            <a:pPr marL="1600200" lvl="3" indent="-228600">
              <a:buClr>
                <a:srgbClr val="000000"/>
              </a:buClr>
              <a:buFont typeface="Times"/>
              <a:buChar char="–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Cuarto nivel del esquema</a:t>
            </a:r>
          </a:p>
          <a:p>
            <a:pPr marL="2057400" lvl="4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nivel del esquema</a:t>
            </a:r>
          </a:p>
          <a:p>
            <a:pPr marL="2057400" lvl="5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nivel del esquema</a:t>
            </a:r>
          </a:p>
          <a:p>
            <a:pPr marL="2057400" lvl="6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Séptimo nivel del esquema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dt"/>
          </p:nvPr>
        </p:nvSpPr>
        <p:spPr>
          <a:xfrm>
            <a:off x="75600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ftr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sldNum"/>
          </p:nvPr>
        </p:nvSpPr>
        <p:spPr>
          <a:xfrm>
            <a:off x="722376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CE15E28-0D0E-4D5F-8F0F-21F173253A89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756000" y="671400"/>
            <a:ext cx="8568000" cy="1260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IN" sz="5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del texto de título</a:t>
            </a: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756000" y="2183760"/>
            <a:ext cx="8568000" cy="4536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Times"/>
              <a:buChar char="•"/>
            </a:pPr>
            <a:r>
              <a:rPr lang="en-IN" sz="353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Pulse para editar el formato de esquema del texto</a:t>
            </a:r>
          </a:p>
          <a:p>
            <a:pPr marL="742680" lvl="1" indent="-285480">
              <a:buClr>
                <a:srgbClr val="000000"/>
              </a:buClr>
              <a:buFont typeface="Times"/>
              <a:buChar char="–"/>
            </a:pPr>
            <a:r>
              <a:rPr lang="en-IN" sz="30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nivel del esquema</a:t>
            </a:r>
          </a:p>
          <a:p>
            <a:pPr marL="1143000" lvl="2" indent="-228600">
              <a:buClr>
                <a:srgbClr val="000000"/>
              </a:buClr>
              <a:buFont typeface="Times"/>
              <a:buChar char="•"/>
            </a:pPr>
            <a:r>
              <a:rPr lang="en-IN" sz="26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Tercer nivel del esquema</a:t>
            </a:r>
          </a:p>
          <a:p>
            <a:pPr marL="1600200" lvl="3" indent="-228600">
              <a:buClr>
                <a:srgbClr val="000000"/>
              </a:buClr>
              <a:buFont typeface="Times"/>
              <a:buChar char="–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Cuarto nivel del esquema</a:t>
            </a:r>
          </a:p>
          <a:p>
            <a:pPr marL="2057400" lvl="4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nivel del esquema</a:t>
            </a:r>
          </a:p>
          <a:p>
            <a:pPr marL="2057400" lvl="5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nivel del esquema</a:t>
            </a:r>
          </a:p>
          <a:p>
            <a:pPr marL="2057400" lvl="6" indent="-228600">
              <a:buClr>
                <a:srgbClr val="000000"/>
              </a:buClr>
              <a:buFont typeface="Times"/>
              <a:buChar char="»"/>
            </a:pPr>
            <a:r>
              <a:rPr lang="en-IN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Séptimo nivel del esquema</a:t>
            </a:r>
          </a:p>
        </p:txBody>
      </p:sp>
      <p:sp>
        <p:nvSpPr>
          <p:cNvPr id="359" name="PlaceHolder 3"/>
          <p:cNvSpPr>
            <a:spLocks noGrp="1"/>
          </p:cNvSpPr>
          <p:nvPr>
            <p:ph type="dt"/>
          </p:nvPr>
        </p:nvSpPr>
        <p:spPr>
          <a:xfrm>
            <a:off x="75600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ftr"/>
          </p:nvPr>
        </p:nvSpPr>
        <p:spPr>
          <a:xfrm>
            <a:off x="3443760" y="6887880"/>
            <a:ext cx="319212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sldNum"/>
          </p:nvPr>
        </p:nvSpPr>
        <p:spPr>
          <a:xfrm>
            <a:off x="7223760" y="6887880"/>
            <a:ext cx="2100240" cy="5040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528A89CB-AAAC-49E6-964D-FAB9A9D4764B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IN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CE8C65F3-12FE-4572-A34C-088D1A244FFE}"/>
              </a:ext>
            </a:extLst>
          </p:cNvPr>
          <p:cNvSpPr txBox="1"/>
          <p:nvPr/>
        </p:nvSpPr>
        <p:spPr>
          <a:xfrm>
            <a:off x="913165" y="3097800"/>
            <a:ext cx="8871721" cy="2449391"/>
          </a:xfrm>
          <a:prstGeom prst="rect">
            <a:avLst/>
          </a:prstGeom>
          <a:noFill/>
          <a:ln>
            <a:noFill/>
          </a:ln>
        </p:spPr>
        <p:txBody>
          <a:bodyPr lIns="81646" tIns="42456" rIns="81646" bIns="42456" anchor="ctr"/>
          <a:lstStyle/>
          <a:p>
            <a:pPr algn="ctr">
              <a:lnSpc>
                <a:spcPct val="98000"/>
              </a:lnSpc>
            </a:pPr>
            <a:r>
              <a:rPr lang="en-US" sz="3992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RF Distribution for Warm </a:t>
            </a:r>
            <a:r>
              <a:rPr lang="en-US" sz="3992" spc="-1" dirty="0" err="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Linac</a:t>
            </a:r>
            <a:endParaRPr lang="en-US" sz="3992" spc="-1" dirty="0">
              <a:solidFill>
                <a:srgbClr val="999999"/>
              </a:solidFill>
              <a:uFill>
                <a:solidFill>
                  <a:srgbClr val="FFFFFF"/>
                </a:solidFill>
              </a:uFill>
              <a:latin typeface="Arial Black"/>
            </a:endParaRPr>
          </a:p>
          <a:p>
            <a:pPr algn="ctr">
              <a:lnSpc>
                <a:spcPct val="98000"/>
              </a:lnSpc>
            </a:pPr>
            <a:endParaRPr lang="en-US" sz="3992" spc="-1" dirty="0">
              <a:solidFill>
                <a:srgbClr val="999999"/>
              </a:solidFill>
              <a:uFill>
                <a:solidFill>
                  <a:srgbClr val="FFFFFF"/>
                </a:solidFill>
              </a:uFill>
              <a:latin typeface="Arial Black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4CFB4A69-5A62-499F-BE6A-A2045025F750}"/>
              </a:ext>
            </a:extLst>
          </p:cNvPr>
          <p:cNvSpPr txBox="1"/>
          <p:nvPr/>
        </p:nvSpPr>
        <p:spPr>
          <a:xfrm>
            <a:off x="2625779" y="6842589"/>
            <a:ext cx="4749128" cy="53807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pPr algn="ctr"/>
            <a:r>
              <a:rPr lang="en-IN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RF Systems Group </a:t>
            </a:r>
          </a:p>
          <a:p>
            <a:pPr algn="ctr"/>
            <a:r>
              <a:rPr lang="en-IN" sz="14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Zamudio,  30 May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47437B-D73A-453B-BCD6-17B626EFD37F}"/>
              </a:ext>
            </a:extLst>
          </p:cNvPr>
          <p:cNvSpPr txBox="1"/>
          <p:nvPr/>
        </p:nvSpPr>
        <p:spPr>
          <a:xfrm>
            <a:off x="2710172" y="325937"/>
            <a:ext cx="2261072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GB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Outline</a:t>
            </a:r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57943" y="1303443"/>
            <a:ext cx="103353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3D Layout Status</a:t>
            </a: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RFQ and DTL distribution: Rectangular Waveguides and Loads and Circulators.</a:t>
            </a: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MEBT distribution: Coaxial Components</a:t>
            </a: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Structure and Supports: Gallery, Stub and Tunnel</a:t>
            </a: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Others: Power Detectors and Arc Detectors</a:t>
            </a: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Conclusions / ACTIONS</a:t>
            </a:r>
          </a:p>
        </p:txBody>
      </p:sp>
    </p:spTree>
    <p:extLst>
      <p:ext uri="{BB962C8B-B14F-4D97-AF65-F5344CB8AC3E}">
        <p14:creationId xmlns:p14="http://schemas.microsoft.com/office/powerpoint/2010/main" val="23643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57943" y="1303443"/>
            <a:ext cx="103353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000"/>
              </a:spcAft>
              <a:buFont typeface="+mj-lt"/>
              <a:buAutoNum type="arabicPeriod"/>
            </a:pPr>
            <a:r>
              <a:rPr lang="en-US" sz="2400" b="1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3D Layout Status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: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Huge effort: I. Barrera (ESS-Bilbao) and Pontus (ESS)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Layout is frozen (minor changes allowed) Good Job! 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Finding: 3D models and drawings available in   Chess are obsolete: 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Example 1: RF Gallery: ESS-0038136.2. No updated since 2015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Example 2: Stubs 100/110: ESS-0034986.2 and ESS-0034999.2 No updated since 2016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Proposed action: Upload  the final version of the 3D Model and corresponding drawings to CHESS for the whole RF Warm </a:t>
            </a:r>
            <a:r>
              <a:rPr lang="en-US" sz="2400" kern="600" dirty="0" err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Linac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05071" y="0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134143" y="792220"/>
            <a:ext cx="10335308" cy="691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2.  RFQ and DTL distribution:</a:t>
            </a:r>
          </a:p>
          <a:p>
            <a:pPr marL="914400" lvl="1" indent="-457200">
              <a:spcAft>
                <a:spcPts val="1000"/>
              </a:spcAft>
              <a:buAutoNum type="alphaUcParenR"/>
            </a:pPr>
            <a:r>
              <a:rPr lang="en-US" sz="2400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Rectangular Waveguides: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Technical Specifications. CLOSED. </a:t>
            </a:r>
            <a:r>
              <a:rPr lang="en-US" sz="2400" kern="600" dirty="0" err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Colab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. Yogi!!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Documentation: under review of the law officer as a legal requirement before the publication of the tender.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Tender: expected to be published July 2018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Tech. question  to ESS? : Update on the air cooling (simulations/actions) of the waveguides in Stubs.</a:t>
            </a:r>
          </a:p>
          <a:p>
            <a:pPr lvl="1">
              <a:spcAft>
                <a:spcPts val="1000"/>
              </a:spcAft>
            </a:pPr>
            <a:r>
              <a:rPr lang="en-US" sz="2400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 B) Loads and Circulators: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Tender: Published on late Feb. 2018. 1 Company interested but did not send all documentation in time.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Therefore process to be declared a “Void tender”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Next Steps??</a:t>
            </a:r>
            <a:b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</a:b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1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42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57943" y="1303443"/>
            <a:ext cx="103353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400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3.- MEBT distribution: Coaxial Components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Layout Closed: good work . MEBT group </a:t>
            </a:r>
            <a:r>
              <a:rPr lang="en-US" sz="2400" kern="600" dirty="0" err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involded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 including Morteza (PSS), RF group (Yogi, Sunesson)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Tender: Not needed. Minor contract</a:t>
            </a:r>
          </a:p>
          <a:p>
            <a:pPr lvl="1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1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ACTIONS: 1) Procurement Date: Late June expected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                 2) Delivery in Lund: Mid September</a:t>
            </a:r>
          </a:p>
        </p:txBody>
      </p:sp>
    </p:spTree>
    <p:extLst>
      <p:ext uri="{BB962C8B-B14F-4D97-AF65-F5344CB8AC3E}">
        <p14:creationId xmlns:p14="http://schemas.microsoft.com/office/powerpoint/2010/main" val="28806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123824" y="940813"/>
            <a:ext cx="9820275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400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4. Structure and Supports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: Huge Collaboration!!</a:t>
            </a:r>
          </a:p>
          <a:p>
            <a:pPr marL="914400" lvl="1" indent="-457200">
              <a:spcAft>
                <a:spcPts val="1000"/>
              </a:spcAft>
              <a:buAutoNum type="alphaUcParenR"/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Gallery:</a:t>
            </a:r>
          </a:p>
          <a:p>
            <a:pPr lvl="2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Status: ESS-Bilbao working on load calculations in order to finish the documentation required to start the tender procedure.</a:t>
            </a:r>
          </a:p>
          <a:p>
            <a:pPr lvl="2">
              <a:spcAft>
                <a:spcPts val="1000"/>
              </a:spcAft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Questions to ESS: </a:t>
            </a:r>
          </a:p>
          <a:p>
            <a:pPr lvl="2">
              <a:spcAft>
                <a:spcPts val="1000"/>
              </a:spcAft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1) In order to define the anchorages we should know the thickness and quality of the concrete slab under the gallery floor? Which type of anchorages: Chemical or expansion?</a:t>
            </a:r>
          </a:p>
          <a:p>
            <a:pPr lvl="2">
              <a:spcAft>
                <a:spcPts val="1000"/>
              </a:spcAft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2) Which is the exact location for the piping / wiring above the structure of the gallery?</a:t>
            </a:r>
          </a:p>
          <a:p>
            <a:pPr lvl="2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ACTIONS:</a:t>
            </a:r>
          </a:p>
        </p:txBody>
      </p:sp>
    </p:spTree>
    <p:extLst>
      <p:ext uri="{BB962C8B-B14F-4D97-AF65-F5344CB8AC3E}">
        <p14:creationId xmlns:p14="http://schemas.microsoft.com/office/powerpoint/2010/main" val="41926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-219076" y="1250334"/>
            <a:ext cx="9782175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400" u="sng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4. Structure and Supports</a:t>
            </a: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: Huge Collaboration!!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B) Stub and Tunnel:</a:t>
            </a:r>
          </a:p>
          <a:p>
            <a:pPr lvl="2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Status: CLOSED. ESS-Bilbao to send ESS (Pontus) final version of the 3D model.</a:t>
            </a:r>
          </a:p>
          <a:p>
            <a:pPr lvl="2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Tender: Ask for a quotation to several companies.</a:t>
            </a:r>
          </a:p>
          <a:p>
            <a:pPr lvl="2">
              <a:spcAft>
                <a:spcPts val="1000"/>
              </a:spcAft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Questions:</a:t>
            </a:r>
          </a:p>
          <a:p>
            <a:pPr marL="1371600" lvl="2" indent="-457200">
              <a:spcAft>
                <a:spcPts val="1000"/>
              </a:spcAft>
              <a:buAutoNum type="arabicParenR"/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To confirm final locations of the envelopes for wiring and piping in Stub 100/110?</a:t>
            </a:r>
          </a:p>
          <a:p>
            <a:pPr marL="1371600" lvl="2" indent="-457200">
              <a:spcAft>
                <a:spcPts val="1000"/>
              </a:spcAft>
              <a:buAutoNum type="arabicParenR"/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Update on the mock-up of the Stub for the spokes cavities?? </a:t>
            </a:r>
          </a:p>
          <a:p>
            <a:pPr lvl="2">
              <a:spcAft>
                <a:spcPts val="1000"/>
              </a:spcAft>
            </a:pPr>
            <a:endParaRPr lang="en-US" sz="20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2">
              <a:spcAft>
                <a:spcPts val="1000"/>
              </a:spcAft>
            </a:pPr>
            <a:r>
              <a:rPr lang="en-US" sz="20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ACTIONS:</a:t>
            </a: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04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CustomShape 3"/>
          <p:cNvSpPr/>
          <p:nvPr/>
        </p:nvSpPr>
        <p:spPr>
          <a:xfrm>
            <a:off x="2299680" y="429480"/>
            <a:ext cx="547704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90C93EA-06B8-46C5-B80D-A69D48D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3"/>
          <a:stretch/>
        </p:blipFill>
        <p:spPr>
          <a:xfrm>
            <a:off x="352282" y="228952"/>
            <a:ext cx="1085504" cy="71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34EDC5-C072-413D-9DA3-1BE58F4E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/>
        </p:blipFill>
        <p:spPr>
          <a:xfrm>
            <a:off x="1659600" y="7175033"/>
            <a:ext cx="1280160" cy="362091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6D1C5CC5-E72A-46A0-9001-D027AFBDD0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1" y="7181030"/>
            <a:ext cx="1280160" cy="3187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47437B-D73A-453B-BCD6-17B626EFD37F}"/>
              </a:ext>
            </a:extLst>
          </p:cNvPr>
          <p:cNvSpPr txBox="1"/>
          <p:nvPr/>
        </p:nvSpPr>
        <p:spPr>
          <a:xfrm>
            <a:off x="2710172" y="325937"/>
            <a:ext cx="2261072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  <a:r>
              <a:rPr lang="en-GB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Outline</a:t>
            </a:r>
            <a:r>
              <a:rPr lang="es-ES" sz="2903" spc="-1" dirty="0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</a:t>
            </a: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E5D7EA1B-70C9-4090-AC3F-4298E45E32E0}"/>
              </a:ext>
            </a:extLst>
          </p:cNvPr>
          <p:cNvSpPr txBox="1"/>
          <p:nvPr/>
        </p:nvSpPr>
        <p:spPr>
          <a:xfrm>
            <a:off x="57943" y="1303443"/>
            <a:ext cx="10335308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5.- Others: Power Detectors and Arc Detectors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 Status: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--Questions: 1) Type of Arc Detectors / Locations?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		       2) Power Detector:??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                                   </a:t>
            </a:r>
          </a:p>
          <a:p>
            <a:pPr lvl="1">
              <a:spcAft>
                <a:spcPts val="1000"/>
              </a:spcAft>
            </a:pPr>
            <a:r>
              <a:rPr lang="en-US" sz="2400" kern="6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cs typeface="Aharoni" pitchFamily="2" charset="-79"/>
              </a:rPr>
              <a:t>GENERAL CONCLUSIONS / ACTIONS:</a:t>
            </a:r>
          </a:p>
          <a:p>
            <a:pPr lvl="1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  <a:p>
            <a:pPr lvl="1">
              <a:spcAft>
                <a:spcPts val="1000"/>
              </a:spcAft>
            </a:pPr>
            <a:endParaRPr lang="en-US" sz="2400" kern="60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11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GEA_1</Template>
  <TotalTime>9675</TotalTime>
  <Words>519</Words>
  <Application>Microsoft Office PowerPoint</Application>
  <PresentationFormat>Personalizado</PresentationFormat>
  <Paragraphs>67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8</vt:i4>
      </vt:variant>
    </vt:vector>
  </HeadingPairs>
  <TitlesOfParts>
    <vt:vector size="28" baseType="lpstr">
      <vt:lpstr>ＭＳ Ｐゴシック</vt:lpstr>
      <vt:lpstr>Aharoni</vt:lpstr>
      <vt:lpstr>Arial</vt:lpstr>
      <vt:lpstr>Arial Black</vt:lpstr>
      <vt:lpstr>Calibri</vt:lpstr>
      <vt:lpstr>DejaVu Sans</vt:lpstr>
      <vt:lpstr>Symbol</vt:lpstr>
      <vt:lpstr>Times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GEA_1</dc:title>
  <dc:subject>A neat professional presentation template with summary</dc:subject>
  <dc:creator>RF Group</dc:creator>
  <cp:keywords>presentation template official formal informal</cp:keywords>
  <dc:description>A presentation by Avinash Joshi released under GPL3. Anyone is free to use, modify and republish the work :)
http://avinashjoshi.co.in</dc:description>
  <cp:lastModifiedBy>Oscar González</cp:lastModifiedBy>
  <cp:revision>554</cp:revision>
  <cp:lastPrinted>2018-05-28T07:32:28Z</cp:lastPrinted>
  <dcterms:created xsi:type="dcterms:W3CDTF">2011-05-03T10:32:42Z</dcterms:created>
  <dcterms:modified xsi:type="dcterms:W3CDTF">2018-05-29T08:18:59Z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>mail@avinashjoshi.co.in</vt:lpwstr>
  </property>
  <property fmtid="{D5CDD505-2E9C-101B-9397-08002B2CF9AE}" pid="3" name="License">
    <vt:lpwstr>GPL3</vt:lpwstr>
  </property>
  <property fmtid="{D5CDD505-2E9C-101B-9397-08002B2CF9AE}" pid="4" name="Website">
    <vt:lpwstr>http://avinashjoshi.co.in</vt:lpwstr>
  </property>
</Properties>
</file>