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  <p:sldMasterId id="2147483654" r:id="rId6"/>
    <p:sldMasterId id="2147483696" r:id="rId7"/>
    <p:sldMasterId id="2147483724" r:id="rId8"/>
  </p:sldMasterIdLst>
  <p:notesMasterIdLst>
    <p:notesMasterId r:id="rId13"/>
  </p:notesMasterIdLst>
  <p:sldIdLst>
    <p:sldId id="259" r:id="rId9"/>
    <p:sldId id="316" r:id="rId10"/>
    <p:sldId id="317" r:id="rId11"/>
    <p:sldId id="286" r:id="rId12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9" autoAdjust="0"/>
    <p:restoredTop sz="86145" autoAdjust="0"/>
  </p:normalViewPr>
  <p:slideViewPr>
    <p:cSldViewPr>
      <p:cViewPr varScale="1">
        <p:scale>
          <a:sx n="104" d="100"/>
          <a:sy n="104" d="100"/>
        </p:scale>
        <p:origin x="194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2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2018-07-16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9E8A6C-94C5-944D-9C39-A44ADB6B68FB}" type="slidenum">
              <a:rPr lang="sv-SE" smtClean="0"/>
              <a:pPr>
                <a:defRPr/>
              </a:pPr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7611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sv-SE" sz="2400" dirty="0" err="1"/>
              <a:t>Encourage</a:t>
            </a:r>
            <a:r>
              <a:rPr lang="sv-SE" sz="2400" dirty="0"/>
              <a:t> </a:t>
            </a:r>
            <a:r>
              <a:rPr lang="sv-SE" sz="2400" dirty="0" err="1"/>
              <a:t>safety</a:t>
            </a:r>
            <a:r>
              <a:rPr lang="sv-SE" sz="2400" dirty="0"/>
              <a:t> </a:t>
            </a:r>
            <a:r>
              <a:rPr lang="sv-SE" sz="2400" dirty="0" err="1"/>
              <a:t>dialogue</a:t>
            </a:r>
            <a:r>
              <a:rPr lang="sv-SE" sz="2400" dirty="0"/>
              <a:t> </a:t>
            </a:r>
            <a:r>
              <a:rPr lang="sv-SE" sz="2400" dirty="0" err="1"/>
              <a:t>before</a:t>
            </a:r>
            <a:r>
              <a:rPr lang="sv-SE" sz="2400" dirty="0"/>
              <a:t> </a:t>
            </a:r>
            <a:r>
              <a:rPr lang="sv-SE" sz="2400" dirty="0" err="1"/>
              <a:t>reporting</a:t>
            </a:r>
            <a:r>
              <a:rPr lang="sv-SE" sz="2400" dirty="0"/>
              <a:t>. </a:t>
            </a:r>
            <a:endParaRPr lang="sv-SE" sz="2400" dirty="0">
              <a:latin typeface="Calibri" charset="0"/>
            </a:endParaRPr>
          </a:p>
          <a:p>
            <a:pPr marL="0" indent="0">
              <a:lnSpc>
                <a:spcPct val="80000"/>
              </a:lnSpc>
              <a:spcBef>
                <a:spcPct val="20000"/>
              </a:spcBef>
              <a:buFontTx/>
              <a:buNone/>
            </a:pPr>
            <a:endParaRPr lang="sv-SE" sz="2400" dirty="0">
              <a:latin typeface="Calibri" charset="0"/>
            </a:endParaRPr>
          </a:p>
        </p:txBody>
      </p:sp>
      <p:sp>
        <p:nvSpPr>
          <p:cNvPr id="79876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0B1ABF92-ADE4-5B42-9FC6-75288BA43AB9}" type="slidenum">
              <a:rPr lang="sv-SE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0741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2018-07-16</a:t>
            </a:fld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11" name="Picture 10" descr="skanskaess_construction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6515808"/>
            <a:ext cx="7199616" cy="225560"/>
          </a:xfrm>
          <a:prstGeom prst="rect">
            <a:avLst/>
          </a:prstGeom>
        </p:spPr>
      </p:pic>
      <p:pic>
        <p:nvPicPr>
          <p:cNvPr id="8" name="Picture 7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332656"/>
            <a:ext cx="2159635" cy="42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2018-07-16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7457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2018-07-16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8291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4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2018-07-16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7961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19" indent="0">
              <a:buNone/>
              <a:defRPr sz="2800"/>
            </a:lvl2pPr>
            <a:lvl3pPr marL="914239" indent="0">
              <a:buNone/>
              <a:defRPr sz="2400"/>
            </a:lvl3pPr>
            <a:lvl4pPr marL="1371358" indent="0">
              <a:buNone/>
              <a:defRPr sz="2000"/>
            </a:lvl4pPr>
            <a:lvl5pPr marL="1828477" indent="0">
              <a:buNone/>
              <a:defRPr sz="2000"/>
            </a:lvl5pPr>
            <a:lvl6pPr marL="2285596" indent="0">
              <a:buNone/>
              <a:defRPr sz="2000"/>
            </a:lvl6pPr>
            <a:lvl7pPr marL="2742716" indent="0">
              <a:buNone/>
              <a:defRPr sz="2000"/>
            </a:lvl7pPr>
            <a:lvl8pPr marL="3199834" indent="0">
              <a:buNone/>
              <a:defRPr sz="2000"/>
            </a:lvl8pPr>
            <a:lvl9pPr marL="3656954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4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2018-07-16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1542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2018-07-16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9869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2018-07-16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6229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3833777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9B50-EEBF-444C-B824-2C0A43D21C29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2018-07-16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20101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D6AF-D5AE-CB4F-87B1-135CD6BE978E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2018-07-16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43921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23AFD-4241-5943-8971-1E78BBFD6498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2018-07-16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3734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139136" cy="1143000"/>
          </a:xfrm>
        </p:spPr>
        <p:txBody>
          <a:bodyPr/>
          <a:lstStyle/>
          <a:p>
            <a:r>
              <a:rPr lang="sv-SE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2018-07-16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11" name="Picture 10" descr="skanskaess_construction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6515808"/>
            <a:ext cx="7199616" cy="225560"/>
          </a:xfrm>
          <a:prstGeom prst="rect">
            <a:avLst/>
          </a:prstGeom>
        </p:spPr>
      </p:pic>
      <p:pic>
        <p:nvPicPr>
          <p:cNvPr id="12" name="Picture 11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332656"/>
            <a:ext cx="2159635" cy="42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5B3EA-4F05-F94F-97FA-8B911338AD11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2018-07-16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95549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56E0-8F8D-C941-8AB5-18592FC9E816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2018-07-16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687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DE5E-57C8-6541-B04A-4FEA1C5CE2B2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2018-07-16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06329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4CEC7-2FA1-3A4A-BE3C-F5D796A3D98D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2018-07-16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97629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C220F-A698-4F4F-8ACB-8805387EB33A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2018-07-16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59987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136A-0A85-2440-9BF1-343324EDBE1C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2018-07-16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0814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7375-6695-8140-8F0A-072BD445F54F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2018-07-16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95827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13730601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9B50-EEBF-444C-B824-2C0A43D21C29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2018-07-16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47623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D6AF-D5AE-CB4F-87B1-135CD6BE978E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2018-07-16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7780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139136" cy="1143000"/>
          </a:xfrm>
        </p:spPr>
        <p:txBody>
          <a:bodyPr/>
          <a:lstStyle/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</a:t>
            </a:r>
            <a:r>
              <a:rPr lang="sv-SE" dirty="0" err="1"/>
              <a:t>title</a:t>
            </a:r>
            <a:r>
              <a:rPr lang="sv-SE" dirty="0"/>
              <a:t>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2018-07-16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12" name="Picture 11" descr="skanskaess_construction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6515808"/>
            <a:ext cx="7199616" cy="225560"/>
          </a:xfrm>
          <a:prstGeom prst="rect">
            <a:avLst/>
          </a:prstGeom>
        </p:spPr>
      </p:pic>
      <p:pic>
        <p:nvPicPr>
          <p:cNvPr id="13" name="Picture 12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332656"/>
            <a:ext cx="2159635" cy="42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23AFD-4241-5943-8971-1E78BBFD6498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2018-07-16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43901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5B3EA-4F05-F94F-97FA-8B911338AD11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2018-07-16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13834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56E0-8F8D-C941-8AB5-18592FC9E816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2018-07-16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69050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DE5E-57C8-6541-B04A-4FEA1C5CE2B2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2018-07-16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73435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4CEC7-2FA1-3A4A-BE3C-F5D796A3D98D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2018-07-16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73495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C220F-A698-4F4F-8ACB-8805387EB33A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2018-07-16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03248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136A-0A85-2440-9BF1-343324EDBE1C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2018-07-16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96689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7375-6695-8140-8F0A-072BD445F54F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2018-07-16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577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2018-07-16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337604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2018-07-16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4339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5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5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2018-07-16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2893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2018-07-16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0952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2" y="153511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4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2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7" y="153511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4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7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2018-07-16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740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2018-07-16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19"/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119"/>
              <a:t>2018-07-16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19"/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19"/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119"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7182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ctr" defTabSz="45711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0" indent="-342840" algn="l" defTabSz="45711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19" indent="-285699" algn="l" defTabSz="45711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98" indent="-228559" algn="l" defTabSz="45711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17" indent="-228559" algn="l" defTabSz="45711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36" indent="-228559" algn="l" defTabSz="45711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55" indent="-228559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5" indent="-228559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4" indent="-228559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2" indent="-228559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4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48B67D0-C01B-6941-B94F-2B6A02418D7B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2018-07-16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3448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48B67D0-C01B-6941-B94F-2B6A02418D7B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2018-07-16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9707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400" dirty="0"/>
              <a:t>Short visitor safety induction</a:t>
            </a:r>
            <a:endParaRPr lang="en-GB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A7750F-CD77-4B4A-AE89-509D69493D67}"/>
              </a:ext>
            </a:extLst>
          </p:cNvPr>
          <p:cNvSpPr txBox="1"/>
          <p:nvPr/>
        </p:nvSpPr>
        <p:spPr>
          <a:xfrm>
            <a:off x="3380616" y="3600450"/>
            <a:ext cx="23827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Michael Plagge</a:t>
            </a:r>
            <a:br>
              <a:rPr lang="en-GB" sz="2800" dirty="0">
                <a:solidFill>
                  <a:schemeClr val="bg1"/>
                </a:solidFill>
              </a:rPr>
            </a:br>
            <a:r>
              <a:rPr lang="en-GB" sz="2800" dirty="0">
                <a:solidFill>
                  <a:schemeClr val="bg1"/>
                </a:solidFill>
              </a:rPr>
              <a:t>OHS Engineer</a:t>
            </a:r>
          </a:p>
        </p:txBody>
      </p:sp>
    </p:spTree>
    <p:extLst>
      <p:ext uri="{BB962C8B-B14F-4D97-AF65-F5344CB8AC3E}">
        <p14:creationId xmlns:p14="http://schemas.microsoft.com/office/powerpoint/2010/main" val="3683158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458974"/>
          </a:xfrm>
          <a:prstGeom prst="rect">
            <a:avLst/>
          </a:prstGeom>
        </p:spPr>
      </p:pic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04248" y="6492875"/>
            <a:ext cx="2133600" cy="365125"/>
          </a:xfrm>
        </p:spPr>
        <p:txBody>
          <a:bodyPr/>
          <a:lstStyle/>
          <a:p>
            <a:pPr>
              <a:defRPr/>
            </a:pPr>
            <a:fld id="{3CBA30C5-5054-0F4E-AFA5-D8F2DA896ABD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sp>
        <p:nvSpPr>
          <p:cNvPr id="26" name="Rundad rektangulär 9"/>
          <p:cNvSpPr/>
          <p:nvPr/>
        </p:nvSpPr>
        <p:spPr>
          <a:xfrm>
            <a:off x="5774155" y="2040982"/>
            <a:ext cx="2060186" cy="667832"/>
          </a:xfrm>
          <a:prstGeom prst="wedgeRoundRectCallout">
            <a:avLst>
              <a:gd name="adj1" fmla="val -67351"/>
              <a:gd name="adj2" fmla="val 20370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600" dirty="0"/>
              <a:t>Accelerator </a:t>
            </a:r>
            <a:r>
              <a:rPr lang="sv-SE" sz="1600" dirty="0" err="1"/>
              <a:t>buildings</a:t>
            </a:r>
            <a:endParaRPr lang="sv-SE" sz="1600" dirty="0"/>
          </a:p>
        </p:txBody>
      </p:sp>
      <p:sp>
        <p:nvSpPr>
          <p:cNvPr id="30" name="Rundad rektangulär 10"/>
          <p:cNvSpPr/>
          <p:nvPr/>
        </p:nvSpPr>
        <p:spPr>
          <a:xfrm>
            <a:off x="4979929" y="4423712"/>
            <a:ext cx="1218611" cy="648096"/>
          </a:xfrm>
          <a:prstGeom prst="wedgeRoundRectCallout">
            <a:avLst>
              <a:gd name="adj1" fmla="val -116226"/>
              <a:gd name="adj2" fmla="val -4928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600" dirty="0"/>
              <a:t>Site Office</a:t>
            </a:r>
          </a:p>
        </p:txBody>
      </p:sp>
      <p:sp>
        <p:nvSpPr>
          <p:cNvPr id="34" name="Oval 33"/>
          <p:cNvSpPr/>
          <p:nvPr/>
        </p:nvSpPr>
        <p:spPr>
          <a:xfrm>
            <a:off x="5224779" y="4468689"/>
            <a:ext cx="216024" cy="21602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912106" y="3859062"/>
            <a:ext cx="216024" cy="21602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065514" y="5083324"/>
            <a:ext cx="216024" cy="21602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Heart 36"/>
          <p:cNvSpPr/>
          <p:nvPr/>
        </p:nvSpPr>
        <p:spPr>
          <a:xfrm>
            <a:off x="6073230" y="3887422"/>
            <a:ext cx="216000" cy="216000"/>
          </a:xfrm>
          <a:prstGeom prst="heart">
            <a:avLst/>
          </a:prstGeom>
          <a:solidFill>
            <a:srgbClr val="008000"/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103743" y="4829944"/>
            <a:ext cx="216024" cy="21602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 rot="1289075">
            <a:off x="3058401" y="3306035"/>
            <a:ext cx="216024" cy="21602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Heart 44"/>
          <p:cNvSpPr/>
          <p:nvPr/>
        </p:nvSpPr>
        <p:spPr>
          <a:xfrm>
            <a:off x="4344572" y="3844862"/>
            <a:ext cx="216000" cy="216000"/>
          </a:xfrm>
          <a:prstGeom prst="heart">
            <a:avLst/>
          </a:prstGeom>
          <a:solidFill>
            <a:srgbClr val="008000"/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Heart 45"/>
          <p:cNvSpPr/>
          <p:nvPr/>
        </p:nvSpPr>
        <p:spPr>
          <a:xfrm>
            <a:off x="3105535" y="4175744"/>
            <a:ext cx="216000" cy="216000"/>
          </a:xfrm>
          <a:prstGeom prst="heart">
            <a:avLst/>
          </a:prstGeom>
          <a:solidFill>
            <a:srgbClr val="008000"/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Heart 46"/>
          <p:cNvSpPr/>
          <p:nvPr/>
        </p:nvSpPr>
        <p:spPr>
          <a:xfrm>
            <a:off x="3140669" y="3831514"/>
            <a:ext cx="216000" cy="216000"/>
          </a:xfrm>
          <a:prstGeom prst="heart">
            <a:avLst/>
          </a:prstGeom>
          <a:solidFill>
            <a:srgbClr val="008000"/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Heart 47"/>
          <p:cNvSpPr/>
          <p:nvPr/>
        </p:nvSpPr>
        <p:spPr>
          <a:xfrm>
            <a:off x="3032669" y="5181399"/>
            <a:ext cx="216000" cy="216000"/>
          </a:xfrm>
          <a:prstGeom prst="heart">
            <a:avLst/>
          </a:prstGeom>
          <a:solidFill>
            <a:srgbClr val="008000"/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907383" y="5365974"/>
            <a:ext cx="216024" cy="21602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Heart 49"/>
          <p:cNvSpPr/>
          <p:nvPr/>
        </p:nvSpPr>
        <p:spPr>
          <a:xfrm>
            <a:off x="2340979" y="5011316"/>
            <a:ext cx="216000" cy="216000"/>
          </a:xfrm>
          <a:prstGeom prst="heart">
            <a:avLst/>
          </a:prstGeom>
          <a:solidFill>
            <a:srgbClr val="008000"/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Heart 50"/>
          <p:cNvSpPr/>
          <p:nvPr/>
        </p:nvSpPr>
        <p:spPr>
          <a:xfrm>
            <a:off x="4475834" y="4067744"/>
            <a:ext cx="216000" cy="216000"/>
          </a:xfrm>
          <a:prstGeom prst="heart">
            <a:avLst/>
          </a:prstGeom>
          <a:solidFill>
            <a:srgbClr val="008000"/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P1040248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70"/>
          <a:stretch/>
        </p:blipFill>
        <p:spPr>
          <a:xfrm>
            <a:off x="114958" y="1442389"/>
            <a:ext cx="1137220" cy="18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Heart 26"/>
          <p:cNvSpPr/>
          <p:nvPr/>
        </p:nvSpPr>
        <p:spPr>
          <a:xfrm>
            <a:off x="3719106" y="3772889"/>
            <a:ext cx="216000" cy="216000"/>
          </a:xfrm>
          <a:prstGeom prst="heart">
            <a:avLst/>
          </a:prstGeom>
          <a:solidFill>
            <a:srgbClr val="008000"/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eart 27"/>
          <p:cNvSpPr/>
          <p:nvPr/>
        </p:nvSpPr>
        <p:spPr>
          <a:xfrm>
            <a:off x="6012160" y="4148040"/>
            <a:ext cx="216000" cy="216000"/>
          </a:xfrm>
          <a:prstGeom prst="heart">
            <a:avLst/>
          </a:prstGeom>
          <a:solidFill>
            <a:srgbClr val="008000"/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eart 28"/>
          <p:cNvSpPr/>
          <p:nvPr/>
        </p:nvSpPr>
        <p:spPr>
          <a:xfrm>
            <a:off x="4988967" y="4099923"/>
            <a:ext cx="216000" cy="216000"/>
          </a:xfrm>
          <a:prstGeom prst="heart">
            <a:avLst/>
          </a:prstGeom>
          <a:solidFill>
            <a:srgbClr val="008000"/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eart 30"/>
          <p:cNvSpPr/>
          <p:nvPr/>
        </p:nvSpPr>
        <p:spPr>
          <a:xfrm>
            <a:off x="5113189" y="3859086"/>
            <a:ext cx="216000" cy="216000"/>
          </a:xfrm>
          <a:prstGeom prst="heart">
            <a:avLst/>
          </a:prstGeom>
          <a:solidFill>
            <a:srgbClr val="008000"/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Heart 37"/>
          <p:cNvSpPr/>
          <p:nvPr/>
        </p:nvSpPr>
        <p:spPr>
          <a:xfrm>
            <a:off x="4096361" y="4665949"/>
            <a:ext cx="216000" cy="216000"/>
          </a:xfrm>
          <a:prstGeom prst="heart">
            <a:avLst/>
          </a:prstGeom>
          <a:solidFill>
            <a:srgbClr val="008000"/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Heart 42"/>
          <p:cNvSpPr/>
          <p:nvPr/>
        </p:nvSpPr>
        <p:spPr>
          <a:xfrm>
            <a:off x="3635920" y="4391744"/>
            <a:ext cx="216000" cy="216000"/>
          </a:xfrm>
          <a:prstGeom prst="heart">
            <a:avLst/>
          </a:prstGeom>
          <a:solidFill>
            <a:srgbClr val="008000"/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95536" y="747544"/>
            <a:ext cx="216024" cy="21602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Heart 51"/>
          <p:cNvSpPr/>
          <p:nvPr/>
        </p:nvSpPr>
        <p:spPr>
          <a:xfrm>
            <a:off x="395536" y="1060196"/>
            <a:ext cx="216024" cy="216024"/>
          </a:xfrm>
          <a:prstGeom prst="heart">
            <a:avLst/>
          </a:prstGeom>
          <a:solidFill>
            <a:srgbClr val="008000"/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83568" y="703818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= </a:t>
            </a:r>
            <a:r>
              <a:rPr lang="sv-SE" b="1" dirty="0" err="1"/>
              <a:t>Reassembly</a:t>
            </a:r>
            <a:r>
              <a:rPr lang="sv-SE" b="1" dirty="0"/>
              <a:t> </a:t>
            </a:r>
            <a:r>
              <a:rPr lang="sv-SE" b="1" dirty="0" err="1"/>
              <a:t>points</a:t>
            </a:r>
            <a:r>
              <a:rPr lang="sv-SE" b="1" dirty="0"/>
              <a:t> in </a:t>
            </a:r>
            <a:r>
              <a:rPr lang="sv-SE" b="1" dirty="0" err="1"/>
              <a:t>case</a:t>
            </a:r>
            <a:r>
              <a:rPr lang="sv-SE" b="1" dirty="0"/>
              <a:t> </a:t>
            </a:r>
            <a:r>
              <a:rPr lang="sv-SE" b="1" dirty="0" err="1"/>
              <a:t>of</a:t>
            </a:r>
            <a:r>
              <a:rPr lang="sv-SE" b="1" dirty="0"/>
              <a:t> </a:t>
            </a:r>
            <a:r>
              <a:rPr lang="sv-SE" b="1" dirty="0" err="1"/>
              <a:t>emergency</a:t>
            </a:r>
            <a:endParaRPr lang="sv-SE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683568" y="1009975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= Defibrillator</a:t>
            </a:r>
          </a:p>
        </p:txBody>
      </p:sp>
      <p:pic>
        <p:nvPicPr>
          <p:cNvPr id="55" name="Picture 54" descr="återsamlin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70363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048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CF23A-B9F1-A344-A6BD-0C13744D5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Shortlist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E608C-8D01-B24E-9C38-52CF7BB8A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18275"/>
            <a:ext cx="6347048" cy="3845023"/>
          </a:xfrm>
        </p:spPr>
        <p:txBody>
          <a:bodyPr>
            <a:normAutofit fontScale="92500"/>
          </a:bodyPr>
          <a:lstStyle/>
          <a:p>
            <a:r>
              <a:rPr lang="en-GB" dirty="0">
                <a:solidFill>
                  <a:schemeClr val="tx1"/>
                </a:solidFill>
              </a:rPr>
              <a:t>Only long trousers</a:t>
            </a:r>
          </a:p>
          <a:p>
            <a:r>
              <a:rPr lang="en-GB" dirty="0">
                <a:solidFill>
                  <a:schemeClr val="tx1"/>
                </a:solidFill>
              </a:rPr>
              <a:t>Wear all prescribed personal protective equipment</a:t>
            </a:r>
          </a:p>
          <a:p>
            <a:r>
              <a:rPr lang="en-GB" dirty="0">
                <a:solidFill>
                  <a:schemeClr val="tx1"/>
                </a:solidFill>
              </a:rPr>
              <a:t>Announce special needs (Medical etc.)</a:t>
            </a:r>
          </a:p>
          <a:p>
            <a:r>
              <a:rPr lang="en-GB" dirty="0">
                <a:solidFill>
                  <a:schemeClr val="tx1"/>
                </a:solidFill>
              </a:rPr>
              <a:t>Stick to the guide</a:t>
            </a:r>
          </a:p>
          <a:p>
            <a:r>
              <a:rPr lang="en-GB" dirty="0">
                <a:solidFill>
                  <a:schemeClr val="tx1"/>
                </a:solidFill>
              </a:rPr>
              <a:t>Use walkways and always check for traffic</a:t>
            </a:r>
          </a:p>
          <a:p>
            <a:r>
              <a:rPr lang="en-GB" dirty="0">
                <a:solidFill>
                  <a:schemeClr val="tx1"/>
                </a:solidFill>
              </a:rPr>
              <a:t>Respect barriers</a:t>
            </a:r>
          </a:p>
          <a:p>
            <a:r>
              <a:rPr lang="en-GB" dirty="0">
                <a:solidFill>
                  <a:schemeClr val="tx1"/>
                </a:solidFill>
              </a:rPr>
              <a:t>Do not walk and talk on the phone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502680-2455-FC4A-91C4-E0FB80347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/>
          </a:p>
        </p:txBody>
      </p:sp>
      <p:pic>
        <p:nvPicPr>
          <p:cNvPr id="5" name="Picture 4" descr="P1010906.JPG">
            <a:extLst>
              <a:ext uri="{FF2B5EF4-FFF2-40B4-BE49-F238E27FC236}">
                <a16:creationId xmlns:a16="http://schemas.microsoft.com/office/drawing/2014/main" id="{CF1F5B2E-44E3-4343-8D5C-DE28B09452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294"/>
          <a:stretch/>
        </p:blipFill>
        <p:spPr>
          <a:xfrm>
            <a:off x="7047111" y="1618275"/>
            <a:ext cx="1655624" cy="463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992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>
                <a:latin typeface="Calibri" charset="0"/>
              </a:rPr>
              <a:t>Enjoy</a:t>
            </a:r>
            <a:r>
              <a:rPr lang="sv-SE" dirty="0">
                <a:latin typeface="Calibri" charset="0"/>
              </a:rPr>
              <a:t> the tour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3212976"/>
            <a:ext cx="8229600" cy="82073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ja-JP" altLang="sv-SE" b="1" dirty="0">
                <a:solidFill>
                  <a:schemeClr val="tx1"/>
                </a:solidFill>
                <a:latin typeface="Calibri" charset="0"/>
                <a:ea typeface="ＭＳ Ｐゴシック" charset="0"/>
              </a:rPr>
              <a:t>”</a:t>
            </a:r>
            <a:r>
              <a:rPr lang="sv-SE" b="1" dirty="0" err="1">
                <a:solidFill>
                  <a:schemeClr val="tx1"/>
                </a:solidFill>
                <a:latin typeface="Calibri" charset="0"/>
                <a:ea typeface="ＭＳ Ｐゴシック" charset="0"/>
              </a:rPr>
              <a:t>We</a:t>
            </a:r>
            <a:r>
              <a:rPr lang="sv-SE" b="1" dirty="0">
                <a:solidFill>
                  <a:schemeClr val="tx1"/>
                </a:solidFill>
                <a:latin typeface="Calibri" charset="0"/>
                <a:ea typeface="ＭＳ Ｐゴシック" charset="0"/>
              </a:rPr>
              <a:t> </a:t>
            </a:r>
            <a:r>
              <a:rPr lang="sv-SE" b="1" dirty="0" err="1">
                <a:solidFill>
                  <a:schemeClr val="tx1"/>
                </a:solidFill>
                <a:latin typeface="Calibri" charset="0"/>
                <a:ea typeface="ＭＳ Ｐゴシック" charset="0"/>
              </a:rPr>
              <a:t>work</a:t>
            </a:r>
            <a:r>
              <a:rPr lang="sv-SE" b="1" dirty="0">
                <a:solidFill>
                  <a:schemeClr val="tx1"/>
                </a:solidFill>
                <a:latin typeface="Calibri" charset="0"/>
                <a:ea typeface="ＭＳ Ｐゴシック" charset="0"/>
              </a:rPr>
              <a:t> </a:t>
            </a:r>
            <a:r>
              <a:rPr lang="sv-SE" b="1" dirty="0" err="1">
                <a:solidFill>
                  <a:schemeClr val="tx1"/>
                </a:solidFill>
                <a:latin typeface="Calibri" charset="0"/>
                <a:ea typeface="ＭＳ Ｐゴシック" charset="0"/>
              </a:rPr>
              <a:t>Safely</a:t>
            </a:r>
            <a:r>
              <a:rPr lang="sv-SE" b="1" dirty="0">
                <a:solidFill>
                  <a:schemeClr val="tx1"/>
                </a:solidFill>
                <a:latin typeface="Calibri" charset="0"/>
                <a:ea typeface="ＭＳ Ｐゴシック" charset="0"/>
              </a:rPr>
              <a:t> – or not at all!</a:t>
            </a:r>
            <a:r>
              <a:rPr lang="ja-JP" altLang="sv-SE" b="1" dirty="0">
                <a:solidFill>
                  <a:schemeClr val="tx1"/>
                </a:solidFill>
                <a:latin typeface="Calibri" charset="0"/>
                <a:ea typeface="ＭＳ Ｐゴシック" charset="0"/>
              </a:rPr>
              <a:t>”</a:t>
            </a:r>
            <a:endParaRPr lang="sv-SE" b="1" dirty="0">
              <a:solidFill>
                <a:schemeClr val="tx1"/>
              </a:solidFill>
              <a:latin typeface="Calibri" charset="0"/>
              <a:ea typeface="ＭＳ Ｐゴシック" charset="0"/>
            </a:endParaRP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sv-SE" sz="2000" dirty="0">
                <a:solidFill>
                  <a:schemeClr val="tx1"/>
                </a:solidFill>
                <a:latin typeface="Calibri" charset="0"/>
                <a:ea typeface="ＭＳ Ｐゴシック" charset="0"/>
              </a:rPr>
              <a:t>Skanska </a:t>
            </a:r>
            <a:r>
              <a:rPr lang="sv-SE" sz="2000" dirty="0" err="1">
                <a:solidFill>
                  <a:schemeClr val="tx1"/>
                </a:solidFill>
                <a:latin typeface="Calibri" charset="0"/>
                <a:ea typeface="ＭＳ Ｐゴシック" charset="0"/>
              </a:rPr>
              <a:t>Sweden’s</a:t>
            </a:r>
            <a:r>
              <a:rPr lang="sv-SE" sz="2000" dirty="0">
                <a:solidFill>
                  <a:schemeClr val="tx1"/>
                </a:solidFill>
                <a:latin typeface="Calibri" charset="0"/>
                <a:ea typeface="ＭＳ Ｐゴシック" charset="0"/>
              </a:rPr>
              <a:t> Health and </a:t>
            </a:r>
            <a:r>
              <a:rPr lang="sv-SE" sz="2000" dirty="0" err="1">
                <a:solidFill>
                  <a:schemeClr val="tx1"/>
                </a:solidFill>
                <a:latin typeface="Calibri" charset="0"/>
                <a:ea typeface="ＭＳ Ｐゴシック" charset="0"/>
              </a:rPr>
              <a:t>Safety</a:t>
            </a:r>
            <a:r>
              <a:rPr lang="sv-SE" sz="2000" dirty="0">
                <a:solidFill>
                  <a:schemeClr val="tx1"/>
                </a:solidFill>
                <a:latin typeface="Calibri" charset="0"/>
                <a:ea typeface="ＭＳ Ｐゴシック" charset="0"/>
              </a:rPr>
              <a:t> Policy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136E8FA0-D610-B449-9D91-71184BD3FBFB}" type="slidenum">
              <a:rPr lang="sv-SE">
                <a:solidFill>
                  <a:srgbClr val="898989"/>
                </a:solidFill>
              </a:rPr>
              <a:pPr/>
              <a:t>4</a:t>
            </a:fld>
            <a:endParaRPr lang="sv-SE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806529"/>
      </p:ext>
    </p:extLst>
  </p:cSld>
  <p:clrMapOvr>
    <a:masterClrMapping/>
  </p:clrMapOvr>
</p:sld>
</file>

<file path=ppt/theme/theme1.xml><?xml version="1.0" encoding="utf-8"?>
<a:theme xmlns:a="http://schemas.openxmlformats.org/drawingml/2006/main" name="C101 Presentation_SE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71cb7562-7f24-4a4e-a61d-a8be06b88b8b">Tools &amp; Templates</Document_x0020_Type>
    <_dlc_DocId xmlns="597741d0-b71a-4367-8492-00e03fed6973">nps.ess-5-3275</_dlc_DocId>
    <_dlc_DocIdUrl xmlns="597741d0-b71a-4367-8492-00e03fed6973">
      <Url>https://nps.skanska.net/sites/ess/_layouts/15/DocIdRedir.aspx?ID=nps.ess-5-3275</Url>
      <Description>nps.ess-5-3275</Description>
    </_dlc_DocIdUrl>
    <PPP_x0020_Chapter xmlns="c3019a06-2f73-452b-83a6-b112f1e9dc33">15. Health &amp; Safety</PPP_x0020_Chapter>
    <IconOverlay xmlns="http://schemas.microsoft.com/sharepoint/v4" xsi:nil="true"/>
    <PPP xmlns="c3019a06-2f73-452b-83a6-b112f1e9dc33">true</PPP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17CCB557C2F74E98C3DC90A2373D39" ma:contentTypeVersion="19" ma:contentTypeDescription="Create a new document." ma:contentTypeScope="" ma:versionID="d3b48d3ee7ecdd9d092d176ea2552903">
  <xsd:schema xmlns:xsd="http://www.w3.org/2001/XMLSchema" xmlns:xs="http://www.w3.org/2001/XMLSchema" xmlns:p="http://schemas.microsoft.com/office/2006/metadata/properties" xmlns:ns2="597741d0-b71a-4367-8492-00e03fed6973" xmlns:ns3="71cb7562-7f24-4a4e-a61d-a8be06b88b8b" xmlns:ns4="c3019a06-2f73-452b-83a6-b112f1e9dc33" xmlns:ns5="http://schemas.microsoft.com/sharepoint/v4" targetNamespace="http://schemas.microsoft.com/office/2006/metadata/properties" ma:root="true" ma:fieldsID="b7b38af8a964ae706498356e4f8ce2ce" ns2:_="" ns3:_="" ns4:_="" ns5:_="">
    <xsd:import namespace="597741d0-b71a-4367-8492-00e03fed6973"/>
    <xsd:import namespace="71cb7562-7f24-4a4e-a61d-a8be06b88b8b"/>
    <xsd:import namespace="c3019a06-2f73-452b-83a6-b112f1e9dc3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ocument_x0020_Type" minOccurs="0"/>
                <xsd:element ref="ns4:PPP_x0020_Chapter" minOccurs="0"/>
                <xsd:element ref="ns5:IconOverlay" minOccurs="0"/>
                <xsd:element ref="ns4:PP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7741d0-b71a-4367-8492-00e03fed697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cb7562-7f24-4a4e-a61d-a8be06b88b8b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11" nillable="true" ma:displayName="Document Type" ma:format="Dropdown" ma:internalName="Document_x0020_Type">
      <xsd:simpleType>
        <xsd:restriction base="dms:Choice">
          <xsd:enumeration value="General Procedure"/>
          <xsd:enumeration value="Tools &amp; Templates"/>
          <xsd:enumeration value="Register"/>
          <xsd:enumeration value="Other PPP Document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019a06-2f73-452b-83a6-b112f1e9dc33" elementFormDefault="qualified">
    <xsd:import namespace="http://schemas.microsoft.com/office/2006/documentManagement/types"/>
    <xsd:import namespace="http://schemas.microsoft.com/office/infopath/2007/PartnerControls"/>
    <xsd:element name="PPP_x0020_Chapter" ma:index="12" nillable="true" ma:displayName="Chapter" ma:format="Dropdown" ma:internalName="PPP_x0020_Chapter">
      <xsd:simpleType>
        <xsd:restriction base="dms:Choice">
          <xsd:enumeration value="01. Project Governance"/>
          <xsd:enumeration value="02. Project Management"/>
          <xsd:enumeration value="03. HR"/>
          <xsd:enumeration value="04. Project Control"/>
          <xsd:enumeration value="05. Target Cost"/>
          <xsd:enumeration value="06. Change Control"/>
          <xsd:enumeration value="07. Planning"/>
          <xsd:enumeration value="08. Design Involvement"/>
          <xsd:enumeration value="09. Procurement"/>
          <xsd:enumeration value="10. Production"/>
          <xsd:enumeration value="11. Test, Commissioning &amp; Handover"/>
          <xsd:enumeration value="12. Document Handling"/>
          <xsd:enumeration value="13. Quality"/>
          <xsd:enumeration value="14. Sustainability"/>
          <xsd:enumeration value="15. Health &amp; Safety"/>
          <xsd:enumeration value="16. Risk"/>
          <xsd:enumeration value="17. Stakeholder Interface"/>
        </xsd:restriction>
      </xsd:simpleType>
    </xsd:element>
    <xsd:element name="PPP" ma:index="14" nillable="true" ma:displayName="PPP" ma:default="0" ma:indexed="true" ma:internalName="PPP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3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95C11F-5200-42EF-BCDE-56BFD2F582AC}">
  <ds:schemaRefs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sharepoint/v4"/>
    <ds:schemaRef ds:uri="http://www.w3.org/XML/1998/namespace"/>
    <ds:schemaRef ds:uri="597741d0-b71a-4367-8492-00e03fed6973"/>
    <ds:schemaRef ds:uri="c3019a06-2f73-452b-83a6-b112f1e9dc33"/>
    <ds:schemaRef ds:uri="71cb7562-7f24-4a4e-a61d-a8be06b88b8b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282F7AE-5A1E-4FC4-9588-416A8E8129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F0E9CD-BD61-4DAB-BAC0-F49BEE0A945B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D3A0ED7F-B64A-4702-B49F-F45774E2FA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7741d0-b71a-4367-8492-00e03fed6973"/>
    <ds:schemaRef ds:uri="71cb7562-7f24-4a4e-a61d-a8be06b88b8b"/>
    <ds:schemaRef ds:uri="c3019a06-2f73-452b-83a6-b112f1e9dc3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C101 Presentation_SEC.potx</Template>
  <TotalTime>4027</TotalTime>
  <Words>88</Words>
  <Application>Microsoft Macintosh PowerPoint</Application>
  <PresentationFormat>On-screen Show (4:3)</PresentationFormat>
  <Paragraphs>23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ＭＳ Ｐゴシック</vt:lpstr>
      <vt:lpstr>Arial</vt:lpstr>
      <vt:lpstr>Calibri</vt:lpstr>
      <vt:lpstr>C101 Presentation_SEC</vt:lpstr>
      <vt:lpstr>Anpassad formgivning</vt:lpstr>
      <vt:lpstr>1_Anpassad formgivning</vt:lpstr>
      <vt:lpstr>2_Anpassad formgivning</vt:lpstr>
      <vt:lpstr>Short visitor safety induction</vt:lpstr>
      <vt:lpstr>PowerPoint Presentation</vt:lpstr>
      <vt:lpstr>Shortlist</vt:lpstr>
      <vt:lpstr>Enjoy the tour</vt:lpstr>
    </vt:vector>
  </TitlesOfParts>
  <Company>ESS</Company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Michael Plagge</cp:lastModifiedBy>
  <cp:revision>119</cp:revision>
  <cp:lastPrinted>2018-04-10T07:37:05Z</cp:lastPrinted>
  <dcterms:created xsi:type="dcterms:W3CDTF">2013-10-29T16:05:10Z</dcterms:created>
  <dcterms:modified xsi:type="dcterms:W3CDTF">2018-07-16T06:38:24Z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fe84b439-a413-4b55-aa6b-6c75294d7cb2</vt:lpwstr>
  </property>
  <property fmtid="{D5CDD505-2E9C-101B-9397-08002B2CF9AE}" pid="3" name="ContentTypeId">
    <vt:lpwstr>0x010100E117CCB557C2F74E98C3DC90A2373D39</vt:lpwstr>
  </property>
</Properties>
</file>