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65" r:id="rId3"/>
    <p:sldId id="264" r:id="rId4"/>
    <p:sldId id="257" r:id="rId5"/>
    <p:sldId id="266" r:id="rId6"/>
    <p:sldId id="283" r:id="rId7"/>
    <p:sldId id="269" r:id="rId8"/>
    <p:sldId id="275" r:id="rId9"/>
    <p:sldId id="274" r:id="rId10"/>
    <p:sldId id="273" r:id="rId11"/>
    <p:sldId id="272" r:id="rId12"/>
    <p:sldId id="271" r:id="rId13"/>
    <p:sldId id="270" r:id="rId14"/>
    <p:sldId id="279" r:id="rId15"/>
    <p:sldId id="276" r:id="rId16"/>
    <p:sldId id="278" r:id="rId17"/>
    <p:sldId id="277" r:id="rId18"/>
    <p:sldId id="263" r:id="rId19"/>
    <p:sldId id="280" r:id="rId20"/>
    <p:sldId id="281" r:id="rId21"/>
    <p:sldId id="282" r:id="rId22"/>
    <p:sldId id="267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B40096"/>
    <a:srgbClr val="9BBE05"/>
    <a:srgbClr val="D81919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0" autoAdjust="0"/>
    <p:restoredTop sz="94745" autoAdjust="0"/>
  </p:normalViewPr>
  <p:slideViewPr>
    <p:cSldViewPr>
      <p:cViewPr varScale="1">
        <p:scale>
          <a:sx n="96" d="100"/>
          <a:sy n="96" d="100"/>
        </p:scale>
        <p:origin x="-14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16/07/18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16/07/18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16/07/18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16/07/18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16/07/18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16/07/18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0242842.1/21308.51166.3584.38521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onfluence.esss.lu.se/display/AI/Electrical+Safety+Plan?preview=/255601328/255602358/Electrical%20Safety%20Plan.docx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0317305.1/21308.51166.53760.2493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LG/Test+and+Readiness+Revie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Overall description of the Ion Source &amp; LEBT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Øystein Midttun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System Leader – Ion source and LEBT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SRR 1 – Ion Source &amp; LEBT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2018-07-17--18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cxnSp>
        <p:nvCxnSpPr>
          <p:cNvPr id="95" name="Straight Connector 94"/>
          <p:cNvCxnSpPr>
            <a:stCxn id="191" idx="2"/>
            <a:endCxn id="190" idx="0"/>
          </p:cNvCxnSpPr>
          <p:nvPr/>
        </p:nvCxnSpPr>
        <p:spPr>
          <a:xfrm>
            <a:off x="8752265" y="3623819"/>
            <a:ext cx="0" cy="819952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7" name="Straight Connector 96"/>
          <p:cNvCxnSpPr>
            <a:stCxn id="138" idx="2"/>
            <a:endCxn id="191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/>
          <p:cNvCxnSpPr>
            <a:stCxn id="125" idx="2"/>
            <a:endCxn id="128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5" name="Straight Connector 104"/>
          <p:cNvCxnSpPr>
            <a:stCxn id="128" idx="2"/>
            <a:endCxn id="132" idx="0"/>
          </p:cNvCxnSpPr>
          <p:nvPr/>
        </p:nvCxnSpPr>
        <p:spPr>
          <a:xfrm>
            <a:off x="6249328" y="3622601"/>
            <a:ext cx="0" cy="821170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/>
          <p:cNvCxnSpPr>
            <a:stCxn id="143" idx="2"/>
            <a:endCxn id="136" idx="0"/>
          </p:cNvCxnSpPr>
          <p:nvPr/>
        </p:nvCxnSpPr>
        <p:spPr>
          <a:xfrm>
            <a:off x="8036530" y="3368440"/>
            <a:ext cx="0" cy="330418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9" name="Rounded Rectangle 118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120" name="Rounded Rectangle 119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121" name="Rounded Rectangle 120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122" name="Rounded Rectangle 121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23" name="Rounded Rectangle 122"/>
          <p:cNvSpPr/>
          <p:nvPr/>
        </p:nvSpPr>
        <p:spPr>
          <a:xfrm>
            <a:off x="4853861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125" name="Rounded Rectangle 124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126" name="Rounded Rectangle 125"/>
          <p:cNvSpPr/>
          <p:nvPr/>
        </p:nvSpPr>
        <p:spPr>
          <a:xfrm>
            <a:off x="6641063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28" name="Rounded Rectangle 127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129" name="Rounded Rectangle 128"/>
          <p:cNvSpPr/>
          <p:nvPr/>
        </p:nvSpPr>
        <p:spPr>
          <a:xfrm>
            <a:off x="5925328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30" name="Rounded Rectangle 129"/>
          <p:cNvSpPr/>
          <p:nvPr/>
        </p:nvSpPr>
        <p:spPr>
          <a:xfrm>
            <a:off x="5925328" y="3940263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31" name="Rounded Rectangle 130"/>
          <p:cNvSpPr/>
          <p:nvPr/>
        </p:nvSpPr>
        <p:spPr>
          <a:xfrm>
            <a:off x="5925328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NPM H+V</a:t>
            </a:r>
            <a:endParaRPr lang="en-GB" sz="900" dirty="0"/>
          </a:p>
        </p:txBody>
      </p:sp>
      <p:sp>
        <p:nvSpPr>
          <p:cNvPr id="132" name="Rounded Rectangle 131"/>
          <p:cNvSpPr/>
          <p:nvPr/>
        </p:nvSpPr>
        <p:spPr>
          <a:xfrm>
            <a:off x="5925328" y="4443771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33" name="Rounded Rectangle 132"/>
          <p:cNvSpPr/>
          <p:nvPr/>
        </p:nvSpPr>
        <p:spPr>
          <a:xfrm>
            <a:off x="3422390" y="3443822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34" name="Rounded Rectangle 133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35" name="Rounded Rectangle 134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36" name="Rounded Rectangle 135"/>
          <p:cNvSpPr/>
          <p:nvPr/>
        </p:nvSpPr>
        <p:spPr>
          <a:xfrm>
            <a:off x="7712530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37" name="Rounded Rectangle 136"/>
          <p:cNvSpPr/>
          <p:nvPr/>
        </p:nvSpPr>
        <p:spPr>
          <a:xfrm>
            <a:off x="5925328" y="469850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38" name="Rounded Rectangle 137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428265" y="4698347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0" name="Rounded Rectangle 139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Rounded Rectangle 140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42" name="Rounded Rectangle 141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43" name="Rounded Rectangle 142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144" name="Rounded Rectangle 143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sp>
        <p:nvSpPr>
          <p:cNvPr id="152" name="Rounded Rectangle 151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63" name="Straight Connector 162"/>
          <p:cNvCxnSpPr>
            <a:stCxn id="145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4" name="Straight Connector 163"/>
          <p:cNvCxnSpPr>
            <a:stCxn id="144" idx="3"/>
            <a:endCxn id="152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5" name="Straight Connector 164"/>
          <p:cNvCxnSpPr>
            <a:stCxn id="152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6" name="Straight Connector 165"/>
          <p:cNvCxnSpPr>
            <a:stCxn id="119" idx="2"/>
            <a:endCxn id="149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7" name="Straight Connector 166"/>
          <p:cNvCxnSpPr>
            <a:stCxn id="120" idx="2"/>
            <a:endCxn id="134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Straight Connector 167"/>
          <p:cNvCxnSpPr>
            <a:stCxn id="121" idx="2"/>
            <a:endCxn id="133" idx="0"/>
          </p:cNvCxnSpPr>
          <p:nvPr/>
        </p:nvCxnSpPr>
        <p:spPr>
          <a:xfrm flipH="1">
            <a:off x="3746390" y="3368440"/>
            <a:ext cx="1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9" name="Rounded Rectangle 168"/>
          <p:cNvSpPr/>
          <p:nvPr/>
        </p:nvSpPr>
        <p:spPr>
          <a:xfrm>
            <a:off x="3422393" y="5097750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sp>
        <p:nvSpPr>
          <p:cNvPr id="170" name="Rounded Rectangle 169"/>
          <p:cNvSpPr/>
          <p:nvPr/>
        </p:nvSpPr>
        <p:spPr>
          <a:xfrm>
            <a:off x="5925328" y="5097751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cxnSp>
        <p:nvCxnSpPr>
          <p:cNvPr id="171" name="Elbow Connector 170"/>
          <p:cNvCxnSpPr>
            <a:stCxn id="169" idx="0"/>
            <a:endCxn id="137" idx="2"/>
          </p:cNvCxnSpPr>
          <p:nvPr/>
        </p:nvCxnSpPr>
        <p:spPr>
          <a:xfrm rot="5400000" flipH="1" flipV="1">
            <a:off x="4888238" y="3736661"/>
            <a:ext cx="219245" cy="2502935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3" name="TextBox 172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TextBox 174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TextBox 176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cxnSp>
        <p:nvCxnSpPr>
          <p:cNvPr id="178" name="Straight Connector 177"/>
          <p:cNvCxnSpPr>
            <a:stCxn id="141" idx="0"/>
            <a:endCxn id="140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9" name="Straight Connector 178"/>
          <p:cNvCxnSpPr>
            <a:stCxn id="142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0" name="Straight Connector 179"/>
          <p:cNvCxnSpPr>
            <a:stCxn id="169" idx="0"/>
            <a:endCxn id="133" idx="2"/>
          </p:cNvCxnSpPr>
          <p:nvPr/>
        </p:nvCxnSpPr>
        <p:spPr>
          <a:xfrm flipH="1" flipV="1">
            <a:off x="3746390" y="3623819"/>
            <a:ext cx="3" cy="1473931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1" name="Rounded Rectangle 180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83" name="Rounded Rectangle 182"/>
          <p:cNvSpPr/>
          <p:nvPr/>
        </p:nvSpPr>
        <p:spPr>
          <a:xfrm>
            <a:off x="1656611" y="5991370"/>
            <a:ext cx="1439999" cy="251996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Vacuum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70821" y="6346646"/>
            <a:ext cx="1439999" cy="251996"/>
          </a:xfrm>
          <a:prstGeom prst="roundRect">
            <a:avLst/>
          </a:prstGeom>
          <a:solidFill>
            <a:srgbClr val="9BBE05"/>
          </a:solidFill>
          <a:ln w="1905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Beam D</a:t>
            </a:r>
            <a:r>
              <a:rPr lang="en-GB" sz="1100" dirty="0" smtClean="0"/>
              <a:t>iagnostics</a:t>
            </a:r>
            <a:endParaRPr lang="en-GB" sz="1100" dirty="0"/>
          </a:p>
        </p:txBody>
      </p:sp>
      <p:sp>
        <p:nvSpPr>
          <p:cNvPr id="185" name="Rounded Rectangle 184"/>
          <p:cNvSpPr/>
          <p:nvPr/>
        </p:nvSpPr>
        <p:spPr>
          <a:xfrm>
            <a:off x="1223770" y="4447692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86" name="Rounded Rectangle 185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187" name="Rounded Rectangle 186"/>
          <p:cNvSpPr/>
          <p:nvPr/>
        </p:nvSpPr>
        <p:spPr>
          <a:xfrm>
            <a:off x="8428265" y="3698858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88" name="Rounded Rectangle 187"/>
          <p:cNvSpPr/>
          <p:nvPr/>
        </p:nvSpPr>
        <p:spPr>
          <a:xfrm>
            <a:off x="8428265" y="3940263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89" name="Rounded Rectangle 188"/>
          <p:cNvSpPr/>
          <p:nvPr/>
        </p:nvSpPr>
        <p:spPr>
          <a:xfrm>
            <a:off x="8428265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NPM H+V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8428265" y="4443771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91" name="Rounded Rectangle 190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cxnSp>
        <p:nvCxnSpPr>
          <p:cNvPr id="192" name="Elbow Connector 191"/>
          <p:cNvCxnSpPr>
            <a:stCxn id="170" idx="0"/>
            <a:endCxn id="139" idx="2"/>
          </p:cNvCxnSpPr>
          <p:nvPr/>
        </p:nvCxnSpPr>
        <p:spPr>
          <a:xfrm rot="5400000" flipH="1" flipV="1">
            <a:off x="7391093" y="3736580"/>
            <a:ext cx="219407" cy="2502937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4" name="Rounded Rectangle 193"/>
          <p:cNvSpPr/>
          <p:nvPr/>
        </p:nvSpPr>
        <p:spPr>
          <a:xfrm>
            <a:off x="7439002" y="5988437"/>
            <a:ext cx="921527" cy="607272"/>
          </a:xfrm>
          <a:prstGeom prst="roundRect">
            <a:avLst/>
          </a:prstGeom>
          <a:solidFill>
            <a:srgbClr val="B4B4B4"/>
          </a:solidFill>
          <a:ln w="19050" cmpd="sng">
            <a:solidFill>
              <a:srgbClr val="96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dirty="0"/>
              <a:t>Alternative location of </a:t>
            </a:r>
            <a:r>
              <a:rPr lang="en-GB" sz="900" dirty="0" smtClean="0"/>
              <a:t>beam instruments for </a:t>
            </a:r>
            <a:r>
              <a:rPr lang="en-GB" sz="900" dirty="0"/>
              <a:t>commissioning</a:t>
            </a:r>
          </a:p>
        </p:txBody>
      </p:sp>
      <p:cxnSp>
        <p:nvCxnSpPr>
          <p:cNvPr id="195" name="Straight Connector 194"/>
          <p:cNvCxnSpPr>
            <a:stCxn id="186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6" name="Rounded Rectangle 195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bottle</a:t>
            </a:r>
            <a:endParaRPr lang="en-GB" sz="900" dirty="0"/>
          </a:p>
        </p:txBody>
      </p:sp>
      <p:cxnSp>
        <p:nvCxnSpPr>
          <p:cNvPr id="197" name="Elbow Connector 196"/>
          <p:cNvCxnSpPr>
            <a:stCxn id="196" idx="0"/>
            <a:endCxn id="121" idx="3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8" name="Elbow Connector 197"/>
          <p:cNvCxnSpPr>
            <a:stCxn id="196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0" name="Straight Connector 199"/>
          <p:cNvCxnSpPr>
            <a:stCxn id="137" idx="0"/>
            <a:endCxn id="132" idx="2"/>
          </p:cNvCxnSpPr>
          <p:nvPr/>
        </p:nvCxnSpPr>
        <p:spPr>
          <a:xfrm flipV="1">
            <a:off x="6249328" y="4623768"/>
            <a:ext cx="0" cy="7474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1" name="Straight Connector 200"/>
          <p:cNvCxnSpPr>
            <a:stCxn id="139" idx="0"/>
            <a:endCxn id="190" idx="2"/>
          </p:cNvCxnSpPr>
          <p:nvPr/>
        </p:nvCxnSpPr>
        <p:spPr>
          <a:xfrm flipV="1">
            <a:off x="8752265" y="4623768"/>
            <a:ext cx="0" cy="74579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2" name="Rounded Rectangle 201"/>
          <p:cNvSpPr/>
          <p:nvPr/>
        </p:nvSpPr>
        <p:spPr>
          <a:xfrm>
            <a:off x="5461591" y="5988745"/>
            <a:ext cx="1859203" cy="607272"/>
          </a:xfrm>
          <a:prstGeom prst="roundRect">
            <a:avLst/>
          </a:prstGeom>
          <a:solidFill>
            <a:srgbClr val="969696"/>
          </a:solidFill>
          <a:ln w="19050" cmpd="sng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46800" rIns="0" bIns="46800" rtlCol="0" anchor="ctr"/>
          <a:lstStyle/>
          <a:p>
            <a:r>
              <a:rPr lang="en-GB" sz="900" dirty="0"/>
              <a:t>ACCT: AC current transformer</a:t>
            </a:r>
          </a:p>
          <a:p>
            <a:r>
              <a:rPr lang="en-GB" sz="900" dirty="0" smtClean="0"/>
              <a:t>EMU: </a:t>
            </a:r>
            <a:r>
              <a:rPr lang="en-GB" sz="900" dirty="0" err="1" smtClean="0"/>
              <a:t>Emittance</a:t>
            </a:r>
            <a:r>
              <a:rPr lang="en-GB" sz="900" dirty="0" smtClean="0"/>
              <a:t> measurement unit</a:t>
            </a:r>
          </a:p>
          <a:p>
            <a:r>
              <a:rPr lang="en-GB" sz="900" dirty="0" smtClean="0"/>
              <a:t>NPM: Non-invasive profile monitor</a:t>
            </a:r>
          </a:p>
          <a:p>
            <a:r>
              <a:rPr lang="en-GB" sz="900" dirty="0"/>
              <a:t>TMP: </a:t>
            </a:r>
            <a:r>
              <a:rPr lang="en-GB" sz="900" dirty="0" err="1"/>
              <a:t>Turbomolecular</a:t>
            </a:r>
            <a:r>
              <a:rPr lang="en-GB" sz="900" dirty="0"/>
              <a:t> </a:t>
            </a:r>
            <a:r>
              <a:rPr lang="en-GB" sz="900" dirty="0" smtClean="0"/>
              <a:t>pump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373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Cooling water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cxnSp>
        <p:nvCxnSpPr>
          <p:cNvPr id="114" name="Straight Connector 113"/>
          <p:cNvCxnSpPr>
            <a:stCxn id="203" idx="2"/>
            <a:endCxn id="202" idx="0"/>
          </p:cNvCxnSpPr>
          <p:nvPr/>
        </p:nvCxnSpPr>
        <p:spPr>
          <a:xfrm>
            <a:off x="8752265" y="3623819"/>
            <a:ext cx="0" cy="819952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0" name="Straight Connector 119"/>
          <p:cNvCxnSpPr>
            <a:stCxn id="147" idx="2"/>
            <a:endCxn id="203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1" name="Straight Connector 120"/>
          <p:cNvCxnSpPr>
            <a:stCxn id="134" idx="2"/>
            <a:endCxn id="137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/>
          <p:cNvCxnSpPr>
            <a:stCxn id="137" idx="2"/>
            <a:endCxn id="141" idx="0"/>
          </p:cNvCxnSpPr>
          <p:nvPr/>
        </p:nvCxnSpPr>
        <p:spPr>
          <a:xfrm>
            <a:off x="6249328" y="3622601"/>
            <a:ext cx="0" cy="821170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7" name="Straight Connector 126"/>
          <p:cNvCxnSpPr>
            <a:stCxn id="152" idx="2"/>
            <a:endCxn id="145" idx="0"/>
          </p:cNvCxnSpPr>
          <p:nvPr/>
        </p:nvCxnSpPr>
        <p:spPr>
          <a:xfrm>
            <a:off x="8036530" y="3368440"/>
            <a:ext cx="0" cy="330418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8" name="Rounded Rectangle 127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129" name="Rounded Rectangle 128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130" name="Rounded Rectangle 129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131" name="Rounded Rectangle 130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2" name="Rounded Rectangle 131"/>
          <p:cNvSpPr/>
          <p:nvPr/>
        </p:nvSpPr>
        <p:spPr>
          <a:xfrm>
            <a:off x="4853861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134" name="Rounded Rectangle 133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135" name="Rounded Rectangle 134"/>
          <p:cNvSpPr/>
          <p:nvPr/>
        </p:nvSpPr>
        <p:spPr>
          <a:xfrm>
            <a:off x="6641063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7" name="Rounded Rectangle 136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138" name="Rounded Rectangle 137"/>
          <p:cNvSpPr/>
          <p:nvPr/>
        </p:nvSpPr>
        <p:spPr>
          <a:xfrm>
            <a:off x="5925328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39" name="Rounded Rectangle 138"/>
          <p:cNvSpPr/>
          <p:nvPr/>
        </p:nvSpPr>
        <p:spPr>
          <a:xfrm>
            <a:off x="5925328" y="3940263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40" name="Rounded Rectangle 139"/>
          <p:cNvSpPr/>
          <p:nvPr/>
        </p:nvSpPr>
        <p:spPr>
          <a:xfrm>
            <a:off x="5925328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NPM H+V</a:t>
            </a:r>
            <a:endParaRPr lang="en-GB" sz="900" dirty="0"/>
          </a:p>
        </p:txBody>
      </p:sp>
      <p:sp>
        <p:nvSpPr>
          <p:cNvPr id="141" name="Rounded Rectangle 140"/>
          <p:cNvSpPr/>
          <p:nvPr/>
        </p:nvSpPr>
        <p:spPr>
          <a:xfrm>
            <a:off x="5925328" y="4443771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42" name="Rounded Rectangle 141"/>
          <p:cNvSpPr/>
          <p:nvPr/>
        </p:nvSpPr>
        <p:spPr>
          <a:xfrm>
            <a:off x="3422390" y="3443822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3" name="Rounded Rectangle 142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4" name="Rounded Rectangle 143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7712530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46" name="Rounded Rectangle 145"/>
          <p:cNvSpPr/>
          <p:nvPr/>
        </p:nvSpPr>
        <p:spPr>
          <a:xfrm>
            <a:off x="5925328" y="469850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7" name="Rounded Rectangle 146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428265" y="4698347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9" name="Rounded Rectangle 148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Rounded Rectangle 149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51" name="Rounded Rectangle 150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52" name="Rounded Rectangle 151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153" name="Rounded Rectangle 152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54" name="Rounded Rectangle 153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223770" y="2231713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Ion source</a:t>
            </a:r>
            <a:endParaRPr lang="en-GB" sz="900" dirty="0"/>
          </a:p>
        </p:txBody>
      </p:sp>
      <p:sp>
        <p:nvSpPr>
          <p:cNvPr id="156" name="Rounded Rectangle 155"/>
          <p:cNvSpPr/>
          <p:nvPr/>
        </p:nvSpPr>
        <p:spPr>
          <a:xfrm>
            <a:off x="4138126" y="2229594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1</a:t>
            </a:r>
            <a:endParaRPr lang="en-GB" sz="900" dirty="0"/>
          </a:p>
        </p:txBody>
      </p:sp>
      <p:sp>
        <p:nvSpPr>
          <p:cNvPr id="157" name="Rounded Rectangle 156"/>
          <p:cNvSpPr/>
          <p:nvPr/>
        </p:nvSpPr>
        <p:spPr>
          <a:xfrm>
            <a:off x="6996796" y="2229595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2</a:t>
            </a:r>
            <a:endParaRPr lang="en-GB" sz="900" dirty="0"/>
          </a:p>
        </p:txBody>
      </p:sp>
      <p:sp>
        <p:nvSpPr>
          <p:cNvPr id="158" name="Rounded Rectangle 157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cxnSp>
        <p:nvCxnSpPr>
          <p:cNvPr id="159" name="Elbow Connector 158"/>
          <p:cNvCxnSpPr>
            <a:stCxn id="155" idx="2"/>
            <a:endCxn id="153" idx="0"/>
          </p:cNvCxnSpPr>
          <p:nvPr/>
        </p:nvCxnSpPr>
        <p:spPr>
          <a:xfrm rot="5400000">
            <a:off x="997181" y="2258724"/>
            <a:ext cx="397601" cy="703578"/>
          </a:xfrm>
          <a:prstGeom prst="bentConnector3">
            <a:avLst>
              <a:gd name="adj1" fmla="val 30262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0" name="Elbow Connector 159"/>
          <p:cNvCxnSpPr>
            <a:stCxn id="155" idx="2"/>
            <a:endCxn id="128" idx="0"/>
          </p:cNvCxnSpPr>
          <p:nvPr/>
        </p:nvCxnSpPr>
        <p:spPr>
          <a:xfrm rot="16200000" flipH="1">
            <a:off x="1812982" y="2146500"/>
            <a:ext cx="236727" cy="76715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1" name="Rounded Rectangle 160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62" name="Elbow Connector 161"/>
          <p:cNvCxnSpPr>
            <a:stCxn id="156" idx="2"/>
            <a:endCxn id="129" idx="0"/>
          </p:cNvCxnSpPr>
          <p:nvPr/>
        </p:nvCxnSpPr>
        <p:spPr>
          <a:xfrm rot="5400000">
            <a:off x="3626968" y="1813282"/>
            <a:ext cx="238846" cy="1431470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3" name="Elbow Connector 162"/>
          <p:cNvCxnSpPr>
            <a:stCxn id="156" idx="2"/>
            <a:endCxn id="133" idx="0"/>
          </p:cNvCxnSpPr>
          <p:nvPr/>
        </p:nvCxnSpPr>
        <p:spPr>
          <a:xfrm rot="16200000" flipH="1">
            <a:off x="4878436" y="1993283"/>
            <a:ext cx="238846" cy="1071467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4" name="Elbow Connector 163"/>
          <p:cNvCxnSpPr>
            <a:stCxn id="133" idx="0"/>
            <a:endCxn id="137" idx="1"/>
          </p:cNvCxnSpPr>
          <p:nvPr/>
        </p:nvCxnSpPr>
        <p:spPr>
          <a:xfrm rot="16200000" flipH="1">
            <a:off x="5287378" y="2894654"/>
            <a:ext cx="884163" cy="391735"/>
          </a:xfrm>
          <a:prstGeom prst="bentConnector4">
            <a:avLst>
              <a:gd name="adj1" fmla="val -13247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5" name="Elbow Connector 164"/>
          <p:cNvCxnSpPr>
            <a:stCxn id="133" idx="0"/>
            <a:endCxn id="138" idx="1"/>
          </p:cNvCxnSpPr>
          <p:nvPr/>
        </p:nvCxnSpPr>
        <p:spPr>
          <a:xfrm rot="16200000" flipH="1">
            <a:off x="5159251" y="3022781"/>
            <a:ext cx="1140417" cy="391735"/>
          </a:xfrm>
          <a:prstGeom prst="bentConnector4">
            <a:avLst>
              <a:gd name="adj1" fmla="val -10394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6" name="Elbow Connector 165"/>
          <p:cNvCxnSpPr>
            <a:stCxn id="157" idx="2"/>
            <a:endCxn id="152" idx="0"/>
          </p:cNvCxnSpPr>
          <p:nvPr/>
        </p:nvCxnSpPr>
        <p:spPr>
          <a:xfrm rot="16200000" flipH="1">
            <a:off x="7559241" y="2171150"/>
            <a:ext cx="238845" cy="715734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7" name="Elbow Connector 166"/>
          <p:cNvCxnSpPr>
            <a:stCxn id="157" idx="2"/>
            <a:endCxn id="136" idx="0"/>
          </p:cNvCxnSpPr>
          <p:nvPr/>
        </p:nvCxnSpPr>
        <p:spPr>
          <a:xfrm rot="5400000">
            <a:off x="7201374" y="2529017"/>
            <a:ext cx="238845" cy="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Elbow Connector 167"/>
          <p:cNvCxnSpPr>
            <a:endCxn id="139" idx="3"/>
          </p:cNvCxnSpPr>
          <p:nvPr/>
        </p:nvCxnSpPr>
        <p:spPr>
          <a:xfrm rot="5400000">
            <a:off x="5837703" y="3256538"/>
            <a:ext cx="1509348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9" name="Elbow Connector 168"/>
          <p:cNvCxnSpPr>
            <a:endCxn id="138" idx="3"/>
          </p:cNvCxnSpPr>
          <p:nvPr/>
        </p:nvCxnSpPr>
        <p:spPr>
          <a:xfrm rot="5400000">
            <a:off x="5958407" y="3135836"/>
            <a:ext cx="1267941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6611427" y="2528089"/>
            <a:ext cx="709369" cy="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Straight Connector 170"/>
          <p:cNvCxnSpPr>
            <a:stCxn id="156" idx="2"/>
            <a:endCxn id="131" idx="0"/>
          </p:cNvCxnSpPr>
          <p:nvPr/>
        </p:nvCxnSpPr>
        <p:spPr>
          <a:xfrm>
            <a:off x="4462126" y="2409594"/>
            <a:ext cx="0" cy="238846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2" name="Straight Connector 171"/>
          <p:cNvCxnSpPr>
            <a:stCxn id="154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3" name="Straight Connector 172"/>
          <p:cNvCxnSpPr>
            <a:stCxn id="153" idx="3"/>
            <a:endCxn id="161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4" name="Straight Connector 173"/>
          <p:cNvCxnSpPr>
            <a:stCxn id="161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5" name="Straight Connector 174"/>
          <p:cNvCxnSpPr>
            <a:stCxn id="128" idx="2"/>
            <a:endCxn id="158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6" name="Straight Connector 175"/>
          <p:cNvCxnSpPr>
            <a:stCxn id="129" idx="2"/>
            <a:endCxn id="143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7" name="Straight Connector 176"/>
          <p:cNvCxnSpPr>
            <a:stCxn id="130" idx="2"/>
            <a:endCxn id="142" idx="0"/>
          </p:cNvCxnSpPr>
          <p:nvPr/>
        </p:nvCxnSpPr>
        <p:spPr>
          <a:xfrm flipH="1">
            <a:off x="3746390" y="3368440"/>
            <a:ext cx="1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8" name="Rounded Rectangle 177"/>
          <p:cNvSpPr/>
          <p:nvPr/>
        </p:nvSpPr>
        <p:spPr>
          <a:xfrm>
            <a:off x="3422393" y="5097750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sp>
        <p:nvSpPr>
          <p:cNvPr id="179" name="Rounded Rectangle 178"/>
          <p:cNvSpPr/>
          <p:nvPr/>
        </p:nvSpPr>
        <p:spPr>
          <a:xfrm>
            <a:off x="5925328" y="5097751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cxnSp>
        <p:nvCxnSpPr>
          <p:cNvPr id="180" name="Elbow Connector 179"/>
          <p:cNvCxnSpPr>
            <a:stCxn id="178" idx="0"/>
            <a:endCxn id="146" idx="2"/>
          </p:cNvCxnSpPr>
          <p:nvPr/>
        </p:nvCxnSpPr>
        <p:spPr>
          <a:xfrm rot="5400000" flipH="1" flipV="1">
            <a:off x="4888238" y="3736661"/>
            <a:ext cx="219245" cy="2502935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2" name="Elbow Connector 181"/>
          <p:cNvCxnSpPr>
            <a:endCxn id="158" idx="1"/>
          </p:cNvCxnSpPr>
          <p:nvPr/>
        </p:nvCxnSpPr>
        <p:spPr>
          <a:xfrm rot="16200000" flipH="1">
            <a:off x="1457833" y="3000733"/>
            <a:ext cx="1005728" cy="60448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3" name="TextBox 182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TextBox 184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TextBox 186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cxnSp>
        <p:nvCxnSpPr>
          <p:cNvPr id="189" name="Straight Connector 188"/>
          <p:cNvCxnSpPr>
            <a:stCxn id="150" idx="0"/>
            <a:endCxn id="149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0" name="Straight Connector 189"/>
          <p:cNvCxnSpPr>
            <a:stCxn id="151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1" name="Straight Connector 190"/>
          <p:cNvCxnSpPr>
            <a:stCxn id="178" idx="0"/>
            <a:endCxn id="142" idx="2"/>
          </p:cNvCxnSpPr>
          <p:nvPr/>
        </p:nvCxnSpPr>
        <p:spPr>
          <a:xfrm flipH="1" flipV="1">
            <a:off x="3746390" y="3623819"/>
            <a:ext cx="3" cy="1473931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2" name="Rounded Rectangle 191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93" name="Rounded Rectangle 192"/>
          <p:cNvSpPr/>
          <p:nvPr/>
        </p:nvSpPr>
        <p:spPr>
          <a:xfrm>
            <a:off x="1656611" y="6346646"/>
            <a:ext cx="1439999" cy="251996"/>
          </a:xfrm>
          <a:prstGeom prst="roundRect">
            <a:avLst/>
          </a:prstGeom>
          <a:solidFill>
            <a:srgbClr val="B40096"/>
          </a:solidFill>
          <a:ln w="1905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Cooling water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656611" y="5991370"/>
            <a:ext cx="1439999" cy="251996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Vacuum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0821" y="6346646"/>
            <a:ext cx="1439999" cy="251996"/>
          </a:xfrm>
          <a:prstGeom prst="roundRect">
            <a:avLst/>
          </a:prstGeom>
          <a:solidFill>
            <a:srgbClr val="9BBE05"/>
          </a:solidFill>
          <a:ln w="1905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Beam D</a:t>
            </a:r>
            <a:r>
              <a:rPr lang="en-GB" sz="1100" dirty="0" smtClean="0"/>
              <a:t>iagnostics</a:t>
            </a:r>
            <a:endParaRPr lang="en-GB" sz="1100" dirty="0"/>
          </a:p>
        </p:txBody>
      </p:sp>
      <p:sp>
        <p:nvSpPr>
          <p:cNvPr id="197" name="Rounded Rectangle 196"/>
          <p:cNvSpPr/>
          <p:nvPr/>
        </p:nvSpPr>
        <p:spPr>
          <a:xfrm>
            <a:off x="1223770" y="4447692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98" name="Rounded Rectangle 197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199" name="Rounded Rectangle 198"/>
          <p:cNvSpPr/>
          <p:nvPr/>
        </p:nvSpPr>
        <p:spPr>
          <a:xfrm>
            <a:off x="8428265" y="3698858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200" name="Rounded Rectangle 199"/>
          <p:cNvSpPr/>
          <p:nvPr/>
        </p:nvSpPr>
        <p:spPr>
          <a:xfrm>
            <a:off x="8428265" y="3940263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201" name="Rounded Rectangle 200"/>
          <p:cNvSpPr/>
          <p:nvPr/>
        </p:nvSpPr>
        <p:spPr>
          <a:xfrm>
            <a:off x="8428265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NPM H+V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8428265" y="4443771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203" name="Rounded Rectangle 202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cxnSp>
        <p:nvCxnSpPr>
          <p:cNvPr id="204" name="Elbow Connector 203"/>
          <p:cNvCxnSpPr>
            <a:stCxn id="179" idx="0"/>
            <a:endCxn id="148" idx="2"/>
          </p:cNvCxnSpPr>
          <p:nvPr/>
        </p:nvCxnSpPr>
        <p:spPr>
          <a:xfrm rot="5400000" flipH="1" flipV="1">
            <a:off x="7391093" y="3736580"/>
            <a:ext cx="219407" cy="2502937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5" name="Elbow Connector 204"/>
          <p:cNvCxnSpPr>
            <a:stCxn id="152" idx="0"/>
            <a:endCxn id="203" idx="1"/>
          </p:cNvCxnSpPr>
          <p:nvPr/>
        </p:nvCxnSpPr>
        <p:spPr>
          <a:xfrm rot="16200000" flipH="1">
            <a:off x="7789706" y="2895263"/>
            <a:ext cx="885381" cy="391735"/>
          </a:xfrm>
          <a:prstGeom prst="bentConnector4">
            <a:avLst>
              <a:gd name="adj1" fmla="val -13662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6" name="Rounded Rectangle 205"/>
          <p:cNvSpPr/>
          <p:nvPr/>
        </p:nvSpPr>
        <p:spPr>
          <a:xfrm>
            <a:off x="7439002" y="5988437"/>
            <a:ext cx="921527" cy="607272"/>
          </a:xfrm>
          <a:prstGeom prst="roundRect">
            <a:avLst/>
          </a:prstGeom>
          <a:solidFill>
            <a:srgbClr val="B4B4B4"/>
          </a:solidFill>
          <a:ln w="19050" cmpd="sng">
            <a:solidFill>
              <a:srgbClr val="96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dirty="0"/>
              <a:t>Alternative location of </a:t>
            </a:r>
            <a:r>
              <a:rPr lang="en-GB" sz="900" dirty="0" smtClean="0"/>
              <a:t>beam instruments for </a:t>
            </a:r>
            <a:r>
              <a:rPr lang="en-GB" sz="900" dirty="0"/>
              <a:t>commissioning</a:t>
            </a:r>
          </a:p>
        </p:txBody>
      </p:sp>
      <p:cxnSp>
        <p:nvCxnSpPr>
          <p:cNvPr id="209" name="Straight Connector 208"/>
          <p:cNvCxnSpPr>
            <a:stCxn id="198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0" name="Rounded Rectangle 209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bottle</a:t>
            </a:r>
            <a:endParaRPr lang="en-GB" sz="900" dirty="0"/>
          </a:p>
        </p:txBody>
      </p:sp>
      <p:cxnSp>
        <p:nvCxnSpPr>
          <p:cNvPr id="211" name="Elbow Connector 210"/>
          <p:cNvCxnSpPr>
            <a:stCxn id="210" idx="0"/>
            <a:endCxn id="130" idx="3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2" name="Elbow Connector 211"/>
          <p:cNvCxnSpPr>
            <a:stCxn id="210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3" name="Straight Connector 212"/>
          <p:cNvCxnSpPr>
            <a:stCxn id="155" idx="2"/>
            <a:endCxn id="161" idx="0"/>
          </p:cNvCxnSpPr>
          <p:nvPr/>
        </p:nvCxnSpPr>
        <p:spPr>
          <a:xfrm>
            <a:off x="1547770" y="2411713"/>
            <a:ext cx="0" cy="39760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4" name="Straight Connector 213"/>
          <p:cNvCxnSpPr>
            <a:stCxn id="146" idx="0"/>
            <a:endCxn id="141" idx="2"/>
          </p:cNvCxnSpPr>
          <p:nvPr/>
        </p:nvCxnSpPr>
        <p:spPr>
          <a:xfrm flipV="1">
            <a:off x="6249328" y="4623768"/>
            <a:ext cx="0" cy="7474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5" name="Straight Connector 214"/>
          <p:cNvCxnSpPr>
            <a:stCxn id="148" idx="0"/>
            <a:endCxn id="202" idx="2"/>
          </p:cNvCxnSpPr>
          <p:nvPr/>
        </p:nvCxnSpPr>
        <p:spPr>
          <a:xfrm flipV="1">
            <a:off x="8752265" y="4623768"/>
            <a:ext cx="0" cy="74579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6" name="Rounded Rectangle 215"/>
          <p:cNvSpPr/>
          <p:nvPr/>
        </p:nvSpPr>
        <p:spPr>
          <a:xfrm>
            <a:off x="5461591" y="5988745"/>
            <a:ext cx="1859203" cy="607272"/>
          </a:xfrm>
          <a:prstGeom prst="roundRect">
            <a:avLst/>
          </a:prstGeom>
          <a:solidFill>
            <a:srgbClr val="969696"/>
          </a:solidFill>
          <a:ln w="19050" cmpd="sng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46800" rIns="0" bIns="46800" rtlCol="0" anchor="ctr"/>
          <a:lstStyle/>
          <a:p>
            <a:r>
              <a:rPr lang="en-GB" sz="900" dirty="0"/>
              <a:t>ACCT: AC current transformer</a:t>
            </a:r>
          </a:p>
          <a:p>
            <a:r>
              <a:rPr lang="en-GB" sz="900" dirty="0" smtClean="0"/>
              <a:t>EMU: </a:t>
            </a:r>
            <a:r>
              <a:rPr lang="en-GB" sz="900" dirty="0" err="1" smtClean="0"/>
              <a:t>Emittance</a:t>
            </a:r>
            <a:r>
              <a:rPr lang="en-GB" sz="900" dirty="0" smtClean="0"/>
              <a:t> measurement unit</a:t>
            </a:r>
          </a:p>
          <a:p>
            <a:r>
              <a:rPr lang="en-GB" sz="900" dirty="0" smtClean="0"/>
              <a:t>NPM: Non-invasive profile monitor</a:t>
            </a:r>
          </a:p>
          <a:p>
            <a:r>
              <a:rPr lang="en-GB" sz="900" dirty="0"/>
              <a:t>TMP: </a:t>
            </a:r>
            <a:r>
              <a:rPr lang="en-GB" sz="900" dirty="0" err="1"/>
              <a:t>Turbomolecular</a:t>
            </a:r>
            <a:r>
              <a:rPr lang="en-GB" sz="900" dirty="0"/>
              <a:t> </a:t>
            </a:r>
            <a:r>
              <a:rPr lang="en-GB" sz="900" dirty="0" smtClean="0"/>
              <a:t>pump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17416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Safety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cxnSp>
        <p:nvCxnSpPr>
          <p:cNvPr id="121" name="Straight Connector 120"/>
          <p:cNvCxnSpPr>
            <a:stCxn id="210" idx="2"/>
            <a:endCxn id="205" idx="0"/>
          </p:cNvCxnSpPr>
          <p:nvPr/>
        </p:nvCxnSpPr>
        <p:spPr>
          <a:xfrm>
            <a:off x="8752265" y="3623819"/>
            <a:ext cx="0" cy="819952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/>
          <p:cNvCxnSpPr>
            <a:stCxn id="149" idx="2"/>
            <a:endCxn id="210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3" name="Straight Connector 122"/>
          <p:cNvCxnSpPr>
            <a:stCxn id="136" idx="2"/>
            <a:endCxn id="139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>
            <a:stCxn id="139" idx="2"/>
            <a:endCxn id="143" idx="0"/>
          </p:cNvCxnSpPr>
          <p:nvPr/>
        </p:nvCxnSpPr>
        <p:spPr>
          <a:xfrm>
            <a:off x="6249328" y="3622601"/>
            <a:ext cx="0" cy="821170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9" name="Straight Connector 128"/>
          <p:cNvCxnSpPr>
            <a:stCxn id="154" idx="2"/>
            <a:endCxn id="147" idx="0"/>
          </p:cNvCxnSpPr>
          <p:nvPr/>
        </p:nvCxnSpPr>
        <p:spPr>
          <a:xfrm>
            <a:off x="8036530" y="3368440"/>
            <a:ext cx="0" cy="330418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0" name="Rounded Rectangle 129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131" name="Rounded Rectangle 130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132" name="Rounded Rectangle 131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133" name="Rounded Rectangle 132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4" name="Rounded Rectangle 133"/>
          <p:cNvSpPr/>
          <p:nvPr/>
        </p:nvSpPr>
        <p:spPr>
          <a:xfrm>
            <a:off x="4853861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136" name="Rounded Rectangle 135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137" name="Rounded Rectangle 136"/>
          <p:cNvSpPr/>
          <p:nvPr/>
        </p:nvSpPr>
        <p:spPr>
          <a:xfrm>
            <a:off x="6641063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9" name="Rounded Rectangle 138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140" name="Rounded Rectangle 139"/>
          <p:cNvSpPr/>
          <p:nvPr/>
        </p:nvSpPr>
        <p:spPr>
          <a:xfrm>
            <a:off x="5925328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41" name="Rounded Rectangle 140"/>
          <p:cNvSpPr/>
          <p:nvPr/>
        </p:nvSpPr>
        <p:spPr>
          <a:xfrm>
            <a:off x="5925328" y="3940263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42" name="Rounded Rectangle 141"/>
          <p:cNvSpPr/>
          <p:nvPr/>
        </p:nvSpPr>
        <p:spPr>
          <a:xfrm>
            <a:off x="5925328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NPM H+V</a:t>
            </a:r>
            <a:endParaRPr lang="en-GB" sz="900" dirty="0"/>
          </a:p>
        </p:txBody>
      </p:sp>
      <p:sp>
        <p:nvSpPr>
          <p:cNvPr id="143" name="Rounded Rectangle 142"/>
          <p:cNvSpPr/>
          <p:nvPr/>
        </p:nvSpPr>
        <p:spPr>
          <a:xfrm>
            <a:off x="5925328" y="4443771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44" name="Rounded Rectangle 143"/>
          <p:cNvSpPr/>
          <p:nvPr/>
        </p:nvSpPr>
        <p:spPr>
          <a:xfrm>
            <a:off x="3422390" y="3443822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6" name="Rounded Rectangle 145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7" name="Rounded Rectangle 146"/>
          <p:cNvSpPr/>
          <p:nvPr/>
        </p:nvSpPr>
        <p:spPr>
          <a:xfrm>
            <a:off x="7712530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48" name="Rounded Rectangle 147"/>
          <p:cNvSpPr/>
          <p:nvPr/>
        </p:nvSpPr>
        <p:spPr>
          <a:xfrm>
            <a:off x="5925328" y="469850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9" name="Rounded Rectangle 148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428265" y="4698347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51" name="Rounded Rectangle 150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ounded Rectangle 151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53" name="Rounded Rectangle 152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54" name="Rounded Rectangle 153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155" name="Rounded Rectangle 154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56" name="Rounded Rectangle 155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223770" y="2231713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Ion source</a:t>
            </a:r>
            <a:endParaRPr lang="en-GB" sz="900" dirty="0"/>
          </a:p>
        </p:txBody>
      </p:sp>
      <p:sp>
        <p:nvSpPr>
          <p:cNvPr id="158" name="Rounded Rectangle 157"/>
          <p:cNvSpPr/>
          <p:nvPr/>
        </p:nvSpPr>
        <p:spPr>
          <a:xfrm>
            <a:off x="4138126" y="2229594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1</a:t>
            </a:r>
            <a:endParaRPr lang="en-GB" sz="900" dirty="0"/>
          </a:p>
        </p:txBody>
      </p:sp>
      <p:sp>
        <p:nvSpPr>
          <p:cNvPr id="159" name="Rounded Rectangle 158"/>
          <p:cNvSpPr/>
          <p:nvPr/>
        </p:nvSpPr>
        <p:spPr>
          <a:xfrm>
            <a:off x="6996796" y="2229595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2</a:t>
            </a:r>
            <a:endParaRPr lang="en-GB" sz="900" dirty="0"/>
          </a:p>
        </p:txBody>
      </p:sp>
      <p:sp>
        <p:nvSpPr>
          <p:cNvPr id="160" name="Rounded Rectangle 159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cxnSp>
        <p:nvCxnSpPr>
          <p:cNvPr id="161" name="Elbow Connector 160"/>
          <p:cNvCxnSpPr>
            <a:stCxn id="157" idx="2"/>
            <a:endCxn id="155" idx="0"/>
          </p:cNvCxnSpPr>
          <p:nvPr/>
        </p:nvCxnSpPr>
        <p:spPr>
          <a:xfrm rot="5400000">
            <a:off x="997181" y="2258724"/>
            <a:ext cx="397601" cy="703578"/>
          </a:xfrm>
          <a:prstGeom prst="bentConnector3">
            <a:avLst>
              <a:gd name="adj1" fmla="val 30262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2" name="Elbow Connector 161"/>
          <p:cNvCxnSpPr>
            <a:stCxn id="157" idx="2"/>
            <a:endCxn id="130" idx="0"/>
          </p:cNvCxnSpPr>
          <p:nvPr/>
        </p:nvCxnSpPr>
        <p:spPr>
          <a:xfrm rot="16200000" flipH="1">
            <a:off x="1812982" y="2146500"/>
            <a:ext cx="236727" cy="76715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3" name="Rounded Rectangle 162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64" name="Elbow Connector 163"/>
          <p:cNvCxnSpPr>
            <a:stCxn id="158" idx="2"/>
            <a:endCxn id="131" idx="0"/>
          </p:cNvCxnSpPr>
          <p:nvPr/>
        </p:nvCxnSpPr>
        <p:spPr>
          <a:xfrm rot="5400000">
            <a:off x="3626968" y="1813282"/>
            <a:ext cx="238846" cy="1431470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5" name="Elbow Connector 164"/>
          <p:cNvCxnSpPr>
            <a:stCxn id="158" idx="2"/>
            <a:endCxn id="135" idx="0"/>
          </p:cNvCxnSpPr>
          <p:nvPr/>
        </p:nvCxnSpPr>
        <p:spPr>
          <a:xfrm rot="16200000" flipH="1">
            <a:off x="4878436" y="1993283"/>
            <a:ext cx="238846" cy="1071467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6" name="Elbow Connector 165"/>
          <p:cNvCxnSpPr>
            <a:stCxn id="135" idx="0"/>
            <a:endCxn id="139" idx="1"/>
          </p:cNvCxnSpPr>
          <p:nvPr/>
        </p:nvCxnSpPr>
        <p:spPr>
          <a:xfrm rot="16200000" flipH="1">
            <a:off x="5287378" y="2894654"/>
            <a:ext cx="884163" cy="391735"/>
          </a:xfrm>
          <a:prstGeom prst="bentConnector4">
            <a:avLst>
              <a:gd name="adj1" fmla="val -13247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7" name="Elbow Connector 166"/>
          <p:cNvCxnSpPr>
            <a:stCxn id="135" idx="0"/>
            <a:endCxn id="140" idx="1"/>
          </p:cNvCxnSpPr>
          <p:nvPr/>
        </p:nvCxnSpPr>
        <p:spPr>
          <a:xfrm rot="16200000" flipH="1">
            <a:off x="5159251" y="3022781"/>
            <a:ext cx="1140417" cy="391735"/>
          </a:xfrm>
          <a:prstGeom prst="bentConnector4">
            <a:avLst>
              <a:gd name="adj1" fmla="val -10394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Elbow Connector 167"/>
          <p:cNvCxnSpPr>
            <a:stCxn id="159" idx="2"/>
            <a:endCxn id="154" idx="0"/>
          </p:cNvCxnSpPr>
          <p:nvPr/>
        </p:nvCxnSpPr>
        <p:spPr>
          <a:xfrm rot="16200000" flipH="1">
            <a:off x="7559241" y="2171150"/>
            <a:ext cx="238845" cy="715734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9" name="Elbow Connector 168"/>
          <p:cNvCxnSpPr>
            <a:stCxn id="159" idx="2"/>
            <a:endCxn id="138" idx="0"/>
          </p:cNvCxnSpPr>
          <p:nvPr/>
        </p:nvCxnSpPr>
        <p:spPr>
          <a:xfrm rot="5400000">
            <a:off x="7201374" y="2529017"/>
            <a:ext cx="238845" cy="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0" name="Elbow Connector 169"/>
          <p:cNvCxnSpPr>
            <a:endCxn id="141" idx="3"/>
          </p:cNvCxnSpPr>
          <p:nvPr/>
        </p:nvCxnSpPr>
        <p:spPr>
          <a:xfrm rot="5400000">
            <a:off x="5837703" y="3256538"/>
            <a:ext cx="1509348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Elbow Connector 170"/>
          <p:cNvCxnSpPr>
            <a:endCxn id="140" idx="3"/>
          </p:cNvCxnSpPr>
          <p:nvPr/>
        </p:nvCxnSpPr>
        <p:spPr>
          <a:xfrm rot="5400000">
            <a:off x="5958407" y="3135836"/>
            <a:ext cx="1267941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6611427" y="2528089"/>
            <a:ext cx="709369" cy="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3" name="Straight Connector 172"/>
          <p:cNvCxnSpPr>
            <a:stCxn id="158" idx="2"/>
            <a:endCxn id="133" idx="0"/>
          </p:cNvCxnSpPr>
          <p:nvPr/>
        </p:nvCxnSpPr>
        <p:spPr>
          <a:xfrm>
            <a:off x="4462126" y="2409594"/>
            <a:ext cx="0" cy="238846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4" name="Straight Connector 173"/>
          <p:cNvCxnSpPr>
            <a:stCxn id="156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5" name="Straight Connector 174"/>
          <p:cNvCxnSpPr>
            <a:stCxn id="155" idx="3"/>
            <a:endCxn id="163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6" name="Straight Connector 175"/>
          <p:cNvCxnSpPr>
            <a:stCxn id="163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7" name="Straight Connector 176"/>
          <p:cNvCxnSpPr>
            <a:stCxn id="130" idx="2"/>
            <a:endCxn id="160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8" name="Straight Connector 177"/>
          <p:cNvCxnSpPr>
            <a:stCxn id="131" idx="2"/>
            <a:endCxn id="145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9" name="Straight Connector 178"/>
          <p:cNvCxnSpPr>
            <a:stCxn id="132" idx="2"/>
            <a:endCxn id="144" idx="0"/>
          </p:cNvCxnSpPr>
          <p:nvPr/>
        </p:nvCxnSpPr>
        <p:spPr>
          <a:xfrm flipH="1">
            <a:off x="3746390" y="3368440"/>
            <a:ext cx="1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0" name="Rounded Rectangle 179"/>
          <p:cNvSpPr/>
          <p:nvPr/>
        </p:nvSpPr>
        <p:spPr>
          <a:xfrm>
            <a:off x="3422393" y="5097750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sp>
        <p:nvSpPr>
          <p:cNvPr id="181" name="Rounded Rectangle 180"/>
          <p:cNvSpPr/>
          <p:nvPr/>
        </p:nvSpPr>
        <p:spPr>
          <a:xfrm>
            <a:off x="5925328" y="5097751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cxnSp>
        <p:nvCxnSpPr>
          <p:cNvPr id="182" name="Elbow Connector 181"/>
          <p:cNvCxnSpPr>
            <a:stCxn id="180" idx="0"/>
            <a:endCxn id="148" idx="2"/>
          </p:cNvCxnSpPr>
          <p:nvPr/>
        </p:nvCxnSpPr>
        <p:spPr>
          <a:xfrm rot="5400000" flipH="1" flipV="1">
            <a:off x="4888238" y="3736661"/>
            <a:ext cx="219245" cy="2502935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3" name="Rounded Rectangle 182"/>
          <p:cNvSpPr/>
          <p:nvPr/>
        </p:nvSpPr>
        <p:spPr>
          <a:xfrm>
            <a:off x="135559" y="1778802"/>
            <a:ext cx="2571098" cy="3099704"/>
          </a:xfrm>
          <a:prstGeom prst="roundRect">
            <a:avLst>
              <a:gd name="adj" fmla="val 11486"/>
            </a:avLst>
          </a:prstGeom>
          <a:noFill/>
          <a:ln w="28575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/>
          </a:p>
        </p:txBody>
      </p:sp>
      <p:cxnSp>
        <p:nvCxnSpPr>
          <p:cNvPr id="184" name="Elbow Connector 183"/>
          <p:cNvCxnSpPr>
            <a:endCxn id="160" idx="1"/>
          </p:cNvCxnSpPr>
          <p:nvPr/>
        </p:nvCxnSpPr>
        <p:spPr>
          <a:xfrm rot="16200000" flipH="1">
            <a:off x="1457833" y="3000733"/>
            <a:ext cx="1005728" cy="60448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TextBox 186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TextBox 188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64923" y="1801885"/>
            <a:ext cx="1346522" cy="338554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DB5000"/>
                </a:solidFill>
              </a:rPr>
              <a:t>PSS0 controlled area</a:t>
            </a:r>
          </a:p>
          <a:p>
            <a:r>
              <a:rPr lang="en-GB" sz="1100" b="1" dirty="0" smtClean="0">
                <a:solidFill>
                  <a:srgbClr val="DB5000"/>
                </a:solidFill>
              </a:rPr>
              <a:t>and radiation shielding</a:t>
            </a:r>
            <a:endParaRPr lang="en-GB" sz="1100" b="1" dirty="0">
              <a:solidFill>
                <a:srgbClr val="DB5000"/>
              </a:solidFill>
            </a:endParaRPr>
          </a:p>
        </p:txBody>
      </p:sp>
      <p:cxnSp>
        <p:nvCxnSpPr>
          <p:cNvPr id="191" name="Straight Connector 190"/>
          <p:cNvCxnSpPr>
            <a:stCxn id="152" idx="0"/>
            <a:endCxn id="151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2" name="Straight Connector 191"/>
          <p:cNvCxnSpPr>
            <a:stCxn id="153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3" name="Straight Connector 192"/>
          <p:cNvCxnSpPr>
            <a:stCxn id="180" idx="0"/>
            <a:endCxn id="144" idx="2"/>
          </p:cNvCxnSpPr>
          <p:nvPr/>
        </p:nvCxnSpPr>
        <p:spPr>
          <a:xfrm flipH="1" flipV="1">
            <a:off x="3746390" y="3623819"/>
            <a:ext cx="3" cy="1473931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4" name="Rounded Rectangle 193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95" name="Rounded Rectangle 194"/>
          <p:cNvSpPr/>
          <p:nvPr/>
        </p:nvSpPr>
        <p:spPr>
          <a:xfrm>
            <a:off x="1656611" y="6346646"/>
            <a:ext cx="1439999" cy="251996"/>
          </a:xfrm>
          <a:prstGeom prst="roundRect">
            <a:avLst/>
          </a:prstGeom>
          <a:solidFill>
            <a:srgbClr val="B40096"/>
          </a:solidFill>
          <a:ln w="1905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Cooling water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656611" y="5991370"/>
            <a:ext cx="1439999" cy="251996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Vacuum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3219623" y="5991370"/>
            <a:ext cx="1439999" cy="251996"/>
          </a:xfrm>
          <a:prstGeom prst="roundRect">
            <a:avLst/>
          </a:prstGeom>
          <a:solidFill>
            <a:srgbClr val="FF7D00"/>
          </a:solidFill>
          <a:ln w="19050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PSS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0821" y="6346646"/>
            <a:ext cx="1439999" cy="251996"/>
          </a:xfrm>
          <a:prstGeom prst="roundRect">
            <a:avLst/>
          </a:prstGeom>
          <a:solidFill>
            <a:srgbClr val="9BBE05"/>
          </a:solidFill>
          <a:ln w="1905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Beam D</a:t>
            </a:r>
            <a:r>
              <a:rPr lang="en-GB" sz="1100" dirty="0" smtClean="0"/>
              <a:t>iagnostics</a:t>
            </a:r>
            <a:endParaRPr lang="en-GB" sz="1100" dirty="0"/>
          </a:p>
        </p:txBody>
      </p:sp>
      <p:sp>
        <p:nvSpPr>
          <p:cNvPr id="200" name="Rounded Rectangle 199"/>
          <p:cNvSpPr/>
          <p:nvPr/>
        </p:nvSpPr>
        <p:spPr>
          <a:xfrm>
            <a:off x="1223770" y="4447692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201" name="Rounded Rectangle 200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202" name="Rounded Rectangle 201"/>
          <p:cNvSpPr/>
          <p:nvPr/>
        </p:nvSpPr>
        <p:spPr>
          <a:xfrm>
            <a:off x="8428265" y="3698858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203" name="Rounded Rectangle 202"/>
          <p:cNvSpPr/>
          <p:nvPr/>
        </p:nvSpPr>
        <p:spPr>
          <a:xfrm>
            <a:off x="8428265" y="3940263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204" name="Rounded Rectangle 203"/>
          <p:cNvSpPr/>
          <p:nvPr/>
        </p:nvSpPr>
        <p:spPr>
          <a:xfrm>
            <a:off x="8428265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NPM H+V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8428265" y="4443771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210" name="Rounded Rectangle 209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cxnSp>
        <p:nvCxnSpPr>
          <p:cNvPr id="211" name="Elbow Connector 210"/>
          <p:cNvCxnSpPr>
            <a:stCxn id="181" idx="0"/>
            <a:endCxn id="150" idx="2"/>
          </p:cNvCxnSpPr>
          <p:nvPr/>
        </p:nvCxnSpPr>
        <p:spPr>
          <a:xfrm rot="5400000" flipH="1" flipV="1">
            <a:off x="7391093" y="3736580"/>
            <a:ext cx="219407" cy="2502937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2" name="Elbow Connector 211"/>
          <p:cNvCxnSpPr>
            <a:stCxn id="154" idx="0"/>
            <a:endCxn id="210" idx="1"/>
          </p:cNvCxnSpPr>
          <p:nvPr/>
        </p:nvCxnSpPr>
        <p:spPr>
          <a:xfrm rot="16200000" flipH="1">
            <a:off x="7789706" y="2895263"/>
            <a:ext cx="885381" cy="391735"/>
          </a:xfrm>
          <a:prstGeom prst="bentConnector4">
            <a:avLst>
              <a:gd name="adj1" fmla="val -13662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3" name="Rounded Rectangle 212"/>
          <p:cNvSpPr/>
          <p:nvPr/>
        </p:nvSpPr>
        <p:spPr>
          <a:xfrm>
            <a:off x="7439002" y="5988437"/>
            <a:ext cx="921527" cy="607272"/>
          </a:xfrm>
          <a:prstGeom prst="roundRect">
            <a:avLst/>
          </a:prstGeom>
          <a:solidFill>
            <a:srgbClr val="B4B4B4"/>
          </a:solidFill>
          <a:ln w="19050" cmpd="sng">
            <a:solidFill>
              <a:srgbClr val="96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dirty="0"/>
              <a:t>Alternative location of </a:t>
            </a:r>
            <a:r>
              <a:rPr lang="en-GB" sz="900" dirty="0" smtClean="0"/>
              <a:t>beam instruments for </a:t>
            </a:r>
            <a:r>
              <a:rPr lang="en-GB" sz="900" dirty="0"/>
              <a:t>commissioning</a:t>
            </a:r>
          </a:p>
        </p:txBody>
      </p:sp>
      <p:cxnSp>
        <p:nvCxnSpPr>
          <p:cNvPr id="214" name="Elbow Connector 213"/>
          <p:cNvCxnSpPr>
            <a:stCxn id="215" idx="3"/>
          </p:cNvCxnSpPr>
          <p:nvPr/>
        </p:nvCxnSpPr>
        <p:spPr>
          <a:xfrm flipV="1">
            <a:off x="1599317" y="4876591"/>
            <a:ext cx="223528" cy="237098"/>
          </a:xfrm>
          <a:prstGeom prst="bentConnector2">
            <a:avLst/>
          </a:prstGeom>
          <a:noFill/>
          <a:ln w="28575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5" name="Rectangle 214"/>
          <p:cNvSpPr/>
          <p:nvPr/>
        </p:nvSpPr>
        <p:spPr>
          <a:xfrm>
            <a:off x="1496221" y="5059689"/>
            <a:ext cx="103096" cy="107999"/>
          </a:xfrm>
          <a:prstGeom prst="rect">
            <a:avLst/>
          </a:prstGeom>
          <a:solidFill>
            <a:srgbClr val="FF7D00"/>
          </a:solidFill>
          <a:ln w="19050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100"/>
          </a:p>
        </p:txBody>
      </p:sp>
      <p:cxnSp>
        <p:nvCxnSpPr>
          <p:cNvPr id="216" name="Straight Connector 215"/>
          <p:cNvCxnSpPr>
            <a:stCxn id="201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7" name="Rounded Rectangle 216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bottle</a:t>
            </a:r>
            <a:endParaRPr lang="en-GB" sz="900" dirty="0"/>
          </a:p>
        </p:txBody>
      </p:sp>
      <p:cxnSp>
        <p:nvCxnSpPr>
          <p:cNvPr id="218" name="Elbow Connector 217"/>
          <p:cNvCxnSpPr>
            <a:stCxn id="217" idx="0"/>
            <a:endCxn id="132" idx="3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9" name="Elbow Connector 218"/>
          <p:cNvCxnSpPr>
            <a:stCxn id="217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0" name="Straight Connector 219"/>
          <p:cNvCxnSpPr>
            <a:stCxn id="157" idx="2"/>
            <a:endCxn id="163" idx="0"/>
          </p:cNvCxnSpPr>
          <p:nvPr/>
        </p:nvCxnSpPr>
        <p:spPr>
          <a:xfrm>
            <a:off x="1547770" y="2411713"/>
            <a:ext cx="0" cy="39760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1" name="Straight Connector 220"/>
          <p:cNvCxnSpPr>
            <a:stCxn id="148" idx="0"/>
            <a:endCxn id="143" idx="2"/>
          </p:cNvCxnSpPr>
          <p:nvPr/>
        </p:nvCxnSpPr>
        <p:spPr>
          <a:xfrm flipV="1">
            <a:off x="6249328" y="4623768"/>
            <a:ext cx="0" cy="7474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2" name="Straight Connector 221"/>
          <p:cNvCxnSpPr>
            <a:stCxn id="150" idx="0"/>
            <a:endCxn id="205" idx="2"/>
          </p:cNvCxnSpPr>
          <p:nvPr/>
        </p:nvCxnSpPr>
        <p:spPr>
          <a:xfrm flipV="1">
            <a:off x="8752265" y="4623768"/>
            <a:ext cx="0" cy="74579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3" name="Rounded Rectangle 222"/>
          <p:cNvSpPr/>
          <p:nvPr/>
        </p:nvSpPr>
        <p:spPr>
          <a:xfrm>
            <a:off x="5461591" y="5988745"/>
            <a:ext cx="1859203" cy="607272"/>
          </a:xfrm>
          <a:prstGeom prst="roundRect">
            <a:avLst/>
          </a:prstGeom>
          <a:solidFill>
            <a:srgbClr val="969696"/>
          </a:solidFill>
          <a:ln w="19050" cmpd="sng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46800" rIns="0" bIns="46800" rtlCol="0" anchor="ctr"/>
          <a:lstStyle/>
          <a:p>
            <a:r>
              <a:rPr lang="en-GB" sz="900" dirty="0"/>
              <a:t>ACCT: AC current transformer</a:t>
            </a:r>
          </a:p>
          <a:p>
            <a:r>
              <a:rPr lang="en-GB" sz="900" dirty="0" smtClean="0"/>
              <a:t>EMU: </a:t>
            </a:r>
            <a:r>
              <a:rPr lang="en-GB" sz="900" dirty="0" err="1" smtClean="0"/>
              <a:t>Emittance</a:t>
            </a:r>
            <a:r>
              <a:rPr lang="en-GB" sz="900" dirty="0" smtClean="0"/>
              <a:t> measurement unit</a:t>
            </a:r>
          </a:p>
          <a:p>
            <a:r>
              <a:rPr lang="en-GB" sz="900" dirty="0" smtClean="0"/>
              <a:t>NPM: Non-invasive profile monitor</a:t>
            </a:r>
          </a:p>
          <a:p>
            <a:r>
              <a:rPr lang="en-GB" sz="900" dirty="0"/>
              <a:t>TMP: </a:t>
            </a:r>
            <a:r>
              <a:rPr lang="en-GB" sz="900" dirty="0" err="1"/>
              <a:t>Turbomolecular</a:t>
            </a:r>
            <a:r>
              <a:rPr lang="en-GB" sz="900" dirty="0"/>
              <a:t> </a:t>
            </a:r>
            <a:r>
              <a:rPr lang="en-GB" sz="900" dirty="0" smtClean="0"/>
              <a:t>pump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6281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Control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cxnSp>
        <p:nvCxnSpPr>
          <p:cNvPr id="121" name="Straight Connector 120"/>
          <p:cNvCxnSpPr>
            <a:stCxn id="210" idx="2"/>
            <a:endCxn id="205" idx="0"/>
          </p:cNvCxnSpPr>
          <p:nvPr/>
        </p:nvCxnSpPr>
        <p:spPr>
          <a:xfrm>
            <a:off x="8752265" y="3623819"/>
            <a:ext cx="0" cy="819952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/>
          <p:cNvCxnSpPr>
            <a:stCxn id="149" idx="2"/>
            <a:endCxn id="210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3" name="Straight Connector 122"/>
          <p:cNvCxnSpPr>
            <a:stCxn id="136" idx="2"/>
            <a:endCxn id="139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>
            <a:stCxn id="139" idx="2"/>
            <a:endCxn id="143" idx="0"/>
          </p:cNvCxnSpPr>
          <p:nvPr/>
        </p:nvCxnSpPr>
        <p:spPr>
          <a:xfrm>
            <a:off x="6249328" y="3622601"/>
            <a:ext cx="0" cy="821170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9" name="Straight Connector 128"/>
          <p:cNvCxnSpPr>
            <a:stCxn id="154" idx="2"/>
            <a:endCxn id="147" idx="0"/>
          </p:cNvCxnSpPr>
          <p:nvPr/>
        </p:nvCxnSpPr>
        <p:spPr>
          <a:xfrm>
            <a:off x="8036530" y="3368440"/>
            <a:ext cx="0" cy="330418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0" name="Rounded Rectangle 129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131" name="Rounded Rectangle 130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132" name="Rounded Rectangle 131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133" name="Rounded Rectangle 132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4" name="Rounded Rectangle 133"/>
          <p:cNvSpPr/>
          <p:nvPr/>
        </p:nvSpPr>
        <p:spPr>
          <a:xfrm>
            <a:off x="4853861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136" name="Rounded Rectangle 135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137" name="Rounded Rectangle 136"/>
          <p:cNvSpPr/>
          <p:nvPr/>
        </p:nvSpPr>
        <p:spPr>
          <a:xfrm>
            <a:off x="6641063" y="2648440"/>
            <a:ext cx="287996" cy="720000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Gate valve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139" name="Rounded Rectangle 138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140" name="Rounded Rectangle 139"/>
          <p:cNvSpPr/>
          <p:nvPr/>
        </p:nvSpPr>
        <p:spPr>
          <a:xfrm>
            <a:off x="5925328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41" name="Rounded Rectangle 140"/>
          <p:cNvSpPr/>
          <p:nvPr/>
        </p:nvSpPr>
        <p:spPr>
          <a:xfrm>
            <a:off x="5925328" y="3940263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42" name="Rounded Rectangle 141"/>
          <p:cNvSpPr/>
          <p:nvPr/>
        </p:nvSpPr>
        <p:spPr>
          <a:xfrm>
            <a:off x="5925328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NPM H+V</a:t>
            </a:r>
            <a:endParaRPr lang="en-GB" sz="900" dirty="0"/>
          </a:p>
        </p:txBody>
      </p:sp>
      <p:sp>
        <p:nvSpPr>
          <p:cNvPr id="143" name="Rounded Rectangle 142"/>
          <p:cNvSpPr/>
          <p:nvPr/>
        </p:nvSpPr>
        <p:spPr>
          <a:xfrm>
            <a:off x="5925328" y="4443771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44" name="Rounded Rectangle 143"/>
          <p:cNvSpPr/>
          <p:nvPr/>
        </p:nvSpPr>
        <p:spPr>
          <a:xfrm>
            <a:off x="3422390" y="3443822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6" name="Rounded Rectangle 145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47" name="Rounded Rectangle 146"/>
          <p:cNvSpPr/>
          <p:nvPr/>
        </p:nvSpPr>
        <p:spPr>
          <a:xfrm>
            <a:off x="7712530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48" name="Rounded Rectangle 147"/>
          <p:cNvSpPr/>
          <p:nvPr/>
        </p:nvSpPr>
        <p:spPr>
          <a:xfrm>
            <a:off x="5925328" y="469850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49" name="Rounded Rectangle 148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428265" y="4698347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2 x TMP</a:t>
            </a:r>
            <a:endParaRPr lang="en-GB" sz="900" dirty="0"/>
          </a:p>
        </p:txBody>
      </p:sp>
      <p:sp>
        <p:nvSpPr>
          <p:cNvPr id="151" name="Rounded Rectangle 150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ounded Rectangle 151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53" name="Rounded Rectangle 152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54" name="Rounded Rectangle 153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155" name="Rounded Rectangle 154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56" name="Rounded Rectangle 155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223770" y="2231713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Ion source</a:t>
            </a:r>
            <a:endParaRPr lang="en-GB" sz="900" dirty="0"/>
          </a:p>
        </p:txBody>
      </p:sp>
      <p:sp>
        <p:nvSpPr>
          <p:cNvPr id="158" name="Rounded Rectangle 157"/>
          <p:cNvSpPr/>
          <p:nvPr/>
        </p:nvSpPr>
        <p:spPr>
          <a:xfrm>
            <a:off x="4138126" y="2229594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1</a:t>
            </a:r>
            <a:endParaRPr lang="en-GB" sz="900" dirty="0"/>
          </a:p>
        </p:txBody>
      </p:sp>
      <p:sp>
        <p:nvSpPr>
          <p:cNvPr id="159" name="Rounded Rectangle 158"/>
          <p:cNvSpPr/>
          <p:nvPr/>
        </p:nvSpPr>
        <p:spPr>
          <a:xfrm>
            <a:off x="6996796" y="2229595"/>
            <a:ext cx="647999" cy="180000"/>
          </a:xfrm>
          <a:prstGeom prst="roundRect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LEBT 2</a:t>
            </a:r>
            <a:endParaRPr lang="en-GB" sz="900" dirty="0"/>
          </a:p>
        </p:txBody>
      </p:sp>
      <p:sp>
        <p:nvSpPr>
          <p:cNvPr id="160" name="Rounded Rectangle 159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cxnSp>
        <p:nvCxnSpPr>
          <p:cNvPr id="161" name="Elbow Connector 160"/>
          <p:cNvCxnSpPr>
            <a:stCxn id="157" idx="2"/>
            <a:endCxn id="155" idx="0"/>
          </p:cNvCxnSpPr>
          <p:nvPr/>
        </p:nvCxnSpPr>
        <p:spPr>
          <a:xfrm rot="5400000">
            <a:off x="997181" y="2258724"/>
            <a:ext cx="397601" cy="703578"/>
          </a:xfrm>
          <a:prstGeom prst="bentConnector3">
            <a:avLst>
              <a:gd name="adj1" fmla="val 30262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2" name="Elbow Connector 161"/>
          <p:cNvCxnSpPr>
            <a:stCxn id="157" idx="2"/>
            <a:endCxn id="130" idx="0"/>
          </p:cNvCxnSpPr>
          <p:nvPr/>
        </p:nvCxnSpPr>
        <p:spPr>
          <a:xfrm rot="16200000" flipH="1">
            <a:off x="1812982" y="2146500"/>
            <a:ext cx="236727" cy="76715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3" name="Rounded Rectangle 162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64" name="Elbow Connector 163"/>
          <p:cNvCxnSpPr>
            <a:stCxn id="158" idx="2"/>
            <a:endCxn id="131" idx="0"/>
          </p:cNvCxnSpPr>
          <p:nvPr/>
        </p:nvCxnSpPr>
        <p:spPr>
          <a:xfrm rot="5400000">
            <a:off x="3626968" y="1813282"/>
            <a:ext cx="238846" cy="1431470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5" name="Elbow Connector 164"/>
          <p:cNvCxnSpPr>
            <a:stCxn id="158" idx="2"/>
            <a:endCxn id="135" idx="0"/>
          </p:cNvCxnSpPr>
          <p:nvPr/>
        </p:nvCxnSpPr>
        <p:spPr>
          <a:xfrm rot="16200000" flipH="1">
            <a:off x="4878436" y="1993283"/>
            <a:ext cx="238846" cy="1071467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6" name="Elbow Connector 165"/>
          <p:cNvCxnSpPr>
            <a:stCxn id="135" idx="0"/>
            <a:endCxn id="139" idx="1"/>
          </p:cNvCxnSpPr>
          <p:nvPr/>
        </p:nvCxnSpPr>
        <p:spPr>
          <a:xfrm rot="16200000" flipH="1">
            <a:off x="5287378" y="2894654"/>
            <a:ext cx="884163" cy="391735"/>
          </a:xfrm>
          <a:prstGeom prst="bentConnector4">
            <a:avLst>
              <a:gd name="adj1" fmla="val -13247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7" name="Elbow Connector 166"/>
          <p:cNvCxnSpPr>
            <a:stCxn id="135" idx="0"/>
            <a:endCxn id="140" idx="1"/>
          </p:cNvCxnSpPr>
          <p:nvPr/>
        </p:nvCxnSpPr>
        <p:spPr>
          <a:xfrm rot="16200000" flipH="1">
            <a:off x="5159251" y="3022781"/>
            <a:ext cx="1140417" cy="391735"/>
          </a:xfrm>
          <a:prstGeom prst="bentConnector4">
            <a:avLst>
              <a:gd name="adj1" fmla="val -10394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Elbow Connector 167"/>
          <p:cNvCxnSpPr>
            <a:stCxn id="159" idx="2"/>
            <a:endCxn id="154" idx="0"/>
          </p:cNvCxnSpPr>
          <p:nvPr/>
        </p:nvCxnSpPr>
        <p:spPr>
          <a:xfrm rot="16200000" flipH="1">
            <a:off x="7559241" y="2171150"/>
            <a:ext cx="238845" cy="715734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9" name="Elbow Connector 168"/>
          <p:cNvCxnSpPr>
            <a:stCxn id="159" idx="2"/>
            <a:endCxn id="138" idx="0"/>
          </p:cNvCxnSpPr>
          <p:nvPr/>
        </p:nvCxnSpPr>
        <p:spPr>
          <a:xfrm rot="5400000">
            <a:off x="7201374" y="2529017"/>
            <a:ext cx="238845" cy="1"/>
          </a:xfrm>
          <a:prstGeom prst="bentConnector3">
            <a:avLst>
              <a:gd name="adj1" fmla="val 50000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0" name="Elbow Connector 169"/>
          <p:cNvCxnSpPr>
            <a:endCxn id="141" idx="3"/>
          </p:cNvCxnSpPr>
          <p:nvPr/>
        </p:nvCxnSpPr>
        <p:spPr>
          <a:xfrm rot="5400000">
            <a:off x="5837703" y="3256538"/>
            <a:ext cx="1509348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Elbow Connector 170"/>
          <p:cNvCxnSpPr>
            <a:endCxn id="140" idx="3"/>
          </p:cNvCxnSpPr>
          <p:nvPr/>
        </p:nvCxnSpPr>
        <p:spPr>
          <a:xfrm rot="5400000">
            <a:off x="5958407" y="3135836"/>
            <a:ext cx="1267941" cy="38100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6611427" y="2528089"/>
            <a:ext cx="709369" cy="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3" name="Straight Connector 172"/>
          <p:cNvCxnSpPr>
            <a:stCxn id="158" idx="2"/>
            <a:endCxn id="133" idx="0"/>
          </p:cNvCxnSpPr>
          <p:nvPr/>
        </p:nvCxnSpPr>
        <p:spPr>
          <a:xfrm>
            <a:off x="4462126" y="2409594"/>
            <a:ext cx="0" cy="238846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4" name="Straight Connector 173"/>
          <p:cNvCxnSpPr>
            <a:stCxn id="156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5" name="Straight Connector 174"/>
          <p:cNvCxnSpPr>
            <a:stCxn id="155" idx="3"/>
            <a:endCxn id="163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6" name="Straight Connector 175"/>
          <p:cNvCxnSpPr>
            <a:stCxn id="163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7" name="Straight Connector 176"/>
          <p:cNvCxnSpPr>
            <a:stCxn id="130" idx="2"/>
            <a:endCxn id="160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8" name="Straight Connector 177"/>
          <p:cNvCxnSpPr>
            <a:stCxn id="131" idx="2"/>
            <a:endCxn id="145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9" name="Straight Connector 178"/>
          <p:cNvCxnSpPr>
            <a:stCxn id="132" idx="2"/>
            <a:endCxn id="144" idx="0"/>
          </p:cNvCxnSpPr>
          <p:nvPr/>
        </p:nvCxnSpPr>
        <p:spPr>
          <a:xfrm flipH="1">
            <a:off x="3746390" y="3368440"/>
            <a:ext cx="1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0" name="Rounded Rectangle 179"/>
          <p:cNvSpPr/>
          <p:nvPr/>
        </p:nvSpPr>
        <p:spPr>
          <a:xfrm>
            <a:off x="3422393" y="5097750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sp>
        <p:nvSpPr>
          <p:cNvPr id="181" name="Rounded Rectangle 180"/>
          <p:cNvSpPr/>
          <p:nvPr/>
        </p:nvSpPr>
        <p:spPr>
          <a:xfrm>
            <a:off x="5925328" y="5097751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Primary pump</a:t>
            </a:r>
            <a:endParaRPr lang="en-GB" sz="800" dirty="0"/>
          </a:p>
        </p:txBody>
      </p:sp>
      <p:cxnSp>
        <p:nvCxnSpPr>
          <p:cNvPr id="182" name="Elbow Connector 181"/>
          <p:cNvCxnSpPr>
            <a:stCxn id="180" idx="0"/>
            <a:endCxn id="148" idx="2"/>
          </p:cNvCxnSpPr>
          <p:nvPr/>
        </p:nvCxnSpPr>
        <p:spPr>
          <a:xfrm rot="5400000" flipH="1" flipV="1">
            <a:off x="4888238" y="3736661"/>
            <a:ext cx="219245" cy="2502935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3" name="Rounded Rectangle 182"/>
          <p:cNvSpPr/>
          <p:nvPr/>
        </p:nvSpPr>
        <p:spPr>
          <a:xfrm>
            <a:off x="135559" y="1778802"/>
            <a:ext cx="2571098" cy="3099704"/>
          </a:xfrm>
          <a:prstGeom prst="roundRect">
            <a:avLst>
              <a:gd name="adj" fmla="val 11486"/>
            </a:avLst>
          </a:prstGeom>
          <a:noFill/>
          <a:ln w="28575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/>
          </a:p>
        </p:txBody>
      </p:sp>
      <p:cxnSp>
        <p:nvCxnSpPr>
          <p:cNvPr id="184" name="Elbow Connector 183"/>
          <p:cNvCxnSpPr>
            <a:endCxn id="160" idx="1"/>
          </p:cNvCxnSpPr>
          <p:nvPr/>
        </p:nvCxnSpPr>
        <p:spPr>
          <a:xfrm rot="16200000" flipH="1">
            <a:off x="1457833" y="3000733"/>
            <a:ext cx="1005728" cy="60448"/>
          </a:xfrm>
          <a:prstGeom prst="bentConnector2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TextBox 186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TextBox 188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64923" y="1801885"/>
            <a:ext cx="1346522" cy="338554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DB5000"/>
                </a:solidFill>
              </a:rPr>
              <a:t>PSS0 controlled area</a:t>
            </a:r>
          </a:p>
          <a:p>
            <a:r>
              <a:rPr lang="en-GB" sz="1100" b="1" dirty="0" smtClean="0">
                <a:solidFill>
                  <a:srgbClr val="DB5000"/>
                </a:solidFill>
              </a:rPr>
              <a:t>and radiation shielding</a:t>
            </a:r>
            <a:endParaRPr lang="en-GB" sz="1100" b="1" dirty="0">
              <a:solidFill>
                <a:srgbClr val="DB5000"/>
              </a:solidFill>
            </a:endParaRPr>
          </a:p>
        </p:txBody>
      </p:sp>
      <p:cxnSp>
        <p:nvCxnSpPr>
          <p:cNvPr id="191" name="Straight Connector 190"/>
          <p:cNvCxnSpPr>
            <a:stCxn id="152" idx="0"/>
            <a:endCxn id="151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2" name="Straight Connector 191"/>
          <p:cNvCxnSpPr>
            <a:stCxn id="153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3" name="Straight Connector 192"/>
          <p:cNvCxnSpPr>
            <a:stCxn id="180" idx="0"/>
            <a:endCxn id="144" idx="2"/>
          </p:cNvCxnSpPr>
          <p:nvPr/>
        </p:nvCxnSpPr>
        <p:spPr>
          <a:xfrm flipH="1" flipV="1">
            <a:off x="3746390" y="3623819"/>
            <a:ext cx="3" cy="1473931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4" name="Rounded Rectangle 193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95" name="Rounded Rectangle 194"/>
          <p:cNvSpPr/>
          <p:nvPr/>
        </p:nvSpPr>
        <p:spPr>
          <a:xfrm>
            <a:off x="1656611" y="6346646"/>
            <a:ext cx="1439999" cy="251996"/>
          </a:xfrm>
          <a:prstGeom prst="roundRect">
            <a:avLst/>
          </a:prstGeom>
          <a:solidFill>
            <a:srgbClr val="B40096"/>
          </a:solidFill>
          <a:ln w="1905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Cooling water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656611" y="5991370"/>
            <a:ext cx="1439999" cy="251996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Vacuum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3219623" y="5991370"/>
            <a:ext cx="1439999" cy="251996"/>
          </a:xfrm>
          <a:prstGeom prst="roundRect">
            <a:avLst/>
          </a:prstGeom>
          <a:solidFill>
            <a:srgbClr val="FF7D00"/>
          </a:solidFill>
          <a:ln w="19050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PSS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0821" y="6346646"/>
            <a:ext cx="1439999" cy="251996"/>
          </a:xfrm>
          <a:prstGeom prst="roundRect">
            <a:avLst/>
          </a:prstGeom>
          <a:solidFill>
            <a:srgbClr val="9BBE05"/>
          </a:solidFill>
          <a:ln w="1905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Beam D</a:t>
            </a:r>
            <a:r>
              <a:rPr lang="en-GB" sz="1100" dirty="0" smtClean="0"/>
              <a:t>iagnostics</a:t>
            </a:r>
            <a:endParaRPr lang="en-GB" sz="1100" dirty="0"/>
          </a:p>
        </p:txBody>
      </p:sp>
      <p:sp>
        <p:nvSpPr>
          <p:cNvPr id="199" name="Rounded Rectangle 198"/>
          <p:cNvSpPr/>
          <p:nvPr/>
        </p:nvSpPr>
        <p:spPr>
          <a:xfrm>
            <a:off x="3219623" y="6346646"/>
            <a:ext cx="1439999" cy="251996"/>
          </a:xfrm>
          <a:prstGeom prst="roundRect">
            <a:avLst/>
          </a:prstGeom>
          <a:solidFill>
            <a:srgbClr val="FFBE00"/>
          </a:solidFill>
          <a:ln w="19050" cmpd="sng">
            <a:solidFill>
              <a:srgbClr val="D28C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Control system</a:t>
            </a:r>
            <a:endParaRPr lang="en-GB" sz="1100" dirty="0"/>
          </a:p>
        </p:txBody>
      </p:sp>
      <p:sp>
        <p:nvSpPr>
          <p:cNvPr id="200" name="Rounded Rectangle 199"/>
          <p:cNvSpPr/>
          <p:nvPr/>
        </p:nvSpPr>
        <p:spPr>
          <a:xfrm>
            <a:off x="1223770" y="4447692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201" name="Rounded Rectangle 200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202" name="Rounded Rectangle 201"/>
          <p:cNvSpPr/>
          <p:nvPr/>
        </p:nvSpPr>
        <p:spPr>
          <a:xfrm>
            <a:off x="8428265" y="3698858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203" name="Rounded Rectangle 202"/>
          <p:cNvSpPr/>
          <p:nvPr/>
        </p:nvSpPr>
        <p:spPr>
          <a:xfrm>
            <a:off x="8428265" y="3940263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204" name="Rounded Rectangle 203"/>
          <p:cNvSpPr/>
          <p:nvPr/>
        </p:nvSpPr>
        <p:spPr>
          <a:xfrm>
            <a:off x="8428265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NPM H+V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8428265" y="4443771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206" name="Rounded Rectangle 205"/>
          <p:cNvSpPr/>
          <p:nvPr/>
        </p:nvSpPr>
        <p:spPr>
          <a:xfrm>
            <a:off x="520192" y="3278441"/>
            <a:ext cx="647999" cy="179997"/>
          </a:xfrm>
          <a:prstGeom prst="roundRect">
            <a:avLst/>
          </a:prstGeom>
          <a:solidFill>
            <a:srgbClr val="FFBE00"/>
          </a:solidFill>
          <a:ln w="12700" cmpd="sng">
            <a:solidFill>
              <a:srgbClr val="D28C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controls</a:t>
            </a:r>
            <a:endParaRPr lang="en-GB" sz="900" dirty="0"/>
          </a:p>
        </p:txBody>
      </p:sp>
      <p:sp>
        <p:nvSpPr>
          <p:cNvPr id="207" name="Rounded Rectangle 206"/>
          <p:cNvSpPr/>
          <p:nvPr/>
        </p:nvSpPr>
        <p:spPr>
          <a:xfrm>
            <a:off x="3775089" y="5313748"/>
            <a:ext cx="647999" cy="395998"/>
          </a:xfrm>
          <a:prstGeom prst="roundRect">
            <a:avLst/>
          </a:prstGeom>
          <a:solidFill>
            <a:srgbClr val="FFBE00"/>
          </a:solidFill>
          <a:ln w="12700" cmpd="sng">
            <a:solidFill>
              <a:srgbClr val="D28C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Ground potential controls</a:t>
            </a:r>
            <a:endParaRPr lang="en-GB" sz="900" dirty="0"/>
          </a:p>
        </p:txBody>
      </p:sp>
      <p:cxnSp>
        <p:nvCxnSpPr>
          <p:cNvPr id="208" name="Elbow Connector 207"/>
          <p:cNvCxnSpPr>
            <a:endCxn id="207" idx="1"/>
          </p:cNvCxnSpPr>
          <p:nvPr/>
        </p:nvCxnSpPr>
        <p:spPr>
          <a:xfrm>
            <a:off x="844192" y="3878855"/>
            <a:ext cx="2930897" cy="1632892"/>
          </a:xfrm>
          <a:prstGeom prst="bentConnector3">
            <a:avLst>
              <a:gd name="adj1" fmla="val 76047"/>
            </a:avLst>
          </a:prstGeom>
          <a:solidFill>
            <a:srgbClr val="B40096"/>
          </a:solidFill>
          <a:ln w="12700" cmpd="sng">
            <a:solidFill>
              <a:srgbClr val="D28C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9" name="Straight Connector 208"/>
          <p:cNvCxnSpPr>
            <a:stCxn id="206" idx="2"/>
          </p:cNvCxnSpPr>
          <p:nvPr/>
        </p:nvCxnSpPr>
        <p:spPr>
          <a:xfrm>
            <a:off x="844192" y="3458438"/>
            <a:ext cx="0" cy="420417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D28C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0" name="Rounded Rectangle 209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cxnSp>
        <p:nvCxnSpPr>
          <p:cNvPr id="211" name="Elbow Connector 210"/>
          <p:cNvCxnSpPr>
            <a:stCxn id="181" idx="0"/>
            <a:endCxn id="150" idx="2"/>
          </p:cNvCxnSpPr>
          <p:nvPr/>
        </p:nvCxnSpPr>
        <p:spPr>
          <a:xfrm rot="5400000" flipH="1" flipV="1">
            <a:off x="7391093" y="3736580"/>
            <a:ext cx="219407" cy="2502937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2" name="Elbow Connector 211"/>
          <p:cNvCxnSpPr>
            <a:stCxn id="154" idx="0"/>
            <a:endCxn id="210" idx="1"/>
          </p:cNvCxnSpPr>
          <p:nvPr/>
        </p:nvCxnSpPr>
        <p:spPr>
          <a:xfrm rot="16200000" flipH="1">
            <a:off x="7789706" y="2895263"/>
            <a:ext cx="885381" cy="391735"/>
          </a:xfrm>
          <a:prstGeom prst="bentConnector4">
            <a:avLst>
              <a:gd name="adj1" fmla="val -13662"/>
              <a:gd name="adj2" fmla="val 91354"/>
            </a:avLst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3" name="Rounded Rectangle 212"/>
          <p:cNvSpPr/>
          <p:nvPr/>
        </p:nvSpPr>
        <p:spPr>
          <a:xfrm>
            <a:off x="7439002" y="5988437"/>
            <a:ext cx="921527" cy="607272"/>
          </a:xfrm>
          <a:prstGeom prst="roundRect">
            <a:avLst/>
          </a:prstGeom>
          <a:solidFill>
            <a:srgbClr val="B4B4B4"/>
          </a:solidFill>
          <a:ln w="19050" cmpd="sng">
            <a:solidFill>
              <a:srgbClr val="96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dirty="0"/>
              <a:t>Alternative location of </a:t>
            </a:r>
            <a:r>
              <a:rPr lang="en-GB" sz="900" dirty="0" smtClean="0"/>
              <a:t>beam instruments for </a:t>
            </a:r>
            <a:r>
              <a:rPr lang="en-GB" sz="900" dirty="0"/>
              <a:t>commissioning</a:t>
            </a:r>
          </a:p>
        </p:txBody>
      </p:sp>
      <p:cxnSp>
        <p:nvCxnSpPr>
          <p:cNvPr id="214" name="Elbow Connector 213"/>
          <p:cNvCxnSpPr>
            <a:stCxn id="215" idx="3"/>
          </p:cNvCxnSpPr>
          <p:nvPr/>
        </p:nvCxnSpPr>
        <p:spPr>
          <a:xfrm flipV="1">
            <a:off x="1599317" y="4876591"/>
            <a:ext cx="223528" cy="237098"/>
          </a:xfrm>
          <a:prstGeom prst="bentConnector2">
            <a:avLst/>
          </a:prstGeom>
          <a:noFill/>
          <a:ln w="28575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5" name="Rectangle 214"/>
          <p:cNvSpPr/>
          <p:nvPr/>
        </p:nvSpPr>
        <p:spPr>
          <a:xfrm>
            <a:off x="1496221" y="5059689"/>
            <a:ext cx="103096" cy="107999"/>
          </a:xfrm>
          <a:prstGeom prst="rect">
            <a:avLst/>
          </a:prstGeom>
          <a:solidFill>
            <a:srgbClr val="FF7D00"/>
          </a:solidFill>
          <a:ln w="19050" cmpd="sng">
            <a:solidFill>
              <a:srgbClr val="DB5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100"/>
          </a:p>
        </p:txBody>
      </p:sp>
      <p:cxnSp>
        <p:nvCxnSpPr>
          <p:cNvPr id="216" name="Straight Connector 215"/>
          <p:cNvCxnSpPr>
            <a:stCxn id="201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7" name="Rounded Rectangle 216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bottle</a:t>
            </a:r>
            <a:endParaRPr lang="en-GB" sz="900" dirty="0"/>
          </a:p>
        </p:txBody>
      </p:sp>
      <p:cxnSp>
        <p:nvCxnSpPr>
          <p:cNvPr id="218" name="Elbow Connector 217"/>
          <p:cNvCxnSpPr>
            <a:stCxn id="217" idx="0"/>
            <a:endCxn id="132" idx="3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9" name="Elbow Connector 218"/>
          <p:cNvCxnSpPr>
            <a:stCxn id="217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0" name="Straight Connector 219"/>
          <p:cNvCxnSpPr>
            <a:stCxn id="157" idx="2"/>
            <a:endCxn id="163" idx="0"/>
          </p:cNvCxnSpPr>
          <p:nvPr/>
        </p:nvCxnSpPr>
        <p:spPr>
          <a:xfrm>
            <a:off x="1547770" y="2411713"/>
            <a:ext cx="0" cy="397601"/>
          </a:xfrm>
          <a:prstGeom prst="line">
            <a:avLst/>
          </a:prstGeom>
          <a:solidFill>
            <a:srgbClr val="B40096"/>
          </a:solidFill>
          <a:ln w="12700" cmpd="sng">
            <a:solidFill>
              <a:srgbClr val="6E00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1" name="Straight Connector 220"/>
          <p:cNvCxnSpPr>
            <a:stCxn id="148" idx="0"/>
            <a:endCxn id="143" idx="2"/>
          </p:cNvCxnSpPr>
          <p:nvPr/>
        </p:nvCxnSpPr>
        <p:spPr>
          <a:xfrm flipV="1">
            <a:off x="6249328" y="4623768"/>
            <a:ext cx="0" cy="74740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2" name="Straight Connector 221"/>
          <p:cNvCxnSpPr>
            <a:stCxn id="150" idx="0"/>
            <a:endCxn id="205" idx="2"/>
          </p:cNvCxnSpPr>
          <p:nvPr/>
        </p:nvCxnSpPr>
        <p:spPr>
          <a:xfrm flipV="1">
            <a:off x="8752265" y="4623768"/>
            <a:ext cx="0" cy="74579"/>
          </a:xfrm>
          <a:prstGeom prst="line">
            <a:avLst/>
          </a:prstGeom>
          <a:solidFill>
            <a:srgbClr val="D81919"/>
          </a:solidFill>
          <a:ln w="1270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3" name="Rounded Rectangle 222"/>
          <p:cNvSpPr/>
          <p:nvPr/>
        </p:nvSpPr>
        <p:spPr>
          <a:xfrm>
            <a:off x="5461591" y="5988745"/>
            <a:ext cx="1859203" cy="607272"/>
          </a:xfrm>
          <a:prstGeom prst="roundRect">
            <a:avLst/>
          </a:prstGeom>
          <a:solidFill>
            <a:srgbClr val="969696"/>
          </a:solidFill>
          <a:ln w="19050" cmpd="sng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46800" rIns="0" bIns="46800" rtlCol="0" anchor="ctr"/>
          <a:lstStyle/>
          <a:p>
            <a:r>
              <a:rPr lang="en-GB" sz="900" dirty="0"/>
              <a:t>ACCT: AC current transformer</a:t>
            </a:r>
          </a:p>
          <a:p>
            <a:r>
              <a:rPr lang="en-GB" sz="900" dirty="0" smtClean="0"/>
              <a:t>EMU: </a:t>
            </a:r>
            <a:r>
              <a:rPr lang="en-GB" sz="900" dirty="0" err="1" smtClean="0"/>
              <a:t>Emittance</a:t>
            </a:r>
            <a:r>
              <a:rPr lang="en-GB" sz="900" dirty="0" smtClean="0"/>
              <a:t> measurement unit</a:t>
            </a:r>
          </a:p>
          <a:p>
            <a:r>
              <a:rPr lang="en-GB" sz="900" dirty="0" smtClean="0"/>
              <a:t>NPM: Non-invasive profile monitor</a:t>
            </a:r>
          </a:p>
          <a:p>
            <a:r>
              <a:rPr lang="en-GB" sz="900" dirty="0"/>
              <a:t>TMP: </a:t>
            </a:r>
            <a:r>
              <a:rPr lang="en-GB" sz="900" dirty="0" err="1"/>
              <a:t>Turbomolecular</a:t>
            </a:r>
            <a:r>
              <a:rPr lang="en-GB" sz="900" dirty="0"/>
              <a:t> </a:t>
            </a:r>
            <a:r>
              <a:rPr lang="en-GB" sz="900" dirty="0" smtClean="0"/>
              <a:t>pump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29554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A7CA-6DF1-9542-ADB2-5882CBE8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safety </a:t>
            </a:r>
            <a:r>
              <a:rPr lang="en-GB" dirty="0" smtClean="0"/>
              <a:t>systems – Electrical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– For </a:t>
            </a:r>
            <a:r>
              <a:rPr lang="en-GB" sz="1600" dirty="0" err="1" smtClean="0"/>
              <a:t>energization</a:t>
            </a:r>
            <a:r>
              <a:rPr lang="en-GB" sz="1600" dirty="0" smtClean="0"/>
              <a:t> of electrical equipment (e.g. racks, power supplies) we have the </a:t>
            </a:r>
            <a:r>
              <a:rPr lang="en-GB" sz="1600" dirty="0" smtClean="0">
                <a:hlinkClick r:id="rId2"/>
              </a:rPr>
              <a:t>Electrical Safety Plan</a:t>
            </a:r>
            <a:r>
              <a:rPr lang="en-GB" sz="1600" dirty="0" smtClean="0"/>
              <a:t> that needs to be presented to the Electrical Safety Leader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– Lock-out tag-out is performed by the </a:t>
            </a:r>
            <a:r>
              <a:rPr lang="en-GB" sz="1600" dirty="0"/>
              <a:t>Electrical Safety </a:t>
            </a:r>
            <a:r>
              <a:rPr lang="en-GB" sz="1600" dirty="0" smtClean="0"/>
              <a:t>Leader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ESS</a:t>
            </a:r>
            <a:r>
              <a:rPr lang="en-US" sz="1600" dirty="0">
                <a:hlinkClick r:id="rId3"/>
              </a:rPr>
              <a:t>-</a:t>
            </a:r>
            <a:r>
              <a:rPr lang="en-US" sz="1600" dirty="0" smtClean="0">
                <a:hlinkClick r:id="rId3"/>
              </a:rPr>
              <a:t>0242842 – </a:t>
            </a:r>
            <a:r>
              <a:rPr lang="en-GB" sz="1600" dirty="0" smtClean="0">
                <a:hlinkClick r:id="rId3"/>
              </a:rPr>
              <a:t>ESS </a:t>
            </a:r>
            <a:r>
              <a:rPr lang="en-GB" sz="1600" dirty="0">
                <a:hlinkClick r:id="rId3"/>
              </a:rPr>
              <a:t>RULES FOR ELECTRICAL LOCK-OUT/TAG-</a:t>
            </a:r>
            <a:r>
              <a:rPr lang="en-GB" sz="1600" dirty="0" smtClean="0">
                <a:hlinkClick r:id="rId3"/>
              </a:rPr>
              <a:t>OUT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D78C32-8833-F742-B4E7-BFBB1E52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9" name="Picture 8" descr="Screen Shot 2018-07-12 at 10.15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32574"/>
            <a:ext cx="4028256" cy="2993589"/>
          </a:xfrm>
          <a:prstGeom prst="rect">
            <a:avLst/>
          </a:prstGeom>
        </p:spPr>
      </p:pic>
      <p:pic>
        <p:nvPicPr>
          <p:cNvPr id="12" name="Picture 11" descr="Screen Shot 2018-07-12 at 10.20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/>
          <a:stretch/>
        </p:blipFill>
        <p:spPr>
          <a:xfrm>
            <a:off x="4644008" y="2913175"/>
            <a:ext cx="4042792" cy="32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A7CA-6DF1-9542-ADB2-5882CBE8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safety </a:t>
            </a:r>
            <a:r>
              <a:rPr lang="en-GB" dirty="0" smtClean="0"/>
              <a:t>systems – Personal safety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– Ion source safety fence with PSS access control mitigates the high voltage hazard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D78C32-8833-F742-B4E7-BFBB1E52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6" name="Picture 5" descr="IMG_32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11" y="2060848"/>
            <a:ext cx="6180178" cy="46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2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24944"/>
            <a:ext cx="5039999" cy="3779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A7CA-6DF1-9542-ADB2-5882CBE8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safety </a:t>
            </a:r>
            <a:r>
              <a:rPr lang="en-GB" dirty="0" smtClean="0"/>
              <a:t>systems – Radiation safety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D78C32-8833-F742-B4E7-BFBB1E52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600201"/>
            <a:ext cx="8229600" cy="11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– The ion source produces x-rays with energies up to 75 </a:t>
            </a:r>
            <a:r>
              <a:rPr lang="en-GB" sz="1600" dirty="0" err="1" smtClean="0"/>
              <a:t>keV</a:t>
            </a:r>
            <a:r>
              <a:rPr lang="en-GB" sz="16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– These x-ray originates from electrons that accelerated back to the plasma chamber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– The ion source safety fence includes 2 mm thick lead plates to reduce the radiation below natural background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06977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A7CA-6DF1-9542-ADB2-5882CBE8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safety </a:t>
            </a:r>
            <a:r>
              <a:rPr lang="en-GB" dirty="0" smtClean="0"/>
              <a:t>systems – Machine protection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D78C32-8833-F742-B4E7-BFBB1E52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600201"/>
            <a:ext cx="8229600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smtClean="0"/>
              <a:t>– For commissioning we have local protection (interlocks) for all devices</a:t>
            </a:r>
          </a:p>
        </p:txBody>
      </p:sp>
      <p:pic>
        <p:nvPicPr>
          <p:cNvPr id="3" name="Picture 2" descr="Magnetron_v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41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7-12 at 10.5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96" y="2276872"/>
            <a:ext cx="4539343" cy="458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92CA6-6F56-8C42-BBC3-4CA0A181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&amp; </a:t>
            </a:r>
            <a:r>
              <a:rPr lang="en-GB" dirty="0" smtClean="0"/>
              <a:t>Verification – TRR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4BE39-CFB3-284C-8F3E-E03E81BC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From the test readiness review (TRR) we gathered the different stakeholder to define:</a:t>
            </a:r>
          </a:p>
          <a:p>
            <a:pPr lvl="1"/>
            <a:r>
              <a:rPr lang="en-GB" sz="1600" dirty="0" smtClean="0"/>
              <a:t>Which test to be done</a:t>
            </a:r>
          </a:p>
          <a:p>
            <a:pPr lvl="1"/>
            <a:r>
              <a:rPr lang="en-GB" sz="1600" dirty="0" smtClean="0"/>
              <a:t>The prerequisites for the tests</a:t>
            </a:r>
          </a:p>
          <a:p>
            <a:pPr lvl="1"/>
            <a:r>
              <a:rPr lang="en-GB" sz="1600" dirty="0" smtClean="0"/>
              <a:t>Coordination of the tests</a:t>
            </a:r>
          </a:p>
          <a:p>
            <a:pPr lvl="1"/>
            <a:r>
              <a:rPr lang="en-GB" sz="1600" dirty="0" smtClean="0"/>
              <a:t>Safety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BBD15F-5B72-9B40-82AF-5F7DDEB1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1968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92CA6-6F56-8C42-BBC3-4CA0A181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&amp; Verification – TRR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4BE39-CFB3-284C-8F3E-E03E81BC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TRR documentation</a:t>
            </a:r>
          </a:p>
          <a:p>
            <a:pPr lvl="1"/>
            <a:r>
              <a:rPr lang="en-GB" sz="1600" dirty="0" smtClean="0"/>
              <a:t>Meeting minutes in Confluence –</a:t>
            </a:r>
            <a:r>
              <a:rPr lang="en-GB" sz="1600" dirty="0" smtClean="0">
                <a:hlinkClick r:id="rId2"/>
              </a:rPr>
              <a:t>https</a:t>
            </a:r>
            <a:r>
              <a:rPr lang="en-GB" sz="1600" dirty="0">
                <a:hlinkClick r:id="rId2"/>
              </a:rPr>
              <a:t>://confluence.esss.lu.se/display/LG/Test+and+Readiness+Review</a:t>
            </a:r>
            <a:endParaRPr lang="en-GB" sz="1600" dirty="0"/>
          </a:p>
          <a:p>
            <a:pPr lvl="1"/>
            <a:r>
              <a:rPr lang="en-GB" sz="1600" dirty="0"/>
              <a:t>Test and verification plan – </a:t>
            </a:r>
            <a:r>
              <a:rPr lang="en-GB" sz="1600" dirty="0">
                <a:hlinkClick r:id="rId3"/>
              </a:rPr>
              <a:t>ESS-0317305 - Ion source and LEBT verification </a:t>
            </a:r>
            <a:r>
              <a:rPr lang="en-GB" sz="1600" dirty="0" smtClean="0">
                <a:hlinkClick r:id="rId3"/>
              </a:rPr>
              <a:t>plan</a:t>
            </a:r>
            <a:endParaRPr lang="en-GB" sz="1600" dirty="0" smtClean="0"/>
          </a:p>
          <a:p>
            <a:pPr lvl="1"/>
            <a:r>
              <a:rPr lang="en-GB" sz="1600" dirty="0" smtClean="0"/>
              <a:t>Test and verification report – collection of results from the test and verification plan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BBD15F-5B72-9B40-82AF-5F7DDEB1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 descr="Screen Shot 2018-07-12 at 10.56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616624" cy="37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layout (July 2018)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342"/>
          <a:stretch/>
        </p:blipFill>
        <p:spPr>
          <a:xfrm>
            <a:off x="0" y="1438713"/>
            <a:ext cx="9144000" cy="541928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79512" y="5085184"/>
            <a:ext cx="201622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788032" y="4653136"/>
            <a:ext cx="144008" cy="144008"/>
          </a:xfrm>
          <a:prstGeom prst="ellipse">
            <a:avLst/>
          </a:prstGeom>
          <a:solidFill>
            <a:srgbClr val="D81919"/>
          </a:solidFill>
          <a:ln w="12700" cmpd="sng">
            <a:solidFill>
              <a:srgbClr val="D819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90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8460432" y="3789048"/>
            <a:ext cx="144008" cy="144008"/>
          </a:xfrm>
          <a:prstGeom prst="ellipse">
            <a:avLst/>
          </a:prstGeom>
          <a:solidFill>
            <a:srgbClr val="0094CA"/>
          </a:solidFill>
          <a:ln w="12700" cmpd="sng">
            <a:solidFill>
              <a:srgbClr val="009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90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680016" y="3681032"/>
            <a:ext cx="144008" cy="144008"/>
          </a:xfrm>
          <a:prstGeom prst="ellipse">
            <a:avLst/>
          </a:prstGeom>
          <a:solidFill>
            <a:srgbClr val="B40096"/>
          </a:solidFill>
          <a:ln w="19050" cmpd="sng">
            <a:solidFill>
              <a:srgbClr val="B400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110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419872" y="4005064"/>
            <a:ext cx="144008" cy="144008"/>
          </a:xfrm>
          <a:prstGeom prst="ellipse">
            <a:avLst/>
          </a:prstGeom>
          <a:solidFill>
            <a:srgbClr val="FFBE00"/>
          </a:solidFill>
          <a:ln w="19050" cmpd="sng">
            <a:solidFill>
              <a:srgbClr val="FFB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110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51520" y="5452000"/>
            <a:ext cx="144008" cy="144008"/>
          </a:xfrm>
          <a:prstGeom prst="ellipse">
            <a:avLst/>
          </a:prstGeom>
          <a:solidFill>
            <a:srgbClr val="0094CA"/>
          </a:solidFill>
          <a:ln w="12700" cmpd="sng">
            <a:solidFill>
              <a:srgbClr val="009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90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51520" y="5193196"/>
            <a:ext cx="144008" cy="144008"/>
          </a:xfrm>
          <a:prstGeom prst="ellipse">
            <a:avLst/>
          </a:prstGeom>
          <a:solidFill>
            <a:srgbClr val="D81919"/>
          </a:solidFill>
          <a:ln w="12700" cmpd="sng">
            <a:solidFill>
              <a:srgbClr val="D819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90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251520" y="5969609"/>
            <a:ext cx="144008" cy="144008"/>
          </a:xfrm>
          <a:prstGeom prst="ellipse">
            <a:avLst/>
          </a:prstGeom>
          <a:solidFill>
            <a:srgbClr val="B40096"/>
          </a:solidFill>
          <a:ln w="19050" cmpd="sng">
            <a:solidFill>
              <a:srgbClr val="B400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110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51520" y="5710804"/>
            <a:ext cx="144008" cy="144008"/>
          </a:xfrm>
          <a:prstGeom prst="ellipse">
            <a:avLst/>
          </a:prstGeom>
          <a:solidFill>
            <a:srgbClr val="FFBE00"/>
          </a:solidFill>
          <a:ln w="19050" cmpd="sng">
            <a:solidFill>
              <a:srgbClr val="FFB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en-GB" sz="1100"/>
          </a:p>
        </p:txBody>
      </p:sp>
      <p:sp>
        <p:nvSpPr>
          <p:cNvPr id="18" name="TextBox 17"/>
          <p:cNvSpPr txBox="1"/>
          <p:nvPr/>
        </p:nvSpPr>
        <p:spPr>
          <a:xfrm>
            <a:off x="467544" y="5172867"/>
            <a:ext cx="8280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>
                <a:solidFill>
                  <a:srgbClr val="D81919"/>
                </a:solidFill>
              </a:rPr>
              <a:t>You are here</a:t>
            </a:r>
            <a:endParaRPr lang="en-GB" sz="1200" b="1" dirty="0">
              <a:solidFill>
                <a:srgbClr val="D8191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5431671"/>
            <a:ext cx="12824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>
                <a:solidFill>
                  <a:srgbClr val="0094CA"/>
                </a:solidFill>
              </a:rPr>
              <a:t>Ion source and LEBT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5690475"/>
            <a:ext cx="4106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>
                <a:solidFill>
                  <a:srgbClr val="FFBE00"/>
                </a:solidFill>
              </a:rPr>
              <a:t>Target</a:t>
            </a:r>
            <a:endParaRPr lang="en-GB" sz="1200" b="1" dirty="0">
              <a:solidFill>
                <a:srgbClr val="FFBE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5949280"/>
            <a:ext cx="11991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>
                <a:solidFill>
                  <a:srgbClr val="B40096"/>
                </a:solidFill>
              </a:rPr>
              <a:t>Local control room</a:t>
            </a:r>
            <a:endParaRPr lang="en-GB" sz="1200" b="1" dirty="0">
              <a:solidFill>
                <a:srgbClr val="B4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2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92CA6-6F56-8C42-BBC3-4CA0A181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&amp; Verification – TRR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4BE39-CFB3-284C-8F3E-E03E81BC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– Tracking of progress in </a:t>
            </a:r>
            <a:r>
              <a:rPr lang="en-GB" sz="1600" dirty="0" err="1" smtClean="0"/>
              <a:t>Jira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Test are stored as </a:t>
            </a:r>
            <a:r>
              <a:rPr lang="en-GB" sz="1600" dirty="0" err="1" smtClean="0"/>
              <a:t>Jira</a:t>
            </a:r>
            <a:r>
              <a:rPr lang="en-GB" sz="1600" dirty="0" smtClean="0"/>
              <a:t> issues, where we can document progress</a:t>
            </a:r>
            <a:r>
              <a:rPr lang="en-GB" sz="1600" dirty="0"/>
              <a:t> </a:t>
            </a:r>
            <a:r>
              <a:rPr lang="en-GB" sz="1600" dirty="0" smtClean="0"/>
              <a:t>and report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BBD15F-5B72-9B40-82AF-5F7DDEB1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7" name="Picture 6" descr="Screen Shot 2018-07-13 at 15.08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9" y="2348880"/>
            <a:ext cx="6677382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92CA6-6F56-8C42-BBC3-4CA0A181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&amp; Verification – </a:t>
            </a:r>
            <a:r>
              <a:rPr lang="en-GB" dirty="0" smtClean="0"/>
              <a:t>allowed testing envelope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BBD15F-5B72-9B40-82AF-5F7DDEB1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Any beam mode of the ESS accelerator is ok for the ion source and LEBT commissioning</a:t>
            </a:r>
          </a:p>
          <a:p>
            <a:r>
              <a:rPr lang="en-GB" dirty="0" smtClean="0"/>
              <a:t>To protect the machine, the following envelope must be respected (controlled by software)</a:t>
            </a:r>
          </a:p>
          <a:p>
            <a:pPr lvl="1"/>
            <a:r>
              <a:rPr lang="en-GB" dirty="0" smtClean="0"/>
              <a:t>High voltage		70-80 kV</a:t>
            </a:r>
          </a:p>
          <a:p>
            <a:pPr lvl="1"/>
            <a:r>
              <a:rPr lang="en-GB" dirty="0" smtClean="0"/>
              <a:t>Microwave power	&lt; 2 kW</a:t>
            </a:r>
          </a:p>
          <a:p>
            <a:pPr lvl="1"/>
            <a:r>
              <a:rPr lang="en-GB" dirty="0" smtClean="0"/>
              <a:t>Pulse length		&lt; 6 </a:t>
            </a:r>
            <a:r>
              <a:rPr lang="en-GB" dirty="0" err="1" smtClean="0"/>
              <a:t>ms</a:t>
            </a:r>
            <a:endParaRPr lang="en-GB" dirty="0" smtClean="0"/>
          </a:p>
          <a:p>
            <a:pPr lvl="1"/>
            <a:r>
              <a:rPr lang="en-GB" dirty="0" smtClean="0"/>
              <a:t>Duty cycle 		&lt; 8</a:t>
            </a:r>
            <a:r>
              <a:rPr lang="en-GB" dirty="0" smtClean="0"/>
              <a:t>%</a:t>
            </a:r>
          </a:p>
          <a:p>
            <a:pPr lvl="1"/>
            <a:r>
              <a:rPr lang="en-GB" dirty="0" smtClean="0"/>
              <a:t>Pulse length for </a:t>
            </a:r>
            <a:r>
              <a:rPr lang="en-GB" dirty="0" err="1" smtClean="0"/>
              <a:t>emittance</a:t>
            </a:r>
            <a:r>
              <a:rPr lang="en-GB" dirty="0" smtClean="0"/>
              <a:t> measurement in the commissioning tank	200 µs (</a:t>
            </a:r>
            <a:r>
              <a:rPr lang="en-GB" dirty="0" err="1" smtClean="0"/>
              <a:t>tbc</a:t>
            </a:r>
            <a:r>
              <a:rPr lang="en-GB" dirty="0" smtClean="0"/>
              <a:t> by Beam Diagnostics)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5025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Ion source and LEBT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5" name="Picture 4" descr="IMG_30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56" y="1484784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7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accelerator tunnel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 descr="Screen Shot 2017-12-28 at 10.12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21119"/>
          <a:stretch/>
        </p:blipFill>
        <p:spPr>
          <a:xfrm>
            <a:off x="0" y="2060848"/>
            <a:ext cx="9144000" cy="362857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8" idx="0"/>
          </p:cNvCxnSpPr>
          <p:nvPr/>
        </p:nvCxnSpPr>
        <p:spPr>
          <a:xfrm flipV="1">
            <a:off x="7805489" y="4437112"/>
            <a:ext cx="942975" cy="1296144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/>
          <p:cNvCxnSpPr>
            <a:stCxn id="20" idx="3"/>
          </p:cNvCxnSpPr>
          <p:nvPr/>
        </p:nvCxnSpPr>
        <p:spPr>
          <a:xfrm>
            <a:off x="7988996" y="3521333"/>
            <a:ext cx="759468" cy="699755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/>
          <p:cNvCxnSpPr>
            <a:stCxn id="28" idx="2"/>
          </p:cNvCxnSpPr>
          <p:nvPr/>
        </p:nvCxnSpPr>
        <p:spPr>
          <a:xfrm>
            <a:off x="1489299" y="2533546"/>
            <a:ext cx="634429" cy="1399510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TextBox 17"/>
          <p:cNvSpPr txBox="1"/>
          <p:nvPr/>
        </p:nvSpPr>
        <p:spPr>
          <a:xfrm>
            <a:off x="7164288" y="5733256"/>
            <a:ext cx="128240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D81919"/>
                </a:solidFill>
              </a:rPr>
              <a:t>Ion source and LEBT</a:t>
            </a:r>
            <a:endParaRPr lang="en-GB" sz="1200" b="1" dirty="0">
              <a:solidFill>
                <a:srgbClr val="D8191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1409" y="3429000"/>
            <a:ext cx="1487587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D81919"/>
                </a:solidFill>
              </a:rPr>
              <a:t>Electrical power (racks)</a:t>
            </a:r>
            <a:endParaRPr lang="en-GB" sz="1200" b="1" dirty="0">
              <a:solidFill>
                <a:srgbClr val="D81919"/>
              </a:solidFill>
            </a:endParaRPr>
          </a:p>
        </p:txBody>
      </p:sp>
      <p:cxnSp>
        <p:nvCxnSpPr>
          <p:cNvPr id="24" name="Straight Arrow Connector 23"/>
          <p:cNvCxnSpPr>
            <a:stCxn id="25" idx="2"/>
          </p:cNvCxnSpPr>
          <p:nvPr/>
        </p:nvCxnSpPr>
        <p:spPr>
          <a:xfrm>
            <a:off x="8474073" y="2317522"/>
            <a:ext cx="202383" cy="1111478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TextBox 24"/>
          <p:cNvSpPr txBox="1"/>
          <p:nvPr/>
        </p:nvSpPr>
        <p:spPr>
          <a:xfrm>
            <a:off x="7884368" y="2132856"/>
            <a:ext cx="1179409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D81919"/>
                </a:solidFill>
              </a:rPr>
              <a:t>Cooling water skid</a:t>
            </a:r>
            <a:endParaRPr lang="en-GB" sz="1200" b="1" dirty="0">
              <a:solidFill>
                <a:srgbClr val="D8191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9713" y="2348880"/>
            <a:ext cx="1199171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D81919"/>
                </a:solidFill>
              </a:rPr>
              <a:t>Local control room</a:t>
            </a:r>
            <a:endParaRPr lang="en-GB" sz="1200" b="1" dirty="0">
              <a:solidFill>
                <a:srgbClr val="D81919"/>
              </a:solidFill>
            </a:endParaRPr>
          </a:p>
        </p:txBody>
      </p:sp>
      <p:pic>
        <p:nvPicPr>
          <p:cNvPr id="13" name="Picture 12" descr="IMG_30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00808"/>
            <a:ext cx="6396203" cy="4797152"/>
          </a:xfrm>
          <a:prstGeom prst="rect">
            <a:avLst/>
          </a:prstGeom>
        </p:spPr>
      </p:pic>
      <p:pic>
        <p:nvPicPr>
          <p:cNvPr id="3" name="Picture 2" descr="IMG_32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3742" y="2300874"/>
            <a:ext cx="4800529" cy="3600397"/>
          </a:xfrm>
          <a:prstGeom prst="rect">
            <a:avLst/>
          </a:prstGeom>
        </p:spPr>
      </p:pic>
      <p:pic>
        <p:nvPicPr>
          <p:cNvPr id="6" name="Picture 5" descr="IMG_324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396202" cy="4797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256" y="1700808"/>
            <a:ext cx="6839744" cy="36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5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System Requirements (high level)</a:t>
            </a:r>
          </a:p>
          <a:p>
            <a:r>
              <a:rPr lang="en-GB" dirty="0" smtClean="0"/>
              <a:t>Specific safety systems (engineered control)</a:t>
            </a:r>
          </a:p>
          <a:p>
            <a:r>
              <a:rPr lang="en-GB" dirty="0"/>
              <a:t>Operating &amp; safety procedures (administrative control)</a:t>
            </a:r>
          </a:p>
          <a:p>
            <a:r>
              <a:rPr lang="en-GB" dirty="0" smtClean="0"/>
              <a:t>Test &amp; Verification</a:t>
            </a:r>
          </a:p>
          <a:p>
            <a:pPr lvl="1"/>
            <a:r>
              <a:rPr lang="en-GB" dirty="0" smtClean="0"/>
              <a:t>Allowed testing Envelope</a:t>
            </a:r>
          </a:p>
          <a:p>
            <a:r>
              <a:rPr lang="en-GB" dirty="0"/>
              <a:t>Open issues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System Requirements </a:t>
            </a:r>
          </a:p>
          <a:p>
            <a:r>
              <a:rPr lang="en-GB" dirty="0" smtClean="0"/>
              <a:t>Specific safety systems</a:t>
            </a:r>
          </a:p>
          <a:p>
            <a:r>
              <a:rPr lang="en-GB" strike="sngStrike" dirty="0" smtClean="0"/>
              <a:t>Operating &amp; safety procedures (administrative control)</a:t>
            </a:r>
          </a:p>
          <a:p>
            <a:r>
              <a:rPr lang="en-GB" dirty="0" smtClean="0"/>
              <a:t>Test &amp; Verification</a:t>
            </a:r>
          </a:p>
          <a:p>
            <a:pPr lvl="1"/>
            <a:r>
              <a:rPr lang="en-GB" dirty="0" smtClean="0"/>
              <a:t>Allowed testing Envelope</a:t>
            </a:r>
          </a:p>
          <a:p>
            <a:r>
              <a:rPr lang="en-GB" strike="sngStrike" dirty="0"/>
              <a:t>Open issues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 of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 </a:t>
            </a:r>
            <a:r>
              <a:rPr lang="en-GB" dirty="0" smtClean="0"/>
              <a:t>Requirements – </a:t>
            </a:r>
            <a:br>
              <a:rPr lang="en-GB" dirty="0" smtClean="0"/>
            </a:br>
            <a:r>
              <a:rPr lang="en-GB" dirty="0" smtClean="0"/>
              <a:t>Beam parameters at RFQ entrance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smtClean="0"/>
              <a:t>Particle			Protons (H</a:t>
            </a:r>
            <a:r>
              <a:rPr lang="en-GB" sz="2200" baseline="30000" dirty="0" smtClean="0"/>
              <a:t>+</a:t>
            </a:r>
            <a:r>
              <a:rPr lang="en-GB" sz="2200" dirty="0" smtClean="0"/>
              <a:t>)</a:t>
            </a:r>
          </a:p>
          <a:p>
            <a:pPr marL="0" indent="0">
              <a:buNone/>
            </a:pPr>
            <a:r>
              <a:rPr lang="en-GB" sz="2200" dirty="0" smtClean="0"/>
              <a:t>Current			70 mA</a:t>
            </a:r>
          </a:p>
          <a:p>
            <a:pPr marL="0" indent="0">
              <a:buNone/>
            </a:pPr>
            <a:r>
              <a:rPr lang="en-GB" sz="2200" dirty="0" smtClean="0"/>
              <a:t>Energy			75 kV</a:t>
            </a:r>
          </a:p>
          <a:p>
            <a:pPr marL="0" indent="0">
              <a:buNone/>
            </a:pPr>
            <a:r>
              <a:rPr lang="en-GB" sz="2200" dirty="0" smtClean="0"/>
              <a:t>Pulse length		2.86 </a:t>
            </a:r>
            <a:r>
              <a:rPr lang="en-GB" sz="2200" dirty="0" err="1" smtClean="0"/>
              <a:t>ms</a:t>
            </a: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Repetition rate		14 Hz</a:t>
            </a:r>
          </a:p>
          <a:p>
            <a:pPr marL="0" indent="0">
              <a:buNone/>
            </a:pPr>
            <a:r>
              <a:rPr lang="en-GB" sz="2200" dirty="0" smtClean="0"/>
              <a:t>Duty cycle		4%</a:t>
            </a:r>
          </a:p>
          <a:p>
            <a:pPr marL="0" indent="0">
              <a:buNone/>
            </a:pPr>
            <a:r>
              <a:rPr lang="en-GB" sz="2200" dirty="0" err="1" smtClean="0"/>
              <a:t>Emittance</a:t>
            </a:r>
            <a:r>
              <a:rPr lang="en-GB" sz="2200" dirty="0"/>
              <a:t> </a:t>
            </a:r>
            <a:r>
              <a:rPr lang="en-GB" sz="2200" dirty="0" smtClean="0"/>
              <a:t>(99%)	2.25 mm </a:t>
            </a:r>
            <a:r>
              <a:rPr lang="en-GB" sz="2200" dirty="0" err="1" smtClean="0"/>
              <a:t>mrad</a:t>
            </a:r>
            <a:endParaRPr lang="en-GB" sz="2200" dirty="0"/>
          </a:p>
          <a:p>
            <a:pPr marL="0" indent="0">
              <a:buNone/>
            </a:pPr>
            <a:r>
              <a:rPr lang="en-GB" sz="2200" dirty="0" err="1" smtClean="0"/>
              <a:t>Emittance</a:t>
            </a:r>
            <a:r>
              <a:rPr lang="en-GB" sz="2200" dirty="0" smtClean="0"/>
              <a:t> (</a:t>
            </a:r>
            <a:r>
              <a:rPr lang="en-GB" sz="2200" dirty="0" err="1" smtClean="0"/>
              <a:t>rms</a:t>
            </a:r>
            <a:r>
              <a:rPr lang="en-GB" sz="2200" dirty="0" smtClean="0"/>
              <a:t>)		0.25 mm </a:t>
            </a:r>
            <a:r>
              <a:rPr lang="en-GB" sz="2200" dirty="0" err="1" smtClean="0"/>
              <a:t>mrad</a:t>
            </a: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Stability</a:t>
            </a:r>
          </a:p>
          <a:p>
            <a:pPr lvl="1"/>
            <a:r>
              <a:rPr lang="en-GB" sz="2200" dirty="0" smtClean="0"/>
              <a:t>Flat top		±2%</a:t>
            </a:r>
          </a:p>
          <a:p>
            <a:pPr lvl="1"/>
            <a:r>
              <a:rPr lang="en-GB" sz="2200" dirty="0" smtClean="0"/>
              <a:t>Pulse to pulse</a:t>
            </a:r>
            <a:r>
              <a:rPr lang="en-GB" sz="2200" dirty="0"/>
              <a:t>	</a:t>
            </a:r>
            <a:r>
              <a:rPr lang="en-GB" sz="2200" dirty="0" smtClean="0"/>
              <a:t>±3.5%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rc_leb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5" r="5467" b="23409"/>
          <a:stretch/>
        </p:blipFill>
        <p:spPr>
          <a:xfrm>
            <a:off x="51838" y="2276872"/>
            <a:ext cx="9040324" cy="2304256"/>
          </a:xfrm>
          <a:prstGeom prst="rect">
            <a:avLst/>
          </a:prstGeom>
        </p:spPr>
      </p:pic>
      <p:cxnSp>
        <p:nvCxnSpPr>
          <p:cNvPr id="88" name="Straight Arrow Connector 87"/>
          <p:cNvCxnSpPr>
            <a:stCxn id="89" idx="0"/>
          </p:cNvCxnSpPr>
          <p:nvPr/>
        </p:nvCxnSpPr>
        <p:spPr>
          <a:xfrm flipV="1">
            <a:off x="6876256" y="3429000"/>
            <a:ext cx="0" cy="1657345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5" name="Straight Arrow Connector 84"/>
          <p:cNvCxnSpPr>
            <a:stCxn id="84" idx="0"/>
          </p:cNvCxnSpPr>
          <p:nvPr/>
        </p:nvCxnSpPr>
        <p:spPr>
          <a:xfrm flipV="1">
            <a:off x="682689" y="3430161"/>
            <a:ext cx="0" cy="1656184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Sub-system 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25146" y="4725144"/>
            <a:ext cx="910506" cy="2154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Ion source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4725144"/>
            <a:ext cx="9077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Solenoid 1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4725144"/>
            <a:ext cx="9077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Solenoid 2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4725144"/>
            <a:ext cx="26948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Iris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4725144"/>
            <a:ext cx="7437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Chopper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4725144"/>
            <a:ext cx="897682" cy="2154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Collimator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4285" y="5589240"/>
            <a:ext cx="17697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Commissioning tank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1628800"/>
            <a:ext cx="5486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D81919"/>
                </a:solidFill>
                <a:latin typeface="Calibri (Body)"/>
                <a:cs typeface="Calibri (Body)"/>
              </a:rPr>
              <a:t>EMU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0272" y="1628800"/>
            <a:ext cx="5486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EMU 2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6376" y="1628800"/>
            <a:ext cx="10576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Faraday cup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17" name="Straight Arrow Connector 16"/>
          <p:cNvCxnSpPr>
            <a:stCxn id="7" idx="0"/>
          </p:cNvCxnSpPr>
          <p:nvPr/>
        </p:nvCxnSpPr>
        <p:spPr>
          <a:xfrm flipH="1" flipV="1">
            <a:off x="467543" y="3501008"/>
            <a:ext cx="0" cy="1224136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/>
          <p:cNvCxnSpPr>
            <a:stCxn id="8" idx="0"/>
          </p:cNvCxnSpPr>
          <p:nvPr/>
        </p:nvCxnSpPr>
        <p:spPr>
          <a:xfrm flipH="1" flipV="1">
            <a:off x="2267744" y="3717032"/>
            <a:ext cx="0" cy="1008112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Arrow Connector 18"/>
          <p:cNvCxnSpPr>
            <a:stCxn id="9" idx="0"/>
          </p:cNvCxnSpPr>
          <p:nvPr/>
        </p:nvCxnSpPr>
        <p:spPr>
          <a:xfrm flipH="1" flipV="1">
            <a:off x="5796136" y="3717032"/>
            <a:ext cx="0" cy="1008112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588224" y="3429000"/>
            <a:ext cx="0" cy="1296144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/>
          <p:cNvCxnSpPr>
            <a:stCxn id="13" idx="0"/>
          </p:cNvCxnSpPr>
          <p:nvPr/>
        </p:nvCxnSpPr>
        <p:spPr>
          <a:xfrm flipH="1" flipV="1">
            <a:off x="8244408" y="3789040"/>
            <a:ext cx="0" cy="1800200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>
            <a:stCxn id="11" idx="0"/>
          </p:cNvCxnSpPr>
          <p:nvPr/>
        </p:nvCxnSpPr>
        <p:spPr>
          <a:xfrm flipH="1" flipV="1">
            <a:off x="4211959" y="3501008"/>
            <a:ext cx="0" cy="1224136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/>
          <p:cNvCxnSpPr>
            <a:stCxn id="10" idx="0"/>
          </p:cNvCxnSpPr>
          <p:nvPr/>
        </p:nvCxnSpPr>
        <p:spPr>
          <a:xfrm flipV="1">
            <a:off x="3410596" y="3717032"/>
            <a:ext cx="0" cy="1008112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>
            <a:stCxn id="14" idx="2"/>
          </p:cNvCxnSpPr>
          <p:nvPr/>
        </p:nvCxnSpPr>
        <p:spPr>
          <a:xfrm>
            <a:off x="4702328" y="1844244"/>
            <a:ext cx="0" cy="1152708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24"/>
          <p:cNvCxnSpPr>
            <a:stCxn id="15" idx="2"/>
          </p:cNvCxnSpPr>
          <p:nvPr/>
        </p:nvCxnSpPr>
        <p:spPr>
          <a:xfrm flipH="1">
            <a:off x="7250081" y="1844244"/>
            <a:ext cx="0" cy="1152708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25"/>
          <p:cNvCxnSpPr>
            <a:stCxn id="16" idx="2"/>
          </p:cNvCxnSpPr>
          <p:nvPr/>
        </p:nvCxnSpPr>
        <p:spPr>
          <a:xfrm flipH="1">
            <a:off x="8474217" y="1844244"/>
            <a:ext cx="0" cy="1440740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7" name="TextBox 26"/>
          <p:cNvSpPr txBox="1"/>
          <p:nvPr/>
        </p:nvSpPr>
        <p:spPr>
          <a:xfrm>
            <a:off x="899592" y="5589240"/>
            <a:ext cx="1141338" cy="215444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algn="ctr">
              <a:defRPr sz="1100" b="1">
                <a:solidFill>
                  <a:srgbClr val="0094C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>
                <a:solidFill>
                  <a:srgbClr val="D81919"/>
                </a:solidFill>
                <a:latin typeface="Calibri (Body)"/>
                <a:cs typeface="Calibri (Body)"/>
              </a:rPr>
              <a:t>Pumping box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1470261" y="3717032"/>
            <a:ext cx="0" cy="1872208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TextBox 28"/>
          <p:cNvSpPr txBox="1"/>
          <p:nvPr/>
        </p:nvSpPr>
        <p:spPr>
          <a:xfrm>
            <a:off x="4067944" y="5589240"/>
            <a:ext cx="134696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Permanent tank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H="1" flipV="1">
            <a:off x="4716015" y="3789040"/>
            <a:ext cx="0" cy="1800200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6" name="TextBox 45"/>
          <p:cNvSpPr txBox="1"/>
          <p:nvPr/>
        </p:nvSpPr>
        <p:spPr>
          <a:xfrm>
            <a:off x="6300192" y="1988840"/>
            <a:ext cx="49863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ACCT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6549509" y="2204284"/>
            <a:ext cx="0" cy="864676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/>
          <p:cNvSpPr txBox="1"/>
          <p:nvPr/>
        </p:nvSpPr>
        <p:spPr>
          <a:xfrm>
            <a:off x="4788024" y="1988840"/>
            <a:ext cx="5486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NPM 1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49" name="Straight Arrow Connector 48"/>
          <p:cNvCxnSpPr>
            <a:stCxn id="48" idx="2"/>
          </p:cNvCxnSpPr>
          <p:nvPr/>
        </p:nvCxnSpPr>
        <p:spPr>
          <a:xfrm>
            <a:off x="5062368" y="2204284"/>
            <a:ext cx="0" cy="1656764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0" name="TextBox 49"/>
          <p:cNvSpPr txBox="1"/>
          <p:nvPr/>
        </p:nvSpPr>
        <p:spPr>
          <a:xfrm>
            <a:off x="7668344" y="1988840"/>
            <a:ext cx="5486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NPM 2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51" name="Straight Arrow Connector 50"/>
          <p:cNvCxnSpPr>
            <a:stCxn id="50" idx="2"/>
          </p:cNvCxnSpPr>
          <p:nvPr/>
        </p:nvCxnSpPr>
        <p:spPr>
          <a:xfrm>
            <a:off x="7942688" y="2204284"/>
            <a:ext cx="0" cy="1080700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4" name="Rounded Rectangle 73"/>
          <p:cNvSpPr/>
          <p:nvPr/>
        </p:nvSpPr>
        <p:spPr>
          <a:xfrm>
            <a:off x="5220072" y="5877272"/>
            <a:ext cx="2892811" cy="718745"/>
          </a:xfrm>
          <a:prstGeom prst="roundRect">
            <a:avLst/>
          </a:prstGeom>
          <a:solidFill>
            <a:srgbClr val="D81919"/>
          </a:solidFill>
          <a:ln w="19050" cmpd="sng">
            <a:solidFill>
              <a:srgbClr val="8200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/>
              <a:t>ACCT: AC current transformer</a:t>
            </a:r>
          </a:p>
          <a:p>
            <a:r>
              <a:rPr lang="en-GB" sz="1400" dirty="0"/>
              <a:t>EMU: </a:t>
            </a:r>
            <a:r>
              <a:rPr lang="en-GB" sz="1400" dirty="0" err="1"/>
              <a:t>Emittance</a:t>
            </a:r>
            <a:r>
              <a:rPr lang="en-GB" sz="1400" dirty="0"/>
              <a:t> measurement unit</a:t>
            </a:r>
          </a:p>
          <a:p>
            <a:r>
              <a:rPr lang="en-GB" sz="1400" dirty="0"/>
              <a:t>NPM: Non-invasive profile monitor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19872" y="1988840"/>
            <a:ext cx="11156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 smtClean="0">
                <a:solidFill>
                  <a:srgbClr val="D81919"/>
                </a:solidFill>
                <a:latin typeface="Calibri (Body)"/>
                <a:cs typeface="Calibri (Body)"/>
              </a:rPr>
              <a:t>Doppler shift</a:t>
            </a:r>
            <a:endParaRPr lang="en-GB" sz="1400" b="1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4427984" y="2204864"/>
            <a:ext cx="0" cy="1728192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4" name="TextBox 83"/>
          <p:cNvSpPr txBox="1"/>
          <p:nvPr/>
        </p:nvSpPr>
        <p:spPr>
          <a:xfrm>
            <a:off x="323528" y="5086345"/>
            <a:ext cx="718321" cy="43088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algn="ctr">
              <a:defRPr sz="1100" b="1">
                <a:solidFill>
                  <a:srgbClr val="0094C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 smtClean="0">
                <a:solidFill>
                  <a:srgbClr val="D81919"/>
                </a:solidFill>
                <a:latin typeface="Calibri (Body)"/>
                <a:cs typeface="Calibri (Body)"/>
              </a:rPr>
              <a:t>Electron </a:t>
            </a:r>
          </a:p>
          <a:p>
            <a:r>
              <a:rPr lang="en-GB" sz="1400" dirty="0" err="1" smtClean="0">
                <a:solidFill>
                  <a:srgbClr val="D81919"/>
                </a:solidFill>
                <a:latin typeface="Calibri (Body)"/>
                <a:cs typeface="Calibri (Body)"/>
              </a:rPr>
              <a:t>repeller</a:t>
            </a:r>
            <a:endParaRPr lang="en-GB" sz="1400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517095" y="5086345"/>
            <a:ext cx="718321" cy="43088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algn="ctr">
              <a:defRPr sz="1100" b="1">
                <a:solidFill>
                  <a:srgbClr val="0094C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 smtClean="0">
                <a:solidFill>
                  <a:srgbClr val="D81919"/>
                </a:solidFill>
                <a:latin typeface="Calibri (Body)"/>
                <a:cs typeface="Calibri (Body)"/>
              </a:rPr>
              <a:t>Electron </a:t>
            </a:r>
          </a:p>
          <a:p>
            <a:r>
              <a:rPr lang="en-GB" sz="1400" dirty="0" err="1" smtClean="0">
                <a:solidFill>
                  <a:srgbClr val="D81919"/>
                </a:solidFill>
                <a:latin typeface="Calibri (Body)"/>
                <a:cs typeface="Calibri (Body)"/>
              </a:rPr>
              <a:t>repeller</a:t>
            </a:r>
            <a:endParaRPr lang="en-GB" sz="1400" dirty="0">
              <a:solidFill>
                <a:srgbClr val="D81919"/>
              </a:solidFill>
              <a:latin typeface="Calibri (Body)"/>
              <a:cs typeface="Calibri (Body)"/>
            </a:endParaRPr>
          </a:p>
        </p:txBody>
      </p:sp>
      <p:cxnSp>
        <p:nvCxnSpPr>
          <p:cNvPr id="90" name="Straight Arrow Connector 89"/>
          <p:cNvCxnSpPr>
            <a:stCxn id="91" idx="0"/>
          </p:cNvCxnSpPr>
          <p:nvPr/>
        </p:nvCxnSpPr>
        <p:spPr>
          <a:xfrm flipV="1">
            <a:off x="2898717" y="3501009"/>
            <a:ext cx="0" cy="1800779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1" name="TextBox 90"/>
          <p:cNvSpPr txBox="1"/>
          <p:nvPr/>
        </p:nvSpPr>
        <p:spPr>
          <a:xfrm>
            <a:off x="2449569" y="5301788"/>
            <a:ext cx="898295" cy="215444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algn="ctr">
              <a:defRPr sz="1100" b="1">
                <a:solidFill>
                  <a:srgbClr val="0094C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 smtClean="0">
                <a:solidFill>
                  <a:srgbClr val="D81919"/>
                </a:solidFill>
                <a:latin typeface="Calibri (Body)"/>
                <a:cs typeface="Calibri (Body)"/>
              </a:rPr>
              <a:t>Gate valve</a:t>
            </a:r>
          </a:p>
        </p:txBody>
      </p:sp>
      <p:cxnSp>
        <p:nvCxnSpPr>
          <p:cNvPr id="92" name="Straight Arrow Connector 91"/>
          <p:cNvCxnSpPr>
            <a:stCxn id="93" idx="0"/>
          </p:cNvCxnSpPr>
          <p:nvPr/>
        </p:nvCxnSpPr>
        <p:spPr>
          <a:xfrm flipV="1">
            <a:off x="5274981" y="3537304"/>
            <a:ext cx="0" cy="1764484"/>
          </a:xfrm>
          <a:prstGeom prst="straightConnector1">
            <a:avLst/>
          </a:prstGeom>
          <a:noFill/>
          <a:ln w="28575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3" name="TextBox 92"/>
          <p:cNvSpPr txBox="1"/>
          <p:nvPr/>
        </p:nvSpPr>
        <p:spPr>
          <a:xfrm>
            <a:off x="4825833" y="5301788"/>
            <a:ext cx="898295" cy="215444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algn="ctr">
              <a:defRPr sz="1100" b="1">
                <a:solidFill>
                  <a:srgbClr val="0094C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 smtClean="0">
                <a:solidFill>
                  <a:srgbClr val="D81919"/>
                </a:solidFill>
                <a:latin typeface="Calibri (Body)"/>
                <a:cs typeface="Calibri (Body)"/>
              </a:rPr>
              <a:t>Gate valve</a:t>
            </a:r>
          </a:p>
        </p:txBody>
      </p:sp>
    </p:spTree>
    <p:extLst>
      <p:ext uri="{BB962C8B-B14F-4D97-AF65-F5344CB8AC3E}">
        <p14:creationId xmlns:p14="http://schemas.microsoft.com/office/powerpoint/2010/main" val="179143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7" grpId="0"/>
      <p:bldP spid="29" grpId="0"/>
      <p:bldP spid="46" grpId="0"/>
      <p:bldP spid="48" grpId="0"/>
      <p:bldP spid="50" grpId="0"/>
      <p:bldP spid="75" grpId="0"/>
      <p:bldP spid="84" grpId="0"/>
      <p:bldP spid="89" grpId="0"/>
      <p:bldP spid="91" grpId="1"/>
      <p:bldP spid="9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Ion source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cxnSp>
        <p:nvCxnSpPr>
          <p:cNvPr id="140" name="Straight Connector 139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3" name="Rounded Rectangle 142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144" name="Rounded Rectangle 143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151" name="Rounded Rectangle 150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54" name="Rounded Rectangle 153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ounded Rectangle 154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56" name="Rounded Rectangle 155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58" name="Rounded Rectangle 157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59" name="Rounded Rectangle 158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sp>
        <p:nvSpPr>
          <p:cNvPr id="161" name="Rounded Rectangle 160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62" name="Straight Connector 161"/>
          <p:cNvCxnSpPr>
            <a:stCxn id="159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3" name="Straight Connector 162"/>
          <p:cNvCxnSpPr>
            <a:stCxn id="158" idx="3"/>
            <a:endCxn id="161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4" name="Straight Connector 163"/>
          <p:cNvCxnSpPr>
            <a:stCxn id="161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5" name="Straight Connector 164"/>
          <p:cNvCxnSpPr>
            <a:stCxn id="143" idx="2"/>
            <a:endCxn id="160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6" name="Straight Connector 165"/>
          <p:cNvCxnSpPr>
            <a:stCxn id="144" idx="2"/>
            <a:endCxn id="151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7" name="TextBox 166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9" name="TextBox 168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cxnSp>
        <p:nvCxnSpPr>
          <p:cNvPr id="172" name="Straight Connector 171"/>
          <p:cNvCxnSpPr>
            <a:stCxn id="155" idx="0"/>
            <a:endCxn id="154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3" name="Straight Connector 172"/>
          <p:cNvCxnSpPr>
            <a:stCxn id="156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4" name="Rounded Rectangle 173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75" name="Rounded Rectangle 174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cxnSp>
        <p:nvCxnSpPr>
          <p:cNvPr id="177" name="Straight Connector 176"/>
          <p:cNvCxnSpPr>
            <a:stCxn id="175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3318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LEBT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cxnSp>
        <p:nvCxnSpPr>
          <p:cNvPr id="50" name="Straight Connector 49"/>
          <p:cNvCxnSpPr>
            <a:stCxn id="82" idx="2"/>
            <a:endCxn id="124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>
            <a:stCxn id="72" idx="2"/>
            <a:endCxn id="74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6" name="Straight Connector 65"/>
          <p:cNvCxnSpPr>
            <a:stCxn id="94" idx="2"/>
            <a:endCxn id="80" idx="0"/>
          </p:cNvCxnSpPr>
          <p:nvPr/>
        </p:nvCxnSpPr>
        <p:spPr>
          <a:xfrm>
            <a:off x="8036530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7" name="Rounded Rectangle 66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68" name="Rounded Rectangle 67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69" name="Rounded Rectangle 68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70" name="Rounded Rectangle 69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71" name="Rounded Rectangle 70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72" name="Rounded Rectangle 71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73" name="Rounded Rectangle 72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74" name="Rounded Rectangle 73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79" name="Rounded Rectangle 78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80" name="Rounded Rectangle 79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82" name="Rounded Rectangle 81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Rounded Rectangle 90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93" name="Rounded Rectangle 92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94" name="Rounded Rectangle 93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95" name="Rounded Rectangle 94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96" name="Rounded Rectangle 95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sp>
        <p:nvSpPr>
          <p:cNvPr id="98" name="Rounded Rectangle 97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00" name="Straight Connector 99"/>
          <p:cNvCxnSpPr>
            <a:stCxn id="96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1" name="Straight Connector 100"/>
          <p:cNvCxnSpPr>
            <a:stCxn id="95" idx="3"/>
            <a:endCxn id="98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2" name="Straight Connector 101"/>
          <p:cNvCxnSpPr>
            <a:stCxn id="98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3" name="Straight Connector 102"/>
          <p:cNvCxnSpPr>
            <a:stCxn id="67" idx="2"/>
            <a:endCxn id="97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/>
          <p:cNvCxnSpPr>
            <a:stCxn id="68" idx="2"/>
            <a:endCxn id="79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7" name="TextBox 106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TextBox 109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cxnSp>
        <p:nvCxnSpPr>
          <p:cNvPr id="113" name="Straight Connector 112"/>
          <p:cNvCxnSpPr>
            <a:stCxn id="91" idx="0"/>
            <a:endCxn id="88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/>
          <p:cNvCxnSpPr>
            <a:stCxn id="93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6" name="Rounded Rectangle 115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19" name="Rounded Rectangle 118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124" name="Rounded Rectangle 123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cxnSp>
        <p:nvCxnSpPr>
          <p:cNvPr id="126" name="Straight Connector 125"/>
          <p:cNvCxnSpPr>
            <a:stCxn id="119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8" name="Rounded Rectangle 127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cxnSp>
        <p:nvCxnSpPr>
          <p:cNvPr id="129" name="Elbow Connector 128"/>
          <p:cNvCxnSpPr>
            <a:stCxn id="128" idx="0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0" name="Elbow Connector 129"/>
          <p:cNvCxnSpPr>
            <a:stCxn id="128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6166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Sub-systems – </a:t>
            </a:r>
            <a:r>
              <a:rPr lang="en-GB" dirty="0" smtClean="0"/>
              <a:t>Beam Diagnostics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cxnSp>
        <p:nvCxnSpPr>
          <p:cNvPr id="64" name="Straight Connector 63"/>
          <p:cNvCxnSpPr>
            <a:stCxn id="150" idx="2"/>
            <a:endCxn id="149" idx="0"/>
          </p:cNvCxnSpPr>
          <p:nvPr/>
        </p:nvCxnSpPr>
        <p:spPr>
          <a:xfrm>
            <a:off x="8752265" y="3623819"/>
            <a:ext cx="0" cy="819952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>
            <a:stCxn id="107" idx="2"/>
            <a:endCxn id="150" idx="0"/>
          </p:cNvCxnSpPr>
          <p:nvPr/>
        </p:nvCxnSpPr>
        <p:spPr>
          <a:xfrm>
            <a:off x="8752265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6" name="Straight Connector 65"/>
          <p:cNvCxnSpPr>
            <a:stCxn id="79" idx="2"/>
            <a:endCxn id="82" idx="0"/>
          </p:cNvCxnSpPr>
          <p:nvPr/>
        </p:nvCxnSpPr>
        <p:spPr>
          <a:xfrm>
            <a:off x="6249328" y="3368440"/>
            <a:ext cx="0" cy="74164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/>
          <p:cNvCxnSpPr>
            <a:stCxn id="82" idx="2"/>
            <a:endCxn id="94" idx="0"/>
          </p:cNvCxnSpPr>
          <p:nvPr/>
        </p:nvCxnSpPr>
        <p:spPr>
          <a:xfrm>
            <a:off x="6249328" y="3622601"/>
            <a:ext cx="0" cy="821170"/>
          </a:xfrm>
          <a:prstGeom prst="line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070388" y="2899063"/>
            <a:ext cx="4356000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070388" y="3137317"/>
            <a:ext cx="4356000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638919" y="2899313"/>
            <a:ext cx="791999" cy="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638919" y="3137567"/>
            <a:ext cx="79199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2" name="Straight Connector 71"/>
          <p:cNvCxnSpPr>
            <a:stCxn id="116" idx="2"/>
            <a:endCxn id="105" idx="0"/>
          </p:cNvCxnSpPr>
          <p:nvPr/>
        </p:nvCxnSpPr>
        <p:spPr>
          <a:xfrm>
            <a:off x="8036530" y="3368440"/>
            <a:ext cx="0" cy="330418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3" name="Rounded Rectangle 72"/>
          <p:cNvSpPr/>
          <p:nvPr/>
        </p:nvSpPr>
        <p:spPr>
          <a:xfrm>
            <a:off x="199092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Plasma chamber                         </a:t>
            </a:r>
            <a:endParaRPr lang="en-GB" sz="900" dirty="0"/>
          </a:p>
        </p:txBody>
      </p:sp>
      <p:sp>
        <p:nvSpPr>
          <p:cNvPr id="74" name="Rounded Rectangle 73"/>
          <p:cNvSpPr/>
          <p:nvPr/>
        </p:nvSpPr>
        <p:spPr>
          <a:xfrm>
            <a:off x="270665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Extraction system                   </a:t>
            </a:r>
            <a:endParaRPr lang="en-GB" sz="900" dirty="0"/>
          </a:p>
        </p:txBody>
      </p:sp>
      <p:sp>
        <p:nvSpPr>
          <p:cNvPr id="75" name="Rounded Rectangle 74"/>
          <p:cNvSpPr/>
          <p:nvPr/>
        </p:nvSpPr>
        <p:spPr>
          <a:xfrm>
            <a:off x="3422391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Pumping box</a:t>
            </a:r>
            <a:endParaRPr lang="en-GB" sz="900" dirty="0"/>
          </a:p>
        </p:txBody>
      </p:sp>
      <p:sp>
        <p:nvSpPr>
          <p:cNvPr id="76" name="Rounded Rectangle 75"/>
          <p:cNvSpPr/>
          <p:nvPr/>
        </p:nvSpPr>
        <p:spPr>
          <a:xfrm>
            <a:off x="4138126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78" name="Rounded Rectangle 77"/>
          <p:cNvSpPr/>
          <p:nvPr/>
        </p:nvSpPr>
        <p:spPr>
          <a:xfrm>
            <a:off x="5209593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Iris</a:t>
            </a:r>
            <a:endParaRPr lang="en-GB" sz="900" dirty="0"/>
          </a:p>
        </p:txBody>
      </p:sp>
      <p:sp>
        <p:nvSpPr>
          <p:cNvPr id="79" name="Rounded Rectangle 78"/>
          <p:cNvSpPr/>
          <p:nvPr/>
        </p:nvSpPr>
        <p:spPr>
          <a:xfrm>
            <a:off x="5925328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Diagnostics tank</a:t>
            </a:r>
            <a:endParaRPr lang="en-GB" sz="900" dirty="0"/>
          </a:p>
        </p:txBody>
      </p:sp>
      <p:sp>
        <p:nvSpPr>
          <p:cNvPr id="81" name="Rounded Rectangle 80"/>
          <p:cNvSpPr/>
          <p:nvPr/>
        </p:nvSpPr>
        <p:spPr>
          <a:xfrm>
            <a:off x="699679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Solenoid</a:t>
            </a:r>
          </a:p>
          <a:p>
            <a:pPr algn="ctr"/>
            <a:r>
              <a:rPr lang="en-GB" sz="900" dirty="0" smtClean="0"/>
              <a:t>2 x </a:t>
            </a:r>
            <a:r>
              <a:rPr lang="en-GB" sz="900" dirty="0" err="1" smtClean="0"/>
              <a:t>steerer</a:t>
            </a:r>
            <a:endParaRPr lang="en-GB" sz="900" dirty="0"/>
          </a:p>
        </p:txBody>
      </p:sp>
      <p:sp>
        <p:nvSpPr>
          <p:cNvPr id="82" name="Rounded Rectangle 81"/>
          <p:cNvSpPr/>
          <p:nvPr/>
        </p:nvSpPr>
        <p:spPr>
          <a:xfrm>
            <a:off x="5925328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Chopper</a:t>
            </a:r>
            <a:endParaRPr lang="en-GB" sz="900" dirty="0"/>
          </a:p>
        </p:txBody>
      </p:sp>
      <p:sp>
        <p:nvSpPr>
          <p:cNvPr id="88" name="Rounded Rectangle 87"/>
          <p:cNvSpPr/>
          <p:nvPr/>
        </p:nvSpPr>
        <p:spPr>
          <a:xfrm>
            <a:off x="5925328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91" name="Rounded Rectangle 90"/>
          <p:cNvSpPr/>
          <p:nvPr/>
        </p:nvSpPr>
        <p:spPr>
          <a:xfrm>
            <a:off x="5925328" y="3940263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93" name="Rounded Rectangle 92"/>
          <p:cNvSpPr/>
          <p:nvPr/>
        </p:nvSpPr>
        <p:spPr>
          <a:xfrm>
            <a:off x="5925328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NPM H+V</a:t>
            </a:r>
            <a:endParaRPr lang="en-GB" sz="900" dirty="0"/>
          </a:p>
        </p:txBody>
      </p:sp>
      <p:sp>
        <p:nvSpPr>
          <p:cNvPr id="94" name="Rounded Rectangle 93"/>
          <p:cNvSpPr/>
          <p:nvPr/>
        </p:nvSpPr>
        <p:spPr>
          <a:xfrm>
            <a:off x="5925328" y="4443771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97" name="Rounded Rectangle 96"/>
          <p:cNvSpPr/>
          <p:nvPr/>
        </p:nvSpPr>
        <p:spPr>
          <a:xfrm>
            <a:off x="2706656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04" name="Rounded Rectangle 103"/>
          <p:cNvSpPr/>
          <p:nvPr/>
        </p:nvSpPr>
        <p:spPr>
          <a:xfrm>
            <a:off x="7712530" y="344260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err="1" smtClean="0"/>
              <a:t>Repeller</a:t>
            </a:r>
            <a:endParaRPr lang="en-GB" sz="900" dirty="0"/>
          </a:p>
        </p:txBody>
      </p:sp>
      <p:sp>
        <p:nvSpPr>
          <p:cNvPr id="105" name="Rounded Rectangle 104"/>
          <p:cNvSpPr/>
          <p:nvPr/>
        </p:nvSpPr>
        <p:spPr>
          <a:xfrm>
            <a:off x="7712530" y="3698858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07" name="Rounded Rectangle 106"/>
          <p:cNvSpPr/>
          <p:nvPr/>
        </p:nvSpPr>
        <p:spPr>
          <a:xfrm>
            <a:off x="8428265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 dirty="0" smtClean="0"/>
              <a:t>Commissioning tank (RFQ)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456620" y="2229595"/>
            <a:ext cx="2182299" cy="2145573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Rounded Rectangle 112"/>
          <p:cNvSpPr/>
          <p:nvPr/>
        </p:nvSpPr>
        <p:spPr>
          <a:xfrm>
            <a:off x="1223770" y="5275994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HV power supply</a:t>
            </a:r>
            <a:endParaRPr lang="en-GB" sz="900" dirty="0"/>
          </a:p>
        </p:txBody>
      </p:sp>
      <p:sp>
        <p:nvSpPr>
          <p:cNvPr id="114" name="Rounded Rectangle 113"/>
          <p:cNvSpPr/>
          <p:nvPr/>
        </p:nvSpPr>
        <p:spPr>
          <a:xfrm>
            <a:off x="520192" y="5277747"/>
            <a:ext cx="647999" cy="467999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Isolation transformer</a:t>
            </a:r>
            <a:endParaRPr lang="en-GB" sz="900" dirty="0"/>
          </a:p>
        </p:txBody>
      </p:sp>
      <p:sp>
        <p:nvSpPr>
          <p:cNvPr id="116" name="Rounded Rectangle 115"/>
          <p:cNvSpPr/>
          <p:nvPr/>
        </p:nvSpPr>
        <p:spPr>
          <a:xfrm>
            <a:off x="7712530" y="2648440"/>
            <a:ext cx="647999" cy="720000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Collimator</a:t>
            </a:r>
            <a:endParaRPr lang="en-GB" sz="900" dirty="0"/>
          </a:p>
        </p:txBody>
      </p:sp>
      <p:sp>
        <p:nvSpPr>
          <p:cNvPr id="117" name="Rounded Rectangle 116"/>
          <p:cNvSpPr/>
          <p:nvPr/>
        </p:nvSpPr>
        <p:spPr>
          <a:xfrm>
            <a:off x="520192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Magnetron            </a:t>
            </a:r>
            <a:endParaRPr lang="en-GB" sz="900" dirty="0"/>
          </a:p>
        </p:txBody>
      </p:sp>
      <p:sp>
        <p:nvSpPr>
          <p:cNvPr id="118" name="Rounded Rectangle 117"/>
          <p:cNvSpPr/>
          <p:nvPr/>
        </p:nvSpPr>
        <p:spPr>
          <a:xfrm>
            <a:off x="520192" y="3047568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H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990921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3 x solenoid</a:t>
            </a:r>
            <a:endParaRPr lang="en-GB" sz="900" dirty="0"/>
          </a:p>
        </p:txBody>
      </p:sp>
      <p:sp>
        <p:nvSpPr>
          <p:cNvPr id="120" name="Rounded Rectangle 119"/>
          <p:cNvSpPr/>
          <p:nvPr/>
        </p:nvSpPr>
        <p:spPr>
          <a:xfrm>
            <a:off x="1223770" y="2809314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Waveguide              </a:t>
            </a:r>
            <a:endParaRPr lang="en-GB" sz="900" dirty="0"/>
          </a:p>
        </p:txBody>
      </p:sp>
      <p:cxnSp>
        <p:nvCxnSpPr>
          <p:cNvPr id="121" name="Straight Connector 120"/>
          <p:cNvCxnSpPr>
            <a:stCxn id="118" idx="3"/>
          </p:cNvCxnSpPr>
          <p:nvPr/>
        </p:nvCxnSpPr>
        <p:spPr>
          <a:xfrm>
            <a:off x="1168191" y="3137567"/>
            <a:ext cx="822730" cy="322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/>
          <p:cNvCxnSpPr>
            <a:stCxn id="117" idx="3"/>
            <a:endCxn id="120" idx="1"/>
          </p:cNvCxnSpPr>
          <p:nvPr/>
        </p:nvCxnSpPr>
        <p:spPr>
          <a:xfrm>
            <a:off x="1168191" y="2899313"/>
            <a:ext cx="55579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3" name="Straight Connector 122"/>
          <p:cNvCxnSpPr>
            <a:stCxn id="120" idx="3"/>
          </p:cNvCxnSpPr>
          <p:nvPr/>
        </p:nvCxnSpPr>
        <p:spPr>
          <a:xfrm>
            <a:off x="1871769" y="2899313"/>
            <a:ext cx="119152" cy="0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>
            <a:stCxn id="73" idx="2"/>
            <a:endCxn id="119" idx="0"/>
          </p:cNvCxnSpPr>
          <p:nvPr/>
        </p:nvCxnSpPr>
        <p:spPr>
          <a:xfrm>
            <a:off x="2314921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6" name="Straight Connector 125"/>
          <p:cNvCxnSpPr>
            <a:stCxn id="74" idx="2"/>
            <a:endCxn id="97" idx="0"/>
          </p:cNvCxnSpPr>
          <p:nvPr/>
        </p:nvCxnSpPr>
        <p:spPr>
          <a:xfrm>
            <a:off x="3030656" y="3368440"/>
            <a:ext cx="0" cy="75382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2" name="TextBox 131"/>
          <p:cNvSpPr txBox="1"/>
          <p:nvPr/>
        </p:nvSpPr>
        <p:spPr>
          <a:xfrm>
            <a:off x="782694" y="4158213"/>
            <a:ext cx="1565827" cy="169277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100" b="1" dirty="0" smtClean="0">
                <a:solidFill>
                  <a:srgbClr val="0094CA"/>
                </a:solidFill>
              </a:rPr>
              <a:t>High voltage (HV) </a:t>
            </a:r>
            <a:r>
              <a:rPr lang="en-GB" sz="1100" b="1" dirty="0">
                <a:solidFill>
                  <a:srgbClr val="0094CA"/>
                </a:solidFill>
              </a:rPr>
              <a:t>platform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64212" y="1510018"/>
            <a:ext cx="4006177" cy="4316956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TextBox 134"/>
          <p:cNvSpPr txBox="1"/>
          <p:nvPr/>
        </p:nvSpPr>
        <p:spPr>
          <a:xfrm>
            <a:off x="1884387" y="1510018"/>
            <a:ext cx="754533" cy="230832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Ion source</a:t>
            </a:r>
            <a:endParaRPr lang="en-GB" sz="1200" b="1" dirty="0">
              <a:solidFill>
                <a:srgbClr val="0094CA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138126" y="1510018"/>
            <a:ext cx="4222402" cy="4316955"/>
          </a:xfrm>
          <a:prstGeom prst="roundRect">
            <a:avLst>
              <a:gd name="adj" fmla="val 5418"/>
            </a:avLst>
          </a:prstGeom>
          <a:noFill/>
          <a:ln w="12700" cmpd="sng">
            <a:solidFill>
              <a:srgbClr val="00556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7" name="TextBox 136"/>
          <p:cNvSpPr txBox="1"/>
          <p:nvPr/>
        </p:nvSpPr>
        <p:spPr>
          <a:xfrm>
            <a:off x="5146461" y="1510018"/>
            <a:ext cx="2205732" cy="184666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00" b="1" dirty="0" smtClean="0">
                <a:solidFill>
                  <a:srgbClr val="0094CA"/>
                </a:solidFill>
              </a:rPr>
              <a:t>Low energy beam transport (LEBT)</a:t>
            </a:r>
            <a:endParaRPr lang="en-GB" sz="1200" b="1" dirty="0">
              <a:solidFill>
                <a:srgbClr val="0094CA"/>
              </a:solidFill>
            </a:endParaRPr>
          </a:p>
        </p:txBody>
      </p:sp>
      <p:cxnSp>
        <p:nvCxnSpPr>
          <p:cNvPr id="138" name="Straight Connector 137"/>
          <p:cNvCxnSpPr>
            <a:stCxn id="113" idx="0"/>
            <a:endCxn id="110" idx="2"/>
          </p:cNvCxnSpPr>
          <p:nvPr/>
        </p:nvCxnSpPr>
        <p:spPr>
          <a:xfrm flipV="1">
            <a:off x="1547770" y="4375168"/>
            <a:ext cx="0" cy="900826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9" name="Straight Connector 138"/>
          <p:cNvCxnSpPr>
            <a:stCxn id="114" idx="0"/>
          </p:cNvCxnSpPr>
          <p:nvPr/>
        </p:nvCxnSpPr>
        <p:spPr>
          <a:xfrm flipV="1">
            <a:off x="844192" y="4375168"/>
            <a:ext cx="0" cy="902579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1" name="Rounded Rectangle 140"/>
          <p:cNvSpPr/>
          <p:nvPr/>
        </p:nvSpPr>
        <p:spPr>
          <a:xfrm>
            <a:off x="64212" y="5991370"/>
            <a:ext cx="1439999" cy="251996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Front End and Magnets</a:t>
            </a:r>
            <a:endParaRPr lang="en-GB" sz="1100" dirty="0"/>
          </a:p>
        </p:txBody>
      </p:sp>
      <p:sp>
        <p:nvSpPr>
          <p:cNvPr id="143" name="Rounded Rectangle 142"/>
          <p:cNvSpPr/>
          <p:nvPr/>
        </p:nvSpPr>
        <p:spPr>
          <a:xfrm>
            <a:off x="70821" y="6346646"/>
            <a:ext cx="1439999" cy="251996"/>
          </a:xfrm>
          <a:prstGeom prst="roundRect">
            <a:avLst/>
          </a:prstGeom>
          <a:solidFill>
            <a:srgbClr val="9BBE05"/>
          </a:solidFill>
          <a:ln w="1905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Beam D</a:t>
            </a:r>
            <a:r>
              <a:rPr lang="en-GB" sz="1100" dirty="0" smtClean="0"/>
              <a:t>iagnostics</a:t>
            </a:r>
            <a:endParaRPr lang="en-GB" sz="1100" dirty="0"/>
          </a:p>
        </p:txBody>
      </p:sp>
      <p:sp>
        <p:nvSpPr>
          <p:cNvPr id="144" name="Rounded Rectangle 143"/>
          <p:cNvSpPr/>
          <p:nvPr/>
        </p:nvSpPr>
        <p:spPr>
          <a:xfrm>
            <a:off x="1223770" y="4447692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ACCT</a:t>
            </a:r>
            <a:endParaRPr lang="en-GB" sz="900" dirty="0"/>
          </a:p>
        </p:txBody>
      </p:sp>
      <p:sp>
        <p:nvSpPr>
          <p:cNvPr id="145" name="Rounded Rectangle 144"/>
          <p:cNvSpPr/>
          <p:nvPr/>
        </p:nvSpPr>
        <p:spPr>
          <a:xfrm>
            <a:off x="1990496" y="4450947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00" dirty="0" smtClean="0"/>
              <a:t>Voltage divider</a:t>
            </a:r>
            <a:endParaRPr lang="en-GB" sz="800" dirty="0"/>
          </a:p>
        </p:txBody>
      </p:sp>
      <p:sp>
        <p:nvSpPr>
          <p:cNvPr id="146" name="Rounded Rectangle 145"/>
          <p:cNvSpPr/>
          <p:nvPr/>
        </p:nvSpPr>
        <p:spPr>
          <a:xfrm>
            <a:off x="8428265" y="3698858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EMU H+V</a:t>
            </a:r>
            <a:endParaRPr lang="en-GB" sz="900" dirty="0"/>
          </a:p>
        </p:txBody>
      </p:sp>
      <p:sp>
        <p:nvSpPr>
          <p:cNvPr id="147" name="Rounded Rectangle 146"/>
          <p:cNvSpPr/>
          <p:nvPr/>
        </p:nvSpPr>
        <p:spPr>
          <a:xfrm>
            <a:off x="8428265" y="3940263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Faraday cup</a:t>
            </a:r>
            <a:endParaRPr lang="en-GB" sz="900" dirty="0"/>
          </a:p>
        </p:txBody>
      </p:sp>
      <p:sp>
        <p:nvSpPr>
          <p:cNvPr id="148" name="Rounded Rectangle 147"/>
          <p:cNvSpPr/>
          <p:nvPr/>
        </p:nvSpPr>
        <p:spPr>
          <a:xfrm>
            <a:off x="8428265" y="4187996"/>
            <a:ext cx="647999" cy="179997"/>
          </a:xfrm>
          <a:prstGeom prst="roundRect">
            <a:avLst/>
          </a:prstGeom>
          <a:solidFill>
            <a:srgbClr val="9BBE05"/>
          </a:solidFill>
          <a:ln w="12700" cmpd="sng">
            <a:solidFill>
              <a:srgbClr val="466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NPM H+V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428265" y="4443771"/>
            <a:ext cx="647999" cy="179997"/>
          </a:xfrm>
          <a:prstGeom prst="roundRect">
            <a:avLst/>
          </a:prstGeom>
          <a:solidFill>
            <a:srgbClr val="B4D250"/>
          </a:solidFill>
          <a:ln w="12700" cmpd="sng">
            <a:solidFill>
              <a:srgbClr val="9BBE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Doppler shift</a:t>
            </a:r>
            <a:endParaRPr lang="en-GB" sz="900" dirty="0"/>
          </a:p>
        </p:txBody>
      </p:sp>
      <p:sp>
        <p:nvSpPr>
          <p:cNvPr id="150" name="Rounded Rectangle 149"/>
          <p:cNvSpPr/>
          <p:nvPr/>
        </p:nvSpPr>
        <p:spPr>
          <a:xfrm>
            <a:off x="8428265" y="3443822"/>
            <a:ext cx="647999" cy="179997"/>
          </a:xfrm>
          <a:prstGeom prst="roundRect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/>
              <a:t>Beam stop</a:t>
            </a:r>
            <a:endParaRPr lang="en-GB" sz="900" dirty="0"/>
          </a:p>
        </p:txBody>
      </p:sp>
      <p:sp>
        <p:nvSpPr>
          <p:cNvPr id="152" name="Rounded Rectangle 151"/>
          <p:cNvSpPr/>
          <p:nvPr/>
        </p:nvSpPr>
        <p:spPr>
          <a:xfrm>
            <a:off x="7439002" y="5988437"/>
            <a:ext cx="921527" cy="607272"/>
          </a:xfrm>
          <a:prstGeom prst="roundRect">
            <a:avLst/>
          </a:prstGeom>
          <a:solidFill>
            <a:srgbClr val="B4B4B4"/>
          </a:solidFill>
          <a:ln w="19050" cmpd="sng">
            <a:solidFill>
              <a:srgbClr val="96969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900" dirty="0"/>
              <a:t>Alternative location of </a:t>
            </a:r>
            <a:r>
              <a:rPr lang="en-GB" sz="900" dirty="0" smtClean="0"/>
              <a:t>beam instruments for </a:t>
            </a:r>
            <a:r>
              <a:rPr lang="en-GB" sz="900" dirty="0"/>
              <a:t>commissioning</a:t>
            </a:r>
          </a:p>
        </p:txBody>
      </p:sp>
      <p:cxnSp>
        <p:nvCxnSpPr>
          <p:cNvPr id="153" name="Straight Connector 152"/>
          <p:cNvCxnSpPr>
            <a:stCxn id="145" idx="0"/>
          </p:cNvCxnSpPr>
          <p:nvPr/>
        </p:nvCxnSpPr>
        <p:spPr>
          <a:xfrm flipV="1">
            <a:off x="2314496" y="4367226"/>
            <a:ext cx="0" cy="83721"/>
          </a:xfrm>
          <a:prstGeom prst="line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9" name="Rounded Rectangle 158"/>
          <p:cNvSpPr/>
          <p:nvPr/>
        </p:nvSpPr>
        <p:spPr>
          <a:xfrm>
            <a:off x="5461591" y="5988745"/>
            <a:ext cx="1859203" cy="607272"/>
          </a:xfrm>
          <a:prstGeom prst="roundRect">
            <a:avLst/>
          </a:prstGeom>
          <a:solidFill>
            <a:srgbClr val="969696"/>
          </a:solidFill>
          <a:ln w="19050" cmpd="sng">
            <a:solidFill>
              <a:srgbClr val="4B4B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46800" rIns="0" bIns="46800" rtlCol="0" anchor="ctr"/>
          <a:lstStyle/>
          <a:p>
            <a:r>
              <a:rPr lang="en-GB" sz="900" dirty="0"/>
              <a:t>ACCT: AC current transformer</a:t>
            </a:r>
          </a:p>
          <a:p>
            <a:r>
              <a:rPr lang="en-GB" sz="900" dirty="0" smtClean="0"/>
              <a:t>EMU: </a:t>
            </a:r>
            <a:r>
              <a:rPr lang="en-GB" sz="900" dirty="0" err="1" smtClean="0"/>
              <a:t>Emittance</a:t>
            </a:r>
            <a:r>
              <a:rPr lang="en-GB" sz="900" dirty="0" smtClean="0"/>
              <a:t> measurement unit</a:t>
            </a:r>
          </a:p>
          <a:p>
            <a:r>
              <a:rPr lang="en-GB" sz="900" dirty="0" smtClean="0"/>
              <a:t>NPM: Non-invasive profile monitor</a:t>
            </a:r>
          </a:p>
          <a:p>
            <a:r>
              <a:rPr lang="en-GB" sz="900" dirty="0"/>
              <a:t>TMP: </a:t>
            </a:r>
            <a:r>
              <a:rPr lang="en-GB" sz="900" dirty="0" err="1"/>
              <a:t>Turbomolecular</a:t>
            </a:r>
            <a:r>
              <a:rPr lang="en-GB" sz="900" dirty="0"/>
              <a:t> </a:t>
            </a:r>
            <a:r>
              <a:rPr lang="en-GB" sz="900" dirty="0" smtClean="0"/>
              <a:t>pump</a:t>
            </a:r>
            <a:endParaRPr lang="en-GB" sz="900" dirty="0"/>
          </a:p>
        </p:txBody>
      </p:sp>
      <p:sp>
        <p:nvSpPr>
          <p:cNvPr id="160" name="Rounded Rectangle 159"/>
          <p:cNvSpPr/>
          <p:nvPr/>
        </p:nvSpPr>
        <p:spPr>
          <a:xfrm>
            <a:off x="3775089" y="3977183"/>
            <a:ext cx="647999" cy="179997"/>
          </a:xfrm>
          <a:prstGeom prst="roundRect">
            <a:avLst/>
          </a:prstGeom>
          <a:solidFill>
            <a:srgbClr val="0094CA"/>
          </a:solidFill>
          <a:ln w="1905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/>
              <a:t>N</a:t>
            </a:r>
            <a:r>
              <a:rPr lang="en-GB" sz="900" baseline="-25000" dirty="0"/>
              <a:t>2</a:t>
            </a:r>
            <a:r>
              <a:rPr lang="en-GB" sz="900" dirty="0"/>
              <a:t> bottle</a:t>
            </a:r>
          </a:p>
        </p:txBody>
      </p:sp>
      <p:cxnSp>
        <p:nvCxnSpPr>
          <p:cNvPr id="161" name="Elbow Connector 160"/>
          <p:cNvCxnSpPr>
            <a:stCxn id="160" idx="0"/>
          </p:cNvCxnSpPr>
          <p:nvPr/>
        </p:nvCxnSpPr>
        <p:spPr>
          <a:xfrm rot="16200000" flipV="1">
            <a:off x="3600369" y="3478462"/>
            <a:ext cx="968743" cy="28699"/>
          </a:xfrm>
          <a:prstGeom prst="bentConnector2">
            <a:avLst/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2" name="Elbow Connector 161"/>
          <p:cNvCxnSpPr>
            <a:stCxn id="160" idx="0"/>
          </p:cNvCxnSpPr>
          <p:nvPr/>
        </p:nvCxnSpPr>
        <p:spPr>
          <a:xfrm rot="5400000" flipH="1" flipV="1">
            <a:off x="4042760" y="3197116"/>
            <a:ext cx="836397" cy="723739"/>
          </a:xfrm>
          <a:prstGeom prst="bentConnector3">
            <a:avLst>
              <a:gd name="adj1" fmla="val 50000"/>
            </a:avLst>
          </a:prstGeom>
          <a:solidFill>
            <a:srgbClr val="0094CA"/>
          </a:solidFill>
          <a:ln w="12700" cmpd="sng">
            <a:solidFill>
              <a:srgbClr val="00556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05166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13550</TotalTime>
  <Words>1367</Words>
  <Application>Microsoft Macintosh PowerPoint</Application>
  <PresentationFormat>On-screen Show (4:3)</PresentationFormat>
  <Paragraphs>441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Overall description of the Ion Source &amp; LEBT</vt:lpstr>
      <vt:lpstr>ESS layout (July 2018)</vt:lpstr>
      <vt:lpstr>Overview of accelerator tunnel</vt:lpstr>
      <vt:lpstr>Table of content</vt:lpstr>
      <vt:lpstr>System Requirements –  Beam parameters at RFQ entrance</vt:lpstr>
      <vt:lpstr>Sub-system overview</vt:lpstr>
      <vt:lpstr>Sub-systems – Ion source</vt:lpstr>
      <vt:lpstr>Sub-systems – LEBT</vt:lpstr>
      <vt:lpstr>Sub-systems – Beam Diagnostics</vt:lpstr>
      <vt:lpstr>Sub-systems – Vacuum</vt:lpstr>
      <vt:lpstr>Sub-systems – Cooling water</vt:lpstr>
      <vt:lpstr>Sub-systems – Safety</vt:lpstr>
      <vt:lpstr>Sub-systems – Control system</vt:lpstr>
      <vt:lpstr>Specific safety systems – Electrical</vt:lpstr>
      <vt:lpstr>Specific safety systems – Personal safety</vt:lpstr>
      <vt:lpstr>Specific safety systems – Radiation safety</vt:lpstr>
      <vt:lpstr>Specific safety systems – Machine protection</vt:lpstr>
      <vt:lpstr>Test &amp; Verification – TRR</vt:lpstr>
      <vt:lpstr>Test &amp; Verification – TRR</vt:lpstr>
      <vt:lpstr>Test &amp; Verification – TRR</vt:lpstr>
      <vt:lpstr>Test &amp; Verification – allowed testing envelope</vt:lpstr>
      <vt:lpstr>Ion source and LEBT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Peter Jacobsson</dc:creator>
  <cp:lastModifiedBy>Øystein Midttun</cp:lastModifiedBy>
  <cp:revision>79</cp:revision>
  <dcterms:created xsi:type="dcterms:W3CDTF">2018-07-05T05:52:31Z</dcterms:created>
  <dcterms:modified xsi:type="dcterms:W3CDTF">2018-07-16T12:10:42Z</dcterms:modified>
</cp:coreProperties>
</file>