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4" r:id="rId6"/>
    <p:sldId id="265" r:id="rId7"/>
    <p:sldId id="266" r:id="rId8"/>
    <p:sldId id="263" r:id="rId9"/>
    <p:sldId id="260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DCDCDC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745" autoAdjust="0"/>
  </p:normalViewPr>
  <p:slideViewPr>
    <p:cSldViewPr>
      <p:cViewPr varScale="1">
        <p:scale>
          <a:sx n="96" d="100"/>
          <a:sy n="96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16/07/18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16/07/18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16/07/18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16/07/18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16/07/18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16/07/18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ess.esss.lu.se/enovia/link/ESS-0317305.1/21308.51166.53760.249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ess.esss.lu.se/enovia/link/ESS-0317305.1/21308.51166.53760.24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LEBT solenoids and correctors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Øystein Midttun</a:t>
            </a:r>
          </a:p>
          <a:p>
            <a:r>
              <a:rPr lang="en-GB" sz="2000" dirty="0">
                <a:solidFill>
                  <a:schemeClr val="bg1"/>
                </a:solidFill>
              </a:rPr>
              <a:t>System Leader – Ion source and LEBT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SRR 1 – Ion Source &amp; LEBT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2018-07-17--18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FC2F7-A07F-DE46-9693-58C06B1A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 </a:t>
            </a:r>
            <a:r>
              <a:rPr lang="sv-SE" dirty="0" smtClean="0"/>
              <a:t>– LEBT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D5737D-4A9D-694E-AB9D-91ABD17C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cxnSp>
        <p:nvCxnSpPr>
          <p:cNvPr id="110" name="Straight Connector 109"/>
          <p:cNvCxnSpPr>
            <a:stCxn id="199" idx="2"/>
            <a:endCxn id="194" idx="0"/>
          </p:cNvCxnSpPr>
          <p:nvPr/>
        </p:nvCxnSpPr>
        <p:spPr>
          <a:xfrm>
            <a:off x="8752265" y="3623819"/>
            <a:ext cx="0" cy="819952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1" name="Straight Connector 110"/>
          <p:cNvCxnSpPr>
            <a:stCxn id="138" idx="2"/>
            <a:endCxn id="199" idx="0"/>
          </p:cNvCxnSpPr>
          <p:nvPr/>
        </p:nvCxnSpPr>
        <p:spPr>
          <a:xfrm>
            <a:off x="8752265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2" name="Straight Connector 111"/>
          <p:cNvCxnSpPr>
            <a:stCxn id="125" idx="2"/>
            <a:endCxn id="128" idx="0"/>
          </p:cNvCxnSpPr>
          <p:nvPr/>
        </p:nvCxnSpPr>
        <p:spPr>
          <a:xfrm>
            <a:off x="6249328" y="3368440"/>
            <a:ext cx="0" cy="74164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/>
          <p:cNvCxnSpPr>
            <a:stCxn id="128" idx="2"/>
            <a:endCxn id="132" idx="0"/>
          </p:cNvCxnSpPr>
          <p:nvPr/>
        </p:nvCxnSpPr>
        <p:spPr>
          <a:xfrm>
            <a:off x="6249328" y="3622601"/>
            <a:ext cx="0" cy="821170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4070388" y="2899063"/>
            <a:ext cx="4356000" cy="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070388" y="3137317"/>
            <a:ext cx="4356000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638919" y="2899313"/>
            <a:ext cx="791999" cy="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638919" y="3137567"/>
            <a:ext cx="791999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8" name="Straight Connector 117"/>
          <p:cNvCxnSpPr>
            <a:stCxn id="143" idx="2"/>
            <a:endCxn id="135" idx="0"/>
          </p:cNvCxnSpPr>
          <p:nvPr/>
        </p:nvCxnSpPr>
        <p:spPr>
          <a:xfrm>
            <a:off x="8036530" y="3368440"/>
            <a:ext cx="0" cy="74164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9" name="Rounded Rectangle 118"/>
          <p:cNvSpPr/>
          <p:nvPr/>
        </p:nvSpPr>
        <p:spPr>
          <a:xfrm>
            <a:off x="1990921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Plasma chamber                         </a:t>
            </a:r>
            <a:endParaRPr lang="en-GB" sz="900" dirty="0"/>
          </a:p>
        </p:txBody>
      </p:sp>
      <p:sp>
        <p:nvSpPr>
          <p:cNvPr id="120" name="Rounded Rectangle 119"/>
          <p:cNvSpPr/>
          <p:nvPr/>
        </p:nvSpPr>
        <p:spPr>
          <a:xfrm>
            <a:off x="2706656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Extraction system                   </a:t>
            </a:r>
            <a:endParaRPr lang="en-GB" sz="900" dirty="0"/>
          </a:p>
        </p:txBody>
      </p:sp>
      <p:sp>
        <p:nvSpPr>
          <p:cNvPr id="121" name="Rounded Rectangle 120"/>
          <p:cNvSpPr/>
          <p:nvPr/>
        </p:nvSpPr>
        <p:spPr>
          <a:xfrm>
            <a:off x="3422391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Pumping box</a:t>
            </a:r>
            <a:endParaRPr lang="en-GB" sz="900" dirty="0"/>
          </a:p>
        </p:txBody>
      </p:sp>
      <p:sp>
        <p:nvSpPr>
          <p:cNvPr id="122" name="Rounded Rectangle 121"/>
          <p:cNvSpPr/>
          <p:nvPr/>
        </p:nvSpPr>
        <p:spPr>
          <a:xfrm>
            <a:off x="4138126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Solenoid</a:t>
            </a:r>
          </a:p>
          <a:p>
            <a:pPr algn="ctr"/>
            <a:r>
              <a:rPr lang="en-GB" sz="900" dirty="0" smtClean="0"/>
              <a:t>2 x </a:t>
            </a:r>
            <a:r>
              <a:rPr lang="en-GB" sz="900" dirty="0" err="1" smtClean="0"/>
              <a:t>steerer</a:t>
            </a:r>
            <a:endParaRPr lang="en-GB" sz="900" dirty="0"/>
          </a:p>
        </p:txBody>
      </p:sp>
      <p:sp>
        <p:nvSpPr>
          <p:cNvPr id="123" name="Rounded Rectangle 122"/>
          <p:cNvSpPr/>
          <p:nvPr/>
        </p:nvSpPr>
        <p:spPr>
          <a:xfrm>
            <a:off x="4853861" y="2648440"/>
            <a:ext cx="287996" cy="720000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Gate valve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209593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Iris</a:t>
            </a:r>
            <a:endParaRPr lang="en-GB" sz="900" dirty="0"/>
          </a:p>
        </p:txBody>
      </p:sp>
      <p:sp>
        <p:nvSpPr>
          <p:cNvPr id="125" name="Rounded Rectangle 124"/>
          <p:cNvSpPr/>
          <p:nvPr/>
        </p:nvSpPr>
        <p:spPr>
          <a:xfrm>
            <a:off x="5925328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Diagnostics tank</a:t>
            </a:r>
            <a:endParaRPr lang="en-GB" sz="9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641063" y="2648440"/>
            <a:ext cx="287996" cy="720000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Gate valve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996795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Solenoid</a:t>
            </a:r>
          </a:p>
          <a:p>
            <a:pPr algn="ctr"/>
            <a:r>
              <a:rPr lang="en-GB" sz="900" dirty="0" smtClean="0"/>
              <a:t>2 x </a:t>
            </a:r>
            <a:r>
              <a:rPr lang="en-GB" sz="900" dirty="0" err="1" smtClean="0"/>
              <a:t>steerer</a:t>
            </a:r>
            <a:endParaRPr lang="en-GB" sz="900" dirty="0"/>
          </a:p>
        </p:txBody>
      </p:sp>
      <p:sp>
        <p:nvSpPr>
          <p:cNvPr id="128" name="Rounded Rectangle 127"/>
          <p:cNvSpPr/>
          <p:nvPr/>
        </p:nvSpPr>
        <p:spPr>
          <a:xfrm>
            <a:off x="5925328" y="344260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Chopper</a:t>
            </a:r>
            <a:endParaRPr lang="en-GB" sz="900" dirty="0"/>
          </a:p>
        </p:txBody>
      </p:sp>
      <p:sp>
        <p:nvSpPr>
          <p:cNvPr id="129" name="Rounded Rectangle 128"/>
          <p:cNvSpPr/>
          <p:nvPr/>
        </p:nvSpPr>
        <p:spPr>
          <a:xfrm>
            <a:off x="5925328" y="3698858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EMU H+V</a:t>
            </a:r>
            <a:endParaRPr lang="en-GB" sz="900" dirty="0"/>
          </a:p>
        </p:txBody>
      </p:sp>
      <p:sp>
        <p:nvSpPr>
          <p:cNvPr id="130" name="Rounded Rectangle 129"/>
          <p:cNvSpPr/>
          <p:nvPr/>
        </p:nvSpPr>
        <p:spPr>
          <a:xfrm>
            <a:off x="5925328" y="3940263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Faraday cup</a:t>
            </a:r>
            <a:endParaRPr lang="en-GB" sz="900" dirty="0"/>
          </a:p>
        </p:txBody>
      </p:sp>
      <p:sp>
        <p:nvSpPr>
          <p:cNvPr id="131" name="Rounded Rectangle 130"/>
          <p:cNvSpPr/>
          <p:nvPr/>
        </p:nvSpPr>
        <p:spPr>
          <a:xfrm>
            <a:off x="5925328" y="4187996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NPM H+V</a:t>
            </a:r>
            <a:endParaRPr lang="en-GB" sz="900" dirty="0"/>
          </a:p>
        </p:txBody>
      </p:sp>
      <p:sp>
        <p:nvSpPr>
          <p:cNvPr id="132" name="Rounded Rectangle 131"/>
          <p:cNvSpPr/>
          <p:nvPr/>
        </p:nvSpPr>
        <p:spPr>
          <a:xfrm>
            <a:off x="5925328" y="4443771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Doppler shift</a:t>
            </a:r>
            <a:endParaRPr lang="en-GB" sz="900" dirty="0"/>
          </a:p>
        </p:txBody>
      </p:sp>
      <p:sp>
        <p:nvSpPr>
          <p:cNvPr id="133" name="Rounded Rectangle 132"/>
          <p:cNvSpPr/>
          <p:nvPr/>
        </p:nvSpPr>
        <p:spPr>
          <a:xfrm>
            <a:off x="3422390" y="3443822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2 x TMP</a:t>
            </a:r>
            <a:endParaRPr lang="en-GB" sz="900" dirty="0"/>
          </a:p>
        </p:txBody>
      </p:sp>
      <p:sp>
        <p:nvSpPr>
          <p:cNvPr id="134" name="Rounded Rectangle 133"/>
          <p:cNvSpPr/>
          <p:nvPr/>
        </p:nvSpPr>
        <p:spPr>
          <a:xfrm>
            <a:off x="2706656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/>
              <a:t>Repeller</a:t>
            </a:r>
            <a:endParaRPr lang="en-GB" sz="900" dirty="0"/>
          </a:p>
        </p:txBody>
      </p:sp>
      <p:sp>
        <p:nvSpPr>
          <p:cNvPr id="135" name="Rounded Rectangle 134"/>
          <p:cNvSpPr/>
          <p:nvPr/>
        </p:nvSpPr>
        <p:spPr>
          <a:xfrm>
            <a:off x="7712530" y="344260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/>
              <a:t>Repeller</a:t>
            </a:r>
            <a:endParaRPr lang="en-GB" sz="900" dirty="0"/>
          </a:p>
        </p:txBody>
      </p:sp>
      <p:sp>
        <p:nvSpPr>
          <p:cNvPr id="136" name="Rounded Rectangle 135"/>
          <p:cNvSpPr/>
          <p:nvPr/>
        </p:nvSpPr>
        <p:spPr>
          <a:xfrm>
            <a:off x="7712530" y="3698858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ACCT</a:t>
            </a:r>
            <a:endParaRPr lang="en-GB" sz="900" dirty="0"/>
          </a:p>
        </p:txBody>
      </p:sp>
      <p:sp>
        <p:nvSpPr>
          <p:cNvPr id="137" name="Rounded Rectangle 136"/>
          <p:cNvSpPr/>
          <p:nvPr/>
        </p:nvSpPr>
        <p:spPr>
          <a:xfrm>
            <a:off x="5925328" y="4698508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2 x TMP</a:t>
            </a:r>
            <a:endParaRPr lang="en-GB" sz="900" dirty="0"/>
          </a:p>
        </p:txBody>
      </p:sp>
      <p:sp>
        <p:nvSpPr>
          <p:cNvPr id="138" name="Rounded Rectangle 137"/>
          <p:cNvSpPr/>
          <p:nvPr/>
        </p:nvSpPr>
        <p:spPr>
          <a:xfrm>
            <a:off x="8428265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 smtClean="0"/>
              <a:t>Commissioning tank (RFQ)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8428265" y="4698347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2 x TMP</a:t>
            </a:r>
            <a:endParaRPr lang="en-GB" sz="900" dirty="0"/>
          </a:p>
        </p:txBody>
      </p:sp>
      <p:sp>
        <p:nvSpPr>
          <p:cNvPr id="140" name="Rounded Rectangle 139"/>
          <p:cNvSpPr/>
          <p:nvPr/>
        </p:nvSpPr>
        <p:spPr>
          <a:xfrm>
            <a:off x="456620" y="2229595"/>
            <a:ext cx="2182299" cy="2145573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Rounded Rectangle 140"/>
          <p:cNvSpPr/>
          <p:nvPr/>
        </p:nvSpPr>
        <p:spPr>
          <a:xfrm>
            <a:off x="1223770" y="5275994"/>
            <a:ext cx="647999" cy="467999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HV power supply</a:t>
            </a:r>
            <a:endParaRPr lang="en-GB" sz="900" dirty="0"/>
          </a:p>
        </p:txBody>
      </p:sp>
      <p:sp>
        <p:nvSpPr>
          <p:cNvPr id="142" name="Rounded Rectangle 141"/>
          <p:cNvSpPr/>
          <p:nvPr/>
        </p:nvSpPr>
        <p:spPr>
          <a:xfrm>
            <a:off x="520192" y="5277747"/>
            <a:ext cx="647999" cy="467999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Isolation transformer</a:t>
            </a:r>
            <a:endParaRPr lang="en-GB" sz="900" dirty="0"/>
          </a:p>
        </p:txBody>
      </p:sp>
      <p:sp>
        <p:nvSpPr>
          <p:cNvPr id="143" name="Rounded Rectangle 142"/>
          <p:cNvSpPr/>
          <p:nvPr/>
        </p:nvSpPr>
        <p:spPr>
          <a:xfrm>
            <a:off x="7712530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Collimator</a:t>
            </a:r>
            <a:endParaRPr lang="en-GB" sz="900" dirty="0"/>
          </a:p>
        </p:txBody>
      </p:sp>
      <p:sp>
        <p:nvSpPr>
          <p:cNvPr id="144" name="Rounded Rectangle 143"/>
          <p:cNvSpPr/>
          <p:nvPr/>
        </p:nvSpPr>
        <p:spPr>
          <a:xfrm>
            <a:off x="520192" y="280931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Magnetron            </a:t>
            </a:r>
            <a:endParaRPr lang="en-GB" sz="900" dirty="0"/>
          </a:p>
        </p:txBody>
      </p:sp>
      <p:sp>
        <p:nvSpPr>
          <p:cNvPr id="145" name="Rounded Rectangle 144"/>
          <p:cNvSpPr/>
          <p:nvPr/>
        </p:nvSpPr>
        <p:spPr>
          <a:xfrm>
            <a:off x="520192" y="3047568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H</a:t>
            </a:r>
            <a:r>
              <a:rPr lang="en-GB" sz="900" baseline="-25000" dirty="0"/>
              <a:t>2</a:t>
            </a:r>
            <a:r>
              <a:rPr lang="en-GB" sz="900" dirty="0"/>
              <a:t> bottle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223770" y="2231713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Ion source</a:t>
            </a:r>
            <a:endParaRPr lang="en-GB" sz="900" dirty="0"/>
          </a:p>
        </p:txBody>
      </p:sp>
      <p:sp>
        <p:nvSpPr>
          <p:cNvPr id="147" name="Rounded Rectangle 146"/>
          <p:cNvSpPr/>
          <p:nvPr/>
        </p:nvSpPr>
        <p:spPr>
          <a:xfrm>
            <a:off x="4138126" y="2229594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LEBT 1</a:t>
            </a:r>
            <a:endParaRPr lang="en-GB" sz="900" dirty="0"/>
          </a:p>
        </p:txBody>
      </p:sp>
      <p:sp>
        <p:nvSpPr>
          <p:cNvPr id="148" name="Rounded Rectangle 147"/>
          <p:cNvSpPr/>
          <p:nvPr/>
        </p:nvSpPr>
        <p:spPr>
          <a:xfrm>
            <a:off x="6996796" y="2229595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LEBT 2</a:t>
            </a:r>
            <a:endParaRPr lang="en-GB" sz="900" dirty="0"/>
          </a:p>
        </p:txBody>
      </p:sp>
      <p:sp>
        <p:nvSpPr>
          <p:cNvPr id="149" name="Rounded Rectangle 148"/>
          <p:cNvSpPr/>
          <p:nvPr/>
        </p:nvSpPr>
        <p:spPr>
          <a:xfrm>
            <a:off x="1990921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3 x solenoid</a:t>
            </a:r>
            <a:endParaRPr lang="en-GB" sz="900" dirty="0"/>
          </a:p>
        </p:txBody>
      </p:sp>
      <p:cxnSp>
        <p:nvCxnSpPr>
          <p:cNvPr id="150" name="Elbow Connector 149"/>
          <p:cNvCxnSpPr>
            <a:stCxn id="146" idx="2"/>
            <a:endCxn id="144" idx="0"/>
          </p:cNvCxnSpPr>
          <p:nvPr/>
        </p:nvCxnSpPr>
        <p:spPr>
          <a:xfrm rot="5400000">
            <a:off x="997181" y="2258724"/>
            <a:ext cx="397601" cy="703578"/>
          </a:xfrm>
          <a:prstGeom prst="bentConnector3">
            <a:avLst>
              <a:gd name="adj1" fmla="val 30262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1" name="Elbow Connector 150"/>
          <p:cNvCxnSpPr>
            <a:stCxn id="146" idx="2"/>
            <a:endCxn id="119" idx="0"/>
          </p:cNvCxnSpPr>
          <p:nvPr/>
        </p:nvCxnSpPr>
        <p:spPr>
          <a:xfrm rot="16200000" flipH="1">
            <a:off x="1812982" y="2146500"/>
            <a:ext cx="236727" cy="767151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2" name="Rounded Rectangle 151"/>
          <p:cNvSpPr/>
          <p:nvPr/>
        </p:nvSpPr>
        <p:spPr>
          <a:xfrm>
            <a:off x="1223770" y="280931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Waveguide              </a:t>
            </a:r>
            <a:endParaRPr lang="en-GB" sz="900" dirty="0"/>
          </a:p>
        </p:txBody>
      </p:sp>
      <p:cxnSp>
        <p:nvCxnSpPr>
          <p:cNvPr id="153" name="Elbow Connector 152"/>
          <p:cNvCxnSpPr>
            <a:stCxn id="147" idx="2"/>
            <a:endCxn id="120" idx="0"/>
          </p:cNvCxnSpPr>
          <p:nvPr/>
        </p:nvCxnSpPr>
        <p:spPr>
          <a:xfrm rot="5400000">
            <a:off x="3626968" y="1813282"/>
            <a:ext cx="238846" cy="1431470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4" name="Elbow Connector 153"/>
          <p:cNvCxnSpPr>
            <a:stCxn id="147" idx="2"/>
            <a:endCxn id="124" idx="0"/>
          </p:cNvCxnSpPr>
          <p:nvPr/>
        </p:nvCxnSpPr>
        <p:spPr>
          <a:xfrm rot="16200000" flipH="1">
            <a:off x="4878436" y="1993283"/>
            <a:ext cx="238846" cy="1071467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5" name="Elbow Connector 154"/>
          <p:cNvCxnSpPr>
            <a:stCxn id="124" idx="0"/>
            <a:endCxn id="128" idx="1"/>
          </p:cNvCxnSpPr>
          <p:nvPr/>
        </p:nvCxnSpPr>
        <p:spPr>
          <a:xfrm rot="16200000" flipH="1">
            <a:off x="5287378" y="2894654"/>
            <a:ext cx="884163" cy="391735"/>
          </a:xfrm>
          <a:prstGeom prst="bentConnector4">
            <a:avLst>
              <a:gd name="adj1" fmla="val -13247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6" name="Elbow Connector 155"/>
          <p:cNvCxnSpPr>
            <a:stCxn id="124" idx="0"/>
            <a:endCxn id="129" idx="1"/>
          </p:cNvCxnSpPr>
          <p:nvPr/>
        </p:nvCxnSpPr>
        <p:spPr>
          <a:xfrm rot="16200000" flipH="1">
            <a:off x="5159251" y="3022781"/>
            <a:ext cx="1140417" cy="391735"/>
          </a:xfrm>
          <a:prstGeom prst="bentConnector4">
            <a:avLst>
              <a:gd name="adj1" fmla="val -10394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7" name="Elbow Connector 156"/>
          <p:cNvCxnSpPr>
            <a:stCxn id="148" idx="2"/>
            <a:endCxn id="143" idx="0"/>
          </p:cNvCxnSpPr>
          <p:nvPr/>
        </p:nvCxnSpPr>
        <p:spPr>
          <a:xfrm rot="16200000" flipH="1">
            <a:off x="7559241" y="2171150"/>
            <a:ext cx="238845" cy="715734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8" name="Elbow Connector 157"/>
          <p:cNvCxnSpPr>
            <a:stCxn id="148" idx="2"/>
            <a:endCxn id="127" idx="0"/>
          </p:cNvCxnSpPr>
          <p:nvPr/>
        </p:nvCxnSpPr>
        <p:spPr>
          <a:xfrm rot="5400000">
            <a:off x="7201374" y="2529017"/>
            <a:ext cx="238845" cy="1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9" name="Elbow Connector 158"/>
          <p:cNvCxnSpPr>
            <a:endCxn id="130" idx="3"/>
          </p:cNvCxnSpPr>
          <p:nvPr/>
        </p:nvCxnSpPr>
        <p:spPr>
          <a:xfrm rot="5400000">
            <a:off x="5837703" y="3256538"/>
            <a:ext cx="1509348" cy="38100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0" name="Elbow Connector 159"/>
          <p:cNvCxnSpPr>
            <a:endCxn id="129" idx="3"/>
          </p:cNvCxnSpPr>
          <p:nvPr/>
        </p:nvCxnSpPr>
        <p:spPr>
          <a:xfrm rot="5400000">
            <a:off x="5958407" y="3135836"/>
            <a:ext cx="1267941" cy="38100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6611427" y="2528089"/>
            <a:ext cx="709369" cy="1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2" name="Straight Connector 161"/>
          <p:cNvCxnSpPr>
            <a:stCxn id="147" idx="2"/>
            <a:endCxn id="122" idx="0"/>
          </p:cNvCxnSpPr>
          <p:nvPr/>
        </p:nvCxnSpPr>
        <p:spPr>
          <a:xfrm>
            <a:off x="4462126" y="2409594"/>
            <a:ext cx="0" cy="238846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3" name="Straight Connector 162"/>
          <p:cNvCxnSpPr>
            <a:stCxn id="145" idx="3"/>
          </p:cNvCxnSpPr>
          <p:nvPr/>
        </p:nvCxnSpPr>
        <p:spPr>
          <a:xfrm>
            <a:off x="1168191" y="3137567"/>
            <a:ext cx="822730" cy="3220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4" name="Straight Connector 163"/>
          <p:cNvCxnSpPr>
            <a:stCxn id="144" idx="3"/>
            <a:endCxn id="152" idx="1"/>
          </p:cNvCxnSpPr>
          <p:nvPr/>
        </p:nvCxnSpPr>
        <p:spPr>
          <a:xfrm>
            <a:off x="1168191" y="2899313"/>
            <a:ext cx="55579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5" name="Straight Connector 164"/>
          <p:cNvCxnSpPr>
            <a:stCxn id="152" idx="3"/>
          </p:cNvCxnSpPr>
          <p:nvPr/>
        </p:nvCxnSpPr>
        <p:spPr>
          <a:xfrm>
            <a:off x="1871769" y="2899313"/>
            <a:ext cx="119152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6" name="Straight Connector 165"/>
          <p:cNvCxnSpPr>
            <a:stCxn id="119" idx="2"/>
            <a:endCxn id="149" idx="0"/>
          </p:cNvCxnSpPr>
          <p:nvPr/>
        </p:nvCxnSpPr>
        <p:spPr>
          <a:xfrm>
            <a:off x="2314921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>
            <a:stCxn id="120" idx="2"/>
            <a:endCxn id="134" idx="0"/>
          </p:cNvCxnSpPr>
          <p:nvPr/>
        </p:nvCxnSpPr>
        <p:spPr>
          <a:xfrm>
            <a:off x="3030656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8" name="Straight Connector 167"/>
          <p:cNvCxnSpPr>
            <a:stCxn id="121" idx="2"/>
            <a:endCxn id="133" idx="0"/>
          </p:cNvCxnSpPr>
          <p:nvPr/>
        </p:nvCxnSpPr>
        <p:spPr>
          <a:xfrm flipH="1">
            <a:off x="3746390" y="3368440"/>
            <a:ext cx="1" cy="75382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9" name="Rounded Rectangle 168"/>
          <p:cNvSpPr/>
          <p:nvPr/>
        </p:nvSpPr>
        <p:spPr>
          <a:xfrm>
            <a:off x="3422393" y="5097750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/>
              <a:t>Primary pump</a:t>
            </a:r>
            <a:endParaRPr lang="en-GB" sz="800" dirty="0"/>
          </a:p>
        </p:txBody>
      </p:sp>
      <p:sp>
        <p:nvSpPr>
          <p:cNvPr id="170" name="Rounded Rectangle 169"/>
          <p:cNvSpPr/>
          <p:nvPr/>
        </p:nvSpPr>
        <p:spPr>
          <a:xfrm>
            <a:off x="5925328" y="5097751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/>
              <a:t>Primary pump</a:t>
            </a:r>
            <a:endParaRPr lang="en-GB" sz="800" dirty="0"/>
          </a:p>
        </p:txBody>
      </p:sp>
      <p:cxnSp>
        <p:nvCxnSpPr>
          <p:cNvPr id="171" name="Elbow Connector 170"/>
          <p:cNvCxnSpPr>
            <a:stCxn id="169" idx="0"/>
            <a:endCxn id="137" idx="2"/>
          </p:cNvCxnSpPr>
          <p:nvPr/>
        </p:nvCxnSpPr>
        <p:spPr>
          <a:xfrm rot="5400000" flipH="1" flipV="1">
            <a:off x="4888238" y="3736661"/>
            <a:ext cx="219245" cy="2502935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2" name="Rounded Rectangle 171"/>
          <p:cNvSpPr/>
          <p:nvPr/>
        </p:nvSpPr>
        <p:spPr>
          <a:xfrm>
            <a:off x="135559" y="1778802"/>
            <a:ext cx="2571098" cy="3099704"/>
          </a:xfrm>
          <a:prstGeom prst="roundRect">
            <a:avLst>
              <a:gd name="adj" fmla="val 11486"/>
            </a:avLst>
          </a:prstGeom>
          <a:noFill/>
          <a:ln w="28575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/>
          </a:p>
        </p:txBody>
      </p:sp>
      <p:cxnSp>
        <p:nvCxnSpPr>
          <p:cNvPr id="173" name="Elbow Connector 172"/>
          <p:cNvCxnSpPr>
            <a:endCxn id="149" idx="1"/>
          </p:cNvCxnSpPr>
          <p:nvPr/>
        </p:nvCxnSpPr>
        <p:spPr>
          <a:xfrm rot="16200000" flipH="1">
            <a:off x="1457833" y="3000733"/>
            <a:ext cx="1005728" cy="60448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4" name="TextBox 173"/>
          <p:cNvSpPr txBox="1"/>
          <p:nvPr/>
        </p:nvSpPr>
        <p:spPr>
          <a:xfrm>
            <a:off x="782694" y="4158213"/>
            <a:ext cx="1565827" cy="169277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b="1" dirty="0" smtClean="0">
                <a:solidFill>
                  <a:srgbClr val="0094CA"/>
                </a:solidFill>
              </a:rPr>
              <a:t>High voltage (HV) </a:t>
            </a:r>
            <a:r>
              <a:rPr lang="en-GB" sz="1100" b="1" dirty="0">
                <a:solidFill>
                  <a:srgbClr val="0094CA"/>
                </a:solidFill>
              </a:rPr>
              <a:t>platform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4212" y="1510018"/>
            <a:ext cx="4006177" cy="4316956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6" name="TextBox 175"/>
          <p:cNvSpPr txBox="1"/>
          <p:nvPr/>
        </p:nvSpPr>
        <p:spPr>
          <a:xfrm>
            <a:off x="1884387" y="1510018"/>
            <a:ext cx="754533" cy="230832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1" dirty="0" smtClean="0">
                <a:solidFill>
                  <a:srgbClr val="0094CA"/>
                </a:solidFill>
              </a:rPr>
              <a:t>Ion source</a:t>
            </a:r>
            <a:endParaRPr lang="en-GB" sz="1200" b="1" dirty="0">
              <a:solidFill>
                <a:srgbClr val="0094CA"/>
              </a:solidFill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4138126" y="1510018"/>
            <a:ext cx="4222402" cy="4316955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8" name="TextBox 177"/>
          <p:cNvSpPr txBox="1"/>
          <p:nvPr/>
        </p:nvSpPr>
        <p:spPr>
          <a:xfrm>
            <a:off x="5146461" y="1510018"/>
            <a:ext cx="2205732" cy="184666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1" dirty="0" smtClean="0">
                <a:solidFill>
                  <a:srgbClr val="0094CA"/>
                </a:solidFill>
              </a:rPr>
              <a:t>Low energy beam transport (LEBT)</a:t>
            </a:r>
            <a:endParaRPr lang="en-GB" sz="1200" b="1" dirty="0">
              <a:solidFill>
                <a:srgbClr val="0094CA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64923" y="1801885"/>
            <a:ext cx="1346522" cy="338554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b="1" dirty="0" smtClean="0">
                <a:solidFill>
                  <a:srgbClr val="DB5000"/>
                </a:solidFill>
              </a:rPr>
              <a:t>PSS0 controlled area</a:t>
            </a:r>
          </a:p>
          <a:p>
            <a:r>
              <a:rPr lang="en-GB" sz="1100" b="1" dirty="0" smtClean="0">
                <a:solidFill>
                  <a:srgbClr val="DB5000"/>
                </a:solidFill>
              </a:rPr>
              <a:t>and radiation shielding</a:t>
            </a:r>
            <a:endParaRPr lang="en-GB" sz="1100" b="1" dirty="0">
              <a:solidFill>
                <a:srgbClr val="DB5000"/>
              </a:solidFill>
            </a:endParaRPr>
          </a:p>
        </p:txBody>
      </p:sp>
      <p:cxnSp>
        <p:nvCxnSpPr>
          <p:cNvPr id="180" name="Straight Connector 179"/>
          <p:cNvCxnSpPr>
            <a:stCxn id="141" idx="0"/>
            <a:endCxn id="140" idx="2"/>
          </p:cNvCxnSpPr>
          <p:nvPr/>
        </p:nvCxnSpPr>
        <p:spPr>
          <a:xfrm flipV="1">
            <a:off x="1547770" y="4375168"/>
            <a:ext cx="0" cy="900826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81" name="Straight Connector 180"/>
          <p:cNvCxnSpPr>
            <a:stCxn id="142" idx="0"/>
          </p:cNvCxnSpPr>
          <p:nvPr/>
        </p:nvCxnSpPr>
        <p:spPr>
          <a:xfrm flipV="1">
            <a:off x="844192" y="4375168"/>
            <a:ext cx="0" cy="902579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82" name="Straight Connector 181"/>
          <p:cNvCxnSpPr>
            <a:stCxn id="169" idx="0"/>
            <a:endCxn id="133" idx="2"/>
          </p:cNvCxnSpPr>
          <p:nvPr/>
        </p:nvCxnSpPr>
        <p:spPr>
          <a:xfrm flipH="1" flipV="1">
            <a:off x="3746390" y="3623819"/>
            <a:ext cx="3" cy="1473931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3" name="Rounded Rectangle 182"/>
          <p:cNvSpPr/>
          <p:nvPr/>
        </p:nvSpPr>
        <p:spPr>
          <a:xfrm>
            <a:off x="64212" y="5991370"/>
            <a:ext cx="1439999" cy="251996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 smtClean="0"/>
              <a:t>Front End and Magnets</a:t>
            </a:r>
            <a:endParaRPr lang="en-GB" sz="1100" dirty="0"/>
          </a:p>
        </p:txBody>
      </p:sp>
      <p:sp>
        <p:nvSpPr>
          <p:cNvPr id="184" name="Rounded Rectangle 183"/>
          <p:cNvSpPr/>
          <p:nvPr/>
        </p:nvSpPr>
        <p:spPr>
          <a:xfrm>
            <a:off x="1656611" y="6346646"/>
            <a:ext cx="1439999" cy="251996"/>
          </a:xfrm>
          <a:prstGeom prst="roundRect">
            <a:avLst/>
          </a:prstGeom>
          <a:solidFill>
            <a:srgbClr val="B40096"/>
          </a:solidFill>
          <a:ln w="1905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Cooling water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656611" y="5991370"/>
            <a:ext cx="1439999" cy="251996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Vacuum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3219623" y="5991370"/>
            <a:ext cx="1439999" cy="251996"/>
          </a:xfrm>
          <a:prstGeom prst="roundRect">
            <a:avLst/>
          </a:prstGeom>
          <a:solidFill>
            <a:srgbClr val="FF7D00"/>
          </a:solidFill>
          <a:ln w="19050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PSS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0821" y="6346646"/>
            <a:ext cx="1439999" cy="251996"/>
          </a:xfrm>
          <a:prstGeom prst="roundRect">
            <a:avLst/>
          </a:prstGeom>
          <a:solidFill>
            <a:srgbClr val="9BBE05"/>
          </a:solidFill>
          <a:ln w="1905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Beam D</a:t>
            </a:r>
            <a:r>
              <a:rPr lang="en-GB" sz="1100" dirty="0" smtClean="0"/>
              <a:t>iagnostics</a:t>
            </a:r>
            <a:endParaRPr lang="en-GB" sz="1100" dirty="0"/>
          </a:p>
        </p:txBody>
      </p:sp>
      <p:sp>
        <p:nvSpPr>
          <p:cNvPr id="188" name="Rounded Rectangle 187"/>
          <p:cNvSpPr/>
          <p:nvPr/>
        </p:nvSpPr>
        <p:spPr>
          <a:xfrm>
            <a:off x="3219623" y="6346646"/>
            <a:ext cx="1439999" cy="251996"/>
          </a:xfrm>
          <a:prstGeom prst="roundRect">
            <a:avLst/>
          </a:prstGeom>
          <a:solidFill>
            <a:srgbClr val="FFBE00"/>
          </a:solidFill>
          <a:ln w="1905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 smtClean="0"/>
              <a:t>Control system</a:t>
            </a:r>
            <a:endParaRPr lang="en-GB" sz="1100" dirty="0"/>
          </a:p>
        </p:txBody>
      </p:sp>
      <p:sp>
        <p:nvSpPr>
          <p:cNvPr id="189" name="Rounded Rectangle 188"/>
          <p:cNvSpPr/>
          <p:nvPr/>
        </p:nvSpPr>
        <p:spPr>
          <a:xfrm>
            <a:off x="1223770" y="4447692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ACCT</a:t>
            </a:r>
            <a:endParaRPr lang="en-GB" sz="900" dirty="0"/>
          </a:p>
        </p:txBody>
      </p:sp>
      <p:sp>
        <p:nvSpPr>
          <p:cNvPr id="190" name="Rounded Rectangle 189"/>
          <p:cNvSpPr/>
          <p:nvPr/>
        </p:nvSpPr>
        <p:spPr>
          <a:xfrm>
            <a:off x="1990496" y="4450947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/>
              <a:t>Voltage divider</a:t>
            </a:r>
            <a:endParaRPr lang="en-GB" sz="800" dirty="0"/>
          </a:p>
        </p:txBody>
      </p:sp>
      <p:sp>
        <p:nvSpPr>
          <p:cNvPr id="191" name="Rounded Rectangle 190"/>
          <p:cNvSpPr/>
          <p:nvPr/>
        </p:nvSpPr>
        <p:spPr>
          <a:xfrm>
            <a:off x="8428265" y="3698858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EMU H+V</a:t>
            </a:r>
            <a:endParaRPr lang="en-GB" sz="900" dirty="0"/>
          </a:p>
        </p:txBody>
      </p:sp>
      <p:sp>
        <p:nvSpPr>
          <p:cNvPr id="192" name="Rounded Rectangle 191"/>
          <p:cNvSpPr/>
          <p:nvPr/>
        </p:nvSpPr>
        <p:spPr>
          <a:xfrm>
            <a:off x="8428265" y="3940263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Faraday cup</a:t>
            </a:r>
            <a:endParaRPr lang="en-GB" sz="900" dirty="0"/>
          </a:p>
        </p:txBody>
      </p:sp>
      <p:sp>
        <p:nvSpPr>
          <p:cNvPr id="193" name="Rounded Rectangle 192"/>
          <p:cNvSpPr/>
          <p:nvPr/>
        </p:nvSpPr>
        <p:spPr>
          <a:xfrm>
            <a:off x="8428265" y="4187996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NPM H+V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428265" y="4443771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Doppler shift</a:t>
            </a:r>
            <a:endParaRPr lang="en-GB" sz="900" dirty="0"/>
          </a:p>
        </p:txBody>
      </p:sp>
      <p:sp>
        <p:nvSpPr>
          <p:cNvPr id="195" name="Rounded Rectangle 194"/>
          <p:cNvSpPr/>
          <p:nvPr/>
        </p:nvSpPr>
        <p:spPr>
          <a:xfrm>
            <a:off x="520192" y="3278441"/>
            <a:ext cx="647999" cy="179997"/>
          </a:xfrm>
          <a:prstGeom prst="roundRect">
            <a:avLst/>
          </a:prstGeom>
          <a:solidFill>
            <a:srgbClr val="FFBE00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HV controls</a:t>
            </a:r>
            <a:endParaRPr lang="en-GB" sz="900" dirty="0"/>
          </a:p>
        </p:txBody>
      </p:sp>
      <p:sp>
        <p:nvSpPr>
          <p:cNvPr id="196" name="Rounded Rectangle 195"/>
          <p:cNvSpPr/>
          <p:nvPr/>
        </p:nvSpPr>
        <p:spPr>
          <a:xfrm>
            <a:off x="3775089" y="5313748"/>
            <a:ext cx="647999" cy="395998"/>
          </a:xfrm>
          <a:prstGeom prst="roundRect">
            <a:avLst/>
          </a:prstGeom>
          <a:solidFill>
            <a:srgbClr val="FFBE00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Ground potential controls</a:t>
            </a:r>
            <a:endParaRPr lang="en-GB" sz="900" dirty="0"/>
          </a:p>
        </p:txBody>
      </p:sp>
      <p:cxnSp>
        <p:nvCxnSpPr>
          <p:cNvPr id="197" name="Elbow Connector 196"/>
          <p:cNvCxnSpPr>
            <a:endCxn id="196" idx="1"/>
          </p:cNvCxnSpPr>
          <p:nvPr/>
        </p:nvCxnSpPr>
        <p:spPr>
          <a:xfrm>
            <a:off x="844192" y="3878855"/>
            <a:ext cx="2930897" cy="1632892"/>
          </a:xfrm>
          <a:prstGeom prst="bentConnector3">
            <a:avLst>
              <a:gd name="adj1" fmla="val 76047"/>
            </a:avLst>
          </a:prstGeom>
          <a:solidFill>
            <a:srgbClr val="B40096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98" name="Straight Connector 197"/>
          <p:cNvCxnSpPr>
            <a:stCxn id="195" idx="2"/>
          </p:cNvCxnSpPr>
          <p:nvPr/>
        </p:nvCxnSpPr>
        <p:spPr>
          <a:xfrm>
            <a:off x="844192" y="3458438"/>
            <a:ext cx="0" cy="420417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9" name="Rounded Rectangle 198"/>
          <p:cNvSpPr/>
          <p:nvPr/>
        </p:nvSpPr>
        <p:spPr>
          <a:xfrm>
            <a:off x="8428265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Beam stop</a:t>
            </a:r>
            <a:endParaRPr lang="en-GB" sz="900" dirty="0"/>
          </a:p>
        </p:txBody>
      </p:sp>
      <p:cxnSp>
        <p:nvCxnSpPr>
          <p:cNvPr id="200" name="Elbow Connector 199"/>
          <p:cNvCxnSpPr>
            <a:stCxn id="170" idx="0"/>
            <a:endCxn id="139" idx="2"/>
          </p:cNvCxnSpPr>
          <p:nvPr/>
        </p:nvCxnSpPr>
        <p:spPr>
          <a:xfrm rot="5400000" flipH="1" flipV="1">
            <a:off x="7391093" y="3736580"/>
            <a:ext cx="219407" cy="2502937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1" name="Elbow Connector 200"/>
          <p:cNvCxnSpPr>
            <a:stCxn id="143" idx="0"/>
            <a:endCxn id="199" idx="1"/>
          </p:cNvCxnSpPr>
          <p:nvPr/>
        </p:nvCxnSpPr>
        <p:spPr>
          <a:xfrm rot="16200000" flipH="1">
            <a:off x="7789706" y="2895263"/>
            <a:ext cx="885381" cy="391735"/>
          </a:xfrm>
          <a:prstGeom prst="bentConnector4">
            <a:avLst>
              <a:gd name="adj1" fmla="val -13662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2" name="Rounded Rectangle 201"/>
          <p:cNvSpPr/>
          <p:nvPr/>
        </p:nvSpPr>
        <p:spPr>
          <a:xfrm>
            <a:off x="7439002" y="5988437"/>
            <a:ext cx="921527" cy="607272"/>
          </a:xfrm>
          <a:prstGeom prst="roundRect">
            <a:avLst/>
          </a:prstGeom>
          <a:solidFill>
            <a:srgbClr val="B4B4B4"/>
          </a:solidFill>
          <a:ln w="19050" cmpd="sng">
            <a:solidFill>
              <a:srgbClr val="96969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6800" rIns="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dirty="0"/>
              <a:t>Alternative location of </a:t>
            </a:r>
            <a:r>
              <a:rPr lang="en-GB" sz="900" dirty="0" smtClean="0"/>
              <a:t>beam instruments for </a:t>
            </a:r>
            <a:r>
              <a:rPr lang="en-GB" sz="900" dirty="0"/>
              <a:t>commissioning</a:t>
            </a:r>
          </a:p>
        </p:txBody>
      </p:sp>
      <p:cxnSp>
        <p:nvCxnSpPr>
          <p:cNvPr id="203" name="Elbow Connector 202"/>
          <p:cNvCxnSpPr>
            <a:stCxn id="204" idx="3"/>
          </p:cNvCxnSpPr>
          <p:nvPr/>
        </p:nvCxnSpPr>
        <p:spPr>
          <a:xfrm flipV="1">
            <a:off x="1599317" y="4876591"/>
            <a:ext cx="223528" cy="237098"/>
          </a:xfrm>
          <a:prstGeom prst="bentConnector2">
            <a:avLst/>
          </a:prstGeom>
          <a:noFill/>
          <a:ln w="28575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4" name="Rectangle 203"/>
          <p:cNvSpPr/>
          <p:nvPr/>
        </p:nvSpPr>
        <p:spPr>
          <a:xfrm>
            <a:off x="1496221" y="5059689"/>
            <a:ext cx="103096" cy="107999"/>
          </a:xfrm>
          <a:prstGeom prst="rect">
            <a:avLst/>
          </a:prstGeom>
          <a:solidFill>
            <a:srgbClr val="FF7D00"/>
          </a:solidFill>
          <a:ln w="19050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100"/>
          </a:p>
        </p:txBody>
      </p:sp>
      <p:cxnSp>
        <p:nvCxnSpPr>
          <p:cNvPr id="205" name="Straight Connector 204"/>
          <p:cNvCxnSpPr>
            <a:stCxn id="190" idx="0"/>
          </p:cNvCxnSpPr>
          <p:nvPr/>
        </p:nvCxnSpPr>
        <p:spPr>
          <a:xfrm flipV="1">
            <a:off x="2314496" y="4367226"/>
            <a:ext cx="0" cy="8372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6" name="Rounded Rectangle 205"/>
          <p:cNvSpPr/>
          <p:nvPr/>
        </p:nvSpPr>
        <p:spPr>
          <a:xfrm>
            <a:off x="3775089" y="3977183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N</a:t>
            </a:r>
            <a:r>
              <a:rPr lang="en-GB" sz="900" baseline="-25000" dirty="0" smtClean="0"/>
              <a:t>2</a:t>
            </a:r>
            <a:r>
              <a:rPr lang="en-GB" sz="900" dirty="0" smtClean="0"/>
              <a:t> bottle</a:t>
            </a:r>
            <a:endParaRPr lang="en-GB" sz="900" dirty="0"/>
          </a:p>
        </p:txBody>
      </p:sp>
      <p:cxnSp>
        <p:nvCxnSpPr>
          <p:cNvPr id="207" name="Elbow Connector 206"/>
          <p:cNvCxnSpPr>
            <a:stCxn id="206" idx="0"/>
            <a:endCxn id="121" idx="3"/>
          </p:cNvCxnSpPr>
          <p:nvPr/>
        </p:nvCxnSpPr>
        <p:spPr>
          <a:xfrm rot="16200000" flipV="1">
            <a:off x="3600369" y="3478462"/>
            <a:ext cx="968743" cy="28699"/>
          </a:xfrm>
          <a:prstGeom prst="bentConnector2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8" name="Elbow Connector 207"/>
          <p:cNvCxnSpPr>
            <a:stCxn id="206" idx="0"/>
          </p:cNvCxnSpPr>
          <p:nvPr/>
        </p:nvCxnSpPr>
        <p:spPr>
          <a:xfrm rot="5400000" flipH="1" flipV="1">
            <a:off x="4042760" y="3197116"/>
            <a:ext cx="836397" cy="723739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9" name="Straight Connector 208"/>
          <p:cNvCxnSpPr>
            <a:stCxn id="146" idx="2"/>
            <a:endCxn id="152" idx="0"/>
          </p:cNvCxnSpPr>
          <p:nvPr/>
        </p:nvCxnSpPr>
        <p:spPr>
          <a:xfrm>
            <a:off x="1547770" y="2411713"/>
            <a:ext cx="0" cy="397601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0" name="Straight Connector 209"/>
          <p:cNvCxnSpPr>
            <a:stCxn id="137" idx="0"/>
            <a:endCxn id="132" idx="2"/>
          </p:cNvCxnSpPr>
          <p:nvPr/>
        </p:nvCxnSpPr>
        <p:spPr>
          <a:xfrm flipV="1">
            <a:off x="6249328" y="4623768"/>
            <a:ext cx="0" cy="74740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1" name="Straight Connector 210"/>
          <p:cNvCxnSpPr>
            <a:stCxn id="139" idx="0"/>
            <a:endCxn id="194" idx="2"/>
          </p:cNvCxnSpPr>
          <p:nvPr/>
        </p:nvCxnSpPr>
        <p:spPr>
          <a:xfrm flipV="1">
            <a:off x="8752265" y="4623768"/>
            <a:ext cx="0" cy="74579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2" name="Rounded Rectangle 211"/>
          <p:cNvSpPr/>
          <p:nvPr/>
        </p:nvSpPr>
        <p:spPr>
          <a:xfrm>
            <a:off x="5461591" y="5988745"/>
            <a:ext cx="1859203" cy="607272"/>
          </a:xfrm>
          <a:prstGeom prst="roundRect">
            <a:avLst/>
          </a:prstGeom>
          <a:solidFill>
            <a:srgbClr val="969696"/>
          </a:solidFill>
          <a:ln w="19050" cmpd="sng">
            <a:solidFill>
              <a:srgbClr val="4B4B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46800" rIns="0" bIns="46800" rtlCol="0" anchor="ctr"/>
          <a:lstStyle/>
          <a:p>
            <a:r>
              <a:rPr lang="en-GB" sz="900" dirty="0"/>
              <a:t>ACCT: AC current transformer</a:t>
            </a:r>
          </a:p>
          <a:p>
            <a:r>
              <a:rPr lang="en-GB" sz="900" dirty="0" smtClean="0"/>
              <a:t>EMU: </a:t>
            </a:r>
            <a:r>
              <a:rPr lang="en-GB" sz="900" dirty="0" err="1" smtClean="0"/>
              <a:t>Emittance</a:t>
            </a:r>
            <a:r>
              <a:rPr lang="en-GB" sz="900" dirty="0" smtClean="0"/>
              <a:t> measurement unit</a:t>
            </a:r>
          </a:p>
          <a:p>
            <a:r>
              <a:rPr lang="en-GB" sz="900" dirty="0" smtClean="0"/>
              <a:t>NPM: Non-invasive profile monitor</a:t>
            </a:r>
          </a:p>
          <a:p>
            <a:r>
              <a:rPr lang="en-GB" sz="900" dirty="0"/>
              <a:t>TMP: </a:t>
            </a:r>
            <a:r>
              <a:rPr lang="en-GB" sz="900" dirty="0" err="1"/>
              <a:t>Turbomolecular</a:t>
            </a:r>
            <a:r>
              <a:rPr lang="en-GB" sz="900" dirty="0"/>
              <a:t> </a:t>
            </a:r>
            <a:r>
              <a:rPr lang="en-GB" sz="900" dirty="0" smtClean="0"/>
              <a:t>pump</a:t>
            </a:r>
            <a:endParaRPr lang="en-GB" sz="900" dirty="0"/>
          </a:p>
        </p:txBody>
      </p:sp>
      <p:cxnSp>
        <p:nvCxnSpPr>
          <p:cNvPr id="213" name="Straight Connector 212"/>
          <p:cNvCxnSpPr>
            <a:stCxn id="135" idx="2"/>
            <a:endCxn id="136" idx="0"/>
          </p:cNvCxnSpPr>
          <p:nvPr/>
        </p:nvCxnSpPr>
        <p:spPr>
          <a:xfrm>
            <a:off x="8036530" y="3622601"/>
            <a:ext cx="0" cy="76257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293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Requirements </a:t>
            </a:r>
            <a:endParaRPr lang="en-GB" dirty="0" smtClean="0"/>
          </a:p>
          <a:p>
            <a:r>
              <a:rPr lang="en-GB" dirty="0" smtClean="0"/>
              <a:t>Protection systems</a:t>
            </a:r>
          </a:p>
          <a:p>
            <a:r>
              <a:rPr lang="en-GB" dirty="0" smtClean="0"/>
              <a:t>Test </a:t>
            </a:r>
            <a:r>
              <a:rPr lang="en-GB" dirty="0"/>
              <a:t>&amp; Verification</a:t>
            </a:r>
          </a:p>
          <a:p>
            <a:r>
              <a:rPr lang="en-GB" dirty="0" smtClean="0"/>
              <a:t>Open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</a:t>
            </a: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Particle			Protons (H</a:t>
            </a:r>
            <a:r>
              <a:rPr lang="en-GB" sz="2200" baseline="30000" dirty="0"/>
              <a:t>+</a:t>
            </a:r>
            <a:r>
              <a:rPr lang="en-GB" sz="2200" dirty="0"/>
              <a:t>)</a:t>
            </a:r>
          </a:p>
          <a:p>
            <a:pPr marL="0" indent="0">
              <a:buNone/>
            </a:pPr>
            <a:r>
              <a:rPr lang="en-GB" sz="2200" dirty="0"/>
              <a:t>Proton current		</a:t>
            </a:r>
            <a:r>
              <a:rPr lang="en-GB" sz="2200" dirty="0" smtClean="0"/>
              <a:t>0-74 </a:t>
            </a:r>
            <a:r>
              <a:rPr lang="en-GB" sz="2200" dirty="0"/>
              <a:t>mA</a:t>
            </a:r>
          </a:p>
          <a:p>
            <a:pPr marL="0" indent="0">
              <a:buNone/>
            </a:pPr>
            <a:r>
              <a:rPr lang="en-GB" sz="2200" dirty="0" smtClean="0"/>
              <a:t>Transmission</a:t>
            </a:r>
            <a:r>
              <a:rPr lang="en-GB" sz="2200" dirty="0"/>
              <a:t>		&gt; </a:t>
            </a:r>
            <a:r>
              <a:rPr lang="en-GB" sz="2200" dirty="0" smtClean="0"/>
              <a:t>95</a:t>
            </a:r>
            <a:r>
              <a:rPr lang="en-GB" sz="2200" dirty="0"/>
              <a:t>%</a:t>
            </a:r>
          </a:p>
          <a:p>
            <a:pPr marL="0" indent="0">
              <a:buNone/>
            </a:pPr>
            <a:r>
              <a:rPr lang="en-GB" sz="2200" dirty="0"/>
              <a:t>Energy			75 kV</a:t>
            </a:r>
          </a:p>
          <a:p>
            <a:pPr marL="0" indent="0">
              <a:buNone/>
            </a:pPr>
            <a:r>
              <a:rPr lang="en-GB" sz="2200" dirty="0"/>
              <a:t>Pulse length 		</a:t>
            </a:r>
            <a:r>
              <a:rPr lang="en-GB" sz="2200" dirty="0" smtClean="0"/>
              <a:t>2.86 </a:t>
            </a:r>
            <a:r>
              <a:rPr lang="en-GB" sz="2200" dirty="0" err="1"/>
              <a:t>ms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Repetition rate		14 Hz</a:t>
            </a:r>
          </a:p>
          <a:p>
            <a:pPr marL="0" indent="0">
              <a:buNone/>
            </a:pPr>
            <a:r>
              <a:rPr lang="en-GB" sz="2200" dirty="0"/>
              <a:t>Duty cycle		</a:t>
            </a:r>
            <a:r>
              <a:rPr lang="en-GB" sz="2200" dirty="0" smtClean="0"/>
              <a:t>4%</a:t>
            </a:r>
            <a:endParaRPr lang="en-GB" sz="2200" dirty="0"/>
          </a:p>
          <a:p>
            <a:pPr marL="0" indent="0">
              <a:buNone/>
            </a:pPr>
            <a:r>
              <a:rPr lang="en-GB" sz="2200" dirty="0" err="1"/>
              <a:t>Emittance</a:t>
            </a:r>
            <a:r>
              <a:rPr lang="en-GB" sz="2200" dirty="0"/>
              <a:t> (99%)	</a:t>
            </a:r>
            <a:r>
              <a:rPr lang="en-GB" sz="2200" dirty="0" smtClean="0"/>
              <a:t>2.25 </a:t>
            </a:r>
            <a:r>
              <a:rPr lang="en-GB" sz="2200" dirty="0"/>
              <a:t>mm </a:t>
            </a:r>
            <a:r>
              <a:rPr lang="en-GB" sz="2200" dirty="0" err="1" smtClean="0"/>
              <a:t>mrad</a:t>
            </a:r>
            <a:endParaRPr lang="en-GB" sz="2200" dirty="0" smtClean="0"/>
          </a:p>
          <a:p>
            <a:pPr marL="0" indent="0">
              <a:buNone/>
            </a:pPr>
            <a:r>
              <a:rPr lang="en-GB" sz="2200" dirty="0" err="1"/>
              <a:t>Emittance</a:t>
            </a:r>
            <a:r>
              <a:rPr lang="en-GB" sz="2200" dirty="0"/>
              <a:t> </a:t>
            </a:r>
            <a:r>
              <a:rPr lang="en-GB" sz="2200" dirty="0" smtClean="0"/>
              <a:t>(</a:t>
            </a:r>
            <a:r>
              <a:rPr lang="en-GB" sz="2200" dirty="0" err="1" smtClean="0"/>
              <a:t>rms</a:t>
            </a:r>
            <a:r>
              <a:rPr lang="en-GB" sz="2200" dirty="0" smtClean="0"/>
              <a:t>)	</a:t>
            </a:r>
            <a:r>
              <a:rPr lang="en-GB" sz="2200" dirty="0"/>
              <a:t>	</a:t>
            </a:r>
            <a:r>
              <a:rPr lang="en-GB" sz="2200" dirty="0" smtClean="0"/>
              <a:t>0.25 </a:t>
            </a:r>
            <a:r>
              <a:rPr lang="en-GB" sz="2200" dirty="0"/>
              <a:t>mm </a:t>
            </a:r>
            <a:r>
              <a:rPr lang="en-GB" sz="2200" dirty="0" err="1" smtClean="0"/>
              <a:t>mrad</a:t>
            </a: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Chopper efficiency	99%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src_leb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995" r="28242" b="31020"/>
          <a:stretch/>
        </p:blipFill>
        <p:spPr>
          <a:xfrm>
            <a:off x="611560" y="1556793"/>
            <a:ext cx="8421784" cy="2375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Two-solenoid LEBT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cxnSp>
        <p:nvCxnSpPr>
          <p:cNvPr id="6" name="Straight Arrow Connector 5"/>
          <p:cNvCxnSpPr>
            <a:stCxn id="11" idx="0"/>
          </p:cNvCxnSpPr>
          <p:nvPr/>
        </p:nvCxnSpPr>
        <p:spPr>
          <a:xfrm flipV="1">
            <a:off x="747374" y="3068960"/>
            <a:ext cx="368242" cy="13357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4" idx="0"/>
          </p:cNvCxnSpPr>
          <p:nvPr/>
        </p:nvCxnSpPr>
        <p:spPr>
          <a:xfrm flipV="1">
            <a:off x="2771706" y="3284984"/>
            <a:ext cx="432142" cy="11197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0"/>
          </p:cNvCxnSpPr>
          <p:nvPr/>
        </p:nvCxnSpPr>
        <p:spPr>
          <a:xfrm flipH="1" flipV="1">
            <a:off x="4716017" y="3140968"/>
            <a:ext cx="216567" cy="126379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0"/>
          </p:cNvCxnSpPr>
          <p:nvPr/>
        </p:nvCxnSpPr>
        <p:spPr>
          <a:xfrm flipH="1" flipV="1">
            <a:off x="5796137" y="3068960"/>
            <a:ext cx="1706500" cy="13357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7502637" y="2996952"/>
            <a:ext cx="1101811" cy="140780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496" y="4404758"/>
            <a:ext cx="1423755" cy="492443"/>
          </a:xfrm>
          <a:prstGeom prst="rect">
            <a:avLst/>
          </a:prstGeom>
          <a:noFill/>
          <a:ln w="19050" cmpd="sng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  <a:latin typeface="Calibri"/>
                <a:cs typeface="Calibri"/>
              </a:rPr>
              <a:t>Proton source</a:t>
            </a:r>
          </a:p>
          <a:p>
            <a:r>
              <a:rPr lang="en-US" sz="1400" b="1" dirty="0">
                <a:solidFill>
                  <a:srgbClr val="0094CA"/>
                </a:solidFill>
                <a:latin typeface="Calibri"/>
                <a:cs typeface="Calibri"/>
              </a:rPr>
              <a:t>–</a:t>
            </a:r>
            <a:r>
              <a:rPr lang="en-US" sz="1400" b="1" dirty="0" smtClean="0">
                <a:solidFill>
                  <a:srgbClr val="0094CA"/>
                </a:solidFill>
                <a:latin typeface="Calibri"/>
                <a:cs typeface="Calibri"/>
              </a:rPr>
              <a:t> </a:t>
            </a:r>
            <a:r>
              <a:rPr lang="en-US" sz="1400" b="1" dirty="0">
                <a:solidFill>
                  <a:srgbClr val="0094CA"/>
                </a:solidFill>
                <a:latin typeface="Calibri"/>
                <a:cs typeface="Calibri"/>
              </a:rPr>
              <a:t>c</a:t>
            </a:r>
            <a:r>
              <a:rPr lang="en-US" sz="1400" b="1" dirty="0" smtClean="0">
                <a:solidFill>
                  <a:srgbClr val="0094CA"/>
                </a:solidFill>
                <a:latin typeface="Calibri"/>
                <a:cs typeface="Calibri"/>
              </a:rPr>
              <a:t>reates the beam</a:t>
            </a:r>
            <a:endParaRPr lang="en-US" sz="1400" b="1" dirty="0">
              <a:solidFill>
                <a:srgbClr val="0094CA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4670" y="4404758"/>
            <a:ext cx="1615827" cy="492443"/>
          </a:xfrm>
          <a:prstGeom prst="rect">
            <a:avLst/>
          </a:prstGeom>
          <a:noFill/>
          <a:ln w="19050" cmpd="sng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  <a:latin typeface="Calibri"/>
                <a:cs typeface="Calibri"/>
              </a:rPr>
              <a:t>Iris</a:t>
            </a:r>
          </a:p>
          <a:p>
            <a:r>
              <a:rPr lang="en-US" sz="1400" b="1" dirty="0">
                <a:solidFill>
                  <a:srgbClr val="0094CA"/>
                </a:solidFill>
                <a:latin typeface="Calibri"/>
                <a:cs typeface="Calibri"/>
              </a:rPr>
              <a:t>–</a:t>
            </a:r>
            <a:r>
              <a:rPr lang="en-US" sz="1400" b="1" dirty="0" smtClean="0">
                <a:solidFill>
                  <a:srgbClr val="0094CA"/>
                </a:solidFill>
                <a:latin typeface="Calibri"/>
                <a:cs typeface="Calibri"/>
              </a:rPr>
              <a:t> controls the current</a:t>
            </a:r>
            <a:endParaRPr lang="en-US" sz="1400" b="1" dirty="0">
              <a:solidFill>
                <a:srgbClr val="0094CA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4404758"/>
            <a:ext cx="2260873" cy="492443"/>
          </a:xfrm>
          <a:prstGeom prst="rect">
            <a:avLst/>
          </a:prstGeom>
          <a:noFill/>
          <a:ln w="19050" cmpd="sng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  <a:latin typeface="Calibri"/>
                <a:cs typeface="Calibri"/>
              </a:rPr>
              <a:t>Chopper and collimator</a:t>
            </a:r>
          </a:p>
          <a:p>
            <a:r>
              <a:rPr lang="en-US" sz="1400" b="1" dirty="0">
                <a:solidFill>
                  <a:srgbClr val="0094CA"/>
                </a:solidFill>
                <a:latin typeface="Calibri"/>
                <a:cs typeface="Calibri"/>
              </a:rPr>
              <a:t>–</a:t>
            </a:r>
            <a:r>
              <a:rPr lang="en-US" sz="1400" b="1" dirty="0" smtClean="0">
                <a:solidFill>
                  <a:srgbClr val="0094CA"/>
                </a:solidFill>
                <a:latin typeface="Calibri"/>
                <a:cs typeface="Calibri"/>
              </a:rPr>
              <a:t> controls the pulse length</a:t>
            </a:r>
            <a:endParaRPr lang="en-US" sz="1400" b="1" dirty="0">
              <a:solidFill>
                <a:srgbClr val="0094CA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4404758"/>
            <a:ext cx="1439972" cy="492443"/>
          </a:xfrm>
          <a:prstGeom prst="rect">
            <a:avLst/>
          </a:prstGeom>
          <a:noFill/>
          <a:ln w="19050" cmpd="sng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  <a:latin typeface="Calibri"/>
                <a:cs typeface="Calibri"/>
              </a:rPr>
              <a:t>Solenoid</a:t>
            </a:r>
          </a:p>
          <a:p>
            <a:r>
              <a:rPr lang="en-US" sz="1400" b="1" dirty="0">
                <a:solidFill>
                  <a:srgbClr val="0094CA"/>
                </a:solidFill>
                <a:latin typeface="Calibri"/>
                <a:cs typeface="Calibri"/>
              </a:rPr>
              <a:t>–</a:t>
            </a:r>
            <a:r>
              <a:rPr lang="en-US" sz="1400" b="1" dirty="0" smtClean="0">
                <a:solidFill>
                  <a:srgbClr val="0094CA"/>
                </a:solidFill>
                <a:latin typeface="Calibri"/>
                <a:cs typeface="Calibri"/>
              </a:rPr>
              <a:t> focuses the beam</a:t>
            </a:r>
            <a:endParaRPr lang="en-US" sz="1400" b="1" dirty="0">
              <a:solidFill>
                <a:srgbClr val="0094CA"/>
              </a:solidFill>
              <a:latin typeface="Calibri"/>
              <a:cs typeface="Calibri"/>
            </a:endParaRPr>
          </a:p>
        </p:txBody>
      </p:sp>
      <p:pic>
        <p:nvPicPr>
          <p:cNvPr id="15" name="Immagin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5" y="4908814"/>
            <a:ext cx="2160240" cy="1615623"/>
          </a:xfrm>
          <a:prstGeom prst="rect">
            <a:avLst/>
          </a:prstGeom>
        </p:spPr>
      </p:pic>
      <p:pic>
        <p:nvPicPr>
          <p:cNvPr id="16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694" y="4908814"/>
            <a:ext cx="1584176" cy="1616530"/>
          </a:xfrm>
          <a:prstGeom prst="rect">
            <a:avLst/>
          </a:prstGeom>
        </p:spPr>
      </p:pic>
      <p:pic>
        <p:nvPicPr>
          <p:cNvPr id="17" name="Picture 3" descr="C:\Users\Lorenzo\Desktop\chopper_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4916152"/>
            <a:ext cx="1224136" cy="16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908814"/>
            <a:ext cx="1584176" cy="159613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475656" y="4063566"/>
            <a:ext cx="7416824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07904" y="4067780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2.5 m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40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4437112"/>
            <a:ext cx="7416824" cy="230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Two-solenoid LEBT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CEE058-B985-894F-AE6E-019961E348B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3" name="Picture 22" descr="p_init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800" y="4449834"/>
            <a:ext cx="295200" cy="22853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67744" y="4941168"/>
            <a:ext cx="40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alibri"/>
                <a:cs typeface="Calibri"/>
              </a:rPr>
              <a:t>H</a:t>
            </a:r>
            <a:r>
              <a:rPr lang="en-GB" b="1" baseline="30000" dirty="0" smtClean="0">
                <a:latin typeface="Calibri"/>
                <a:cs typeface="Calibri"/>
              </a:rPr>
              <a:t>+</a:t>
            </a:r>
            <a:endParaRPr lang="en-GB" b="1" baseline="30000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6056" y="4797152"/>
            <a:ext cx="48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alibri"/>
                <a:cs typeface="Calibri"/>
              </a:rPr>
              <a:t>H</a:t>
            </a:r>
            <a:r>
              <a:rPr lang="en-GB" b="1" baseline="-25000" dirty="0" smtClean="0">
                <a:latin typeface="Calibri"/>
                <a:cs typeface="Calibri"/>
              </a:rPr>
              <a:t>2</a:t>
            </a:r>
            <a:r>
              <a:rPr lang="en-GB" b="1" baseline="30000" dirty="0" smtClean="0">
                <a:latin typeface="Calibri"/>
                <a:cs typeface="Calibri"/>
              </a:rPr>
              <a:t>+</a:t>
            </a:r>
            <a:endParaRPr lang="en-GB" b="1" baseline="30000" dirty="0">
              <a:latin typeface="Calibri"/>
              <a:cs typeface="Calibri"/>
            </a:endParaRPr>
          </a:p>
        </p:txBody>
      </p:sp>
      <p:cxnSp>
        <p:nvCxnSpPr>
          <p:cNvPr id="26" name="Straight Connector 25"/>
          <p:cNvCxnSpPr>
            <a:stCxn id="24" idx="2"/>
          </p:cNvCxnSpPr>
          <p:nvPr/>
        </p:nvCxnSpPr>
        <p:spPr>
          <a:xfrm>
            <a:off x="2471210" y="5310500"/>
            <a:ext cx="372598" cy="56677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2"/>
          </p:cNvCxnSpPr>
          <p:nvPr/>
        </p:nvCxnSpPr>
        <p:spPr>
          <a:xfrm>
            <a:off x="5318520" y="5166484"/>
            <a:ext cx="117576" cy="49476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75656" y="4063566"/>
            <a:ext cx="7416824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07904" y="4067780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2.5 m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4859868"/>
            <a:ext cx="48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alibri"/>
                <a:cs typeface="Calibri"/>
              </a:rPr>
              <a:t>H</a:t>
            </a:r>
            <a:r>
              <a:rPr lang="en-GB" b="1" baseline="-25000" dirty="0">
                <a:latin typeface="Calibri"/>
                <a:cs typeface="Calibri"/>
              </a:rPr>
              <a:t>3</a:t>
            </a:r>
            <a:r>
              <a:rPr lang="en-GB" b="1" baseline="30000" dirty="0" smtClean="0">
                <a:latin typeface="Calibri"/>
                <a:cs typeface="Calibri"/>
              </a:rPr>
              <a:t>+</a:t>
            </a:r>
            <a:endParaRPr lang="en-GB" b="1" baseline="30000" dirty="0">
              <a:latin typeface="Calibri"/>
              <a:cs typeface="Calibri"/>
            </a:endParaRPr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>
          <a:xfrm>
            <a:off x="6326632" y="5229200"/>
            <a:ext cx="333600" cy="20673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isrc_leb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995" r="28242" b="31020"/>
          <a:stretch/>
        </p:blipFill>
        <p:spPr>
          <a:xfrm>
            <a:off x="611560" y="1556793"/>
            <a:ext cx="8421784" cy="23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9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Protection </a:t>
            </a:r>
            <a:r>
              <a:rPr lang="en-GB" dirty="0"/>
              <a:t>systems – </a:t>
            </a:r>
            <a:r>
              <a:rPr lang="en-GB" dirty="0" smtClean="0"/>
              <a:t>Temperature sensors and flow meters on cooling water manifold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3" name="Picture 2" descr="YKOB85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2" y="2749425"/>
            <a:ext cx="6816757" cy="3834426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600201"/>
            <a:ext cx="822960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– Temperature sensors on iris and collimator</a:t>
            </a:r>
          </a:p>
          <a:p>
            <a:pPr marL="0" indent="0">
              <a:buNone/>
            </a:pPr>
            <a:r>
              <a:rPr lang="en-GB" sz="1600" dirty="0"/>
              <a:t>– Temperature switches on solenoids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/>
              <a:t>– Controlled by the interlock system</a:t>
            </a:r>
            <a:r>
              <a:rPr lang="en-GB" sz="1600" dirty="0"/>
              <a:t>	</a:t>
            </a:r>
            <a:r>
              <a:rPr lang="en-GB" sz="1600" dirty="0" smtClean="0"/>
              <a:t>	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9358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92CA6-6F56-8C42-BBC3-4CA0A181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Test &amp; Verification – </a:t>
            </a:r>
            <a:r>
              <a:rPr lang="en-GB" sz="2400" dirty="0">
                <a:solidFill>
                  <a:srgbClr val="FFFFFF"/>
                </a:solidFill>
                <a:hlinkClick r:id="rId2"/>
              </a:rPr>
              <a:t>ESS-0317305 - Ion source and LEBT verification plan</a:t>
            </a:r>
            <a:endParaRPr lang="sv-S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04BE39-CFB3-284C-8F3E-E03E81BC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System testing </a:t>
            </a:r>
          </a:p>
          <a:p>
            <a:pPr lvl="1"/>
            <a:r>
              <a:rPr lang="en-GB" dirty="0" smtClean="0"/>
              <a:t>Solenoid x 2</a:t>
            </a:r>
          </a:p>
          <a:p>
            <a:pPr lvl="1"/>
            <a:r>
              <a:rPr lang="en-GB" dirty="0" err="1" smtClean="0"/>
              <a:t>Steerers</a:t>
            </a:r>
            <a:r>
              <a:rPr lang="en-GB" dirty="0" smtClean="0"/>
              <a:t> x 2 (horizontal and vertical)</a:t>
            </a:r>
            <a:endParaRPr lang="en-GB" dirty="0"/>
          </a:p>
          <a:p>
            <a:pPr lvl="1"/>
            <a:r>
              <a:rPr lang="en-GB" dirty="0" err="1" smtClean="0"/>
              <a:t>Repeller</a:t>
            </a:r>
            <a:r>
              <a:rPr lang="en-GB" dirty="0" smtClean="0"/>
              <a:t> electrode</a:t>
            </a:r>
            <a:endParaRPr lang="en-GB" dirty="0"/>
          </a:p>
          <a:p>
            <a:pPr lvl="1"/>
            <a:r>
              <a:rPr lang="en-GB" dirty="0" smtClean="0"/>
              <a:t>Iris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Protection systems </a:t>
            </a:r>
            <a:r>
              <a:rPr lang="en-GB" dirty="0"/>
              <a:t>testing</a:t>
            </a:r>
          </a:p>
          <a:p>
            <a:pPr lvl="1"/>
            <a:r>
              <a:rPr lang="en-GB" dirty="0"/>
              <a:t>Manual testing of interlocks, i.e. flow meters, temperature and pressure </a:t>
            </a:r>
            <a:r>
              <a:rPr lang="en-GB" dirty="0" smtClean="0"/>
              <a:t>sensors</a:t>
            </a:r>
          </a:p>
          <a:p>
            <a:pPr marL="0" indent="0">
              <a:buNone/>
            </a:pPr>
            <a:r>
              <a:rPr lang="en-GB" dirty="0" smtClean="0"/>
              <a:t>Remaining installation</a:t>
            </a:r>
          </a:p>
          <a:p>
            <a:pPr lvl="1"/>
            <a:r>
              <a:rPr lang="en-GB" dirty="0" smtClean="0"/>
              <a:t>Chopper electronics</a:t>
            </a:r>
          </a:p>
          <a:p>
            <a:pPr lvl="1"/>
            <a:r>
              <a:rPr lang="en-GB" dirty="0"/>
              <a:t>A team </a:t>
            </a:r>
            <a:r>
              <a:rPr lang="en-GB" dirty="0" smtClean="0"/>
              <a:t>from INFN</a:t>
            </a:r>
            <a:r>
              <a:rPr lang="en-GB" dirty="0"/>
              <a:t>-LNS will come to ESS for installation and commissioning</a:t>
            </a:r>
          </a:p>
          <a:p>
            <a:pPr lvl="1"/>
            <a:r>
              <a:rPr lang="en-GB" dirty="0" smtClean="0"/>
              <a:t>This activity will be coordinated to be performed at the same time as the installation of the 2</a:t>
            </a:r>
            <a:r>
              <a:rPr lang="en-GB" baseline="30000" dirty="0" smtClean="0"/>
              <a:t>nd</a:t>
            </a:r>
            <a:r>
              <a:rPr lang="en-GB" dirty="0" smtClean="0"/>
              <a:t> EMU head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BBD15F-5B72-9B40-82AF-5F7DDEB1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134810" y="165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68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1C15CC-5E1C-8343-8ED0-343E29D6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Outstanding issues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59CDDC9-1607-F44F-A859-67DE6DB76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874913"/>
              </p:ext>
            </p:extLst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6">
                  <a:extLst>
                    <a:ext uri="{9D8B030D-6E8A-4147-A177-3AD203B41FA5}">
                      <a16:colId xmlns:a16="http://schemas.microsoft.com/office/drawing/2014/main" xmlns="" val="275845309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40401337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23671780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1705761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539880757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xmlns="" val="2770642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System/Comp.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330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1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LEBT test and verification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Not</a:t>
                      </a:r>
                      <a:r>
                        <a:rPr lang="en-GB" sz="1600" baseline="0" noProof="0" dirty="0" smtClean="0"/>
                        <a:t> started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All tests in the verification plan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end-August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Procedure defined in </a:t>
                      </a:r>
                      <a:r>
                        <a:rPr lang="en-GB" sz="1600" dirty="0" smtClean="0">
                          <a:hlinkClick r:id="rId2"/>
                        </a:rPr>
                        <a:t>ESS-0317305 - Ion source and LEBT verification plan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97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Chopper electronics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Not installed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 team from INFN-LNS will come to</a:t>
                      </a:r>
                      <a:r>
                        <a:rPr lang="en-GB" sz="1600" baseline="0" noProof="0" dirty="0" smtClean="0"/>
                        <a:t> ESS for installation and commissioning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October, </a:t>
                      </a:r>
                      <a:r>
                        <a:rPr lang="en-GB" sz="1600" noProof="0" dirty="0" err="1" smtClean="0"/>
                        <a:t>tbc</a:t>
                      </a:r>
                      <a:r>
                        <a:rPr lang="en-GB" sz="1600" noProof="0" dirty="0" smtClean="0"/>
                        <a:t> with in-kind partner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Missing the chopper is not critical for any beam</a:t>
                      </a:r>
                      <a:r>
                        <a:rPr lang="en-GB" sz="1600" baseline="0" noProof="0" dirty="0" smtClean="0"/>
                        <a:t> line components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462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3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Chopper hardware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Being designed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Chopper </a:t>
                      </a:r>
                      <a:r>
                        <a:rPr lang="en-GB" sz="1600" baseline="0" noProof="0" dirty="0" smtClean="0"/>
                        <a:t>needs hardware change to improve the efficiency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December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Not critical for beam commissioning. Delivery</a:t>
                      </a:r>
                      <a:r>
                        <a:rPr lang="en-GB" sz="1600" baseline="0" noProof="0" dirty="0" smtClean="0"/>
                        <a:t> by in-kind partner. </a:t>
                      </a:r>
                      <a:endParaRPr lang="en-GB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593291-4F91-B242-8260-916D9664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416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5987</TotalTime>
  <Words>480</Words>
  <Application>Microsoft Macintosh PowerPoint</Application>
  <PresentationFormat>On-screen Show (4:3)</PresentationFormat>
  <Paragraphs>151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LEBT solenoids and correctors</vt:lpstr>
      <vt:lpstr>System – LEBT</vt:lpstr>
      <vt:lpstr>Table of content</vt:lpstr>
      <vt:lpstr>System Requirements</vt:lpstr>
      <vt:lpstr>Two-solenoid LEBT</vt:lpstr>
      <vt:lpstr>Two-solenoid LEBT</vt:lpstr>
      <vt:lpstr>Protection systems – Temperature sensors and flow meters on cooling water manifold</vt:lpstr>
      <vt:lpstr>Test &amp; Verification – ESS-0317305 - Ion source and LEBT verification plan</vt:lpstr>
      <vt:lpstr>Outstanding issues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Peter Jacobsson</dc:creator>
  <cp:lastModifiedBy>Øystein Midttun</cp:lastModifiedBy>
  <cp:revision>29</cp:revision>
  <dcterms:created xsi:type="dcterms:W3CDTF">2018-07-05T05:52:31Z</dcterms:created>
  <dcterms:modified xsi:type="dcterms:W3CDTF">2018-07-16T11:25:48Z</dcterms:modified>
</cp:coreProperties>
</file>