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9" r:id="rId3"/>
    <p:sldId id="257" r:id="rId4"/>
    <p:sldId id="283" r:id="rId5"/>
    <p:sldId id="288" r:id="rId6"/>
    <p:sldId id="258" r:id="rId7"/>
    <p:sldId id="264" r:id="rId8"/>
    <p:sldId id="266" r:id="rId9"/>
    <p:sldId id="267" r:id="rId10"/>
    <p:sldId id="273" r:id="rId11"/>
    <p:sldId id="274" r:id="rId12"/>
    <p:sldId id="261" r:id="rId13"/>
    <p:sldId id="268" r:id="rId14"/>
    <p:sldId id="269" r:id="rId15"/>
    <p:sldId id="286" r:id="rId16"/>
    <p:sldId id="262" r:id="rId17"/>
    <p:sldId id="280" r:id="rId18"/>
    <p:sldId id="287" r:id="rId19"/>
    <p:sldId id="289" r:id="rId20"/>
    <p:sldId id="263" r:id="rId21"/>
    <p:sldId id="276" r:id="rId22"/>
    <p:sldId id="275" r:id="rId23"/>
    <p:sldId id="260" r:id="rId24"/>
    <p:sldId id="265" r:id="rId25"/>
    <p:sldId id="290" r:id="rId26"/>
    <p:sldId id="271" r:id="rId27"/>
    <p:sldId id="284" r:id="rId28"/>
    <p:sldId id="285"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8" autoAdjust="0"/>
    <p:restoredTop sz="94745" autoAdjust="0"/>
  </p:normalViewPr>
  <p:slideViewPr>
    <p:cSldViewPr>
      <p:cViewPr varScale="1">
        <p:scale>
          <a:sx n="106" d="100"/>
          <a:sy n="106" d="100"/>
        </p:scale>
        <p:origin x="191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2DF0-EFB4-49E3-A0C3-C351EDE65A3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F8AB4A1-B51B-4CD6-9135-A06EAE3E04B2}">
      <dgm:prSet phldrT="[Text]"/>
      <dgm:spPr/>
      <dgm:t>
        <a:bodyPr/>
        <a:lstStyle/>
        <a:p>
          <a:r>
            <a:rPr lang="en-US"/>
            <a:t>Hazard identification</a:t>
          </a:r>
        </a:p>
      </dgm:t>
    </dgm:pt>
    <dgm:pt modelId="{505773A0-E1D6-4726-BA35-A00885064621}" type="parTrans" cxnId="{D2E2E80D-3F02-451D-807E-3FF068863B0C}">
      <dgm:prSet/>
      <dgm:spPr/>
      <dgm:t>
        <a:bodyPr/>
        <a:lstStyle/>
        <a:p>
          <a:endParaRPr lang="en-US"/>
        </a:p>
      </dgm:t>
    </dgm:pt>
    <dgm:pt modelId="{2222956B-ADF9-4825-9D13-C70EDBBE0ABD}" type="sibTrans" cxnId="{D2E2E80D-3F02-451D-807E-3FF068863B0C}">
      <dgm:prSet/>
      <dgm:spPr/>
      <dgm:t>
        <a:bodyPr/>
        <a:lstStyle/>
        <a:p>
          <a:endParaRPr lang="en-US"/>
        </a:p>
      </dgm:t>
    </dgm:pt>
    <dgm:pt modelId="{2FDBBA28-D3FE-4BE5-8BF7-FF40BC80A03B}">
      <dgm:prSet phldrT="[Text]" custT="1"/>
      <dgm:spPr/>
      <dgm:t>
        <a:bodyPr/>
        <a:lstStyle/>
        <a:p>
          <a:r>
            <a:rPr lang="en-US" sz="1100"/>
            <a:t>Official HAZID meeting</a:t>
          </a:r>
        </a:p>
      </dgm:t>
    </dgm:pt>
    <dgm:pt modelId="{15C56958-7E26-4A7C-894E-B6E97B8D5B4E}" type="parTrans" cxnId="{5C052E23-A49D-43D2-8F89-12163640DD57}">
      <dgm:prSet/>
      <dgm:spPr/>
      <dgm:t>
        <a:bodyPr/>
        <a:lstStyle/>
        <a:p>
          <a:endParaRPr lang="en-US"/>
        </a:p>
      </dgm:t>
    </dgm:pt>
    <dgm:pt modelId="{86A07EA2-B0E8-4E52-9018-F9BF38144689}" type="sibTrans" cxnId="{5C052E23-A49D-43D2-8F89-12163640DD57}">
      <dgm:prSet/>
      <dgm:spPr/>
      <dgm:t>
        <a:bodyPr/>
        <a:lstStyle/>
        <a:p>
          <a:endParaRPr lang="en-US"/>
        </a:p>
      </dgm:t>
    </dgm:pt>
    <dgm:pt modelId="{AD49B149-7047-4BB7-A947-2ABC655FC5CB}">
      <dgm:prSet phldrT="[Text]"/>
      <dgm:spPr/>
      <dgm:t>
        <a:bodyPr/>
        <a:lstStyle/>
        <a:p>
          <a:r>
            <a:rPr lang="en-US"/>
            <a:t>Hazard Register </a:t>
          </a:r>
        </a:p>
      </dgm:t>
    </dgm:pt>
    <dgm:pt modelId="{AD3AE6AC-674B-4E3A-9FCA-D3C54114B54F}" type="parTrans" cxnId="{B24CD4C6-8D3B-4C56-AEAC-759F84AF3FE9}">
      <dgm:prSet/>
      <dgm:spPr/>
      <dgm:t>
        <a:bodyPr/>
        <a:lstStyle/>
        <a:p>
          <a:endParaRPr lang="en-US"/>
        </a:p>
      </dgm:t>
    </dgm:pt>
    <dgm:pt modelId="{5F1D634C-C083-4A43-8F64-603CC89D729F}" type="sibTrans" cxnId="{B24CD4C6-8D3B-4C56-AEAC-759F84AF3FE9}">
      <dgm:prSet/>
      <dgm:spPr/>
      <dgm:t>
        <a:bodyPr/>
        <a:lstStyle/>
        <a:p>
          <a:endParaRPr lang="en-US"/>
        </a:p>
      </dgm:t>
    </dgm:pt>
    <dgm:pt modelId="{E1EF4AE5-8743-48D1-9072-E0FE9FDD8D5B}">
      <dgm:prSet phldrT="[Text]" custT="1"/>
      <dgm:spPr/>
      <dgm:t>
        <a:bodyPr/>
        <a:lstStyle/>
        <a:p>
          <a:r>
            <a:rPr lang="en-US" sz="1100"/>
            <a:t>Risk Matrix</a:t>
          </a:r>
        </a:p>
      </dgm:t>
    </dgm:pt>
    <dgm:pt modelId="{2B350FE0-A42A-4664-B12B-C4CE26192098}" type="parTrans" cxnId="{4DC67163-79CB-44B4-A644-03E81ADF2EFE}">
      <dgm:prSet/>
      <dgm:spPr/>
      <dgm:t>
        <a:bodyPr/>
        <a:lstStyle/>
        <a:p>
          <a:endParaRPr lang="en-US"/>
        </a:p>
      </dgm:t>
    </dgm:pt>
    <dgm:pt modelId="{4B5AC98E-2DFE-40B3-AACD-413E0F9DA71B}" type="sibTrans" cxnId="{4DC67163-79CB-44B4-A644-03E81ADF2EFE}">
      <dgm:prSet/>
      <dgm:spPr/>
      <dgm:t>
        <a:bodyPr/>
        <a:lstStyle/>
        <a:p>
          <a:endParaRPr lang="en-US"/>
        </a:p>
      </dgm:t>
    </dgm:pt>
    <dgm:pt modelId="{9D8BE205-682E-4514-B1EF-FB92B1CDDC78}">
      <dgm:prSet custT="1"/>
      <dgm:spPr/>
      <dgm:t>
        <a:bodyPr/>
        <a:lstStyle/>
        <a:p>
          <a:r>
            <a:rPr lang="en-GB" sz="1100" b="0"/>
            <a:t>Accident Progression – Event Tree Analysis</a:t>
          </a:r>
          <a:endParaRPr lang="en-US" sz="1100"/>
        </a:p>
      </dgm:t>
    </dgm:pt>
    <dgm:pt modelId="{E9F9A088-EBE3-40F1-8DDA-EE42236CF678}" type="parTrans" cxnId="{E26646A2-B3BA-47F3-8A20-FEF95689428F}">
      <dgm:prSet/>
      <dgm:spPr/>
      <dgm:t>
        <a:bodyPr/>
        <a:lstStyle/>
        <a:p>
          <a:endParaRPr lang="en-US"/>
        </a:p>
      </dgm:t>
    </dgm:pt>
    <dgm:pt modelId="{954C5374-98DD-4FCD-93E3-7025603C159C}" type="sibTrans" cxnId="{E26646A2-B3BA-47F3-8A20-FEF95689428F}">
      <dgm:prSet/>
      <dgm:spPr/>
      <dgm:t>
        <a:bodyPr/>
        <a:lstStyle/>
        <a:p>
          <a:endParaRPr lang="en-US"/>
        </a:p>
      </dgm:t>
    </dgm:pt>
    <dgm:pt modelId="{71ABA4AD-09B7-4E18-A408-6559B625FAE9}">
      <dgm:prSet phldrT="[Text]" custT="1"/>
      <dgm:spPr/>
      <dgm:t>
        <a:bodyPr/>
        <a:lstStyle/>
        <a:p>
          <a:r>
            <a:rPr lang="en-US" sz="1100"/>
            <a:t>Assumptions</a:t>
          </a:r>
        </a:p>
      </dgm:t>
    </dgm:pt>
    <dgm:pt modelId="{31EA9070-2A30-436F-9F8D-BD894CAA3E1C}" type="parTrans" cxnId="{8CAC6684-8CC3-4311-84DF-EEA66D56F589}">
      <dgm:prSet/>
      <dgm:spPr/>
      <dgm:t>
        <a:bodyPr/>
        <a:lstStyle/>
        <a:p>
          <a:endParaRPr lang="sv-SE"/>
        </a:p>
      </dgm:t>
    </dgm:pt>
    <dgm:pt modelId="{964D6E7B-F374-4310-8063-55F49308A1DB}" type="sibTrans" cxnId="{8CAC6684-8CC3-4311-84DF-EEA66D56F589}">
      <dgm:prSet/>
      <dgm:spPr/>
      <dgm:t>
        <a:bodyPr/>
        <a:lstStyle/>
        <a:p>
          <a:endParaRPr lang="sv-SE"/>
        </a:p>
      </dgm:t>
    </dgm:pt>
    <dgm:pt modelId="{FA5484F9-25E7-4BFD-A65F-18DEBA1E7AB0}">
      <dgm:prSet phldrT="[Text]" custT="1"/>
      <dgm:spPr/>
      <dgm:t>
        <a:bodyPr/>
        <a:lstStyle/>
        <a:p>
          <a:r>
            <a:rPr lang="en-US" sz="1100"/>
            <a:t>Initiating Event Analysis</a:t>
          </a:r>
        </a:p>
      </dgm:t>
    </dgm:pt>
    <dgm:pt modelId="{6AB83AB5-D86A-4501-9AA7-EED0FD9722E4}" type="parTrans" cxnId="{716D76B8-493C-4DC0-B320-2CEF9D7372F9}">
      <dgm:prSet/>
      <dgm:spPr/>
      <dgm:t>
        <a:bodyPr/>
        <a:lstStyle/>
        <a:p>
          <a:endParaRPr lang="sv-SE"/>
        </a:p>
      </dgm:t>
    </dgm:pt>
    <dgm:pt modelId="{729ABD88-8397-418B-BF80-B55600979948}" type="sibTrans" cxnId="{716D76B8-493C-4DC0-B320-2CEF9D7372F9}">
      <dgm:prSet/>
      <dgm:spPr/>
      <dgm:t>
        <a:bodyPr/>
        <a:lstStyle/>
        <a:p>
          <a:endParaRPr lang="sv-SE"/>
        </a:p>
      </dgm:t>
    </dgm:pt>
    <dgm:pt modelId="{E8DC2D16-9C2C-4AC2-A985-6BECEB767C30}" type="pres">
      <dgm:prSet presAssocID="{A7BC2DF0-EFB4-49E3-A0C3-C351EDE65A30}" presName="Name0" presStyleCnt="0">
        <dgm:presLayoutVars>
          <dgm:dir/>
          <dgm:animLvl val="lvl"/>
          <dgm:resizeHandles val="exact"/>
        </dgm:presLayoutVars>
      </dgm:prSet>
      <dgm:spPr/>
    </dgm:pt>
    <dgm:pt modelId="{A8471B62-3671-4F3F-B9DD-151C63E79E90}" type="pres">
      <dgm:prSet presAssocID="{A7BC2DF0-EFB4-49E3-A0C3-C351EDE65A30}" presName="tSp" presStyleCnt="0"/>
      <dgm:spPr/>
    </dgm:pt>
    <dgm:pt modelId="{13E12CC1-E17B-4F4D-8833-99034CD6BA40}" type="pres">
      <dgm:prSet presAssocID="{A7BC2DF0-EFB4-49E3-A0C3-C351EDE65A30}" presName="bSp" presStyleCnt="0"/>
      <dgm:spPr/>
    </dgm:pt>
    <dgm:pt modelId="{15E82142-69C9-4AAB-AB9F-BDB17797056E}" type="pres">
      <dgm:prSet presAssocID="{A7BC2DF0-EFB4-49E3-A0C3-C351EDE65A30}" presName="process" presStyleCnt="0"/>
      <dgm:spPr/>
    </dgm:pt>
    <dgm:pt modelId="{D2B034DD-9AB8-4A62-9075-6B3D675E10ED}" type="pres">
      <dgm:prSet presAssocID="{AF8AB4A1-B51B-4CD6-9135-A06EAE3E04B2}" presName="composite1" presStyleCnt="0"/>
      <dgm:spPr/>
    </dgm:pt>
    <dgm:pt modelId="{4678D688-9017-4F12-A6AA-8609683EFA89}" type="pres">
      <dgm:prSet presAssocID="{AF8AB4A1-B51B-4CD6-9135-A06EAE3E04B2}" presName="dummyNode1" presStyleLbl="node1" presStyleIdx="0" presStyleCnt="2"/>
      <dgm:spPr/>
    </dgm:pt>
    <dgm:pt modelId="{513215AD-F0C2-4D73-9917-E15A81899F56}" type="pres">
      <dgm:prSet presAssocID="{AF8AB4A1-B51B-4CD6-9135-A06EAE3E04B2}" presName="childNode1" presStyleLbl="bgAcc1" presStyleIdx="0" presStyleCnt="2" custScaleX="142505" custScaleY="74334">
        <dgm:presLayoutVars>
          <dgm:bulletEnabled val="1"/>
        </dgm:presLayoutVars>
      </dgm:prSet>
      <dgm:spPr/>
    </dgm:pt>
    <dgm:pt modelId="{E099D62C-0C4F-498A-ACAE-A9CB4F56CD5E}" type="pres">
      <dgm:prSet presAssocID="{AF8AB4A1-B51B-4CD6-9135-A06EAE3E04B2}" presName="childNode1tx" presStyleLbl="bgAcc1" presStyleIdx="0" presStyleCnt="2">
        <dgm:presLayoutVars>
          <dgm:bulletEnabled val="1"/>
        </dgm:presLayoutVars>
      </dgm:prSet>
      <dgm:spPr/>
    </dgm:pt>
    <dgm:pt modelId="{4E6D4814-FAEF-44E0-86A1-CB0B52FB5B3B}" type="pres">
      <dgm:prSet presAssocID="{AF8AB4A1-B51B-4CD6-9135-A06EAE3E04B2}" presName="parentNode1" presStyleLbl="node1" presStyleIdx="0" presStyleCnt="2" custLinFactNeighborX="-1253" custLinFactNeighborY="-28359">
        <dgm:presLayoutVars>
          <dgm:chMax val="1"/>
          <dgm:bulletEnabled val="1"/>
        </dgm:presLayoutVars>
      </dgm:prSet>
      <dgm:spPr/>
    </dgm:pt>
    <dgm:pt modelId="{7565D10D-C05F-4EB3-99A3-A2003D24A046}" type="pres">
      <dgm:prSet presAssocID="{AF8AB4A1-B51B-4CD6-9135-A06EAE3E04B2}" presName="connSite1" presStyleCnt="0"/>
      <dgm:spPr/>
    </dgm:pt>
    <dgm:pt modelId="{A5C7F997-86C7-4634-806A-51164CCEF8C4}" type="pres">
      <dgm:prSet presAssocID="{2222956B-ADF9-4825-9D13-C70EDBBE0ABD}" presName="Name9" presStyleLbl="sibTrans2D1" presStyleIdx="0" presStyleCnt="1" custScaleX="104184" custLinFactNeighborY="-2814"/>
      <dgm:spPr/>
    </dgm:pt>
    <dgm:pt modelId="{2E442011-9E4B-4668-B6C4-72A0268B2729}" type="pres">
      <dgm:prSet presAssocID="{AD49B149-7047-4BB7-A947-2ABC655FC5CB}" presName="composite2" presStyleCnt="0"/>
      <dgm:spPr/>
    </dgm:pt>
    <dgm:pt modelId="{DBFEFEE6-2769-4296-BED1-5B1E2E8264B3}" type="pres">
      <dgm:prSet presAssocID="{AD49B149-7047-4BB7-A947-2ABC655FC5CB}" presName="dummyNode2" presStyleLbl="node1" presStyleIdx="0" presStyleCnt="2"/>
      <dgm:spPr/>
    </dgm:pt>
    <dgm:pt modelId="{B3A6A1A3-3D9E-4B84-8758-5383CB1D7E24}" type="pres">
      <dgm:prSet presAssocID="{AD49B149-7047-4BB7-A947-2ABC655FC5CB}" presName="childNode2" presStyleLbl="bgAcc1" presStyleIdx="1" presStyleCnt="2" custScaleX="164241" custScaleY="123028">
        <dgm:presLayoutVars>
          <dgm:bulletEnabled val="1"/>
        </dgm:presLayoutVars>
      </dgm:prSet>
      <dgm:spPr/>
    </dgm:pt>
    <dgm:pt modelId="{7D6AE68F-59E8-465F-88CC-964B31E4FA99}" type="pres">
      <dgm:prSet presAssocID="{AD49B149-7047-4BB7-A947-2ABC655FC5CB}" presName="childNode2tx" presStyleLbl="bgAcc1" presStyleIdx="1" presStyleCnt="2">
        <dgm:presLayoutVars>
          <dgm:bulletEnabled val="1"/>
        </dgm:presLayoutVars>
      </dgm:prSet>
      <dgm:spPr/>
    </dgm:pt>
    <dgm:pt modelId="{FFA1B24A-2B0F-47FB-996A-99511A5CDF46}" type="pres">
      <dgm:prSet presAssocID="{AD49B149-7047-4BB7-A947-2ABC655FC5CB}" presName="parentNode2" presStyleLbl="node1" presStyleIdx="1" presStyleCnt="2">
        <dgm:presLayoutVars>
          <dgm:chMax val="0"/>
          <dgm:bulletEnabled val="1"/>
        </dgm:presLayoutVars>
      </dgm:prSet>
      <dgm:spPr/>
    </dgm:pt>
    <dgm:pt modelId="{87E8B91E-B406-4ECF-8F5D-3C832169F0AF}" type="pres">
      <dgm:prSet presAssocID="{AD49B149-7047-4BB7-A947-2ABC655FC5CB}" presName="connSite2" presStyleCnt="0"/>
      <dgm:spPr/>
    </dgm:pt>
  </dgm:ptLst>
  <dgm:cxnLst>
    <dgm:cxn modelId="{D2E2E80D-3F02-451D-807E-3FF068863B0C}" srcId="{A7BC2DF0-EFB4-49E3-A0C3-C351EDE65A30}" destId="{AF8AB4A1-B51B-4CD6-9135-A06EAE3E04B2}" srcOrd="0" destOrd="0" parTransId="{505773A0-E1D6-4726-BA35-A00885064621}" sibTransId="{2222956B-ADF9-4825-9D13-C70EDBBE0ABD}"/>
    <dgm:cxn modelId="{A587C812-2815-47A7-8D86-E6426D0A229A}" type="presOf" srcId="{71ABA4AD-09B7-4E18-A408-6559B625FAE9}" destId="{E099D62C-0C4F-498A-ACAE-A9CB4F56CD5E}" srcOrd="1" destOrd="1" presId="urn:microsoft.com/office/officeart/2005/8/layout/hProcess4"/>
    <dgm:cxn modelId="{5974D71E-C111-4B9F-891D-D5D543450686}" type="presOf" srcId="{2FDBBA28-D3FE-4BE5-8BF7-FF40BC80A03B}" destId="{E099D62C-0C4F-498A-ACAE-A9CB4F56CD5E}" srcOrd="1" destOrd="0" presId="urn:microsoft.com/office/officeart/2005/8/layout/hProcess4"/>
    <dgm:cxn modelId="{5C052E23-A49D-43D2-8F89-12163640DD57}" srcId="{AF8AB4A1-B51B-4CD6-9135-A06EAE3E04B2}" destId="{2FDBBA28-D3FE-4BE5-8BF7-FF40BC80A03B}" srcOrd="0" destOrd="0" parTransId="{15C56958-7E26-4A7C-894E-B6E97B8D5B4E}" sibTransId="{86A07EA2-B0E8-4E52-9018-F9BF38144689}"/>
    <dgm:cxn modelId="{81B1625B-4082-4DEE-A597-0DB68BE36EDF}" type="presOf" srcId="{FA5484F9-25E7-4BFD-A65F-18DEBA1E7AB0}" destId="{B3A6A1A3-3D9E-4B84-8758-5383CB1D7E24}" srcOrd="0" destOrd="1" presId="urn:microsoft.com/office/officeart/2005/8/layout/hProcess4"/>
    <dgm:cxn modelId="{4DC67163-79CB-44B4-A644-03E81ADF2EFE}" srcId="{AD49B149-7047-4BB7-A947-2ABC655FC5CB}" destId="{E1EF4AE5-8743-48D1-9072-E0FE9FDD8D5B}" srcOrd="0" destOrd="0" parTransId="{2B350FE0-A42A-4664-B12B-C4CE26192098}" sibTransId="{4B5AC98E-2DFE-40B3-AACD-413E0F9DA71B}"/>
    <dgm:cxn modelId="{383F2D64-D2A5-43D5-8A6E-4C9D95AC1942}" type="presOf" srcId="{2FDBBA28-D3FE-4BE5-8BF7-FF40BC80A03B}" destId="{513215AD-F0C2-4D73-9917-E15A81899F56}" srcOrd="0" destOrd="0" presId="urn:microsoft.com/office/officeart/2005/8/layout/hProcess4"/>
    <dgm:cxn modelId="{3582EA68-760A-463E-AA3B-C69809CA27B7}" type="presOf" srcId="{9D8BE205-682E-4514-B1EF-FB92B1CDDC78}" destId="{B3A6A1A3-3D9E-4B84-8758-5383CB1D7E24}" srcOrd="0" destOrd="2" presId="urn:microsoft.com/office/officeart/2005/8/layout/hProcess4"/>
    <dgm:cxn modelId="{CEF62077-BE35-4BA5-BB85-72EAB5EEE388}" type="presOf" srcId="{9D8BE205-682E-4514-B1EF-FB92B1CDDC78}" destId="{7D6AE68F-59E8-465F-88CC-964B31E4FA99}" srcOrd="1" destOrd="2" presId="urn:microsoft.com/office/officeart/2005/8/layout/hProcess4"/>
    <dgm:cxn modelId="{8CAC6684-8CC3-4311-84DF-EEA66D56F589}" srcId="{AF8AB4A1-B51B-4CD6-9135-A06EAE3E04B2}" destId="{71ABA4AD-09B7-4E18-A408-6559B625FAE9}" srcOrd="1" destOrd="0" parTransId="{31EA9070-2A30-436F-9F8D-BD894CAA3E1C}" sibTransId="{964D6E7B-F374-4310-8063-55F49308A1DB}"/>
    <dgm:cxn modelId="{2ECA1686-9996-4D47-A55A-01A97E82ACF9}" type="presOf" srcId="{A7BC2DF0-EFB4-49E3-A0C3-C351EDE65A30}" destId="{E8DC2D16-9C2C-4AC2-A985-6BECEB767C30}" srcOrd="0" destOrd="0" presId="urn:microsoft.com/office/officeart/2005/8/layout/hProcess4"/>
    <dgm:cxn modelId="{E26646A2-B3BA-47F3-8A20-FEF95689428F}" srcId="{AD49B149-7047-4BB7-A947-2ABC655FC5CB}" destId="{9D8BE205-682E-4514-B1EF-FB92B1CDDC78}" srcOrd="2" destOrd="0" parTransId="{E9F9A088-EBE3-40F1-8DDA-EE42236CF678}" sibTransId="{954C5374-98DD-4FCD-93E3-7025603C159C}"/>
    <dgm:cxn modelId="{716D76B8-493C-4DC0-B320-2CEF9D7372F9}" srcId="{AD49B149-7047-4BB7-A947-2ABC655FC5CB}" destId="{FA5484F9-25E7-4BFD-A65F-18DEBA1E7AB0}" srcOrd="1" destOrd="0" parTransId="{6AB83AB5-D86A-4501-9AA7-EED0FD9722E4}" sibTransId="{729ABD88-8397-418B-BF80-B55600979948}"/>
    <dgm:cxn modelId="{B24CD4C6-8D3B-4C56-AEAC-759F84AF3FE9}" srcId="{A7BC2DF0-EFB4-49E3-A0C3-C351EDE65A30}" destId="{AD49B149-7047-4BB7-A947-2ABC655FC5CB}" srcOrd="1" destOrd="0" parTransId="{AD3AE6AC-674B-4E3A-9FCA-D3C54114B54F}" sibTransId="{5F1D634C-C083-4A43-8F64-603CC89D729F}"/>
    <dgm:cxn modelId="{74489ECB-D733-4A27-A70A-C8F4AF479458}" type="presOf" srcId="{E1EF4AE5-8743-48D1-9072-E0FE9FDD8D5B}" destId="{7D6AE68F-59E8-465F-88CC-964B31E4FA99}" srcOrd="1" destOrd="0" presId="urn:microsoft.com/office/officeart/2005/8/layout/hProcess4"/>
    <dgm:cxn modelId="{AC9A5ECD-45C5-47F3-97C4-BEA4F259655D}" type="presOf" srcId="{FA5484F9-25E7-4BFD-A65F-18DEBA1E7AB0}" destId="{7D6AE68F-59E8-465F-88CC-964B31E4FA99}" srcOrd="1" destOrd="1" presId="urn:microsoft.com/office/officeart/2005/8/layout/hProcess4"/>
    <dgm:cxn modelId="{352262DE-07B9-45D1-AB3C-134A49E03C82}" type="presOf" srcId="{E1EF4AE5-8743-48D1-9072-E0FE9FDD8D5B}" destId="{B3A6A1A3-3D9E-4B84-8758-5383CB1D7E24}" srcOrd="0" destOrd="0" presId="urn:microsoft.com/office/officeart/2005/8/layout/hProcess4"/>
    <dgm:cxn modelId="{4BFB7DE6-EF96-435B-91C0-A3B157C5503C}" type="presOf" srcId="{71ABA4AD-09B7-4E18-A408-6559B625FAE9}" destId="{513215AD-F0C2-4D73-9917-E15A81899F56}" srcOrd="0" destOrd="1" presId="urn:microsoft.com/office/officeart/2005/8/layout/hProcess4"/>
    <dgm:cxn modelId="{FEFDBEE8-BBFB-4A9E-B983-7055D865E0CB}" type="presOf" srcId="{AF8AB4A1-B51B-4CD6-9135-A06EAE3E04B2}" destId="{4E6D4814-FAEF-44E0-86A1-CB0B52FB5B3B}" srcOrd="0" destOrd="0" presId="urn:microsoft.com/office/officeart/2005/8/layout/hProcess4"/>
    <dgm:cxn modelId="{BDF8E6F7-31DC-490B-A633-1CE42BDF013B}" type="presOf" srcId="{AD49B149-7047-4BB7-A947-2ABC655FC5CB}" destId="{FFA1B24A-2B0F-47FB-996A-99511A5CDF46}" srcOrd="0" destOrd="0" presId="urn:microsoft.com/office/officeart/2005/8/layout/hProcess4"/>
    <dgm:cxn modelId="{1151EDFE-790C-4953-9DCD-21F958B39F1B}" type="presOf" srcId="{2222956B-ADF9-4825-9D13-C70EDBBE0ABD}" destId="{A5C7F997-86C7-4634-806A-51164CCEF8C4}" srcOrd="0" destOrd="0" presId="urn:microsoft.com/office/officeart/2005/8/layout/hProcess4"/>
    <dgm:cxn modelId="{371CC4D3-6F5E-494E-A432-C3226F1C36E3}" type="presParOf" srcId="{E8DC2D16-9C2C-4AC2-A985-6BECEB767C30}" destId="{A8471B62-3671-4F3F-B9DD-151C63E79E90}" srcOrd="0" destOrd="0" presId="urn:microsoft.com/office/officeart/2005/8/layout/hProcess4"/>
    <dgm:cxn modelId="{837F2B28-2100-407E-A7A7-000A6C981E89}" type="presParOf" srcId="{E8DC2D16-9C2C-4AC2-A985-6BECEB767C30}" destId="{13E12CC1-E17B-4F4D-8833-99034CD6BA40}" srcOrd="1" destOrd="0" presId="urn:microsoft.com/office/officeart/2005/8/layout/hProcess4"/>
    <dgm:cxn modelId="{569B268C-F070-40C1-A8CB-67CEFEFD0447}" type="presParOf" srcId="{E8DC2D16-9C2C-4AC2-A985-6BECEB767C30}" destId="{15E82142-69C9-4AAB-AB9F-BDB17797056E}" srcOrd="2" destOrd="0" presId="urn:microsoft.com/office/officeart/2005/8/layout/hProcess4"/>
    <dgm:cxn modelId="{D3BFAA89-943F-4528-87F2-FAF0C0A3442B}" type="presParOf" srcId="{15E82142-69C9-4AAB-AB9F-BDB17797056E}" destId="{D2B034DD-9AB8-4A62-9075-6B3D675E10ED}" srcOrd="0" destOrd="0" presId="urn:microsoft.com/office/officeart/2005/8/layout/hProcess4"/>
    <dgm:cxn modelId="{FB280AC4-88DD-440A-914F-DE4CC2506CE0}" type="presParOf" srcId="{D2B034DD-9AB8-4A62-9075-6B3D675E10ED}" destId="{4678D688-9017-4F12-A6AA-8609683EFA89}" srcOrd="0" destOrd="0" presId="urn:microsoft.com/office/officeart/2005/8/layout/hProcess4"/>
    <dgm:cxn modelId="{4ACC8DC7-8E02-4FFB-AC24-D2FA0C51873C}" type="presParOf" srcId="{D2B034DD-9AB8-4A62-9075-6B3D675E10ED}" destId="{513215AD-F0C2-4D73-9917-E15A81899F56}" srcOrd="1" destOrd="0" presId="urn:microsoft.com/office/officeart/2005/8/layout/hProcess4"/>
    <dgm:cxn modelId="{6FD6F3B4-E9F5-40DA-B0E2-8F5E49B0637D}" type="presParOf" srcId="{D2B034DD-9AB8-4A62-9075-6B3D675E10ED}" destId="{E099D62C-0C4F-498A-ACAE-A9CB4F56CD5E}" srcOrd="2" destOrd="0" presId="urn:microsoft.com/office/officeart/2005/8/layout/hProcess4"/>
    <dgm:cxn modelId="{4EBCFC97-8B19-483F-BFA9-8670AA76D82A}" type="presParOf" srcId="{D2B034DD-9AB8-4A62-9075-6B3D675E10ED}" destId="{4E6D4814-FAEF-44E0-86A1-CB0B52FB5B3B}" srcOrd="3" destOrd="0" presId="urn:microsoft.com/office/officeart/2005/8/layout/hProcess4"/>
    <dgm:cxn modelId="{E6D0B429-0B95-4792-8487-FCBBE02E8D41}" type="presParOf" srcId="{D2B034DD-9AB8-4A62-9075-6B3D675E10ED}" destId="{7565D10D-C05F-4EB3-99A3-A2003D24A046}" srcOrd="4" destOrd="0" presId="urn:microsoft.com/office/officeart/2005/8/layout/hProcess4"/>
    <dgm:cxn modelId="{F41F53DE-DE76-4C9B-8CBC-A32A395BFD68}" type="presParOf" srcId="{15E82142-69C9-4AAB-AB9F-BDB17797056E}" destId="{A5C7F997-86C7-4634-806A-51164CCEF8C4}" srcOrd="1" destOrd="0" presId="urn:microsoft.com/office/officeart/2005/8/layout/hProcess4"/>
    <dgm:cxn modelId="{7FC3BFA4-5049-4D7C-8B60-DAA739EC1B18}" type="presParOf" srcId="{15E82142-69C9-4AAB-AB9F-BDB17797056E}" destId="{2E442011-9E4B-4668-B6C4-72A0268B2729}" srcOrd="2" destOrd="0" presId="urn:microsoft.com/office/officeart/2005/8/layout/hProcess4"/>
    <dgm:cxn modelId="{04F2DE2A-6911-4E9E-8311-EB23FFC01EC7}" type="presParOf" srcId="{2E442011-9E4B-4668-B6C4-72A0268B2729}" destId="{DBFEFEE6-2769-4296-BED1-5B1E2E8264B3}" srcOrd="0" destOrd="0" presId="urn:microsoft.com/office/officeart/2005/8/layout/hProcess4"/>
    <dgm:cxn modelId="{EF6D9593-2514-499B-A78D-C93FA32EB045}" type="presParOf" srcId="{2E442011-9E4B-4668-B6C4-72A0268B2729}" destId="{B3A6A1A3-3D9E-4B84-8758-5383CB1D7E24}" srcOrd="1" destOrd="0" presId="urn:microsoft.com/office/officeart/2005/8/layout/hProcess4"/>
    <dgm:cxn modelId="{0CF93326-B7B2-4266-BA73-11D05A2F075F}" type="presParOf" srcId="{2E442011-9E4B-4668-B6C4-72A0268B2729}" destId="{7D6AE68F-59E8-465F-88CC-964B31E4FA99}" srcOrd="2" destOrd="0" presId="urn:microsoft.com/office/officeart/2005/8/layout/hProcess4"/>
    <dgm:cxn modelId="{43AAD278-5886-4DFF-ADB0-2A091185984E}" type="presParOf" srcId="{2E442011-9E4B-4668-B6C4-72A0268B2729}" destId="{FFA1B24A-2B0F-47FB-996A-99511A5CDF46}" srcOrd="3" destOrd="0" presId="urn:microsoft.com/office/officeart/2005/8/layout/hProcess4"/>
    <dgm:cxn modelId="{9E880BF7-35F2-46F1-941F-3A81949C72A5}" type="presParOf" srcId="{2E442011-9E4B-4668-B6C4-72A0268B2729}" destId="{87E8B91E-B406-4ECF-8F5D-3C832169F0A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15AD-F0C2-4D73-9917-E15A81899F56}">
      <dsp:nvSpPr>
        <dsp:cNvPr id="0" name=""/>
        <dsp:cNvSpPr/>
      </dsp:nvSpPr>
      <dsp:spPr>
        <a:xfrm>
          <a:off x="791392" y="631603"/>
          <a:ext cx="1682138" cy="723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a:t>Official HAZID meeting</a:t>
          </a:r>
        </a:p>
        <a:p>
          <a:pPr marL="57150" lvl="1" indent="-57150" algn="l" defTabSz="488950">
            <a:lnSpc>
              <a:spcPct val="90000"/>
            </a:lnSpc>
            <a:spcBef>
              <a:spcPct val="0"/>
            </a:spcBef>
            <a:spcAft>
              <a:spcPct val="15000"/>
            </a:spcAft>
            <a:buChar char="•"/>
          </a:pPr>
          <a:r>
            <a:rPr lang="en-US" sz="1100" kern="1200"/>
            <a:t>Assumptions</a:t>
          </a:r>
        </a:p>
      </dsp:txBody>
      <dsp:txXfrm>
        <a:off x="808047" y="648258"/>
        <a:ext cx="1648828" cy="535317"/>
      </dsp:txXfrm>
    </dsp:sp>
    <dsp:sp modelId="{A5C7F997-86C7-4634-806A-51164CCEF8C4}">
      <dsp:nvSpPr>
        <dsp:cNvPr id="0" name=""/>
        <dsp:cNvSpPr/>
      </dsp:nvSpPr>
      <dsp:spPr>
        <a:xfrm>
          <a:off x="1619434" y="95522"/>
          <a:ext cx="2105839" cy="2021269"/>
        </a:xfrm>
        <a:prstGeom prst="leftCircularArrow">
          <a:avLst>
            <a:gd name="adj1" fmla="val 2845"/>
            <a:gd name="adj2" fmla="val 347633"/>
            <a:gd name="adj3" fmla="val 2371675"/>
            <a:gd name="adj4" fmla="val 9273020"/>
            <a:gd name="adj5" fmla="val 33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6D4814-FAEF-44E0-86A1-CB0B52FB5B3B}">
      <dsp:nvSpPr>
        <dsp:cNvPr id="0" name=""/>
        <dsp:cNvSpPr/>
      </dsp:nvSpPr>
      <dsp:spPr>
        <a:xfrm>
          <a:off x="1291423" y="1153297"/>
          <a:ext cx="1049250" cy="41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Hazard identification</a:t>
          </a:r>
        </a:p>
      </dsp:txBody>
      <dsp:txXfrm>
        <a:off x="1303644" y="1165518"/>
        <a:ext cx="1024808" cy="392810"/>
      </dsp:txXfrm>
    </dsp:sp>
    <dsp:sp modelId="{B3A6A1A3-3D9E-4B84-8758-5383CB1D7E24}">
      <dsp:nvSpPr>
        <dsp:cNvPr id="0" name=""/>
        <dsp:cNvSpPr/>
      </dsp:nvSpPr>
      <dsp:spPr>
        <a:xfrm>
          <a:off x="2747406" y="393763"/>
          <a:ext cx="1938711" cy="11977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a:t>Risk Matrix</a:t>
          </a:r>
        </a:p>
        <a:p>
          <a:pPr marL="57150" lvl="1" indent="-57150" algn="l" defTabSz="488950">
            <a:lnSpc>
              <a:spcPct val="90000"/>
            </a:lnSpc>
            <a:spcBef>
              <a:spcPct val="0"/>
            </a:spcBef>
            <a:spcAft>
              <a:spcPct val="15000"/>
            </a:spcAft>
            <a:buChar char="•"/>
          </a:pPr>
          <a:r>
            <a:rPr lang="en-US" sz="1100" kern="1200"/>
            <a:t>Initiating Event Analysis</a:t>
          </a:r>
        </a:p>
        <a:p>
          <a:pPr marL="57150" lvl="1" indent="-57150" algn="l" defTabSz="488950">
            <a:lnSpc>
              <a:spcPct val="90000"/>
            </a:lnSpc>
            <a:spcBef>
              <a:spcPct val="0"/>
            </a:spcBef>
            <a:spcAft>
              <a:spcPct val="15000"/>
            </a:spcAft>
            <a:buChar char="•"/>
          </a:pPr>
          <a:r>
            <a:rPr lang="en-GB" sz="1100" b="0" kern="1200"/>
            <a:t>Accident Progression – Event Tree Analysis</a:t>
          </a:r>
          <a:endParaRPr lang="en-US" sz="1100" kern="1200"/>
        </a:p>
      </dsp:txBody>
      <dsp:txXfrm>
        <a:off x="2774970" y="677996"/>
        <a:ext cx="1883583" cy="885989"/>
      </dsp:txXfrm>
    </dsp:sp>
    <dsp:sp modelId="{FFA1B24A-2B0F-47FB-996A-99511A5CDF46}">
      <dsp:nvSpPr>
        <dsp:cNvPr id="0" name=""/>
        <dsp:cNvSpPr/>
      </dsp:nvSpPr>
      <dsp:spPr>
        <a:xfrm>
          <a:off x="3388871" y="297236"/>
          <a:ext cx="1049250" cy="41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Hazard Register </a:t>
          </a:r>
        </a:p>
      </dsp:txBody>
      <dsp:txXfrm>
        <a:off x="3401092" y="309457"/>
        <a:ext cx="1024808" cy="3928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2018-07-17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262551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17/07/2018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17/07/2018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17/07/2018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17/07/2018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17/07/2018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eg"/><Relationship Id="rId3" Type="http://schemas.openxmlformats.org/officeDocument/2006/relationships/image" Target="../media/image19.jpeg"/><Relationship Id="rId7" Type="http://schemas.openxmlformats.org/officeDocument/2006/relationships/image" Target="../media/image22.jpg"/><Relationship Id="rId12" Type="http://schemas.openxmlformats.org/officeDocument/2006/relationships/image" Target="../media/image27.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Personnel Safety system 0 for the Ion Source and LEBT (PSS0)</a:t>
            </a:r>
          </a:p>
        </p:txBody>
      </p:sp>
      <p:sp>
        <p:nvSpPr>
          <p:cNvPr id="3" name="Subtitle 2"/>
          <p:cNvSpPr>
            <a:spLocks noGrp="1"/>
          </p:cNvSpPr>
          <p:nvPr>
            <p:ph type="subTitle" idx="1"/>
          </p:nvPr>
        </p:nvSpPr>
        <p:spPr/>
        <p:txBody>
          <a:bodyPr>
            <a:noAutofit/>
          </a:bodyPr>
          <a:lstStyle/>
          <a:p>
            <a:r>
              <a:rPr lang="en-GB" sz="2000" dirty="0">
                <a:solidFill>
                  <a:schemeClr val="bg1"/>
                </a:solidFill>
              </a:rPr>
              <a:t>Stuart Birch, Denis Paulic, Morteza Mansouri, Alberto Toral, Mattias Eriksson, Yong Kian Sin, Paulina Skog, Meike Ronn.</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SRR 1 – Ion Source &amp; LEBT</a:t>
            </a:r>
          </a:p>
          <a:p>
            <a:pPr algn="ctr"/>
            <a:r>
              <a:rPr lang="en-GB" sz="1400" dirty="0">
                <a:solidFill>
                  <a:srgbClr val="FFFFFF"/>
                </a:solidFill>
              </a:rPr>
              <a:t>2018-07-17--18</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A7CA-6DF1-9542-ADB2-5882CBE8A4D5}"/>
              </a:ext>
            </a:extLst>
          </p:cNvPr>
          <p:cNvSpPr>
            <a:spLocks noGrp="1"/>
          </p:cNvSpPr>
          <p:nvPr>
            <p:ph type="title"/>
          </p:nvPr>
        </p:nvSpPr>
        <p:spPr/>
        <p:txBody>
          <a:bodyPr/>
          <a:lstStyle/>
          <a:p>
            <a:r>
              <a:rPr lang="en-GB"/>
              <a:t>PSS0 Design</a:t>
            </a:r>
            <a:endParaRPr lang="sv-SE"/>
          </a:p>
        </p:txBody>
      </p:sp>
      <p:sp>
        <p:nvSpPr>
          <p:cNvPr id="4" name="Slide Number Placeholder 3">
            <a:extLst>
              <a:ext uri="{FF2B5EF4-FFF2-40B4-BE49-F238E27FC236}">
                <a16:creationId xmlns:a16="http://schemas.microsoft.com/office/drawing/2014/main" id="{01D78C32-8833-F742-B4E7-BFBB1E52F629}"/>
              </a:ext>
            </a:extLst>
          </p:cNvPr>
          <p:cNvSpPr>
            <a:spLocks noGrp="1"/>
          </p:cNvSpPr>
          <p:nvPr>
            <p:ph type="sldNum" sz="quarter" idx="12"/>
          </p:nvPr>
        </p:nvSpPr>
        <p:spPr/>
        <p:txBody>
          <a:bodyPr/>
          <a:lstStyle/>
          <a:p>
            <a:fld id="{551115BC-487E-4422-894C-CB7CD3E79223}" type="slidenum">
              <a:rPr lang="en-GB" noProof="0" smtClean="0"/>
              <a:t>10</a:t>
            </a:fld>
            <a:endParaRPr lang="en-GB" noProof="0"/>
          </a:p>
        </p:txBody>
      </p:sp>
      <p:sp>
        <p:nvSpPr>
          <p:cNvPr id="3" name="Rectangle 2">
            <a:extLst>
              <a:ext uri="{FF2B5EF4-FFF2-40B4-BE49-F238E27FC236}">
                <a16:creationId xmlns:a16="http://schemas.microsoft.com/office/drawing/2014/main" id="{9DF413FE-5F48-F548-A770-170626187E0E}"/>
              </a:ext>
            </a:extLst>
          </p:cNvPr>
          <p:cNvSpPr/>
          <p:nvPr/>
        </p:nvSpPr>
        <p:spPr>
          <a:xfrm>
            <a:off x="179512" y="1556792"/>
            <a:ext cx="8670322" cy="2862322"/>
          </a:xfrm>
          <a:prstGeom prst="rect">
            <a:avLst/>
          </a:prstGeom>
        </p:spPr>
        <p:txBody>
          <a:bodyPr wrap="none">
            <a:spAutoFit/>
          </a:bodyPr>
          <a:lstStyle/>
          <a:p>
            <a:r>
              <a:rPr lang="en-GB" b="1"/>
              <a:t>ESS-0237967 PSS0 Hardware design document</a:t>
            </a:r>
          </a:p>
          <a:p>
            <a:r>
              <a:rPr lang="en-GB"/>
              <a:t>This document provides an overall hardware design specification for the PSS0. </a:t>
            </a:r>
          </a:p>
          <a:p>
            <a:r>
              <a:rPr lang="en-GB"/>
              <a:t>The objective is to describe the detailed requirement specifications for the PSS0 hardware.</a:t>
            </a:r>
          </a:p>
          <a:p>
            <a:endParaRPr lang="en-GB"/>
          </a:p>
          <a:p>
            <a:pPr marL="285750" indent="-285750">
              <a:buFont typeface="Arial" panose="020B0604020202020204" pitchFamily="34" charset="0"/>
              <a:buChar char="•"/>
            </a:pPr>
            <a:r>
              <a:rPr lang="en-GB"/>
              <a:t>Details the Electrical standards the we designed to</a:t>
            </a:r>
          </a:p>
          <a:p>
            <a:pPr marL="285750" indent="-285750">
              <a:buFont typeface="Arial" panose="020B0604020202020204" pitchFamily="34" charset="0"/>
              <a:buChar char="•"/>
            </a:pPr>
            <a:r>
              <a:rPr lang="en-GB"/>
              <a:t>Details CE mark Certificates</a:t>
            </a:r>
          </a:p>
          <a:p>
            <a:pPr marL="285750" indent="-285750">
              <a:buFont typeface="Arial" panose="020B0604020202020204" pitchFamily="34" charset="0"/>
              <a:buChar char="•"/>
            </a:pPr>
            <a:r>
              <a:rPr lang="en-GB"/>
              <a:t>Details the architecture and physical topology</a:t>
            </a:r>
          </a:p>
          <a:p>
            <a:pPr marL="285750" indent="-285750">
              <a:buFont typeface="Arial" panose="020B0604020202020204" pitchFamily="34" charset="0"/>
              <a:buChar char="•"/>
            </a:pPr>
            <a:r>
              <a:rPr lang="en-GB"/>
              <a:t>Interfaces</a:t>
            </a:r>
          </a:p>
          <a:p>
            <a:pPr marL="285750" indent="-285750">
              <a:buFont typeface="Arial" panose="020B0604020202020204" pitchFamily="34" charset="0"/>
              <a:buChar char="•"/>
            </a:pPr>
            <a:r>
              <a:rPr lang="en-GB"/>
              <a:t>Details of Components</a:t>
            </a:r>
          </a:p>
          <a:p>
            <a:pPr marL="285750" indent="-285750">
              <a:buFont typeface="Arial" panose="020B0604020202020204" pitchFamily="34" charset="0"/>
              <a:buChar char="•"/>
            </a:pPr>
            <a:r>
              <a:rPr lang="en-GB"/>
              <a:t>Details of cable types and specification</a:t>
            </a:r>
          </a:p>
        </p:txBody>
      </p:sp>
    </p:spTree>
    <p:extLst>
      <p:ext uri="{BB962C8B-B14F-4D97-AF65-F5344CB8AC3E}">
        <p14:creationId xmlns:p14="http://schemas.microsoft.com/office/powerpoint/2010/main" val="25359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A7CA-6DF1-9542-ADB2-5882CBE8A4D5}"/>
              </a:ext>
            </a:extLst>
          </p:cNvPr>
          <p:cNvSpPr>
            <a:spLocks noGrp="1"/>
          </p:cNvSpPr>
          <p:nvPr>
            <p:ph type="title"/>
          </p:nvPr>
        </p:nvSpPr>
        <p:spPr/>
        <p:txBody>
          <a:bodyPr/>
          <a:lstStyle/>
          <a:p>
            <a:r>
              <a:rPr lang="en-GB"/>
              <a:t>PSS0 Design interfaces</a:t>
            </a:r>
            <a:endParaRPr lang="sv-SE"/>
          </a:p>
        </p:txBody>
      </p:sp>
      <p:sp>
        <p:nvSpPr>
          <p:cNvPr id="4" name="Slide Number Placeholder 3">
            <a:extLst>
              <a:ext uri="{FF2B5EF4-FFF2-40B4-BE49-F238E27FC236}">
                <a16:creationId xmlns:a16="http://schemas.microsoft.com/office/drawing/2014/main" id="{01D78C32-8833-F742-B4E7-BFBB1E52F629}"/>
              </a:ext>
            </a:extLst>
          </p:cNvPr>
          <p:cNvSpPr>
            <a:spLocks noGrp="1"/>
          </p:cNvSpPr>
          <p:nvPr>
            <p:ph type="sldNum" sz="quarter" idx="12"/>
          </p:nvPr>
        </p:nvSpPr>
        <p:spPr/>
        <p:txBody>
          <a:bodyPr/>
          <a:lstStyle/>
          <a:p>
            <a:fld id="{551115BC-487E-4422-894C-CB7CD3E79223}" type="slidenum">
              <a:rPr lang="en-GB" noProof="0" smtClean="0"/>
              <a:t>11</a:t>
            </a:fld>
            <a:endParaRPr lang="en-GB" noProof="0"/>
          </a:p>
        </p:txBody>
      </p:sp>
      <p:pic>
        <p:nvPicPr>
          <p:cNvPr id="7" name="Picture 6">
            <a:extLst>
              <a:ext uri="{FF2B5EF4-FFF2-40B4-BE49-F238E27FC236}">
                <a16:creationId xmlns:a16="http://schemas.microsoft.com/office/drawing/2014/main" id="{8175DFBF-F436-A045-A74A-76756F25B80B}"/>
              </a:ext>
            </a:extLst>
          </p:cNvPr>
          <p:cNvPicPr/>
          <p:nvPr/>
        </p:nvPicPr>
        <p:blipFill>
          <a:blip r:embed="rId2">
            <a:extLst>
              <a:ext uri="{28A0092B-C50C-407E-A947-70E740481C1C}">
                <a14:useLocalDpi xmlns:a14="http://schemas.microsoft.com/office/drawing/2010/main" val="0"/>
              </a:ext>
            </a:extLst>
          </a:blip>
          <a:stretch>
            <a:fillRect/>
          </a:stretch>
        </p:blipFill>
        <p:spPr>
          <a:xfrm>
            <a:off x="179512" y="1590490"/>
            <a:ext cx="8778662" cy="5241614"/>
          </a:xfrm>
          <a:prstGeom prst="rect">
            <a:avLst/>
          </a:prstGeom>
          <a:noFill/>
          <a:ln>
            <a:solidFill>
              <a:schemeClr val="bg1">
                <a:lumMod val="65000"/>
              </a:schemeClr>
            </a:solidFill>
          </a:ln>
        </p:spPr>
      </p:pic>
    </p:spTree>
    <p:extLst>
      <p:ext uri="{BB962C8B-B14F-4D97-AF65-F5344CB8AC3E}">
        <p14:creationId xmlns:p14="http://schemas.microsoft.com/office/powerpoint/2010/main" val="370087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A7CA-6DF1-9542-ADB2-5882CBE8A4D5}"/>
              </a:ext>
            </a:extLst>
          </p:cNvPr>
          <p:cNvSpPr>
            <a:spLocks noGrp="1"/>
          </p:cNvSpPr>
          <p:nvPr>
            <p:ph type="title"/>
          </p:nvPr>
        </p:nvSpPr>
        <p:spPr/>
        <p:txBody>
          <a:bodyPr/>
          <a:lstStyle/>
          <a:p>
            <a:r>
              <a:rPr lang="en-GB"/>
              <a:t>PSS0 Design</a:t>
            </a:r>
            <a:endParaRPr lang="sv-SE"/>
          </a:p>
        </p:txBody>
      </p:sp>
      <p:sp>
        <p:nvSpPr>
          <p:cNvPr id="4" name="Slide Number Placeholder 3">
            <a:extLst>
              <a:ext uri="{FF2B5EF4-FFF2-40B4-BE49-F238E27FC236}">
                <a16:creationId xmlns:a16="http://schemas.microsoft.com/office/drawing/2014/main" id="{01D78C32-8833-F742-B4E7-BFBB1E52F629}"/>
              </a:ext>
            </a:extLst>
          </p:cNvPr>
          <p:cNvSpPr>
            <a:spLocks noGrp="1"/>
          </p:cNvSpPr>
          <p:nvPr>
            <p:ph type="sldNum" sz="quarter" idx="12"/>
          </p:nvPr>
        </p:nvSpPr>
        <p:spPr/>
        <p:txBody>
          <a:bodyPr/>
          <a:lstStyle/>
          <a:p>
            <a:fld id="{551115BC-487E-4422-894C-CB7CD3E79223}" type="slidenum">
              <a:rPr lang="en-GB" noProof="0" smtClean="0"/>
              <a:t>12</a:t>
            </a:fld>
            <a:endParaRPr lang="en-GB" noProof="0"/>
          </a:p>
        </p:txBody>
      </p:sp>
      <p:sp>
        <p:nvSpPr>
          <p:cNvPr id="3" name="Rectangle 2">
            <a:extLst>
              <a:ext uri="{FF2B5EF4-FFF2-40B4-BE49-F238E27FC236}">
                <a16:creationId xmlns:a16="http://schemas.microsoft.com/office/drawing/2014/main" id="{9DF413FE-5F48-F548-A770-170626187E0E}"/>
              </a:ext>
            </a:extLst>
          </p:cNvPr>
          <p:cNvSpPr/>
          <p:nvPr/>
        </p:nvSpPr>
        <p:spPr>
          <a:xfrm>
            <a:off x="179512" y="1556792"/>
            <a:ext cx="6661695" cy="1477328"/>
          </a:xfrm>
          <a:prstGeom prst="rect">
            <a:avLst/>
          </a:prstGeom>
        </p:spPr>
        <p:txBody>
          <a:bodyPr wrap="none">
            <a:spAutoFit/>
          </a:bodyPr>
          <a:lstStyle/>
          <a:p>
            <a:endParaRPr lang="en-GB"/>
          </a:p>
          <a:p>
            <a:r>
              <a:rPr lang="en-GB"/>
              <a:t>ESS-0151602 PSS0 Electrical circuit diagrams and hardware drawings</a:t>
            </a:r>
          </a:p>
          <a:p>
            <a:endParaRPr lang="en-GB"/>
          </a:p>
          <a:p>
            <a:r>
              <a:rPr lang="en-GB"/>
              <a:t>166 drawings detailing all circuit diagrams and mechanical installation</a:t>
            </a:r>
          </a:p>
          <a:p>
            <a:endParaRPr lang="en-GB"/>
          </a:p>
        </p:txBody>
      </p:sp>
      <p:pic>
        <p:nvPicPr>
          <p:cNvPr id="6" name="Picture 5">
            <a:extLst>
              <a:ext uri="{FF2B5EF4-FFF2-40B4-BE49-F238E27FC236}">
                <a16:creationId xmlns:a16="http://schemas.microsoft.com/office/drawing/2014/main" id="{9205B689-D808-8340-900F-C8B25AE1B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29" y="2844906"/>
            <a:ext cx="2606400" cy="1800000"/>
          </a:xfrm>
          <a:prstGeom prst="rect">
            <a:avLst/>
          </a:prstGeom>
        </p:spPr>
      </p:pic>
      <p:pic>
        <p:nvPicPr>
          <p:cNvPr id="8" name="Picture 7">
            <a:extLst>
              <a:ext uri="{FF2B5EF4-FFF2-40B4-BE49-F238E27FC236}">
                <a16:creationId xmlns:a16="http://schemas.microsoft.com/office/drawing/2014/main" id="{E55D8DC7-0910-B741-A51D-D8D1C4CE6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736" y="2844906"/>
            <a:ext cx="2619200" cy="1800000"/>
          </a:xfrm>
          <a:prstGeom prst="rect">
            <a:avLst/>
          </a:prstGeom>
        </p:spPr>
      </p:pic>
      <p:pic>
        <p:nvPicPr>
          <p:cNvPr id="10" name="Picture 9">
            <a:extLst>
              <a:ext uri="{FF2B5EF4-FFF2-40B4-BE49-F238E27FC236}">
                <a16:creationId xmlns:a16="http://schemas.microsoft.com/office/drawing/2014/main" id="{3B37A93B-1ECE-3444-82CE-D42ED59A4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508" y="2847350"/>
            <a:ext cx="2631635" cy="1800000"/>
          </a:xfrm>
          <a:prstGeom prst="rect">
            <a:avLst/>
          </a:prstGeom>
        </p:spPr>
      </p:pic>
      <p:pic>
        <p:nvPicPr>
          <p:cNvPr id="12" name="Picture 11">
            <a:extLst>
              <a:ext uri="{FF2B5EF4-FFF2-40B4-BE49-F238E27FC236}">
                <a16:creationId xmlns:a16="http://schemas.microsoft.com/office/drawing/2014/main" id="{A15E1DB3-5ED8-A241-94E7-FE9E9A02C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5" y="4921475"/>
            <a:ext cx="2643448" cy="1800000"/>
          </a:xfrm>
          <a:prstGeom prst="rect">
            <a:avLst/>
          </a:prstGeom>
        </p:spPr>
      </p:pic>
      <p:pic>
        <p:nvPicPr>
          <p:cNvPr id="14" name="Picture 13">
            <a:extLst>
              <a:ext uri="{FF2B5EF4-FFF2-40B4-BE49-F238E27FC236}">
                <a16:creationId xmlns:a16="http://schemas.microsoft.com/office/drawing/2014/main" id="{45FA5516-3974-A540-9EC8-A7CEE3EC3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7508" y="4921475"/>
            <a:ext cx="2668178" cy="1800000"/>
          </a:xfrm>
          <a:prstGeom prst="rect">
            <a:avLst/>
          </a:prstGeom>
        </p:spPr>
      </p:pic>
      <p:pic>
        <p:nvPicPr>
          <p:cNvPr id="16" name="Picture 15">
            <a:extLst>
              <a:ext uri="{FF2B5EF4-FFF2-40B4-BE49-F238E27FC236}">
                <a16:creationId xmlns:a16="http://schemas.microsoft.com/office/drawing/2014/main" id="{0B8B73DA-A93C-E847-A3A2-93C4179974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9293" y="4832498"/>
            <a:ext cx="2548495" cy="1800000"/>
          </a:xfrm>
          <a:prstGeom prst="rect">
            <a:avLst/>
          </a:prstGeom>
        </p:spPr>
      </p:pic>
    </p:spTree>
    <p:extLst>
      <p:ext uri="{BB962C8B-B14F-4D97-AF65-F5344CB8AC3E}">
        <p14:creationId xmlns:p14="http://schemas.microsoft.com/office/powerpoint/2010/main" val="139814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32" y="1484784"/>
            <a:ext cx="5195191" cy="5248800"/>
          </a:xfrm>
          <a:prstGeom prst="rect">
            <a:avLst/>
          </a:prstGeom>
          <a:solidFill>
            <a:schemeClr val="bg1">
              <a:lumMod val="65000"/>
            </a:schemeClr>
          </a:solidFill>
        </p:spPr>
      </p:pic>
      <p:sp>
        <p:nvSpPr>
          <p:cNvPr id="2" name="Title 1"/>
          <p:cNvSpPr>
            <a:spLocks noGrp="1"/>
          </p:cNvSpPr>
          <p:nvPr>
            <p:ph type="title"/>
          </p:nvPr>
        </p:nvSpPr>
        <p:spPr/>
        <p:txBody>
          <a:bodyPr/>
          <a:lstStyle/>
          <a:p>
            <a:r>
              <a:rPr lang="en-US" dirty="0"/>
              <a:t>PSS0 Layout &amp; Equipment</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00808"/>
            <a:ext cx="2084437" cy="3597037"/>
          </a:xfrm>
          <a:prstGeom prst="rect">
            <a:avLst/>
          </a:prstGeom>
          <a:ln>
            <a:solidFill>
              <a:srgbClr val="FF0000"/>
            </a:solidFill>
            <a:prstDash val="dash"/>
          </a:ln>
        </p:spPr>
      </p:pic>
      <p:sp>
        <p:nvSpPr>
          <p:cNvPr id="7" name="Oval 6"/>
          <p:cNvSpPr/>
          <p:nvPr/>
        </p:nvSpPr>
        <p:spPr>
          <a:xfrm>
            <a:off x="2699792" y="1555769"/>
            <a:ext cx="1152128" cy="8229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Straight Arrow Connector 8"/>
          <p:cNvCxnSpPr>
            <a:stCxn id="7" idx="6"/>
            <a:endCxn id="6" idx="1"/>
          </p:cNvCxnSpPr>
          <p:nvPr/>
        </p:nvCxnSpPr>
        <p:spPr>
          <a:xfrm>
            <a:off x="3851920" y="1967243"/>
            <a:ext cx="2448272" cy="15320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08912" y="5396349"/>
            <a:ext cx="1666995" cy="369332"/>
          </a:xfrm>
          <a:prstGeom prst="rect">
            <a:avLst/>
          </a:prstGeom>
          <a:noFill/>
        </p:spPr>
        <p:txBody>
          <a:bodyPr wrap="none" rtlCol="0">
            <a:spAutoFit/>
          </a:bodyPr>
          <a:lstStyle/>
          <a:p>
            <a:r>
              <a:rPr lang="en-US" dirty="0">
                <a:solidFill>
                  <a:srgbClr val="FF0000"/>
                </a:solidFill>
              </a:rPr>
              <a:t>PSS racks in FEB</a:t>
            </a:r>
            <a:endParaRPr lang="sv-SE" dirty="0">
              <a:solidFill>
                <a:srgbClr val="FF000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253" y="3179389"/>
            <a:ext cx="1371030" cy="1294108"/>
          </a:xfrm>
          <a:prstGeom prst="rect">
            <a:avLst/>
          </a:prstGeom>
          <a:ln>
            <a:solidFill>
              <a:srgbClr val="FF0000"/>
            </a:solidFill>
            <a:prstDash val="dash"/>
          </a:ln>
        </p:spPr>
      </p:pic>
      <p:sp>
        <p:nvSpPr>
          <p:cNvPr id="12" name="Oval 11"/>
          <p:cNvSpPr/>
          <p:nvPr/>
        </p:nvSpPr>
        <p:spPr>
          <a:xfrm>
            <a:off x="2436232" y="2636912"/>
            <a:ext cx="569176" cy="4828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Straight Arrow Connector 13"/>
          <p:cNvCxnSpPr>
            <a:stCxn id="12" idx="5"/>
            <a:endCxn id="11" idx="1"/>
          </p:cNvCxnSpPr>
          <p:nvPr/>
        </p:nvCxnSpPr>
        <p:spPr>
          <a:xfrm>
            <a:off x="2922054" y="3049055"/>
            <a:ext cx="419199" cy="7773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67032" y="3356323"/>
            <a:ext cx="1878819" cy="923330"/>
          </a:xfrm>
          <a:prstGeom prst="rect">
            <a:avLst/>
          </a:prstGeom>
          <a:solidFill>
            <a:schemeClr val="bg1"/>
          </a:solidFill>
        </p:spPr>
        <p:txBody>
          <a:bodyPr wrap="square" rtlCol="0">
            <a:spAutoFit/>
          </a:bodyPr>
          <a:lstStyle/>
          <a:p>
            <a:r>
              <a:rPr lang="en-US" dirty="0">
                <a:solidFill>
                  <a:srgbClr val="FF0000"/>
                </a:solidFill>
              </a:rPr>
              <a:t>Key exchange box next to HV PS</a:t>
            </a:r>
          </a:p>
          <a:p>
            <a:endParaRPr lang="sv-SE" dirty="0">
              <a:solidFill>
                <a:srgbClr val="FF0000"/>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0110" y="4843379"/>
            <a:ext cx="1178802" cy="1731879"/>
          </a:xfrm>
          <a:prstGeom prst="rect">
            <a:avLst/>
          </a:prstGeom>
          <a:ln>
            <a:solidFill>
              <a:srgbClr val="FF0000"/>
            </a:solidFill>
            <a:prstDash val="dash"/>
          </a:ln>
        </p:spPr>
      </p:pic>
      <p:sp>
        <p:nvSpPr>
          <p:cNvPr id="22" name="Oval 21"/>
          <p:cNvSpPr/>
          <p:nvPr/>
        </p:nvSpPr>
        <p:spPr>
          <a:xfrm>
            <a:off x="3978439" y="4473497"/>
            <a:ext cx="489675" cy="37333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Straight Arrow Connector 22"/>
          <p:cNvCxnSpPr>
            <a:stCxn id="22" idx="5"/>
            <a:endCxn id="21" idx="1"/>
          </p:cNvCxnSpPr>
          <p:nvPr/>
        </p:nvCxnSpPr>
        <p:spPr>
          <a:xfrm>
            <a:off x="4396403" y="4792158"/>
            <a:ext cx="933707" cy="9171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53200" y="5761017"/>
            <a:ext cx="2051248" cy="369332"/>
          </a:xfrm>
          <a:prstGeom prst="rect">
            <a:avLst/>
          </a:prstGeom>
          <a:solidFill>
            <a:schemeClr val="bg1"/>
          </a:solidFill>
        </p:spPr>
        <p:txBody>
          <a:bodyPr wrap="square" rtlCol="0">
            <a:spAutoFit/>
          </a:bodyPr>
          <a:lstStyle/>
          <a:p>
            <a:r>
              <a:rPr lang="en-US" dirty="0" err="1">
                <a:solidFill>
                  <a:srgbClr val="FF0000"/>
                </a:solidFill>
              </a:rPr>
              <a:t>ISrc</a:t>
            </a:r>
            <a:r>
              <a:rPr lang="en-US" dirty="0">
                <a:solidFill>
                  <a:srgbClr val="FF0000"/>
                </a:solidFill>
              </a:rPr>
              <a:t> HV OFF Button</a:t>
            </a:r>
          </a:p>
        </p:txBody>
      </p:sp>
      <p:sp>
        <p:nvSpPr>
          <p:cNvPr id="26" name="Rectangle 25"/>
          <p:cNvSpPr/>
          <p:nvPr/>
        </p:nvSpPr>
        <p:spPr>
          <a:xfrm>
            <a:off x="3035314" y="4716919"/>
            <a:ext cx="792088" cy="864096"/>
          </a:xfrm>
          <a:prstGeom prst="rect">
            <a:avLst/>
          </a:prstGeom>
          <a:solidFill>
            <a:schemeClr val="accent6">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41986" y="4660164"/>
            <a:ext cx="2196948" cy="369332"/>
          </a:xfrm>
          <a:prstGeom prst="rect">
            <a:avLst/>
          </a:prstGeom>
          <a:noFill/>
        </p:spPr>
        <p:txBody>
          <a:bodyPr wrap="none" rtlCol="0">
            <a:spAutoFit/>
          </a:bodyPr>
          <a:lstStyle/>
          <a:p>
            <a:r>
              <a:rPr lang="en-US" b="1" dirty="0">
                <a:solidFill>
                  <a:schemeClr val="accent6"/>
                </a:solidFill>
              </a:rPr>
              <a:t>PSS0 Controlled Area</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0600" y="1967243"/>
            <a:ext cx="2106801" cy="2809068"/>
          </a:xfrm>
          <a:prstGeom prst="rect">
            <a:avLst/>
          </a:prstGeom>
          <a:ln>
            <a:solidFill>
              <a:srgbClr val="FF0000"/>
            </a:solidFill>
            <a:prstDash val="dash"/>
          </a:ln>
        </p:spPr>
      </p:pic>
    </p:spTree>
    <p:extLst>
      <p:ext uri="{BB962C8B-B14F-4D97-AF65-F5344CB8AC3E}">
        <p14:creationId xmlns:p14="http://schemas.microsoft.com/office/powerpoint/2010/main" val="39241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p:bldP spid="10" grpId="1"/>
      <p:bldP spid="12" grpId="0" animBg="1"/>
      <p:bldP spid="12" grpId="1" animBg="1"/>
      <p:bldP spid="15" grpId="0" animBg="1"/>
      <p:bldP spid="15" grpId="1" animBg="1"/>
      <p:bldP spid="22" grpId="0" animBg="1"/>
      <p:bldP spid="22" grpId="1" animBg="1"/>
      <p:bldP spid="25" grpId="0" animBg="1"/>
      <p:bldP spid="25" grpId="1" animBg="1"/>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67" y="1465209"/>
            <a:ext cx="5596242" cy="5187600"/>
          </a:xfrm>
          <a:prstGeom prst="rect">
            <a:avLst/>
          </a:prstGeom>
          <a:solidFill>
            <a:schemeClr val="bg1">
              <a:lumMod val="65000"/>
            </a:schemeClr>
          </a:solidFill>
        </p:spPr>
      </p:pic>
      <p:sp>
        <p:nvSpPr>
          <p:cNvPr id="2" name="Title 1"/>
          <p:cNvSpPr>
            <a:spLocks noGrp="1"/>
          </p:cNvSpPr>
          <p:nvPr>
            <p:ph type="title"/>
          </p:nvPr>
        </p:nvSpPr>
        <p:spPr/>
        <p:txBody>
          <a:bodyPr/>
          <a:lstStyle/>
          <a:p>
            <a:r>
              <a:rPr lang="en-US" dirty="0"/>
              <a:t>PSS0 Layout &amp; Equipment</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575994"/>
            <a:ext cx="1854566" cy="3217346"/>
          </a:xfrm>
          <a:prstGeom prst="rect">
            <a:avLst/>
          </a:prstGeom>
          <a:ln>
            <a:solidFill>
              <a:srgbClr val="FF0000"/>
            </a:solidFill>
            <a:prstDash val="dash"/>
          </a:ln>
        </p:spPr>
      </p:pic>
      <p:sp>
        <p:nvSpPr>
          <p:cNvPr id="7" name="TextBox 6"/>
          <p:cNvSpPr txBox="1"/>
          <p:nvPr/>
        </p:nvSpPr>
        <p:spPr>
          <a:xfrm>
            <a:off x="7248135" y="4941316"/>
            <a:ext cx="1686872" cy="369332"/>
          </a:xfrm>
          <a:prstGeom prst="rect">
            <a:avLst/>
          </a:prstGeom>
          <a:noFill/>
        </p:spPr>
        <p:txBody>
          <a:bodyPr wrap="none" rtlCol="0">
            <a:spAutoFit/>
          </a:bodyPr>
          <a:lstStyle/>
          <a:p>
            <a:r>
              <a:rPr lang="en-US" dirty="0">
                <a:solidFill>
                  <a:srgbClr val="FF0000"/>
                </a:solidFill>
              </a:rPr>
              <a:t>Grounding relay</a:t>
            </a:r>
            <a:endParaRPr lang="sv-SE" dirty="0">
              <a:solidFill>
                <a:srgbClr val="FF0000"/>
              </a:solidFill>
            </a:endParaRPr>
          </a:p>
        </p:txBody>
      </p:sp>
      <p:sp>
        <p:nvSpPr>
          <p:cNvPr id="8" name="Oval 7"/>
          <p:cNvSpPr/>
          <p:nvPr/>
        </p:nvSpPr>
        <p:spPr>
          <a:xfrm>
            <a:off x="539552" y="2550821"/>
            <a:ext cx="792088" cy="5760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Straight Arrow Connector 9"/>
          <p:cNvCxnSpPr>
            <a:stCxn id="8" idx="6"/>
            <a:endCxn id="6" idx="1"/>
          </p:cNvCxnSpPr>
          <p:nvPr/>
        </p:nvCxnSpPr>
        <p:spPr>
          <a:xfrm>
            <a:off x="1331640" y="2838853"/>
            <a:ext cx="5832648" cy="3458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575994"/>
            <a:ext cx="2087462" cy="2382051"/>
          </a:xfrm>
          <a:prstGeom prst="rect">
            <a:avLst/>
          </a:prstGeom>
          <a:ln>
            <a:solidFill>
              <a:srgbClr val="FF0000"/>
            </a:solidFill>
            <a:prstDash val="dash"/>
          </a:ln>
        </p:spPr>
      </p:pic>
      <p:sp>
        <p:nvSpPr>
          <p:cNvPr id="12" name="Oval 11"/>
          <p:cNvSpPr/>
          <p:nvPr/>
        </p:nvSpPr>
        <p:spPr>
          <a:xfrm>
            <a:off x="3162505" y="4562291"/>
            <a:ext cx="864263" cy="78217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Straight Arrow Connector 13"/>
          <p:cNvCxnSpPr>
            <a:stCxn id="12" idx="6"/>
            <a:endCxn id="11" idx="1"/>
          </p:cNvCxnSpPr>
          <p:nvPr/>
        </p:nvCxnSpPr>
        <p:spPr>
          <a:xfrm flipV="1">
            <a:off x="4026768" y="2767020"/>
            <a:ext cx="2993504" cy="2186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48135" y="4116401"/>
            <a:ext cx="1551002" cy="369332"/>
          </a:xfrm>
          <a:prstGeom prst="rect">
            <a:avLst/>
          </a:prstGeom>
          <a:noFill/>
        </p:spPr>
        <p:txBody>
          <a:bodyPr wrap="none" rtlCol="0">
            <a:spAutoFit/>
          </a:bodyPr>
          <a:lstStyle/>
          <a:p>
            <a:r>
              <a:rPr lang="en-US" dirty="0">
                <a:solidFill>
                  <a:srgbClr val="FF0000"/>
                </a:solidFill>
              </a:rPr>
              <a:t>Grounding rod</a:t>
            </a:r>
            <a:endParaRPr lang="sv-SE" dirty="0">
              <a:solidFill>
                <a:srgbClr val="FF0000"/>
              </a:solidFill>
            </a:endParaRPr>
          </a:p>
        </p:txBody>
      </p:sp>
      <p:sp>
        <p:nvSpPr>
          <p:cNvPr id="16" name="Oval 15"/>
          <p:cNvSpPr/>
          <p:nvPr/>
        </p:nvSpPr>
        <p:spPr>
          <a:xfrm>
            <a:off x="3892369" y="5665553"/>
            <a:ext cx="2260440" cy="7200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7797" y="2550821"/>
            <a:ext cx="1243812" cy="2759827"/>
          </a:xfrm>
          <a:prstGeom prst="rect">
            <a:avLst/>
          </a:prstGeom>
          <a:ln>
            <a:solidFill>
              <a:srgbClr val="FF0000"/>
            </a:solidFill>
            <a:prstDash val="dash"/>
          </a:ln>
        </p:spPr>
      </p:pic>
      <p:sp>
        <p:nvSpPr>
          <p:cNvPr id="20" name="TextBox 19"/>
          <p:cNvSpPr txBox="1"/>
          <p:nvPr/>
        </p:nvSpPr>
        <p:spPr>
          <a:xfrm>
            <a:off x="7398313" y="5464167"/>
            <a:ext cx="1412823" cy="369332"/>
          </a:xfrm>
          <a:prstGeom prst="rect">
            <a:avLst/>
          </a:prstGeom>
          <a:noFill/>
        </p:spPr>
        <p:txBody>
          <a:bodyPr wrap="none" rtlCol="0">
            <a:spAutoFit/>
          </a:bodyPr>
          <a:lstStyle/>
          <a:p>
            <a:r>
              <a:rPr lang="en-US" dirty="0">
                <a:solidFill>
                  <a:srgbClr val="FF0000"/>
                </a:solidFill>
              </a:rPr>
              <a:t>Fortress Lock</a:t>
            </a:r>
            <a:endParaRPr lang="sv-SE" dirty="0">
              <a:solidFill>
                <a:srgbClr val="FF0000"/>
              </a:solidFill>
            </a:endParaRPr>
          </a:p>
        </p:txBody>
      </p:sp>
      <p:cxnSp>
        <p:nvCxnSpPr>
          <p:cNvPr id="22" name="Straight Arrow Connector 21"/>
          <p:cNvCxnSpPr>
            <a:stCxn id="16" idx="6"/>
            <a:endCxn id="17" idx="1"/>
          </p:cNvCxnSpPr>
          <p:nvPr/>
        </p:nvCxnSpPr>
        <p:spPr>
          <a:xfrm flipV="1">
            <a:off x="6152809" y="3930735"/>
            <a:ext cx="1284988" cy="2094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858794" y="1678824"/>
            <a:ext cx="2278901" cy="3274557"/>
            <a:chOff x="6858794" y="1678824"/>
            <a:chExt cx="2278901" cy="3274557"/>
          </a:xfrm>
        </p:grpSpPr>
        <p:pic>
          <p:nvPicPr>
            <p:cNvPr id="23" name="Picture 2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133" y="1678824"/>
              <a:ext cx="1957006" cy="1314125"/>
            </a:xfrm>
            <a:prstGeom prst="rect">
              <a:avLst/>
            </a:prstGeom>
            <a:ln>
              <a:solidFill>
                <a:srgbClr val="FF0000"/>
              </a:solidFill>
              <a:prstDash val="dash"/>
            </a:ln>
          </p:spPr>
        </p:pic>
        <p:pic>
          <p:nvPicPr>
            <p:cNvPr id="24" name="Picture 23">
              <a:hlinkClick r:id="rId6"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4938" y="3164637"/>
              <a:ext cx="982757" cy="1788744"/>
            </a:xfrm>
            <a:prstGeom prst="rect">
              <a:avLst/>
            </a:prstGeom>
            <a:ln>
              <a:solidFill>
                <a:srgbClr val="FF0000"/>
              </a:solidFill>
              <a:prstDash val="dash"/>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794" y="3439778"/>
              <a:ext cx="729848" cy="849062"/>
            </a:xfrm>
            <a:prstGeom prst="rect">
              <a:avLst/>
            </a:prstGeom>
            <a:ln>
              <a:solidFill>
                <a:srgbClr val="FF0000"/>
              </a:solidFill>
              <a:prstDash val="dash"/>
            </a:ln>
          </p:spPr>
        </p:pic>
      </p:grpSp>
      <p:sp>
        <p:nvSpPr>
          <p:cNvPr id="26" name="TextBox 25"/>
          <p:cNvSpPr txBox="1"/>
          <p:nvPr/>
        </p:nvSpPr>
        <p:spPr>
          <a:xfrm>
            <a:off x="3563888" y="1658212"/>
            <a:ext cx="2917402" cy="369332"/>
          </a:xfrm>
          <a:prstGeom prst="rect">
            <a:avLst/>
          </a:prstGeom>
          <a:noFill/>
        </p:spPr>
        <p:txBody>
          <a:bodyPr wrap="none" rtlCol="0">
            <a:spAutoFit/>
          </a:bodyPr>
          <a:lstStyle/>
          <a:p>
            <a:r>
              <a:rPr lang="en-US" dirty="0">
                <a:solidFill>
                  <a:srgbClr val="FF0000"/>
                </a:solidFill>
              </a:rPr>
              <a:t>Position Monitoring Switches</a:t>
            </a:r>
            <a:endParaRPr lang="sv-SE" dirty="0">
              <a:solidFill>
                <a:srgbClr val="FF0000"/>
              </a:solidFill>
            </a:endParaRPr>
          </a:p>
        </p:txBody>
      </p:sp>
      <p:sp>
        <p:nvSpPr>
          <p:cNvPr id="27" name="Oval 26"/>
          <p:cNvSpPr/>
          <p:nvPr/>
        </p:nvSpPr>
        <p:spPr>
          <a:xfrm>
            <a:off x="3601588" y="5063369"/>
            <a:ext cx="2141672" cy="7200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Straight Arrow Connector 31"/>
          <p:cNvCxnSpPr>
            <a:stCxn id="27" idx="6"/>
          </p:cNvCxnSpPr>
          <p:nvPr/>
        </p:nvCxnSpPr>
        <p:spPr>
          <a:xfrm flipV="1">
            <a:off x="5743260" y="4064873"/>
            <a:ext cx="929273" cy="1358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737001" y="3366874"/>
            <a:ext cx="2260440" cy="4699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Straight Arrow Connector 37"/>
          <p:cNvCxnSpPr>
            <a:stCxn id="35" idx="6"/>
            <a:endCxn id="5" idx="1"/>
          </p:cNvCxnSpPr>
          <p:nvPr/>
        </p:nvCxnSpPr>
        <p:spPr>
          <a:xfrm flipV="1">
            <a:off x="5997441" y="2605537"/>
            <a:ext cx="1401942" cy="996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9383" y="1708221"/>
            <a:ext cx="1612934" cy="1794631"/>
          </a:xfrm>
          <a:prstGeom prst="rect">
            <a:avLst/>
          </a:prstGeom>
          <a:ln>
            <a:solidFill>
              <a:srgbClr val="FF0000"/>
            </a:solidFill>
            <a:prstDash val="dash"/>
          </a:ln>
        </p:spPr>
      </p:pic>
      <p:sp>
        <p:nvSpPr>
          <p:cNvPr id="31" name="Oval 30"/>
          <p:cNvSpPr/>
          <p:nvPr/>
        </p:nvSpPr>
        <p:spPr>
          <a:xfrm>
            <a:off x="3748353" y="3774325"/>
            <a:ext cx="2260440" cy="4699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endCxn id="13" idx="1"/>
          </p:cNvCxnSpPr>
          <p:nvPr/>
        </p:nvCxnSpPr>
        <p:spPr>
          <a:xfrm flipV="1">
            <a:off x="6003094" y="3703754"/>
            <a:ext cx="1038994" cy="3113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2088" y="2352742"/>
            <a:ext cx="2026518" cy="2702024"/>
          </a:xfrm>
          <a:prstGeom prst="rect">
            <a:avLst/>
          </a:prstGeom>
          <a:ln>
            <a:solidFill>
              <a:srgbClr val="FF0000"/>
            </a:solidFill>
            <a:prstDash val="dash"/>
          </a:ln>
        </p:spPr>
      </p:pic>
      <p:sp>
        <p:nvSpPr>
          <p:cNvPr id="34" name="Oval 33"/>
          <p:cNvSpPr/>
          <p:nvPr/>
        </p:nvSpPr>
        <p:spPr>
          <a:xfrm>
            <a:off x="1043290" y="2033612"/>
            <a:ext cx="792088" cy="5760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Oval 35"/>
          <p:cNvSpPr/>
          <p:nvPr/>
        </p:nvSpPr>
        <p:spPr>
          <a:xfrm>
            <a:off x="2081485" y="5737561"/>
            <a:ext cx="792088" cy="5760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2343" y="2398063"/>
            <a:ext cx="1911227" cy="1916684"/>
          </a:xfrm>
          <a:prstGeom prst="rect">
            <a:avLst/>
          </a:prstGeom>
          <a:ln>
            <a:solidFill>
              <a:srgbClr val="FF0000"/>
            </a:solidFill>
            <a:prstDash val="dash"/>
          </a:ln>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33759" y="2036060"/>
            <a:ext cx="2245800" cy="2994400"/>
          </a:xfrm>
          <a:prstGeom prst="rect">
            <a:avLst/>
          </a:prstGeom>
          <a:ln>
            <a:solidFill>
              <a:srgbClr val="FF0000"/>
            </a:solidFill>
            <a:prstDash val="dash"/>
          </a:ln>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9458" y="3117879"/>
            <a:ext cx="2205869" cy="2941159"/>
          </a:xfrm>
          <a:prstGeom prst="rect">
            <a:avLst/>
          </a:prstGeom>
          <a:ln>
            <a:solidFill>
              <a:srgbClr val="FF0000"/>
            </a:solidFill>
            <a:prstDash val="dash"/>
          </a:ln>
        </p:spPr>
      </p:pic>
    </p:spTree>
    <p:extLst>
      <p:ext uri="{BB962C8B-B14F-4D97-AF65-F5344CB8AC3E}">
        <p14:creationId xmlns:p14="http://schemas.microsoft.com/office/powerpoint/2010/main" val="19000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0"/>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3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3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12" grpId="0" animBg="1"/>
      <p:bldP spid="12" grpId="1" animBg="1"/>
      <p:bldP spid="15" grpId="0"/>
      <p:bldP spid="15" grpId="1"/>
      <p:bldP spid="16" grpId="0" animBg="1"/>
      <p:bldP spid="16" grpId="1" animBg="1"/>
      <p:bldP spid="20" grpId="0"/>
      <p:bldP spid="20" grpId="1"/>
      <p:bldP spid="26" grpId="0"/>
      <p:bldP spid="26" grpId="1"/>
      <p:bldP spid="27" grpId="0" animBg="1"/>
      <p:bldP spid="27" grpId="1" animBg="1"/>
      <p:bldP spid="35" grpId="0" animBg="1"/>
      <p:bldP spid="35" grpId="1" animBg="1"/>
      <p:bldP spid="31" grpId="0" animBg="1"/>
      <p:bldP spid="31" grpId="1" animBg="1"/>
      <p:bldP spid="34" grpId="0" animBg="1"/>
      <p:bldP spid="34" grpId="1" animBg="1"/>
      <p:bldP spid="36" grpId="0" animBg="1"/>
      <p:bldP spid="3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PSS0 Cable Routes &amp; Cables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2322"/>
            <a:ext cx="8003232" cy="4977553"/>
          </a:xfrm>
          <a:prstGeom prst="rect">
            <a:avLst/>
          </a:prstGeom>
          <a:ln w="9525">
            <a:solidFill>
              <a:schemeClr val="tx1">
                <a:lumMod val="50000"/>
                <a:lumOff val="50000"/>
              </a:schemeClr>
            </a:solidFill>
          </a:ln>
        </p:spPr>
      </p:pic>
      <p:sp>
        <p:nvSpPr>
          <p:cNvPr id="6" name="TextBox 5"/>
          <p:cNvSpPr txBox="1"/>
          <p:nvPr/>
        </p:nvSpPr>
        <p:spPr>
          <a:xfrm>
            <a:off x="107504" y="1487331"/>
            <a:ext cx="2160240" cy="2523768"/>
          </a:xfrm>
          <a:prstGeom prst="rect">
            <a:avLst/>
          </a:prstGeom>
          <a:solidFill>
            <a:schemeClr val="bg1"/>
          </a:solidFill>
          <a:ln>
            <a:solidFill>
              <a:schemeClr val="tx1">
                <a:lumMod val="50000"/>
                <a:lumOff val="50000"/>
              </a:schemeClr>
            </a:solidFill>
          </a:ln>
        </p:spPr>
        <p:txBody>
          <a:bodyPr wrap="square" rtlCol="0">
            <a:spAutoFit/>
          </a:bodyPr>
          <a:lstStyle/>
          <a:p>
            <a:pPr marL="9525"/>
            <a:r>
              <a:rPr lang="en-US" sz="1400" dirty="0"/>
              <a:t>As part of safety requirements in accordance with </a:t>
            </a:r>
            <a:r>
              <a:rPr lang="sv-SE" sz="1400" dirty="0"/>
              <a:t>IEC 61508:2010, the </a:t>
            </a:r>
            <a:r>
              <a:rPr lang="sv-SE" sz="1400" dirty="0" err="1"/>
              <a:t>two</a:t>
            </a:r>
            <a:r>
              <a:rPr lang="sv-SE" sz="1400" dirty="0"/>
              <a:t> independent PSS0 </a:t>
            </a:r>
            <a:r>
              <a:rPr lang="sv-SE" sz="1400" dirty="0" err="1"/>
              <a:t>trains</a:t>
            </a:r>
            <a:r>
              <a:rPr lang="sv-SE" sz="1400" dirty="0"/>
              <a:t> </a:t>
            </a:r>
            <a:r>
              <a:rPr lang="sv-SE" sz="1400" dirty="0" err="1"/>
              <a:t>shoud</a:t>
            </a:r>
            <a:r>
              <a:rPr lang="sv-SE" sz="1400" dirty="0"/>
              <a:t> be </a:t>
            </a:r>
            <a:r>
              <a:rPr lang="sv-SE" sz="1400" dirty="0" err="1"/>
              <a:t>physically</a:t>
            </a:r>
            <a:r>
              <a:rPr lang="sv-SE" sz="1400" dirty="0"/>
              <a:t> </a:t>
            </a:r>
            <a:r>
              <a:rPr lang="sv-SE" sz="1400" dirty="0" err="1"/>
              <a:t>separated</a:t>
            </a:r>
            <a:r>
              <a:rPr lang="sv-SE" sz="1400" dirty="0"/>
              <a:t> </a:t>
            </a:r>
            <a:r>
              <a:rPr lang="en-GB" sz="1400" dirty="0"/>
              <a:t>to reduce the possibility of the PSS0 being affected by the same external events.</a:t>
            </a:r>
          </a:p>
          <a:p>
            <a:endParaRPr lang="en-US" dirty="0"/>
          </a:p>
        </p:txBody>
      </p:sp>
      <p:sp>
        <p:nvSpPr>
          <p:cNvPr id="7" name="TextBox 6"/>
          <p:cNvSpPr txBox="1"/>
          <p:nvPr/>
        </p:nvSpPr>
        <p:spPr>
          <a:xfrm>
            <a:off x="6323760" y="6149010"/>
            <a:ext cx="2126480" cy="307777"/>
          </a:xfrm>
          <a:prstGeom prst="rect">
            <a:avLst/>
          </a:prstGeom>
          <a:noFill/>
        </p:spPr>
        <p:txBody>
          <a:bodyPr wrap="none" rtlCol="0">
            <a:spAutoFit/>
          </a:bodyPr>
          <a:lstStyle/>
          <a:p>
            <a:r>
              <a:rPr lang="en-US" sz="1400" dirty="0"/>
              <a:t>Eddie Carse (ESS-0149416)</a:t>
            </a:r>
          </a:p>
        </p:txBody>
      </p:sp>
    </p:spTree>
    <p:extLst>
      <p:ext uri="{BB962C8B-B14F-4D97-AF65-F5344CB8AC3E}">
        <p14:creationId xmlns:p14="http://schemas.microsoft.com/office/powerpoint/2010/main" val="56733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E34C-90AA-224C-B1ED-DB97B198539B}"/>
              </a:ext>
            </a:extLst>
          </p:cNvPr>
          <p:cNvSpPr>
            <a:spLocks noGrp="1"/>
          </p:cNvSpPr>
          <p:nvPr>
            <p:ph type="title"/>
          </p:nvPr>
        </p:nvSpPr>
        <p:spPr/>
        <p:txBody>
          <a:bodyPr/>
          <a:lstStyle/>
          <a:p>
            <a:r>
              <a:rPr lang="en-GB" dirty="0"/>
              <a:t>Operation procedures</a:t>
            </a:r>
            <a:endParaRPr lang="sv-SE" dirty="0"/>
          </a:p>
        </p:txBody>
      </p:sp>
      <p:sp>
        <p:nvSpPr>
          <p:cNvPr id="4" name="Slide Number Placeholder 3">
            <a:extLst>
              <a:ext uri="{FF2B5EF4-FFF2-40B4-BE49-F238E27FC236}">
                <a16:creationId xmlns:a16="http://schemas.microsoft.com/office/drawing/2014/main" id="{2E0CDC8D-7676-5247-B869-85B100BE0F1F}"/>
              </a:ext>
            </a:extLst>
          </p:cNvPr>
          <p:cNvSpPr>
            <a:spLocks noGrp="1"/>
          </p:cNvSpPr>
          <p:nvPr>
            <p:ph type="sldNum" sz="quarter" idx="12"/>
          </p:nvPr>
        </p:nvSpPr>
        <p:spPr/>
        <p:txBody>
          <a:bodyPr/>
          <a:lstStyle/>
          <a:p>
            <a:fld id="{551115BC-487E-4422-894C-CB7CD3E79223}" type="slidenum">
              <a:rPr lang="en-GB" noProof="0" smtClean="0"/>
              <a:t>16</a:t>
            </a:fld>
            <a:endParaRPr lang="en-GB" noProof="0"/>
          </a:p>
        </p:txBody>
      </p:sp>
      <p:sp>
        <p:nvSpPr>
          <p:cNvPr id="5" name="TextBox 4">
            <a:extLst>
              <a:ext uri="{FF2B5EF4-FFF2-40B4-BE49-F238E27FC236}">
                <a16:creationId xmlns:a16="http://schemas.microsoft.com/office/drawing/2014/main" id="{FAFB48C2-FEBF-994D-9172-BFE8FD80A9E2}"/>
              </a:ext>
            </a:extLst>
          </p:cNvPr>
          <p:cNvSpPr txBox="1"/>
          <p:nvPr/>
        </p:nvSpPr>
        <p:spPr>
          <a:xfrm>
            <a:off x="454089" y="1700808"/>
            <a:ext cx="8964057" cy="1200329"/>
          </a:xfrm>
          <a:prstGeom prst="rect">
            <a:avLst/>
          </a:prstGeom>
          <a:noFill/>
        </p:spPr>
        <p:txBody>
          <a:bodyPr wrap="none" rtlCol="0">
            <a:spAutoFit/>
          </a:bodyPr>
          <a:lstStyle/>
          <a:p>
            <a:r>
              <a:rPr lang="en-GB" b="1" dirty="0"/>
              <a:t>ESS-0134492 Concept of operations</a:t>
            </a:r>
          </a:p>
          <a:p>
            <a:r>
              <a:rPr lang="en-GB" dirty="0"/>
              <a:t>The purpose of this document is to describe the concept of operation for Accelerator </a:t>
            </a:r>
          </a:p>
          <a:p>
            <a:r>
              <a:rPr lang="en-GB" dirty="0"/>
              <a:t>PSS0. This document defines a set of step-by-step instructions detailing operating procedures </a:t>
            </a:r>
          </a:p>
          <a:p>
            <a:r>
              <a:rPr lang="en-GB" dirty="0"/>
              <a:t>of the PSS0 installed within the ESS ISrc and LEBT test stand.</a:t>
            </a:r>
          </a:p>
        </p:txBody>
      </p:sp>
    </p:spTree>
    <p:extLst>
      <p:ext uri="{BB962C8B-B14F-4D97-AF65-F5344CB8AC3E}">
        <p14:creationId xmlns:p14="http://schemas.microsoft.com/office/powerpoint/2010/main" val="53318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0502-FCE2-8F4E-9E43-7718CBE606AA}"/>
              </a:ext>
            </a:extLst>
          </p:cNvPr>
          <p:cNvSpPr>
            <a:spLocks noGrp="1"/>
          </p:cNvSpPr>
          <p:nvPr>
            <p:ph type="title"/>
          </p:nvPr>
        </p:nvSpPr>
        <p:spPr/>
        <p:txBody>
          <a:bodyPr/>
          <a:lstStyle/>
          <a:p>
            <a:r>
              <a:rPr lang="en-GB" dirty="0"/>
              <a:t>Operation procedures - PSS0 Basic Formalised Search</a:t>
            </a:r>
          </a:p>
        </p:txBody>
      </p:sp>
      <p:sp>
        <p:nvSpPr>
          <p:cNvPr id="4" name="Slide Number Placeholder 3">
            <a:extLst>
              <a:ext uri="{FF2B5EF4-FFF2-40B4-BE49-F238E27FC236}">
                <a16:creationId xmlns:a16="http://schemas.microsoft.com/office/drawing/2014/main" id="{0FFE5742-2218-0942-B7B8-DCBA91B7C8B3}"/>
              </a:ext>
            </a:extLst>
          </p:cNvPr>
          <p:cNvSpPr>
            <a:spLocks noGrp="1"/>
          </p:cNvSpPr>
          <p:nvPr>
            <p:ph type="sldNum" sz="quarter" idx="12"/>
          </p:nvPr>
        </p:nvSpPr>
        <p:spPr/>
        <p:txBody>
          <a:bodyPr/>
          <a:lstStyle/>
          <a:p>
            <a:fld id="{551115BC-487E-4422-894C-CB7CD3E79223}" type="slidenum">
              <a:rPr lang="en-GB" noProof="0" smtClean="0"/>
              <a:t>17</a:t>
            </a:fld>
            <a:endParaRPr lang="en-GB" noProof="0" dirty="0"/>
          </a:p>
        </p:txBody>
      </p:sp>
      <p:pic>
        <p:nvPicPr>
          <p:cNvPr id="7" name="Picture 6">
            <a:extLst>
              <a:ext uri="{FF2B5EF4-FFF2-40B4-BE49-F238E27FC236}">
                <a16:creationId xmlns:a16="http://schemas.microsoft.com/office/drawing/2014/main" id="{0160B448-5559-1A40-A9AA-24EDA1553869}"/>
              </a:ext>
            </a:extLst>
          </p:cNvPr>
          <p:cNvPicPr>
            <a:picLocks noChangeAspect="1"/>
          </p:cNvPicPr>
          <p:nvPr/>
        </p:nvPicPr>
        <p:blipFill rotWithShape="1">
          <a:blip r:embed="rId2">
            <a:extLst>
              <a:ext uri="{28A0092B-C50C-407E-A947-70E740481C1C}">
                <a14:useLocalDpi xmlns:a14="http://schemas.microsoft.com/office/drawing/2010/main" val="0"/>
              </a:ext>
            </a:extLst>
          </a:blip>
          <a:srcRect r="1307"/>
          <a:stretch/>
        </p:blipFill>
        <p:spPr>
          <a:xfrm>
            <a:off x="473043" y="1844824"/>
            <a:ext cx="4320480" cy="4293096"/>
          </a:xfrm>
          <a:prstGeom prst="rect">
            <a:avLst/>
          </a:prstGeom>
        </p:spPr>
      </p:pic>
      <p:cxnSp>
        <p:nvCxnSpPr>
          <p:cNvPr id="9" name="Curved Connector 8">
            <a:extLst>
              <a:ext uri="{FF2B5EF4-FFF2-40B4-BE49-F238E27FC236}">
                <a16:creationId xmlns:a16="http://schemas.microsoft.com/office/drawing/2014/main" id="{B47B3FB2-4824-BF4D-95E7-F76B1A5A3817}"/>
              </a:ext>
            </a:extLst>
          </p:cNvPr>
          <p:cNvCxnSpPr>
            <a:cxnSpLocks/>
          </p:cNvCxnSpPr>
          <p:nvPr/>
        </p:nvCxnSpPr>
        <p:spPr>
          <a:xfrm rot="16200000" flipV="1">
            <a:off x="3386537" y="3750367"/>
            <a:ext cx="1794862" cy="1296143"/>
          </a:xfrm>
          <a:prstGeom prst="curvedConnector3">
            <a:avLst>
              <a:gd name="adj1" fmla="val 307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CA8E1853-E127-8B4A-8713-7E2307491C23}"/>
              </a:ext>
            </a:extLst>
          </p:cNvPr>
          <p:cNvCxnSpPr>
            <a:cxnSpLocks/>
          </p:cNvCxnSpPr>
          <p:nvPr/>
        </p:nvCxnSpPr>
        <p:spPr>
          <a:xfrm rot="16200000" flipV="1">
            <a:off x="2863025" y="2728138"/>
            <a:ext cx="1041686" cy="504056"/>
          </a:xfrm>
          <a:prstGeom prst="curvedConnector3">
            <a:avLst>
              <a:gd name="adj1" fmla="val 9851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20F992B2-DBF8-EC48-BB85-98DC160693A1}"/>
              </a:ext>
            </a:extLst>
          </p:cNvPr>
          <p:cNvCxnSpPr>
            <a:cxnSpLocks/>
          </p:cNvCxnSpPr>
          <p:nvPr/>
        </p:nvCxnSpPr>
        <p:spPr>
          <a:xfrm rot="10800000" flipV="1">
            <a:off x="1835697" y="2459321"/>
            <a:ext cx="1296145" cy="520843"/>
          </a:xfrm>
          <a:prstGeom prst="curvedConnector3">
            <a:avLst>
              <a:gd name="adj1" fmla="val 10105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D747AFFE-D3BE-054B-8339-4059CE59B07F}"/>
              </a:ext>
            </a:extLst>
          </p:cNvPr>
          <p:cNvCxnSpPr>
            <a:cxnSpLocks/>
          </p:cNvCxnSpPr>
          <p:nvPr/>
        </p:nvCxnSpPr>
        <p:spPr>
          <a:xfrm rot="16200000" flipV="1">
            <a:off x="1100531" y="2426231"/>
            <a:ext cx="786259" cy="324036"/>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BAC4A1C0-A0C4-A948-8D11-C2722C4CF2C1}"/>
              </a:ext>
            </a:extLst>
          </p:cNvPr>
          <p:cNvCxnSpPr>
            <a:cxnSpLocks/>
          </p:cNvCxnSpPr>
          <p:nvPr/>
        </p:nvCxnSpPr>
        <p:spPr>
          <a:xfrm rot="5400000">
            <a:off x="1474589" y="2847895"/>
            <a:ext cx="2537372" cy="2369254"/>
          </a:xfrm>
          <a:prstGeom prst="curvedConnector3">
            <a:avLst>
              <a:gd name="adj1" fmla="val 9836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B4AE5F6D-6573-B741-A328-2DB3342ACDE0}"/>
              </a:ext>
            </a:extLst>
          </p:cNvPr>
          <p:cNvCxnSpPr>
            <a:cxnSpLocks/>
          </p:cNvCxnSpPr>
          <p:nvPr/>
        </p:nvCxnSpPr>
        <p:spPr>
          <a:xfrm>
            <a:off x="1558648" y="2239212"/>
            <a:ext cx="2369254" cy="480531"/>
          </a:xfrm>
          <a:prstGeom prst="curvedConnector3">
            <a:avLst>
              <a:gd name="adj1" fmla="val 74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6EA6FF15-168E-B743-9B3E-0BE205BE2508}"/>
              </a:ext>
            </a:extLst>
          </p:cNvPr>
          <p:cNvCxnSpPr>
            <a:cxnSpLocks/>
          </p:cNvCxnSpPr>
          <p:nvPr/>
        </p:nvCxnSpPr>
        <p:spPr>
          <a:xfrm>
            <a:off x="1558648" y="5301208"/>
            <a:ext cx="925121" cy="516969"/>
          </a:xfrm>
          <a:prstGeom prst="curvedConnector3">
            <a:avLst>
              <a:gd name="adj1" fmla="val -2153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2615B650-3ABE-9F42-9920-29C2FD09105D}"/>
              </a:ext>
            </a:extLst>
          </p:cNvPr>
          <p:cNvCxnSpPr>
            <a:cxnSpLocks/>
          </p:cNvCxnSpPr>
          <p:nvPr/>
        </p:nvCxnSpPr>
        <p:spPr>
          <a:xfrm rot="5400000" flipH="1" flipV="1">
            <a:off x="2733078" y="5167389"/>
            <a:ext cx="660986" cy="640592"/>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B70BD63-5F1D-4245-8CCA-99EE689B7DFF}"/>
              </a:ext>
            </a:extLst>
          </p:cNvPr>
          <p:cNvSpPr txBox="1"/>
          <p:nvPr/>
        </p:nvSpPr>
        <p:spPr>
          <a:xfrm>
            <a:off x="4931599" y="5125884"/>
            <a:ext cx="263214" cy="276999"/>
          </a:xfrm>
          <a:prstGeom prst="rect">
            <a:avLst/>
          </a:prstGeom>
          <a:noFill/>
          <a:ln>
            <a:solidFill>
              <a:schemeClr val="accent1">
                <a:shade val="95000"/>
                <a:satMod val="105000"/>
              </a:schemeClr>
            </a:solidFill>
          </a:ln>
        </p:spPr>
        <p:txBody>
          <a:bodyPr wrap="none" rtlCol="0">
            <a:spAutoFit/>
          </a:bodyPr>
          <a:lstStyle/>
          <a:p>
            <a:r>
              <a:rPr lang="en-GB" sz="1200" b="1" dirty="0"/>
              <a:t>1</a:t>
            </a:r>
          </a:p>
        </p:txBody>
      </p:sp>
      <p:sp>
        <p:nvSpPr>
          <p:cNvPr id="73" name="TextBox 72">
            <a:extLst>
              <a:ext uri="{FF2B5EF4-FFF2-40B4-BE49-F238E27FC236}">
                <a16:creationId xmlns:a16="http://schemas.microsoft.com/office/drawing/2014/main" id="{8E7C14F1-D787-E34B-B45A-EE334ACD66A4}"/>
              </a:ext>
            </a:extLst>
          </p:cNvPr>
          <p:cNvSpPr txBox="1"/>
          <p:nvPr/>
        </p:nvSpPr>
        <p:spPr>
          <a:xfrm>
            <a:off x="5194812" y="5125884"/>
            <a:ext cx="529315" cy="276999"/>
          </a:xfrm>
          <a:prstGeom prst="rect">
            <a:avLst/>
          </a:prstGeom>
          <a:noFill/>
          <a:ln>
            <a:solidFill>
              <a:schemeClr val="accent1">
                <a:shade val="95000"/>
                <a:satMod val="105000"/>
              </a:schemeClr>
            </a:solidFill>
          </a:ln>
        </p:spPr>
        <p:txBody>
          <a:bodyPr wrap="square" rtlCol="0">
            <a:spAutoFit/>
          </a:bodyPr>
          <a:lstStyle/>
          <a:p>
            <a:r>
              <a:rPr lang="en-GB" sz="1200" b="1" dirty="0"/>
              <a:t>Start</a:t>
            </a:r>
          </a:p>
        </p:txBody>
      </p:sp>
      <p:sp>
        <p:nvSpPr>
          <p:cNvPr id="75" name="TextBox 74">
            <a:extLst>
              <a:ext uri="{FF2B5EF4-FFF2-40B4-BE49-F238E27FC236}">
                <a16:creationId xmlns:a16="http://schemas.microsoft.com/office/drawing/2014/main" id="{FF7EAC45-D213-D74D-8FE2-D3FF4C431B72}"/>
              </a:ext>
            </a:extLst>
          </p:cNvPr>
          <p:cNvSpPr txBox="1"/>
          <p:nvPr/>
        </p:nvSpPr>
        <p:spPr>
          <a:xfrm>
            <a:off x="1634066" y="2845166"/>
            <a:ext cx="263214" cy="276999"/>
          </a:xfrm>
          <a:prstGeom prst="rect">
            <a:avLst/>
          </a:prstGeom>
          <a:noFill/>
          <a:ln>
            <a:solidFill>
              <a:schemeClr val="accent1">
                <a:shade val="95000"/>
                <a:satMod val="105000"/>
              </a:schemeClr>
            </a:solidFill>
          </a:ln>
        </p:spPr>
        <p:txBody>
          <a:bodyPr wrap="none" rtlCol="0">
            <a:spAutoFit/>
          </a:bodyPr>
          <a:lstStyle/>
          <a:p>
            <a:r>
              <a:rPr lang="en-GB" sz="1200" b="1" dirty="0"/>
              <a:t>2</a:t>
            </a:r>
          </a:p>
        </p:txBody>
      </p:sp>
      <p:sp>
        <p:nvSpPr>
          <p:cNvPr id="76" name="TextBox 75">
            <a:extLst>
              <a:ext uri="{FF2B5EF4-FFF2-40B4-BE49-F238E27FC236}">
                <a16:creationId xmlns:a16="http://schemas.microsoft.com/office/drawing/2014/main" id="{5FCED08D-E9D1-FB4F-BEC8-7882B8C091E5}"/>
              </a:ext>
            </a:extLst>
          </p:cNvPr>
          <p:cNvSpPr txBox="1"/>
          <p:nvPr/>
        </p:nvSpPr>
        <p:spPr>
          <a:xfrm>
            <a:off x="5260170" y="1595703"/>
            <a:ext cx="263214" cy="276999"/>
          </a:xfrm>
          <a:prstGeom prst="rect">
            <a:avLst/>
          </a:prstGeom>
          <a:noFill/>
          <a:ln>
            <a:solidFill>
              <a:schemeClr val="accent1">
                <a:shade val="95000"/>
                <a:satMod val="105000"/>
              </a:schemeClr>
            </a:solidFill>
          </a:ln>
        </p:spPr>
        <p:txBody>
          <a:bodyPr wrap="square" rtlCol="0">
            <a:spAutoFit/>
          </a:bodyPr>
          <a:lstStyle/>
          <a:p>
            <a:r>
              <a:rPr lang="en-GB" sz="1200" b="1" dirty="0"/>
              <a:t>1</a:t>
            </a:r>
          </a:p>
        </p:txBody>
      </p:sp>
      <p:sp>
        <p:nvSpPr>
          <p:cNvPr id="77" name="TextBox 76">
            <a:extLst>
              <a:ext uri="{FF2B5EF4-FFF2-40B4-BE49-F238E27FC236}">
                <a16:creationId xmlns:a16="http://schemas.microsoft.com/office/drawing/2014/main" id="{B94E6EED-98E3-D34C-A3B1-33331544E721}"/>
              </a:ext>
            </a:extLst>
          </p:cNvPr>
          <p:cNvSpPr txBox="1"/>
          <p:nvPr/>
        </p:nvSpPr>
        <p:spPr>
          <a:xfrm>
            <a:off x="5523383" y="1595703"/>
            <a:ext cx="552687" cy="276999"/>
          </a:xfrm>
          <a:prstGeom prst="rect">
            <a:avLst/>
          </a:prstGeom>
          <a:noFill/>
          <a:ln>
            <a:solidFill>
              <a:schemeClr val="accent1">
                <a:shade val="95000"/>
                <a:satMod val="105000"/>
              </a:schemeClr>
            </a:solidFill>
          </a:ln>
        </p:spPr>
        <p:txBody>
          <a:bodyPr wrap="square" rtlCol="0">
            <a:spAutoFit/>
          </a:bodyPr>
          <a:lstStyle/>
          <a:p>
            <a:r>
              <a:rPr lang="en-GB" sz="1200" b="1" dirty="0"/>
              <a:t>Start</a:t>
            </a:r>
          </a:p>
        </p:txBody>
      </p:sp>
      <p:sp>
        <p:nvSpPr>
          <p:cNvPr id="79" name="TextBox 78">
            <a:extLst>
              <a:ext uri="{FF2B5EF4-FFF2-40B4-BE49-F238E27FC236}">
                <a16:creationId xmlns:a16="http://schemas.microsoft.com/office/drawing/2014/main" id="{1478EAFC-32B1-4A4C-B52C-351822A082E7}"/>
              </a:ext>
            </a:extLst>
          </p:cNvPr>
          <p:cNvSpPr txBox="1"/>
          <p:nvPr/>
        </p:nvSpPr>
        <p:spPr>
          <a:xfrm>
            <a:off x="5226896" y="2061183"/>
            <a:ext cx="299861" cy="275950"/>
          </a:xfrm>
          <a:prstGeom prst="rect">
            <a:avLst/>
          </a:prstGeom>
          <a:noFill/>
          <a:ln>
            <a:solidFill>
              <a:schemeClr val="accent1">
                <a:shade val="95000"/>
                <a:satMod val="105000"/>
              </a:schemeClr>
            </a:solidFill>
          </a:ln>
        </p:spPr>
        <p:txBody>
          <a:bodyPr wrap="square" rtlCol="0">
            <a:spAutoFit/>
          </a:bodyPr>
          <a:lstStyle/>
          <a:p>
            <a:r>
              <a:rPr lang="en-GB" sz="1200" b="1" dirty="0"/>
              <a:t>2</a:t>
            </a:r>
          </a:p>
        </p:txBody>
      </p:sp>
      <p:sp>
        <p:nvSpPr>
          <p:cNvPr id="80" name="TextBox 79">
            <a:extLst>
              <a:ext uri="{FF2B5EF4-FFF2-40B4-BE49-F238E27FC236}">
                <a16:creationId xmlns:a16="http://schemas.microsoft.com/office/drawing/2014/main" id="{17C2363B-B3E3-AC43-A585-4D76D9309C39}"/>
              </a:ext>
            </a:extLst>
          </p:cNvPr>
          <p:cNvSpPr txBox="1"/>
          <p:nvPr/>
        </p:nvSpPr>
        <p:spPr>
          <a:xfrm>
            <a:off x="5526757" y="1875467"/>
            <a:ext cx="3505016" cy="461665"/>
          </a:xfrm>
          <a:prstGeom prst="rect">
            <a:avLst/>
          </a:prstGeom>
          <a:noFill/>
          <a:ln>
            <a:solidFill>
              <a:schemeClr val="accent1">
                <a:shade val="95000"/>
                <a:satMod val="105000"/>
              </a:schemeClr>
            </a:solidFill>
          </a:ln>
        </p:spPr>
        <p:txBody>
          <a:bodyPr wrap="square" rtlCol="0">
            <a:spAutoFit/>
          </a:bodyPr>
          <a:lstStyle/>
          <a:p>
            <a:r>
              <a:rPr lang="en-GB" sz="1200" b="1" dirty="0"/>
              <a:t>‘Procedural’ check for personnel inside HV platform and that all HV platform doors are closed.</a:t>
            </a:r>
          </a:p>
        </p:txBody>
      </p:sp>
      <p:sp>
        <p:nvSpPr>
          <p:cNvPr id="81" name="TextBox 80">
            <a:extLst>
              <a:ext uri="{FF2B5EF4-FFF2-40B4-BE49-F238E27FC236}">
                <a16:creationId xmlns:a16="http://schemas.microsoft.com/office/drawing/2014/main" id="{7F411428-C131-1A48-BA87-28FEABBDCCE5}"/>
              </a:ext>
            </a:extLst>
          </p:cNvPr>
          <p:cNvSpPr txBox="1"/>
          <p:nvPr/>
        </p:nvSpPr>
        <p:spPr>
          <a:xfrm>
            <a:off x="2091266" y="5463301"/>
            <a:ext cx="263214" cy="276999"/>
          </a:xfrm>
          <a:prstGeom prst="rect">
            <a:avLst/>
          </a:prstGeom>
          <a:noFill/>
          <a:ln>
            <a:solidFill>
              <a:schemeClr val="accent1">
                <a:shade val="95000"/>
                <a:satMod val="105000"/>
              </a:schemeClr>
            </a:solidFill>
          </a:ln>
        </p:spPr>
        <p:txBody>
          <a:bodyPr wrap="none" rtlCol="0">
            <a:spAutoFit/>
          </a:bodyPr>
          <a:lstStyle/>
          <a:p>
            <a:r>
              <a:rPr lang="en-GB" sz="1200" b="1" dirty="0"/>
              <a:t>4</a:t>
            </a:r>
          </a:p>
        </p:txBody>
      </p:sp>
      <p:sp>
        <p:nvSpPr>
          <p:cNvPr id="82" name="TextBox 81">
            <a:extLst>
              <a:ext uri="{FF2B5EF4-FFF2-40B4-BE49-F238E27FC236}">
                <a16:creationId xmlns:a16="http://schemas.microsoft.com/office/drawing/2014/main" id="{F1F95015-486E-054A-AECF-F70C16EDC992}"/>
              </a:ext>
            </a:extLst>
          </p:cNvPr>
          <p:cNvSpPr txBox="1"/>
          <p:nvPr/>
        </p:nvSpPr>
        <p:spPr>
          <a:xfrm>
            <a:off x="1655679" y="2054333"/>
            <a:ext cx="263214" cy="276999"/>
          </a:xfrm>
          <a:prstGeom prst="rect">
            <a:avLst/>
          </a:prstGeom>
          <a:noFill/>
          <a:ln>
            <a:solidFill>
              <a:schemeClr val="accent1">
                <a:shade val="95000"/>
                <a:satMod val="105000"/>
              </a:schemeClr>
            </a:solidFill>
          </a:ln>
        </p:spPr>
        <p:txBody>
          <a:bodyPr wrap="none" rtlCol="0">
            <a:spAutoFit/>
          </a:bodyPr>
          <a:lstStyle/>
          <a:p>
            <a:r>
              <a:rPr lang="en-GB" sz="1200" b="1" dirty="0"/>
              <a:t>3</a:t>
            </a:r>
          </a:p>
        </p:txBody>
      </p:sp>
      <p:sp>
        <p:nvSpPr>
          <p:cNvPr id="83" name="TextBox 82">
            <a:extLst>
              <a:ext uri="{FF2B5EF4-FFF2-40B4-BE49-F238E27FC236}">
                <a16:creationId xmlns:a16="http://schemas.microsoft.com/office/drawing/2014/main" id="{4BDA953E-0DE6-B445-BB27-7EE42837440B}"/>
              </a:ext>
            </a:extLst>
          </p:cNvPr>
          <p:cNvSpPr txBox="1"/>
          <p:nvPr/>
        </p:nvSpPr>
        <p:spPr>
          <a:xfrm>
            <a:off x="3389659" y="4842567"/>
            <a:ext cx="263214" cy="276999"/>
          </a:xfrm>
          <a:prstGeom prst="rect">
            <a:avLst/>
          </a:prstGeom>
          <a:noFill/>
          <a:ln>
            <a:solidFill>
              <a:schemeClr val="accent1">
                <a:shade val="95000"/>
                <a:satMod val="105000"/>
              </a:schemeClr>
            </a:solidFill>
          </a:ln>
        </p:spPr>
        <p:txBody>
          <a:bodyPr wrap="none" rtlCol="0">
            <a:spAutoFit/>
          </a:bodyPr>
          <a:lstStyle/>
          <a:p>
            <a:r>
              <a:rPr lang="en-GB" sz="1200" b="1" dirty="0"/>
              <a:t>5</a:t>
            </a:r>
          </a:p>
        </p:txBody>
      </p:sp>
      <p:sp>
        <p:nvSpPr>
          <p:cNvPr id="84" name="TextBox 83">
            <a:extLst>
              <a:ext uri="{FF2B5EF4-FFF2-40B4-BE49-F238E27FC236}">
                <a16:creationId xmlns:a16="http://schemas.microsoft.com/office/drawing/2014/main" id="{9BD29F83-7738-0B49-8128-C6084AD79BC1}"/>
              </a:ext>
            </a:extLst>
          </p:cNvPr>
          <p:cNvSpPr txBox="1"/>
          <p:nvPr/>
        </p:nvSpPr>
        <p:spPr>
          <a:xfrm>
            <a:off x="3860874" y="5494073"/>
            <a:ext cx="263214" cy="276999"/>
          </a:xfrm>
          <a:prstGeom prst="rect">
            <a:avLst/>
          </a:prstGeom>
          <a:noFill/>
          <a:ln>
            <a:solidFill>
              <a:schemeClr val="accent1">
                <a:shade val="95000"/>
                <a:satMod val="105000"/>
              </a:schemeClr>
            </a:solidFill>
          </a:ln>
        </p:spPr>
        <p:txBody>
          <a:bodyPr wrap="none" rtlCol="0">
            <a:spAutoFit/>
          </a:bodyPr>
          <a:lstStyle/>
          <a:p>
            <a:r>
              <a:rPr lang="en-GB" sz="1200" b="1" dirty="0"/>
              <a:t>6</a:t>
            </a:r>
          </a:p>
        </p:txBody>
      </p:sp>
      <p:sp>
        <p:nvSpPr>
          <p:cNvPr id="85" name="TextBox 84">
            <a:extLst>
              <a:ext uri="{FF2B5EF4-FFF2-40B4-BE49-F238E27FC236}">
                <a16:creationId xmlns:a16="http://schemas.microsoft.com/office/drawing/2014/main" id="{098A2B33-7C75-F940-9814-56E20221493F}"/>
              </a:ext>
            </a:extLst>
          </p:cNvPr>
          <p:cNvSpPr txBox="1"/>
          <p:nvPr/>
        </p:nvSpPr>
        <p:spPr>
          <a:xfrm>
            <a:off x="2396066" y="3607166"/>
            <a:ext cx="263214" cy="276999"/>
          </a:xfrm>
          <a:prstGeom prst="rect">
            <a:avLst/>
          </a:prstGeom>
          <a:noFill/>
          <a:ln>
            <a:solidFill>
              <a:schemeClr val="accent1">
                <a:shade val="95000"/>
                <a:satMod val="105000"/>
              </a:schemeClr>
            </a:solidFill>
          </a:ln>
        </p:spPr>
        <p:txBody>
          <a:bodyPr wrap="none" rtlCol="0">
            <a:spAutoFit/>
          </a:bodyPr>
          <a:lstStyle/>
          <a:p>
            <a:r>
              <a:rPr lang="en-GB" sz="1200" b="1" dirty="0"/>
              <a:t>2</a:t>
            </a:r>
          </a:p>
        </p:txBody>
      </p:sp>
      <p:cxnSp>
        <p:nvCxnSpPr>
          <p:cNvPr id="86" name="Curved Connector 85">
            <a:extLst>
              <a:ext uri="{FF2B5EF4-FFF2-40B4-BE49-F238E27FC236}">
                <a16:creationId xmlns:a16="http://schemas.microsoft.com/office/drawing/2014/main" id="{B6118BDB-61C3-7D48-BE8E-6EC56BCA8873}"/>
              </a:ext>
            </a:extLst>
          </p:cNvPr>
          <p:cNvCxnSpPr>
            <a:cxnSpLocks/>
          </p:cNvCxnSpPr>
          <p:nvPr/>
        </p:nvCxnSpPr>
        <p:spPr>
          <a:xfrm rot="16200000" flipH="1">
            <a:off x="3350914" y="5261113"/>
            <a:ext cx="613880" cy="406038"/>
          </a:xfrm>
          <a:prstGeom prst="curvedConnector3">
            <a:avLst>
              <a:gd name="adj1" fmla="val 10291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103">
            <a:extLst>
              <a:ext uri="{FF2B5EF4-FFF2-40B4-BE49-F238E27FC236}">
                <a16:creationId xmlns:a16="http://schemas.microsoft.com/office/drawing/2014/main" id="{584A7314-E4D6-814A-919A-07DA83E3003B}"/>
              </a:ext>
            </a:extLst>
          </p:cNvPr>
          <p:cNvCxnSpPr>
            <a:cxnSpLocks/>
          </p:cNvCxnSpPr>
          <p:nvPr/>
        </p:nvCxnSpPr>
        <p:spPr>
          <a:xfrm>
            <a:off x="3992481" y="5818177"/>
            <a:ext cx="461236" cy="1270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973A965-16A5-4349-853E-BF55ED913035}"/>
              </a:ext>
            </a:extLst>
          </p:cNvPr>
          <p:cNvSpPr txBox="1"/>
          <p:nvPr/>
        </p:nvSpPr>
        <p:spPr>
          <a:xfrm>
            <a:off x="5547434" y="5702035"/>
            <a:ext cx="263214" cy="276999"/>
          </a:xfrm>
          <a:prstGeom prst="rect">
            <a:avLst/>
          </a:prstGeom>
          <a:noFill/>
          <a:ln>
            <a:solidFill>
              <a:schemeClr val="accent1">
                <a:shade val="95000"/>
                <a:satMod val="105000"/>
              </a:schemeClr>
            </a:solidFill>
          </a:ln>
        </p:spPr>
        <p:txBody>
          <a:bodyPr wrap="none" rtlCol="0">
            <a:spAutoFit/>
          </a:bodyPr>
          <a:lstStyle/>
          <a:p>
            <a:r>
              <a:rPr lang="en-GB" sz="1200" b="1" dirty="0"/>
              <a:t>8</a:t>
            </a:r>
          </a:p>
        </p:txBody>
      </p:sp>
      <p:sp>
        <p:nvSpPr>
          <p:cNvPr id="110" name="TextBox 109">
            <a:extLst>
              <a:ext uri="{FF2B5EF4-FFF2-40B4-BE49-F238E27FC236}">
                <a16:creationId xmlns:a16="http://schemas.microsoft.com/office/drawing/2014/main" id="{FAB37340-E1E9-CC40-B011-8B2085E01D91}"/>
              </a:ext>
            </a:extLst>
          </p:cNvPr>
          <p:cNvSpPr txBox="1"/>
          <p:nvPr/>
        </p:nvSpPr>
        <p:spPr>
          <a:xfrm>
            <a:off x="5810647" y="5702035"/>
            <a:ext cx="562248" cy="276999"/>
          </a:xfrm>
          <a:prstGeom prst="rect">
            <a:avLst/>
          </a:prstGeom>
          <a:noFill/>
          <a:ln>
            <a:solidFill>
              <a:schemeClr val="accent1">
                <a:shade val="95000"/>
                <a:satMod val="105000"/>
              </a:schemeClr>
            </a:solidFill>
          </a:ln>
        </p:spPr>
        <p:txBody>
          <a:bodyPr wrap="square" rtlCol="0">
            <a:spAutoFit/>
          </a:bodyPr>
          <a:lstStyle/>
          <a:p>
            <a:r>
              <a:rPr lang="en-GB" sz="1200" b="1" dirty="0"/>
              <a:t>Finish</a:t>
            </a:r>
          </a:p>
        </p:txBody>
      </p:sp>
      <p:sp>
        <p:nvSpPr>
          <p:cNvPr id="111" name="TextBox 110">
            <a:extLst>
              <a:ext uri="{FF2B5EF4-FFF2-40B4-BE49-F238E27FC236}">
                <a16:creationId xmlns:a16="http://schemas.microsoft.com/office/drawing/2014/main" id="{06B33B59-3F98-354D-9F10-1C033FD83FD3}"/>
              </a:ext>
            </a:extLst>
          </p:cNvPr>
          <p:cNvSpPr txBox="1"/>
          <p:nvPr/>
        </p:nvSpPr>
        <p:spPr>
          <a:xfrm>
            <a:off x="5226896" y="2519550"/>
            <a:ext cx="299861" cy="275950"/>
          </a:xfrm>
          <a:prstGeom prst="rect">
            <a:avLst/>
          </a:prstGeom>
          <a:noFill/>
          <a:ln>
            <a:solidFill>
              <a:schemeClr val="accent1">
                <a:shade val="95000"/>
                <a:satMod val="105000"/>
              </a:schemeClr>
            </a:solidFill>
          </a:ln>
        </p:spPr>
        <p:txBody>
          <a:bodyPr wrap="square" rtlCol="0">
            <a:spAutoFit/>
          </a:bodyPr>
          <a:lstStyle/>
          <a:p>
            <a:r>
              <a:rPr lang="en-GB" sz="1200" b="1" dirty="0"/>
              <a:t>3</a:t>
            </a:r>
          </a:p>
        </p:txBody>
      </p:sp>
      <p:sp>
        <p:nvSpPr>
          <p:cNvPr id="112" name="TextBox 111">
            <a:extLst>
              <a:ext uri="{FF2B5EF4-FFF2-40B4-BE49-F238E27FC236}">
                <a16:creationId xmlns:a16="http://schemas.microsoft.com/office/drawing/2014/main" id="{A486D0BE-E956-2F43-B00B-0EAA0EC22728}"/>
              </a:ext>
            </a:extLst>
          </p:cNvPr>
          <p:cNvSpPr txBox="1"/>
          <p:nvPr/>
        </p:nvSpPr>
        <p:spPr>
          <a:xfrm>
            <a:off x="5526757" y="2333834"/>
            <a:ext cx="3505016" cy="646331"/>
          </a:xfrm>
          <a:prstGeom prst="rect">
            <a:avLst/>
          </a:prstGeom>
          <a:noFill/>
          <a:ln>
            <a:solidFill>
              <a:schemeClr val="accent1">
                <a:shade val="95000"/>
                <a:satMod val="105000"/>
              </a:schemeClr>
            </a:solidFill>
          </a:ln>
        </p:spPr>
        <p:txBody>
          <a:bodyPr wrap="square" rtlCol="0">
            <a:spAutoFit/>
          </a:bodyPr>
          <a:lstStyle/>
          <a:p>
            <a:r>
              <a:rPr lang="en-GB" sz="1200" b="1" dirty="0"/>
              <a:t>Press Search button 1. Search around HV grounding relay area and under HV platform. Search way around to the search button 2 area</a:t>
            </a:r>
          </a:p>
        </p:txBody>
      </p:sp>
      <p:sp>
        <p:nvSpPr>
          <p:cNvPr id="113" name="TextBox 112">
            <a:extLst>
              <a:ext uri="{FF2B5EF4-FFF2-40B4-BE49-F238E27FC236}">
                <a16:creationId xmlns:a16="http://schemas.microsoft.com/office/drawing/2014/main" id="{D41D3815-D3E0-1041-A1F8-8228C55E33BA}"/>
              </a:ext>
            </a:extLst>
          </p:cNvPr>
          <p:cNvSpPr txBox="1"/>
          <p:nvPr/>
        </p:nvSpPr>
        <p:spPr>
          <a:xfrm>
            <a:off x="5226896" y="3067576"/>
            <a:ext cx="299861" cy="275950"/>
          </a:xfrm>
          <a:prstGeom prst="rect">
            <a:avLst/>
          </a:prstGeom>
          <a:noFill/>
          <a:ln>
            <a:solidFill>
              <a:schemeClr val="accent1">
                <a:shade val="95000"/>
                <a:satMod val="105000"/>
              </a:schemeClr>
            </a:solidFill>
          </a:ln>
        </p:spPr>
        <p:txBody>
          <a:bodyPr wrap="square" rtlCol="0">
            <a:spAutoFit/>
          </a:bodyPr>
          <a:lstStyle/>
          <a:p>
            <a:r>
              <a:rPr lang="en-GB" sz="1200" b="1" dirty="0"/>
              <a:t>4</a:t>
            </a:r>
          </a:p>
        </p:txBody>
      </p:sp>
      <p:sp>
        <p:nvSpPr>
          <p:cNvPr id="114" name="TextBox 113">
            <a:extLst>
              <a:ext uri="{FF2B5EF4-FFF2-40B4-BE49-F238E27FC236}">
                <a16:creationId xmlns:a16="http://schemas.microsoft.com/office/drawing/2014/main" id="{6FD99E0A-AF83-BF4C-B837-E91F69530AE4}"/>
              </a:ext>
            </a:extLst>
          </p:cNvPr>
          <p:cNvSpPr txBox="1"/>
          <p:nvPr/>
        </p:nvSpPr>
        <p:spPr>
          <a:xfrm>
            <a:off x="5526757" y="2983928"/>
            <a:ext cx="3505016" cy="461665"/>
          </a:xfrm>
          <a:prstGeom prst="rect">
            <a:avLst/>
          </a:prstGeom>
          <a:noFill/>
          <a:ln>
            <a:solidFill>
              <a:schemeClr val="accent1">
                <a:shade val="95000"/>
                <a:satMod val="105000"/>
              </a:schemeClr>
            </a:solidFill>
          </a:ln>
        </p:spPr>
        <p:txBody>
          <a:bodyPr wrap="square" rtlCol="0">
            <a:spAutoFit/>
          </a:bodyPr>
          <a:lstStyle/>
          <a:p>
            <a:r>
              <a:rPr lang="en-GB" sz="1200" b="1" dirty="0"/>
              <a:t>Search around this area and again under the HV platform. Then press Search button 2</a:t>
            </a:r>
          </a:p>
        </p:txBody>
      </p:sp>
      <p:sp>
        <p:nvSpPr>
          <p:cNvPr id="115" name="TextBox 114">
            <a:extLst>
              <a:ext uri="{FF2B5EF4-FFF2-40B4-BE49-F238E27FC236}">
                <a16:creationId xmlns:a16="http://schemas.microsoft.com/office/drawing/2014/main" id="{9AE815B6-930B-CC46-8249-944EEA6ECB9A}"/>
              </a:ext>
            </a:extLst>
          </p:cNvPr>
          <p:cNvSpPr txBox="1"/>
          <p:nvPr/>
        </p:nvSpPr>
        <p:spPr>
          <a:xfrm>
            <a:off x="5228048" y="3441628"/>
            <a:ext cx="299861" cy="275950"/>
          </a:xfrm>
          <a:prstGeom prst="rect">
            <a:avLst/>
          </a:prstGeom>
          <a:noFill/>
          <a:ln>
            <a:solidFill>
              <a:schemeClr val="accent1">
                <a:shade val="95000"/>
                <a:satMod val="105000"/>
              </a:schemeClr>
            </a:solidFill>
          </a:ln>
        </p:spPr>
        <p:txBody>
          <a:bodyPr wrap="square" rtlCol="0">
            <a:spAutoFit/>
          </a:bodyPr>
          <a:lstStyle/>
          <a:p>
            <a:r>
              <a:rPr lang="en-GB" sz="1200" b="1" dirty="0"/>
              <a:t>5</a:t>
            </a:r>
          </a:p>
        </p:txBody>
      </p:sp>
      <p:sp>
        <p:nvSpPr>
          <p:cNvPr id="116" name="TextBox 115">
            <a:extLst>
              <a:ext uri="{FF2B5EF4-FFF2-40B4-BE49-F238E27FC236}">
                <a16:creationId xmlns:a16="http://schemas.microsoft.com/office/drawing/2014/main" id="{6F2DF5FF-9B3C-9142-9145-4388F3C1FB12}"/>
              </a:ext>
            </a:extLst>
          </p:cNvPr>
          <p:cNvSpPr txBox="1"/>
          <p:nvPr/>
        </p:nvSpPr>
        <p:spPr>
          <a:xfrm>
            <a:off x="5526757" y="3442515"/>
            <a:ext cx="3505016" cy="276999"/>
          </a:xfrm>
          <a:prstGeom prst="rect">
            <a:avLst/>
          </a:prstGeom>
          <a:noFill/>
          <a:ln>
            <a:solidFill>
              <a:schemeClr val="accent1">
                <a:shade val="95000"/>
                <a:satMod val="105000"/>
              </a:schemeClr>
            </a:solidFill>
          </a:ln>
        </p:spPr>
        <p:txBody>
          <a:bodyPr wrap="square" rtlCol="0">
            <a:spAutoFit/>
          </a:bodyPr>
          <a:lstStyle/>
          <a:p>
            <a:r>
              <a:rPr lang="en-GB" sz="1200" b="1" dirty="0"/>
              <a:t>Remove grounding rod from the HV platform.</a:t>
            </a:r>
          </a:p>
        </p:txBody>
      </p:sp>
      <p:sp>
        <p:nvSpPr>
          <p:cNvPr id="117" name="TextBox 116">
            <a:extLst>
              <a:ext uri="{FF2B5EF4-FFF2-40B4-BE49-F238E27FC236}">
                <a16:creationId xmlns:a16="http://schemas.microsoft.com/office/drawing/2014/main" id="{CA542204-2A93-C444-BA28-4D0B7C55D281}"/>
              </a:ext>
            </a:extLst>
          </p:cNvPr>
          <p:cNvSpPr txBox="1"/>
          <p:nvPr/>
        </p:nvSpPr>
        <p:spPr>
          <a:xfrm>
            <a:off x="5228582" y="3717043"/>
            <a:ext cx="296487" cy="275950"/>
          </a:xfrm>
          <a:prstGeom prst="rect">
            <a:avLst/>
          </a:prstGeom>
          <a:noFill/>
          <a:ln>
            <a:solidFill>
              <a:schemeClr val="accent1">
                <a:shade val="95000"/>
                <a:satMod val="105000"/>
              </a:schemeClr>
            </a:solidFill>
          </a:ln>
        </p:spPr>
        <p:txBody>
          <a:bodyPr wrap="square" rtlCol="0">
            <a:spAutoFit/>
          </a:bodyPr>
          <a:lstStyle/>
          <a:p>
            <a:r>
              <a:rPr lang="en-GB" sz="1200" b="1" dirty="0"/>
              <a:t>6</a:t>
            </a:r>
          </a:p>
        </p:txBody>
      </p:sp>
      <p:sp>
        <p:nvSpPr>
          <p:cNvPr id="118" name="TextBox 117">
            <a:extLst>
              <a:ext uri="{FF2B5EF4-FFF2-40B4-BE49-F238E27FC236}">
                <a16:creationId xmlns:a16="http://schemas.microsoft.com/office/drawing/2014/main" id="{2A111190-23DB-6A4E-AB67-FD9E51551EF0}"/>
              </a:ext>
            </a:extLst>
          </p:cNvPr>
          <p:cNvSpPr txBox="1"/>
          <p:nvPr/>
        </p:nvSpPr>
        <p:spPr>
          <a:xfrm>
            <a:off x="5523383" y="3716518"/>
            <a:ext cx="3505016" cy="276999"/>
          </a:xfrm>
          <a:prstGeom prst="rect">
            <a:avLst/>
          </a:prstGeom>
          <a:noFill/>
          <a:ln>
            <a:solidFill>
              <a:schemeClr val="accent1">
                <a:shade val="95000"/>
                <a:satMod val="105000"/>
              </a:schemeClr>
            </a:solidFill>
          </a:ln>
        </p:spPr>
        <p:txBody>
          <a:bodyPr wrap="square" rtlCol="0">
            <a:spAutoFit/>
          </a:bodyPr>
          <a:lstStyle/>
          <a:p>
            <a:r>
              <a:rPr lang="en-GB" sz="1200" b="1" dirty="0"/>
              <a:t>Place grounding rod in position across the door. </a:t>
            </a:r>
          </a:p>
        </p:txBody>
      </p:sp>
      <p:sp>
        <p:nvSpPr>
          <p:cNvPr id="119" name="TextBox 118">
            <a:extLst>
              <a:ext uri="{FF2B5EF4-FFF2-40B4-BE49-F238E27FC236}">
                <a16:creationId xmlns:a16="http://schemas.microsoft.com/office/drawing/2014/main" id="{CA91F1A9-0ADA-4A4F-B354-BD79419EF597}"/>
              </a:ext>
            </a:extLst>
          </p:cNvPr>
          <p:cNvSpPr txBox="1"/>
          <p:nvPr/>
        </p:nvSpPr>
        <p:spPr>
          <a:xfrm>
            <a:off x="4451643" y="5701045"/>
            <a:ext cx="263214" cy="276999"/>
          </a:xfrm>
          <a:prstGeom prst="rect">
            <a:avLst/>
          </a:prstGeom>
          <a:noFill/>
          <a:ln>
            <a:solidFill>
              <a:schemeClr val="accent1">
                <a:shade val="95000"/>
                <a:satMod val="105000"/>
              </a:schemeClr>
            </a:solidFill>
          </a:ln>
        </p:spPr>
        <p:txBody>
          <a:bodyPr wrap="none" rtlCol="0">
            <a:spAutoFit/>
          </a:bodyPr>
          <a:lstStyle/>
          <a:p>
            <a:r>
              <a:rPr lang="en-GB" sz="1200" b="1" dirty="0"/>
              <a:t>7</a:t>
            </a:r>
          </a:p>
        </p:txBody>
      </p:sp>
      <p:sp>
        <p:nvSpPr>
          <p:cNvPr id="123" name="TextBox 122">
            <a:extLst>
              <a:ext uri="{FF2B5EF4-FFF2-40B4-BE49-F238E27FC236}">
                <a16:creationId xmlns:a16="http://schemas.microsoft.com/office/drawing/2014/main" id="{625D7E47-555B-4B43-A0B8-915DC5FD66E1}"/>
              </a:ext>
            </a:extLst>
          </p:cNvPr>
          <p:cNvSpPr txBox="1"/>
          <p:nvPr/>
        </p:nvSpPr>
        <p:spPr>
          <a:xfrm>
            <a:off x="5231967" y="4104307"/>
            <a:ext cx="291416" cy="275950"/>
          </a:xfrm>
          <a:prstGeom prst="rect">
            <a:avLst/>
          </a:prstGeom>
          <a:noFill/>
          <a:ln>
            <a:solidFill>
              <a:schemeClr val="accent1">
                <a:shade val="95000"/>
                <a:satMod val="105000"/>
              </a:schemeClr>
            </a:solidFill>
          </a:ln>
        </p:spPr>
        <p:txBody>
          <a:bodyPr wrap="square" rtlCol="0">
            <a:spAutoFit/>
          </a:bodyPr>
          <a:lstStyle/>
          <a:p>
            <a:r>
              <a:rPr lang="en-GB" sz="1200" b="1" dirty="0"/>
              <a:t>7</a:t>
            </a:r>
          </a:p>
        </p:txBody>
      </p:sp>
      <p:sp>
        <p:nvSpPr>
          <p:cNvPr id="124" name="TextBox 123">
            <a:extLst>
              <a:ext uri="{FF2B5EF4-FFF2-40B4-BE49-F238E27FC236}">
                <a16:creationId xmlns:a16="http://schemas.microsoft.com/office/drawing/2014/main" id="{0B7A8231-129B-D044-96D3-E103D24FDCEF}"/>
              </a:ext>
            </a:extLst>
          </p:cNvPr>
          <p:cNvSpPr txBox="1"/>
          <p:nvPr/>
        </p:nvSpPr>
        <p:spPr>
          <a:xfrm>
            <a:off x="5523383" y="3994929"/>
            <a:ext cx="3505016" cy="461665"/>
          </a:xfrm>
          <a:prstGeom prst="rect">
            <a:avLst/>
          </a:prstGeom>
          <a:noFill/>
          <a:ln>
            <a:solidFill>
              <a:schemeClr val="accent1">
                <a:shade val="95000"/>
                <a:satMod val="105000"/>
              </a:schemeClr>
            </a:solidFill>
          </a:ln>
        </p:spPr>
        <p:txBody>
          <a:bodyPr wrap="square" rtlCol="0">
            <a:spAutoFit/>
          </a:bodyPr>
          <a:lstStyle/>
          <a:p>
            <a:r>
              <a:rPr lang="en-GB" sz="1200" b="1" dirty="0"/>
              <a:t>Close door place ‘Safety Key” into key exchange and remove ‘Access key’. </a:t>
            </a:r>
          </a:p>
        </p:txBody>
      </p:sp>
      <p:cxnSp>
        <p:nvCxnSpPr>
          <p:cNvPr id="125" name="Curved Connector 124">
            <a:extLst>
              <a:ext uri="{FF2B5EF4-FFF2-40B4-BE49-F238E27FC236}">
                <a16:creationId xmlns:a16="http://schemas.microsoft.com/office/drawing/2014/main" id="{5A6D7604-6184-094F-9A92-FB2A71AB5D39}"/>
              </a:ext>
            </a:extLst>
          </p:cNvPr>
          <p:cNvCxnSpPr>
            <a:cxnSpLocks/>
          </p:cNvCxnSpPr>
          <p:nvPr/>
        </p:nvCxnSpPr>
        <p:spPr>
          <a:xfrm flipV="1">
            <a:off x="4712783" y="5830877"/>
            <a:ext cx="838798" cy="231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E1DBFA1-0E56-3245-932A-19ABCECC522D}"/>
              </a:ext>
            </a:extLst>
          </p:cNvPr>
          <p:cNvSpPr txBox="1"/>
          <p:nvPr/>
        </p:nvSpPr>
        <p:spPr>
          <a:xfrm>
            <a:off x="5260169" y="4456594"/>
            <a:ext cx="263214" cy="276999"/>
          </a:xfrm>
          <a:prstGeom prst="rect">
            <a:avLst/>
          </a:prstGeom>
          <a:noFill/>
          <a:ln>
            <a:solidFill>
              <a:schemeClr val="accent1">
                <a:shade val="95000"/>
                <a:satMod val="105000"/>
              </a:schemeClr>
            </a:solidFill>
          </a:ln>
        </p:spPr>
        <p:txBody>
          <a:bodyPr wrap="none" rtlCol="0">
            <a:spAutoFit/>
          </a:bodyPr>
          <a:lstStyle/>
          <a:p>
            <a:r>
              <a:rPr lang="en-GB" sz="1200" b="1" dirty="0"/>
              <a:t>8</a:t>
            </a:r>
          </a:p>
        </p:txBody>
      </p:sp>
      <p:sp>
        <p:nvSpPr>
          <p:cNvPr id="128" name="TextBox 127">
            <a:extLst>
              <a:ext uri="{FF2B5EF4-FFF2-40B4-BE49-F238E27FC236}">
                <a16:creationId xmlns:a16="http://schemas.microsoft.com/office/drawing/2014/main" id="{224A7EF8-E087-FA43-8FAF-E71E0227BE9E}"/>
              </a:ext>
            </a:extLst>
          </p:cNvPr>
          <p:cNvSpPr txBox="1"/>
          <p:nvPr/>
        </p:nvSpPr>
        <p:spPr>
          <a:xfrm>
            <a:off x="5523383" y="4456594"/>
            <a:ext cx="3505016" cy="276999"/>
          </a:xfrm>
          <a:prstGeom prst="rect">
            <a:avLst/>
          </a:prstGeom>
          <a:noFill/>
          <a:ln>
            <a:solidFill>
              <a:schemeClr val="accent1">
                <a:shade val="95000"/>
                <a:satMod val="105000"/>
              </a:schemeClr>
            </a:solidFill>
          </a:ln>
        </p:spPr>
        <p:txBody>
          <a:bodyPr wrap="square" rtlCol="0">
            <a:spAutoFit/>
          </a:bodyPr>
          <a:lstStyle/>
          <a:p>
            <a:r>
              <a:rPr lang="en-GB" sz="1200" b="1" dirty="0"/>
              <a:t>Finish. The formalised search is now complete.</a:t>
            </a:r>
          </a:p>
        </p:txBody>
      </p:sp>
    </p:spTree>
    <p:extLst>
      <p:ext uri="{BB962C8B-B14F-4D97-AF65-F5344CB8AC3E}">
        <p14:creationId xmlns:p14="http://schemas.microsoft.com/office/powerpoint/2010/main" val="4881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500"/>
                                        <p:tgtEl>
                                          <p:spTgt spid="1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500"/>
                                        <p:tgtEl>
                                          <p:spTgt spid="1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500"/>
                                        <p:tgtEl>
                                          <p:spTgt spid="1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fade">
                                      <p:cBhvr>
                                        <p:cTn id="70" dur="500"/>
                                        <p:tgtEl>
                                          <p:spTgt spid="1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500"/>
                                        <p:tgtEl>
                                          <p:spTgt spid="1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500"/>
                                        <p:tgtEl>
                                          <p:spTgt spid="1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500"/>
                                        <p:tgtEl>
                                          <p:spTgt spid="10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500"/>
                                        <p:tgtEl>
                                          <p:spTgt spid="11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Effect transition="in" filter="fade">
                                      <p:cBhvr>
                                        <p:cTn id="95" dur="500"/>
                                        <p:tgtEl>
                                          <p:spTgt spid="1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4"/>
                                        </p:tgtEl>
                                        <p:attrNameLst>
                                          <p:attrName>style.visibility</p:attrName>
                                        </p:attrNameLst>
                                      </p:cBhvr>
                                      <p:to>
                                        <p:strVal val="visible"/>
                                      </p:to>
                                    </p:set>
                                    <p:animEffect transition="in" filter="fade">
                                      <p:cBhvr>
                                        <p:cTn id="98" dur="500"/>
                                        <p:tgtEl>
                                          <p:spTgt spid="12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fade">
                                      <p:cBhvr>
                                        <p:cTn id="103" dur="500"/>
                                        <p:tgtEl>
                                          <p:spTgt spid="1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8"/>
                                        </p:tgtEl>
                                        <p:attrNameLst>
                                          <p:attrName>style.visibility</p:attrName>
                                        </p:attrNameLst>
                                      </p:cBhvr>
                                      <p:to>
                                        <p:strVal val="visible"/>
                                      </p:to>
                                    </p:set>
                                    <p:animEffect transition="in" filter="fade">
                                      <p:cBhvr>
                                        <p:cTn id="106" dur="500"/>
                                        <p:tgtEl>
                                          <p:spTgt spid="128"/>
                                        </p:tgtEl>
                                      </p:cBhvr>
                                    </p:animEffect>
                                  </p:childTnLst>
                                </p:cTn>
                              </p:par>
                              <p:par>
                                <p:cTn id="107" presetID="10" presetClass="entr" presetSubtype="0" fill="hold" nodeType="withEffect">
                                  <p:stCondLst>
                                    <p:cond delay="0"/>
                                  </p:stCondLst>
                                  <p:childTnLst>
                                    <p:set>
                                      <p:cBhvr>
                                        <p:cTn id="108" dur="1" fill="hold">
                                          <p:stCondLst>
                                            <p:cond delay="0"/>
                                          </p:stCondLst>
                                        </p:cTn>
                                        <p:tgtEl>
                                          <p:spTgt spid="125"/>
                                        </p:tgtEl>
                                        <p:attrNameLst>
                                          <p:attrName>style.visibility</p:attrName>
                                        </p:attrNameLst>
                                      </p:cBhvr>
                                      <p:to>
                                        <p:strVal val="visible"/>
                                      </p:to>
                                    </p:set>
                                    <p:animEffect transition="in" filter="fade">
                                      <p:cBhvr>
                                        <p:cTn id="109" dur="500"/>
                                        <p:tgtEl>
                                          <p:spTgt spid="12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animEffect transition="in" filter="fade">
                                      <p:cBhvr>
                                        <p:cTn id="112" dur="500"/>
                                        <p:tgtEl>
                                          <p:spTgt spid="10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0" grpId="0" animBg="1"/>
      <p:bldP spid="81" grpId="0" animBg="1"/>
      <p:bldP spid="82" grpId="0" animBg="1"/>
      <p:bldP spid="83" grpId="0" animBg="1"/>
      <p:bldP spid="84"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3" grpId="0" animBg="1"/>
      <p:bldP spid="124" grpId="0" animBg="1"/>
      <p:bldP spid="127" grpId="0" animBg="1"/>
      <p:bldP spid="1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274078" y="4687133"/>
            <a:ext cx="1800200" cy="147908"/>
            <a:chOff x="5436096" y="4650865"/>
            <a:chExt cx="1800200" cy="147908"/>
          </a:xfrm>
        </p:grpSpPr>
        <p:sp>
          <p:nvSpPr>
            <p:cNvPr id="24" name="Rounded Rectangle 23"/>
            <p:cNvSpPr/>
            <p:nvPr/>
          </p:nvSpPr>
          <p:spPr>
            <a:xfrm>
              <a:off x="5436096" y="4650865"/>
              <a:ext cx="1800200"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exagon 24"/>
            <p:cNvSpPr/>
            <p:nvPr/>
          </p:nvSpPr>
          <p:spPr>
            <a:xfrm>
              <a:off x="5564244"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Hexagon 25"/>
            <p:cNvSpPr/>
            <p:nvPr/>
          </p:nvSpPr>
          <p:spPr>
            <a:xfrm>
              <a:off x="5761627"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Hexagon 26"/>
            <p:cNvSpPr/>
            <p:nvPr/>
          </p:nvSpPr>
          <p:spPr>
            <a:xfrm>
              <a:off x="5959010"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Hexagon 27"/>
            <p:cNvSpPr/>
            <p:nvPr/>
          </p:nvSpPr>
          <p:spPr>
            <a:xfrm>
              <a:off x="6158250"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Hexagon 28"/>
            <p:cNvSpPr/>
            <p:nvPr/>
          </p:nvSpPr>
          <p:spPr>
            <a:xfrm>
              <a:off x="6350257"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Hexagon 29"/>
            <p:cNvSpPr/>
            <p:nvPr/>
          </p:nvSpPr>
          <p:spPr>
            <a:xfrm>
              <a:off x="6553200"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Hexagon 30"/>
            <p:cNvSpPr/>
            <p:nvPr/>
          </p:nvSpPr>
          <p:spPr>
            <a:xfrm>
              <a:off x="6747009"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Hexagon 31"/>
            <p:cNvSpPr/>
            <p:nvPr/>
          </p:nvSpPr>
          <p:spPr>
            <a:xfrm>
              <a:off x="6941709" y="4663663"/>
              <a:ext cx="141882"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Oval 1"/>
          <p:cNvSpPr/>
          <p:nvPr/>
        </p:nvSpPr>
        <p:spPr>
          <a:xfrm>
            <a:off x="989722" y="450906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1187744" y="4707082"/>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flipV="1">
            <a:off x="989722" y="4509060"/>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1750" y="4221088"/>
            <a:ext cx="1080000" cy="10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11284" y="1511152"/>
            <a:ext cx="17881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G01-FEB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HV Power Supply</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val 14"/>
          <p:cNvSpPr/>
          <p:nvPr/>
        </p:nvSpPr>
        <p:spPr>
          <a:xfrm>
            <a:off x="5490222" y="450906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5688244" y="4707082"/>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Straight Connector 16"/>
          <p:cNvCxnSpPr/>
          <p:nvPr/>
        </p:nvCxnSpPr>
        <p:spPr>
          <a:xfrm rot="5400000" flipV="1">
            <a:off x="5490222" y="4509060"/>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02250" y="4221088"/>
            <a:ext cx="3186174" cy="10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6570222" y="450906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6768244" y="4707082"/>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1" name="Straight Connector 20"/>
          <p:cNvCxnSpPr/>
          <p:nvPr/>
        </p:nvCxnSpPr>
        <p:spPr>
          <a:xfrm flipV="1">
            <a:off x="6570222" y="4509060"/>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29047" y="1515334"/>
            <a:ext cx="240213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G01- accelerator tunnel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HV fenced area door</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638" y="4457918"/>
            <a:ext cx="1008112" cy="606339"/>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576" y="5326134"/>
            <a:ext cx="1008112" cy="606339"/>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35" y="2438702"/>
            <a:ext cx="1371030" cy="1294108"/>
          </a:xfrm>
          <a:prstGeom prst="rect">
            <a:avLst/>
          </a:prstGeom>
          <a:noFill/>
          <a:ln>
            <a:solidFill>
              <a:schemeClr val="tx1"/>
            </a:solidFill>
          </a:ln>
        </p:spPr>
      </p:pic>
      <p:sp>
        <p:nvSpPr>
          <p:cNvPr id="5" name="TextBox 4"/>
          <p:cNvSpPr txBox="1"/>
          <p:nvPr/>
        </p:nvSpPr>
        <p:spPr>
          <a:xfrm>
            <a:off x="723667" y="5589060"/>
            <a:ext cx="4276171" cy="523220"/>
          </a:xfrm>
          <a:prstGeom prst="rect">
            <a:avLst/>
          </a:prstGeom>
          <a:noFill/>
          <a:ln>
            <a:solidFill>
              <a:schemeClr val="bg1">
                <a:lumMod val="75000"/>
              </a:schemeClr>
            </a:solidFill>
          </a:ln>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Access Key: Ensures door cannot be opened without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this key. Access key is released by a separate unit in FEB.</a:t>
            </a:r>
            <a:endParaRPr kumimoji="0" lang="sv-SE"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3" name="TextBox 32"/>
          <p:cNvSpPr txBox="1"/>
          <p:nvPr/>
        </p:nvSpPr>
        <p:spPr>
          <a:xfrm>
            <a:off x="4607492" y="6042505"/>
            <a:ext cx="43215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Safety Key: Removed key </a:t>
            </a:r>
            <a:r>
              <a:rPr lang="en-US" sz="1400" dirty="0">
                <a:solidFill>
                  <a:srgbClr val="FF0000"/>
                </a:solidFill>
                <a:latin typeface="Calibri"/>
              </a:rPr>
              <a:t>ensures</a:t>
            </a:r>
            <a:r>
              <a:rPr kumimoji="0" lang="en-US" sz="1400" b="0" i="0" u="none" strike="noStrike" kern="1200" cap="none" spc="0" normalizeH="0" baseline="0" noProof="0" dirty="0">
                <a:ln>
                  <a:noFill/>
                </a:ln>
                <a:solidFill>
                  <a:srgbClr val="FF0000"/>
                </a:solidFill>
                <a:effectLst/>
                <a:uLnTx/>
                <a:uFillTx/>
                <a:latin typeface="Calibri"/>
                <a:ea typeface="+mn-ea"/>
                <a:cs typeface="+mn-cs"/>
              </a:rPr>
              <a:t> door cannot be locked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until operator returns from </a:t>
            </a:r>
            <a:r>
              <a:rPr kumimoji="0" lang="en-US" sz="1400" b="0" i="0" u="none" strike="noStrike" kern="1200" cap="none" spc="0" normalizeH="0" baseline="0" noProof="0" dirty="0" err="1">
                <a:ln>
                  <a:noFill/>
                </a:ln>
                <a:solidFill>
                  <a:srgbClr val="FF0000"/>
                </a:solidFill>
                <a:effectLst/>
                <a:uLnTx/>
                <a:uFillTx/>
                <a:latin typeface="Calibri"/>
                <a:ea typeface="+mn-ea"/>
                <a:cs typeface="+mn-cs"/>
              </a:rPr>
              <a:t>ISrc</a:t>
            </a:r>
            <a:r>
              <a:rPr kumimoji="0" lang="en-US" sz="1400" b="0" i="0" u="none" strike="noStrike" kern="1200" cap="none" spc="0" normalizeH="0" baseline="0" noProof="0" dirty="0">
                <a:ln>
                  <a:noFill/>
                </a:ln>
                <a:solidFill>
                  <a:srgbClr val="FF0000"/>
                </a:solidFill>
                <a:effectLst/>
                <a:uLnTx/>
                <a:uFillTx/>
                <a:latin typeface="Calibri"/>
                <a:ea typeface="+mn-ea"/>
                <a:cs typeface="+mn-cs"/>
              </a:rPr>
              <a:t> fenced area with the key.</a:t>
            </a:r>
            <a:endParaRPr kumimoji="0" lang="sv-SE" sz="14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583" y="2081837"/>
            <a:ext cx="939333" cy="2084235"/>
          </a:xfrm>
          <a:prstGeom prst="rect">
            <a:avLst/>
          </a:prstGeom>
        </p:spPr>
      </p:pic>
      <p:sp>
        <p:nvSpPr>
          <p:cNvPr id="11" name="Rectangle 10"/>
          <p:cNvSpPr/>
          <p:nvPr/>
        </p:nvSpPr>
        <p:spPr>
          <a:xfrm>
            <a:off x="8101096" y="4559382"/>
            <a:ext cx="178011" cy="4537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Straight Connector 37"/>
          <p:cNvCxnSpPr/>
          <p:nvPr/>
        </p:nvCxnSpPr>
        <p:spPr>
          <a:xfrm flipH="1">
            <a:off x="8116660" y="4575315"/>
            <a:ext cx="162714" cy="437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596336" y="4677060"/>
            <a:ext cx="319900" cy="2132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Straight Connector 58"/>
          <p:cNvCxnSpPr>
            <a:stCxn id="41" idx="3"/>
            <a:endCxn id="11" idx="1"/>
          </p:cNvCxnSpPr>
          <p:nvPr/>
        </p:nvCxnSpPr>
        <p:spPr>
          <a:xfrm>
            <a:off x="7916236" y="4783694"/>
            <a:ext cx="184860" cy="2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70253" y="4187887"/>
            <a:ext cx="10919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alibri"/>
              </a:rPr>
              <a:t>Solenoid ON</a:t>
            </a: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4" name="Arc 63"/>
          <p:cNvSpPr/>
          <p:nvPr/>
        </p:nvSpPr>
        <p:spPr>
          <a:xfrm>
            <a:off x="7643924" y="4490029"/>
            <a:ext cx="224725" cy="370677"/>
          </a:xfrm>
          <a:prstGeom prst="arc">
            <a:avLst>
              <a:gd name="adj1" fmla="val 10725227"/>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5" name="Arc 64"/>
          <p:cNvSpPr/>
          <p:nvPr/>
        </p:nvSpPr>
        <p:spPr>
          <a:xfrm>
            <a:off x="7641328" y="4490028"/>
            <a:ext cx="224725" cy="370677"/>
          </a:xfrm>
          <a:prstGeom prst="arc">
            <a:avLst>
              <a:gd name="adj1" fmla="val 13461829"/>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9" name="TextBox 68"/>
          <p:cNvSpPr txBox="1"/>
          <p:nvPr/>
        </p:nvSpPr>
        <p:spPr>
          <a:xfrm>
            <a:off x="7403859" y="5015274"/>
            <a:ext cx="9845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alibri"/>
              </a:rPr>
              <a:t>Door Open</a:t>
            </a: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2" name="TextBox 41"/>
          <p:cNvSpPr txBox="1"/>
          <p:nvPr/>
        </p:nvSpPr>
        <p:spPr>
          <a:xfrm>
            <a:off x="2055981" y="2663810"/>
            <a:ext cx="3346245" cy="738664"/>
          </a:xfrm>
          <a:prstGeom prst="rect">
            <a:avLst/>
          </a:prstGeom>
          <a:noFill/>
          <a:ln>
            <a:solidFill>
              <a:schemeClr val="bg1">
                <a:lumMod val="75000"/>
              </a:schemeClr>
            </a:solidFill>
          </a:ln>
        </p:spPr>
        <p:txBody>
          <a:bodyPr wrap="square" rtlCol="0">
            <a:spAutoFit/>
          </a:bodyPr>
          <a:lstStyle>
            <a:defPPr>
              <a:defRPr lang="sv-SE"/>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FF0000"/>
                </a:solidFill>
                <a:effectLst/>
                <a:uLnTx/>
                <a:uFillTx/>
                <a:latin typeface="Calibri"/>
              </a:defRPr>
            </a:lvl1pPr>
          </a:lstStyle>
          <a:p>
            <a:pPr marL="285750" indent="-285750">
              <a:buFont typeface="Arial" panose="020B0604020202020204" pitchFamily="34" charset="0"/>
              <a:buChar char="•"/>
            </a:pPr>
            <a:r>
              <a:rPr lang="en-US" dirty="0">
                <a:solidFill>
                  <a:srgbClr val="0070C0"/>
                </a:solidFill>
              </a:rPr>
              <a:t>PSS contactors interfacing the mains incoming power of the HV PS open.</a:t>
            </a:r>
          </a:p>
          <a:p>
            <a:pPr marL="285750" indent="-285750">
              <a:buFont typeface="Arial" panose="020B0604020202020204" pitchFamily="34" charset="0"/>
              <a:buChar char="•"/>
            </a:pPr>
            <a:r>
              <a:rPr lang="en-US" dirty="0">
                <a:solidFill>
                  <a:srgbClr val="0070C0"/>
                </a:solidFill>
              </a:rPr>
              <a:t>The grounding relay closes.</a:t>
            </a:r>
          </a:p>
        </p:txBody>
      </p:sp>
      <p:sp>
        <p:nvSpPr>
          <p:cNvPr id="43" name="Title 1">
            <a:extLst>
              <a:ext uri="{FF2B5EF4-FFF2-40B4-BE49-F238E27FC236}">
                <a16:creationId xmlns:a16="http://schemas.microsoft.com/office/drawing/2014/main" id="{A4DB9F1A-C61A-B34D-8757-54BDA5ADFB43}"/>
              </a:ext>
            </a:extLst>
          </p:cNvPr>
          <p:cNvSpPr>
            <a:spLocks noGrp="1"/>
          </p:cNvSpPr>
          <p:nvPr>
            <p:ph type="title"/>
          </p:nvPr>
        </p:nvSpPr>
        <p:spPr/>
        <p:txBody>
          <a:bodyPr/>
          <a:lstStyle/>
          <a:p>
            <a:r>
              <a:rPr lang="en-GB" dirty="0"/>
              <a:t>Operation procedures – Key exchange philosophy</a:t>
            </a:r>
            <a:endParaRPr lang="sv-SE" dirty="0"/>
          </a:p>
        </p:txBody>
      </p:sp>
    </p:spTree>
    <p:extLst>
      <p:ext uri="{BB962C8B-B14F-4D97-AF65-F5344CB8AC3E}">
        <p14:creationId xmlns:p14="http://schemas.microsoft.com/office/powerpoint/2010/main" val="10760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par>
                                <p:cTn id="18" presetID="7" presetClass="emph" presetSubtype="1" nodeType="withEffect">
                                  <p:stCondLst>
                                    <p:cond delay="0"/>
                                  </p:stCondLst>
                                  <p:childTnLst>
                                    <p:set>
                                      <p:cBhvr>
                                        <p:cTn id="19" dur="indefinite"/>
                                        <p:tgtEl>
                                          <p:spTgt spid="11"/>
                                        </p:tgtEl>
                                        <p:attrNameLst>
                                          <p:attrName>stroke.color</p:attrName>
                                        </p:attrNameLst>
                                      </p:cBhvr>
                                      <p:to>
                                        <p:clrVal>
                                          <a:srgbClr val="FF3300"/>
                                        </p:clrVal>
                                      </p:to>
                                    </p:set>
                                    <p:set>
                                      <p:cBhvr>
                                        <p:cTn id="20" dur="indefinite"/>
                                        <p:tgtEl>
                                          <p:spTgt spid="11"/>
                                        </p:tgtEl>
                                        <p:attrNameLst>
                                          <p:attrName>stroke.on</p:attrName>
                                        </p:attrNameLst>
                                      </p:cBhvr>
                                      <p:to>
                                        <p:strVal val="true"/>
                                      </p:to>
                                    </p:set>
                                  </p:childTnLst>
                                </p:cTn>
                              </p:par>
                              <p:par>
                                <p:cTn id="21" presetID="7" presetClass="emph" presetSubtype="1" nodeType="withEffect">
                                  <p:stCondLst>
                                    <p:cond delay="0"/>
                                  </p:stCondLst>
                                  <p:childTnLst>
                                    <p:set>
                                      <p:cBhvr>
                                        <p:cTn id="22" dur="indefinite"/>
                                        <p:tgtEl>
                                          <p:spTgt spid="38"/>
                                        </p:tgtEl>
                                        <p:attrNameLst>
                                          <p:attrName>stroke.color</p:attrName>
                                        </p:attrNameLst>
                                      </p:cBhvr>
                                      <p:to>
                                        <p:clrVal>
                                          <a:srgbClr val="FF3300"/>
                                        </p:clrVal>
                                      </p:to>
                                    </p:set>
                                    <p:set>
                                      <p:cBhvr>
                                        <p:cTn id="23" dur="indefinite"/>
                                        <p:tgtEl>
                                          <p:spTgt spid="38"/>
                                        </p:tgtEl>
                                        <p:attrNameLst>
                                          <p:attrName>stroke.on</p:attrName>
                                        </p:attrNameLst>
                                      </p:cBhvr>
                                      <p:to>
                                        <p:strVal val="true"/>
                                      </p:to>
                                    </p:set>
                                  </p:childTnLst>
                                </p:cTn>
                              </p:par>
                              <p:par>
                                <p:cTn id="24" presetID="1"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63" presetClass="path" presetSubtype="0" accel="50000" decel="50000" fill="hold" nodeType="withEffect">
                                  <p:stCondLst>
                                    <p:cond delay="0"/>
                                  </p:stCondLst>
                                  <p:childTnLst>
                                    <p:animMotion origin="layout" path="M -2.5E-6 -2.96296E-6 L 0.37413 -2.96296E-6 " pathEditMode="relative" rAng="0" ptsTypes="AA">
                                      <p:cBhvr>
                                        <p:cTn id="31" dur="2000" fill="hold"/>
                                        <p:tgtEl>
                                          <p:spTgt spid="22"/>
                                        </p:tgtEl>
                                        <p:attrNameLst>
                                          <p:attrName>ppt_x</p:attrName>
                                          <p:attrName>ppt_y</p:attrName>
                                        </p:attrNameLst>
                                      </p:cBhvr>
                                      <p:rCtr x="18698" y="0"/>
                                    </p:animMotion>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5400000">
                                      <p:cBhvr>
                                        <p:cTn id="41" dur="2000" fill="hold"/>
                                        <p:tgtEl>
                                          <p:spTgt spid="17"/>
                                        </p:tgtEl>
                                        <p:attrNameLst>
                                          <p:attrName>r</p:attrName>
                                        </p:attrNameLst>
                                      </p:cBhvr>
                                    </p:animRot>
                                  </p:childTnLst>
                                </p:cTn>
                              </p:par>
                              <p:par>
                                <p:cTn id="42" presetID="0" presetClass="path" presetSubtype="0" fill="hold" nodeType="withEffect">
                                  <p:stCondLst>
                                    <p:cond delay="0"/>
                                  </p:stCondLst>
                                  <p:childTnLst>
                                    <p:animMotion origin="layout" path="M -0.00052 0.00023 L 0.0224 -0.00046 " pathEditMode="relative" rAng="0" ptsTypes="AA">
                                      <p:cBhvr>
                                        <p:cTn id="43" dur="2000" fill="hold"/>
                                        <p:tgtEl>
                                          <p:spTgt spid="34"/>
                                        </p:tgtEl>
                                        <p:attrNameLst>
                                          <p:attrName>ppt_x</p:attrName>
                                          <p:attrName>ppt_y</p:attrName>
                                        </p:attrNameLst>
                                      </p:cBhvr>
                                      <p:rCtr x="1146" y="-46"/>
                                    </p:animMotion>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5400000">
                                      <p:cBhvr>
                                        <p:cTn id="47" dur="2000" fill="hold"/>
                                        <p:tgtEl>
                                          <p:spTgt spid="21"/>
                                        </p:tgtEl>
                                        <p:attrNameLst>
                                          <p:attrName>r</p:attrName>
                                        </p:attrNameLst>
                                      </p:cBhvr>
                                    </p:animRot>
                                  </p:childTnLst>
                                </p:cTn>
                              </p:par>
                            </p:childTnLst>
                          </p:cTn>
                        </p:par>
                        <p:par>
                          <p:cTn id="48" fill="hold">
                            <p:stCondLst>
                              <p:cond delay="2000"/>
                            </p:stCondLst>
                            <p:childTnLst>
                              <p:par>
                                <p:cTn id="49" presetID="1" presetClass="exit" presetSubtype="0" fill="hold" nodeType="afterEffect">
                                  <p:stCondLst>
                                    <p:cond delay="500"/>
                                  </p:stCondLst>
                                  <p:childTnLst>
                                    <p:set>
                                      <p:cBhvr>
                                        <p:cTn id="50" dur="1" fill="hold">
                                          <p:stCondLst>
                                            <p:cond delay="0"/>
                                          </p:stCondLst>
                                        </p:cTn>
                                        <p:tgtEl>
                                          <p:spTgt spid="21"/>
                                        </p:tgtEl>
                                        <p:attrNameLst>
                                          <p:attrName>style.visibility</p:attrName>
                                        </p:attrNameLst>
                                      </p:cBhvr>
                                      <p:to>
                                        <p:strVal val="hidden"/>
                                      </p:to>
                                    </p:set>
                                  </p:childTnLst>
                                </p:cTn>
                              </p:par>
                            </p:childTnLst>
                          </p:cTn>
                        </p:par>
                        <p:par>
                          <p:cTn id="51" fill="hold">
                            <p:stCondLst>
                              <p:cond delay="2500"/>
                            </p:stCondLst>
                            <p:childTnLst>
                              <p:par>
                                <p:cTn id="52" presetID="1"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xit"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7" presetClass="emph" presetSubtype="1" nodeType="withEffect">
                                  <p:stCondLst>
                                    <p:cond delay="0"/>
                                  </p:stCondLst>
                                  <p:childTnLst>
                                    <p:set>
                                      <p:cBhvr>
                                        <p:cTn id="61" dur="indefinite"/>
                                        <p:tgtEl>
                                          <p:spTgt spid="65"/>
                                        </p:tgtEl>
                                        <p:attrNameLst>
                                          <p:attrName>stroke.color</p:attrName>
                                        </p:attrNameLst>
                                      </p:cBhvr>
                                      <p:to>
                                        <p:clrVal>
                                          <a:srgbClr val="FF3300"/>
                                        </p:clrVal>
                                      </p:to>
                                    </p:set>
                                    <p:set>
                                      <p:cBhvr>
                                        <p:cTn id="62" dur="indefinite"/>
                                        <p:tgtEl>
                                          <p:spTgt spid="65"/>
                                        </p:tgtEl>
                                        <p:attrNameLst>
                                          <p:attrName>stroke.on</p:attrName>
                                        </p:attrNameLst>
                                      </p:cBhvr>
                                      <p:to>
                                        <p:strVal val="tru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3" grpId="0"/>
      <p:bldP spid="61" grpId="0"/>
      <p:bldP spid="64" grpId="0" animBg="1"/>
      <p:bldP spid="65" grpId="0" animBg="1"/>
      <p:bldP spid="69"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3" name="Title 1">
            <a:extLst>
              <a:ext uri="{FF2B5EF4-FFF2-40B4-BE49-F238E27FC236}">
                <a16:creationId xmlns:a16="http://schemas.microsoft.com/office/drawing/2014/main" id="{A4DB9F1A-C61A-B34D-8757-54BDA5ADFB43}"/>
              </a:ext>
            </a:extLst>
          </p:cNvPr>
          <p:cNvSpPr>
            <a:spLocks noGrp="1"/>
          </p:cNvSpPr>
          <p:nvPr>
            <p:ph type="title"/>
          </p:nvPr>
        </p:nvSpPr>
        <p:spPr/>
        <p:txBody>
          <a:bodyPr/>
          <a:lstStyle/>
          <a:p>
            <a:r>
              <a:rPr lang="en-GB" dirty="0"/>
              <a:t>Operation procedures – Maintenance manual</a:t>
            </a:r>
            <a:endParaRPr lang="sv-SE" dirty="0"/>
          </a:p>
        </p:txBody>
      </p:sp>
      <p:sp>
        <p:nvSpPr>
          <p:cNvPr id="44" name="TextBox 43">
            <a:extLst>
              <a:ext uri="{FF2B5EF4-FFF2-40B4-BE49-F238E27FC236}">
                <a16:creationId xmlns:a16="http://schemas.microsoft.com/office/drawing/2014/main" id="{DD83A317-CC2C-F949-9CE2-42C32CFA0F2E}"/>
              </a:ext>
            </a:extLst>
          </p:cNvPr>
          <p:cNvSpPr txBox="1"/>
          <p:nvPr/>
        </p:nvSpPr>
        <p:spPr>
          <a:xfrm>
            <a:off x="454089" y="1700808"/>
            <a:ext cx="8510399" cy="3970318"/>
          </a:xfrm>
          <a:prstGeom prst="rect">
            <a:avLst/>
          </a:prstGeom>
          <a:noFill/>
        </p:spPr>
        <p:txBody>
          <a:bodyPr wrap="square" rtlCol="0">
            <a:spAutoFit/>
          </a:bodyPr>
          <a:lstStyle/>
          <a:p>
            <a:r>
              <a:rPr lang="en-GB" b="1" dirty="0"/>
              <a:t>ESS-0290888 Maintenance Manual</a:t>
            </a:r>
          </a:p>
          <a:p>
            <a:r>
              <a:rPr lang="en-GB" dirty="0"/>
              <a:t>This document provides a maintenance manual for the Accelerator Personnel Safety System 0 (PSS0). The objective is to describe how to preform maintenance for PSS0.</a:t>
            </a:r>
          </a:p>
          <a:p>
            <a:endParaRPr lang="en-GB" dirty="0"/>
          </a:p>
          <a:p>
            <a:pPr marL="285750" indent="-285750">
              <a:buFont typeface="Arial" panose="020B0604020202020204" pitchFamily="34" charset="0"/>
              <a:buChar char="•"/>
            </a:pPr>
            <a:r>
              <a:rPr lang="en-GB" dirty="0"/>
              <a:t>Preparation before maintenance</a:t>
            </a:r>
          </a:p>
          <a:p>
            <a:pPr marL="285750" indent="-285750">
              <a:buFont typeface="Arial" panose="020B0604020202020204" pitchFamily="34" charset="0"/>
              <a:buChar char="•"/>
            </a:pPr>
            <a:r>
              <a:rPr lang="en-GB" dirty="0"/>
              <a:t>Safety before and during maintenance</a:t>
            </a:r>
          </a:p>
          <a:p>
            <a:pPr marL="285750" indent="-285750">
              <a:buFont typeface="Arial" panose="020B0604020202020204" pitchFamily="34" charset="0"/>
              <a:buChar char="•"/>
            </a:pPr>
            <a:r>
              <a:rPr lang="en-GB" dirty="0"/>
              <a:t>Equipment to be maintained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Preventative maintenance</a:t>
            </a:r>
          </a:p>
          <a:p>
            <a:pPr marL="285750" indent="-285750">
              <a:buFont typeface="Arial" panose="020B0604020202020204" pitchFamily="34" charset="0"/>
              <a:buChar char="•"/>
            </a:pPr>
            <a:r>
              <a:rPr lang="en-GB" dirty="0"/>
              <a:t>Breakdown maintenance</a:t>
            </a:r>
          </a:p>
          <a:p>
            <a:pPr marL="285750" indent="-285750">
              <a:buFont typeface="Arial" panose="020B0604020202020204" pitchFamily="34" charset="0"/>
              <a:buChar char="•"/>
            </a:pPr>
            <a:r>
              <a:rPr lang="en-GB" dirty="0"/>
              <a:t>Proof testing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Equipment list</a:t>
            </a:r>
          </a:p>
          <a:p>
            <a:endParaRPr lang="en-GB" dirty="0"/>
          </a:p>
        </p:txBody>
      </p:sp>
    </p:spTree>
    <p:extLst>
      <p:ext uri="{BB962C8B-B14F-4D97-AF65-F5344CB8AC3E}">
        <p14:creationId xmlns:p14="http://schemas.microsoft.com/office/powerpoint/2010/main" val="348257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C2F7-A07F-DE46-9693-58C06B1AF44A}"/>
              </a:ext>
            </a:extLst>
          </p:cNvPr>
          <p:cNvSpPr>
            <a:spLocks noGrp="1"/>
          </p:cNvSpPr>
          <p:nvPr>
            <p:ph type="title"/>
          </p:nvPr>
        </p:nvSpPr>
        <p:spPr/>
        <p:txBody>
          <a:bodyPr/>
          <a:lstStyle/>
          <a:p>
            <a:r>
              <a:rPr lang="sv-SE" dirty="0" err="1"/>
              <a:t>Personnel</a:t>
            </a:r>
            <a:r>
              <a:rPr lang="sv-SE"/>
              <a:t> </a:t>
            </a:r>
            <a:r>
              <a:rPr lang="sv-SE" err="1"/>
              <a:t>Safety</a:t>
            </a:r>
            <a:r>
              <a:rPr lang="sv-SE"/>
              <a:t> System 0 (PSS0)</a:t>
            </a:r>
          </a:p>
        </p:txBody>
      </p:sp>
      <p:sp>
        <p:nvSpPr>
          <p:cNvPr id="4" name="Slide Number Placeholder 3">
            <a:extLst>
              <a:ext uri="{FF2B5EF4-FFF2-40B4-BE49-F238E27FC236}">
                <a16:creationId xmlns:a16="http://schemas.microsoft.com/office/drawing/2014/main" id="{A8D5737D-4A9D-694E-AB9D-91ABD17C40E5}"/>
              </a:ext>
            </a:extLst>
          </p:cNvPr>
          <p:cNvSpPr>
            <a:spLocks noGrp="1"/>
          </p:cNvSpPr>
          <p:nvPr>
            <p:ph type="sldNum" sz="quarter" idx="12"/>
          </p:nvPr>
        </p:nvSpPr>
        <p:spPr/>
        <p:txBody>
          <a:bodyPr/>
          <a:lstStyle/>
          <a:p>
            <a:fld id="{551115BC-487E-4422-894C-CB7CD3E79223}" type="slidenum">
              <a:rPr lang="en-GB" noProof="0" smtClean="0"/>
              <a:t>2</a:t>
            </a:fld>
            <a:endParaRPr lang="en-GB" noProof="0"/>
          </a:p>
        </p:txBody>
      </p:sp>
      <p:cxnSp>
        <p:nvCxnSpPr>
          <p:cNvPr id="5" name="Straight Connector 4">
            <a:extLst>
              <a:ext uri="{FF2B5EF4-FFF2-40B4-BE49-F238E27FC236}">
                <a16:creationId xmlns:a16="http://schemas.microsoft.com/office/drawing/2014/main" id="{05DCD1F6-F150-0044-A5B3-86151C2E4969}"/>
              </a:ext>
            </a:extLst>
          </p:cNvPr>
          <p:cNvCxnSpPr>
            <a:stCxn id="94" idx="2"/>
            <a:endCxn id="89" idx="0"/>
          </p:cNvCxnSpPr>
          <p:nvPr/>
        </p:nvCxnSpPr>
        <p:spPr>
          <a:xfrm>
            <a:off x="8752265" y="3623819"/>
            <a:ext cx="0" cy="819952"/>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cxnSp>
        <p:nvCxnSpPr>
          <p:cNvPr id="6" name="Straight Connector 5">
            <a:extLst>
              <a:ext uri="{FF2B5EF4-FFF2-40B4-BE49-F238E27FC236}">
                <a16:creationId xmlns:a16="http://schemas.microsoft.com/office/drawing/2014/main" id="{76466FE7-B70B-8C4E-A554-BEF07FB3C791}"/>
              </a:ext>
            </a:extLst>
          </p:cNvPr>
          <p:cNvCxnSpPr>
            <a:stCxn id="33" idx="2"/>
            <a:endCxn id="94" idx="0"/>
          </p:cNvCxnSpPr>
          <p:nvPr/>
        </p:nvCxnSpPr>
        <p:spPr>
          <a:xfrm>
            <a:off x="8752265"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7" name="Straight Connector 6">
            <a:extLst>
              <a:ext uri="{FF2B5EF4-FFF2-40B4-BE49-F238E27FC236}">
                <a16:creationId xmlns:a16="http://schemas.microsoft.com/office/drawing/2014/main" id="{70AEC882-1245-CA40-BD0F-FDA518F6ACB2}"/>
              </a:ext>
            </a:extLst>
          </p:cNvPr>
          <p:cNvCxnSpPr>
            <a:stCxn id="20" idx="2"/>
            <a:endCxn id="23" idx="0"/>
          </p:cNvCxnSpPr>
          <p:nvPr/>
        </p:nvCxnSpPr>
        <p:spPr>
          <a:xfrm>
            <a:off x="6249328" y="3368440"/>
            <a:ext cx="0" cy="74164"/>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8" name="Straight Connector 7">
            <a:extLst>
              <a:ext uri="{FF2B5EF4-FFF2-40B4-BE49-F238E27FC236}">
                <a16:creationId xmlns:a16="http://schemas.microsoft.com/office/drawing/2014/main" id="{FBB60147-22CC-0C47-957A-CC753ED18D17}"/>
              </a:ext>
            </a:extLst>
          </p:cNvPr>
          <p:cNvCxnSpPr>
            <a:stCxn id="23" idx="2"/>
            <a:endCxn id="27" idx="0"/>
          </p:cNvCxnSpPr>
          <p:nvPr/>
        </p:nvCxnSpPr>
        <p:spPr>
          <a:xfrm>
            <a:off x="6249328" y="3622601"/>
            <a:ext cx="0" cy="821170"/>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cxnSp>
        <p:nvCxnSpPr>
          <p:cNvPr id="9" name="Straight Connector 8">
            <a:extLst>
              <a:ext uri="{FF2B5EF4-FFF2-40B4-BE49-F238E27FC236}">
                <a16:creationId xmlns:a16="http://schemas.microsoft.com/office/drawing/2014/main" id="{AF4FBCAC-BF3C-714E-A014-D99D38B6D4AE}"/>
              </a:ext>
            </a:extLst>
          </p:cNvPr>
          <p:cNvCxnSpPr/>
          <p:nvPr/>
        </p:nvCxnSpPr>
        <p:spPr>
          <a:xfrm flipV="1">
            <a:off x="4070388" y="2899063"/>
            <a:ext cx="4356000" cy="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10" name="Straight Connector 9">
            <a:extLst>
              <a:ext uri="{FF2B5EF4-FFF2-40B4-BE49-F238E27FC236}">
                <a16:creationId xmlns:a16="http://schemas.microsoft.com/office/drawing/2014/main" id="{2B68B001-C8BA-4844-99F5-C01B70F27F12}"/>
              </a:ext>
            </a:extLst>
          </p:cNvPr>
          <p:cNvCxnSpPr/>
          <p:nvPr/>
        </p:nvCxnSpPr>
        <p:spPr>
          <a:xfrm>
            <a:off x="4070388" y="3137317"/>
            <a:ext cx="4356000"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11" name="Straight Connector 10">
            <a:extLst>
              <a:ext uri="{FF2B5EF4-FFF2-40B4-BE49-F238E27FC236}">
                <a16:creationId xmlns:a16="http://schemas.microsoft.com/office/drawing/2014/main" id="{B6F496A1-7AA7-9A45-B1CD-F1B46834C015}"/>
              </a:ext>
            </a:extLst>
          </p:cNvPr>
          <p:cNvCxnSpPr/>
          <p:nvPr/>
        </p:nvCxnSpPr>
        <p:spPr>
          <a:xfrm flipV="1">
            <a:off x="2638919" y="2899313"/>
            <a:ext cx="791999" cy="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12" name="Straight Connector 11">
            <a:extLst>
              <a:ext uri="{FF2B5EF4-FFF2-40B4-BE49-F238E27FC236}">
                <a16:creationId xmlns:a16="http://schemas.microsoft.com/office/drawing/2014/main" id="{361B5498-8A6D-6247-80BD-384CBD4CF6DF}"/>
              </a:ext>
            </a:extLst>
          </p:cNvPr>
          <p:cNvCxnSpPr/>
          <p:nvPr/>
        </p:nvCxnSpPr>
        <p:spPr>
          <a:xfrm>
            <a:off x="2638919" y="3137567"/>
            <a:ext cx="791999"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13" name="Straight Connector 12">
            <a:extLst>
              <a:ext uri="{FF2B5EF4-FFF2-40B4-BE49-F238E27FC236}">
                <a16:creationId xmlns:a16="http://schemas.microsoft.com/office/drawing/2014/main" id="{8BACFFEB-4F81-2F47-80BA-50AF6C424B7F}"/>
              </a:ext>
            </a:extLst>
          </p:cNvPr>
          <p:cNvCxnSpPr>
            <a:stCxn id="38" idx="2"/>
            <a:endCxn id="30" idx="0"/>
          </p:cNvCxnSpPr>
          <p:nvPr/>
        </p:nvCxnSpPr>
        <p:spPr>
          <a:xfrm>
            <a:off x="8036530" y="3368440"/>
            <a:ext cx="0" cy="74164"/>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sp>
        <p:nvSpPr>
          <p:cNvPr id="14" name="Rounded Rectangle 13">
            <a:extLst>
              <a:ext uri="{FF2B5EF4-FFF2-40B4-BE49-F238E27FC236}">
                <a16:creationId xmlns:a16="http://schemas.microsoft.com/office/drawing/2014/main" id="{8AC2F238-715A-3741-9804-802370D481C9}"/>
              </a:ext>
            </a:extLst>
          </p:cNvPr>
          <p:cNvSpPr/>
          <p:nvPr/>
        </p:nvSpPr>
        <p:spPr>
          <a:xfrm>
            <a:off x="1990921"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Plasma chamber                         </a:t>
            </a:r>
          </a:p>
        </p:txBody>
      </p:sp>
      <p:sp>
        <p:nvSpPr>
          <p:cNvPr id="15" name="Rounded Rectangle 14">
            <a:extLst>
              <a:ext uri="{FF2B5EF4-FFF2-40B4-BE49-F238E27FC236}">
                <a16:creationId xmlns:a16="http://schemas.microsoft.com/office/drawing/2014/main" id="{39A8AADF-F796-734B-A0B0-9CCA40CA7DCA}"/>
              </a:ext>
            </a:extLst>
          </p:cNvPr>
          <p:cNvSpPr/>
          <p:nvPr/>
        </p:nvSpPr>
        <p:spPr>
          <a:xfrm>
            <a:off x="2706656"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Extraction system                   </a:t>
            </a:r>
          </a:p>
        </p:txBody>
      </p:sp>
      <p:sp>
        <p:nvSpPr>
          <p:cNvPr id="16" name="Rounded Rectangle 15">
            <a:extLst>
              <a:ext uri="{FF2B5EF4-FFF2-40B4-BE49-F238E27FC236}">
                <a16:creationId xmlns:a16="http://schemas.microsoft.com/office/drawing/2014/main" id="{BE625B0E-5876-A440-AC71-03034C005F9D}"/>
              </a:ext>
            </a:extLst>
          </p:cNvPr>
          <p:cNvSpPr/>
          <p:nvPr/>
        </p:nvSpPr>
        <p:spPr>
          <a:xfrm>
            <a:off x="3422391"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Pumping box</a:t>
            </a:r>
          </a:p>
        </p:txBody>
      </p:sp>
      <p:sp>
        <p:nvSpPr>
          <p:cNvPr id="17" name="Rounded Rectangle 16">
            <a:extLst>
              <a:ext uri="{FF2B5EF4-FFF2-40B4-BE49-F238E27FC236}">
                <a16:creationId xmlns:a16="http://schemas.microsoft.com/office/drawing/2014/main" id="{F82A19BB-CB62-8349-A491-5DE19CB5A0D3}"/>
              </a:ext>
            </a:extLst>
          </p:cNvPr>
          <p:cNvSpPr/>
          <p:nvPr/>
        </p:nvSpPr>
        <p:spPr>
          <a:xfrm>
            <a:off x="4138126"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Solenoid</a:t>
            </a:r>
          </a:p>
          <a:p>
            <a:pPr algn="ctr"/>
            <a:r>
              <a:rPr lang="en-GB" sz="900" dirty="0"/>
              <a:t>2 x </a:t>
            </a:r>
            <a:r>
              <a:rPr lang="en-GB" sz="900" dirty="0" err="1"/>
              <a:t>steerer</a:t>
            </a:r>
            <a:endParaRPr lang="en-GB" sz="900" dirty="0"/>
          </a:p>
        </p:txBody>
      </p:sp>
      <p:sp>
        <p:nvSpPr>
          <p:cNvPr id="18" name="Rounded Rectangle 17">
            <a:extLst>
              <a:ext uri="{FF2B5EF4-FFF2-40B4-BE49-F238E27FC236}">
                <a16:creationId xmlns:a16="http://schemas.microsoft.com/office/drawing/2014/main" id="{963243F0-6391-774C-BF01-F39ED93FFF70}"/>
              </a:ext>
            </a:extLst>
          </p:cNvPr>
          <p:cNvSpPr/>
          <p:nvPr/>
        </p:nvSpPr>
        <p:spPr>
          <a:xfrm>
            <a:off x="4853861" y="2648440"/>
            <a:ext cx="287996" cy="720000"/>
          </a:xfrm>
          <a:prstGeom prst="roundRect">
            <a:avLst/>
          </a:prstGeom>
          <a:solidFill>
            <a:srgbClr val="D81919"/>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Gate valve</a:t>
            </a:r>
          </a:p>
        </p:txBody>
      </p:sp>
      <p:sp>
        <p:nvSpPr>
          <p:cNvPr id="19" name="Rounded Rectangle 18">
            <a:extLst>
              <a:ext uri="{FF2B5EF4-FFF2-40B4-BE49-F238E27FC236}">
                <a16:creationId xmlns:a16="http://schemas.microsoft.com/office/drawing/2014/main" id="{EBF664E7-0964-AE44-80F0-D001E7152179}"/>
              </a:ext>
            </a:extLst>
          </p:cNvPr>
          <p:cNvSpPr/>
          <p:nvPr/>
        </p:nvSpPr>
        <p:spPr>
          <a:xfrm>
            <a:off x="5209593"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Iris</a:t>
            </a:r>
          </a:p>
        </p:txBody>
      </p:sp>
      <p:sp>
        <p:nvSpPr>
          <p:cNvPr id="20" name="Rounded Rectangle 19">
            <a:extLst>
              <a:ext uri="{FF2B5EF4-FFF2-40B4-BE49-F238E27FC236}">
                <a16:creationId xmlns:a16="http://schemas.microsoft.com/office/drawing/2014/main" id="{EB3B7533-CFF0-E64F-A01C-A2FDE4D2E98C}"/>
              </a:ext>
            </a:extLst>
          </p:cNvPr>
          <p:cNvSpPr/>
          <p:nvPr/>
        </p:nvSpPr>
        <p:spPr>
          <a:xfrm>
            <a:off x="5925328"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Diagnostics tank</a:t>
            </a:r>
          </a:p>
        </p:txBody>
      </p:sp>
      <p:sp>
        <p:nvSpPr>
          <p:cNvPr id="21" name="Rounded Rectangle 20">
            <a:extLst>
              <a:ext uri="{FF2B5EF4-FFF2-40B4-BE49-F238E27FC236}">
                <a16:creationId xmlns:a16="http://schemas.microsoft.com/office/drawing/2014/main" id="{8DE0BA46-0EB4-3F40-8065-234B5E62AF9B}"/>
              </a:ext>
            </a:extLst>
          </p:cNvPr>
          <p:cNvSpPr/>
          <p:nvPr/>
        </p:nvSpPr>
        <p:spPr>
          <a:xfrm>
            <a:off x="6641063" y="2648440"/>
            <a:ext cx="287996" cy="720000"/>
          </a:xfrm>
          <a:prstGeom prst="roundRect">
            <a:avLst/>
          </a:prstGeom>
          <a:solidFill>
            <a:srgbClr val="D81919"/>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Gate valve</a:t>
            </a:r>
          </a:p>
        </p:txBody>
      </p:sp>
      <p:sp>
        <p:nvSpPr>
          <p:cNvPr id="22" name="Rounded Rectangle 21">
            <a:extLst>
              <a:ext uri="{FF2B5EF4-FFF2-40B4-BE49-F238E27FC236}">
                <a16:creationId xmlns:a16="http://schemas.microsoft.com/office/drawing/2014/main" id="{F5C9EB1B-D8CE-6641-991B-44FB5CB7EB35}"/>
              </a:ext>
            </a:extLst>
          </p:cNvPr>
          <p:cNvSpPr/>
          <p:nvPr/>
        </p:nvSpPr>
        <p:spPr>
          <a:xfrm>
            <a:off x="6996795"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Solenoid</a:t>
            </a:r>
          </a:p>
          <a:p>
            <a:pPr algn="ctr"/>
            <a:r>
              <a:rPr lang="en-GB" sz="900" dirty="0"/>
              <a:t>2 x </a:t>
            </a:r>
            <a:r>
              <a:rPr lang="en-GB" sz="900" dirty="0" err="1"/>
              <a:t>steerer</a:t>
            </a:r>
            <a:endParaRPr lang="en-GB" sz="900" dirty="0"/>
          </a:p>
        </p:txBody>
      </p:sp>
      <p:sp>
        <p:nvSpPr>
          <p:cNvPr id="23" name="Rounded Rectangle 22">
            <a:extLst>
              <a:ext uri="{FF2B5EF4-FFF2-40B4-BE49-F238E27FC236}">
                <a16:creationId xmlns:a16="http://schemas.microsoft.com/office/drawing/2014/main" id="{AEF57003-707D-0743-99DB-BE6C07F64D1F}"/>
              </a:ext>
            </a:extLst>
          </p:cNvPr>
          <p:cNvSpPr/>
          <p:nvPr/>
        </p:nvSpPr>
        <p:spPr>
          <a:xfrm>
            <a:off x="5925328" y="344260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Chopper</a:t>
            </a:r>
          </a:p>
        </p:txBody>
      </p:sp>
      <p:sp>
        <p:nvSpPr>
          <p:cNvPr id="24" name="Rounded Rectangle 23">
            <a:extLst>
              <a:ext uri="{FF2B5EF4-FFF2-40B4-BE49-F238E27FC236}">
                <a16:creationId xmlns:a16="http://schemas.microsoft.com/office/drawing/2014/main" id="{47E1CF16-0786-434B-8ECD-61151642F19D}"/>
              </a:ext>
            </a:extLst>
          </p:cNvPr>
          <p:cNvSpPr/>
          <p:nvPr/>
        </p:nvSpPr>
        <p:spPr>
          <a:xfrm>
            <a:off x="5925328" y="3698858"/>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EMU H+V</a:t>
            </a:r>
          </a:p>
        </p:txBody>
      </p:sp>
      <p:sp>
        <p:nvSpPr>
          <p:cNvPr id="25" name="Rounded Rectangle 24">
            <a:extLst>
              <a:ext uri="{FF2B5EF4-FFF2-40B4-BE49-F238E27FC236}">
                <a16:creationId xmlns:a16="http://schemas.microsoft.com/office/drawing/2014/main" id="{C84FD301-4F30-E944-951F-CE72F724787D}"/>
              </a:ext>
            </a:extLst>
          </p:cNvPr>
          <p:cNvSpPr/>
          <p:nvPr/>
        </p:nvSpPr>
        <p:spPr>
          <a:xfrm>
            <a:off x="5925328" y="3940263"/>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Faraday cup</a:t>
            </a:r>
          </a:p>
        </p:txBody>
      </p:sp>
      <p:sp>
        <p:nvSpPr>
          <p:cNvPr id="26" name="Rounded Rectangle 25">
            <a:extLst>
              <a:ext uri="{FF2B5EF4-FFF2-40B4-BE49-F238E27FC236}">
                <a16:creationId xmlns:a16="http://schemas.microsoft.com/office/drawing/2014/main" id="{A186AA03-5696-854D-B2AC-0FA6CD036021}"/>
              </a:ext>
            </a:extLst>
          </p:cNvPr>
          <p:cNvSpPr/>
          <p:nvPr/>
        </p:nvSpPr>
        <p:spPr>
          <a:xfrm>
            <a:off x="5925328" y="4187996"/>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NPM H+V</a:t>
            </a:r>
          </a:p>
        </p:txBody>
      </p:sp>
      <p:sp>
        <p:nvSpPr>
          <p:cNvPr id="27" name="Rounded Rectangle 26">
            <a:extLst>
              <a:ext uri="{FF2B5EF4-FFF2-40B4-BE49-F238E27FC236}">
                <a16:creationId xmlns:a16="http://schemas.microsoft.com/office/drawing/2014/main" id="{1B98971D-E344-794F-98AB-E6430EB5BEED}"/>
              </a:ext>
            </a:extLst>
          </p:cNvPr>
          <p:cNvSpPr/>
          <p:nvPr/>
        </p:nvSpPr>
        <p:spPr>
          <a:xfrm>
            <a:off x="5925328" y="4443771"/>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Doppler shift</a:t>
            </a:r>
          </a:p>
        </p:txBody>
      </p:sp>
      <p:sp>
        <p:nvSpPr>
          <p:cNvPr id="28" name="Rounded Rectangle 27">
            <a:extLst>
              <a:ext uri="{FF2B5EF4-FFF2-40B4-BE49-F238E27FC236}">
                <a16:creationId xmlns:a16="http://schemas.microsoft.com/office/drawing/2014/main" id="{6368C6E2-FA7C-D94F-8013-21523F3B2A0D}"/>
              </a:ext>
            </a:extLst>
          </p:cNvPr>
          <p:cNvSpPr/>
          <p:nvPr/>
        </p:nvSpPr>
        <p:spPr>
          <a:xfrm>
            <a:off x="3422390" y="3443822"/>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2 x TMP</a:t>
            </a:r>
          </a:p>
        </p:txBody>
      </p:sp>
      <p:sp>
        <p:nvSpPr>
          <p:cNvPr id="29" name="Rounded Rectangle 28">
            <a:extLst>
              <a:ext uri="{FF2B5EF4-FFF2-40B4-BE49-F238E27FC236}">
                <a16:creationId xmlns:a16="http://schemas.microsoft.com/office/drawing/2014/main" id="{4D671D86-362F-CC4D-8D77-7D70789292D2}"/>
              </a:ext>
            </a:extLst>
          </p:cNvPr>
          <p:cNvSpPr/>
          <p:nvPr/>
        </p:nvSpPr>
        <p:spPr>
          <a:xfrm>
            <a:off x="2706656" y="3443822"/>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err="1"/>
              <a:t>Repeller</a:t>
            </a:r>
            <a:endParaRPr lang="en-GB" sz="900" dirty="0"/>
          </a:p>
        </p:txBody>
      </p:sp>
      <p:sp>
        <p:nvSpPr>
          <p:cNvPr id="30" name="Rounded Rectangle 29">
            <a:extLst>
              <a:ext uri="{FF2B5EF4-FFF2-40B4-BE49-F238E27FC236}">
                <a16:creationId xmlns:a16="http://schemas.microsoft.com/office/drawing/2014/main" id="{0BF27B1B-0E0A-934A-AA27-94CDA8BF1317}"/>
              </a:ext>
            </a:extLst>
          </p:cNvPr>
          <p:cNvSpPr/>
          <p:nvPr/>
        </p:nvSpPr>
        <p:spPr>
          <a:xfrm>
            <a:off x="7712530" y="344260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err="1"/>
              <a:t>Repeller</a:t>
            </a:r>
            <a:endParaRPr lang="en-GB" sz="900" dirty="0"/>
          </a:p>
        </p:txBody>
      </p:sp>
      <p:sp>
        <p:nvSpPr>
          <p:cNvPr id="31" name="Rounded Rectangle 30">
            <a:extLst>
              <a:ext uri="{FF2B5EF4-FFF2-40B4-BE49-F238E27FC236}">
                <a16:creationId xmlns:a16="http://schemas.microsoft.com/office/drawing/2014/main" id="{1C934340-1879-3543-A2FC-4E720F1B4768}"/>
              </a:ext>
            </a:extLst>
          </p:cNvPr>
          <p:cNvSpPr/>
          <p:nvPr/>
        </p:nvSpPr>
        <p:spPr>
          <a:xfrm>
            <a:off x="7712530" y="3698858"/>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ACCT</a:t>
            </a:r>
          </a:p>
        </p:txBody>
      </p:sp>
      <p:sp>
        <p:nvSpPr>
          <p:cNvPr id="32" name="Rounded Rectangle 31">
            <a:extLst>
              <a:ext uri="{FF2B5EF4-FFF2-40B4-BE49-F238E27FC236}">
                <a16:creationId xmlns:a16="http://schemas.microsoft.com/office/drawing/2014/main" id="{32F914B9-3614-BD4D-B618-C391AC292449}"/>
              </a:ext>
            </a:extLst>
          </p:cNvPr>
          <p:cNvSpPr/>
          <p:nvPr/>
        </p:nvSpPr>
        <p:spPr>
          <a:xfrm>
            <a:off x="5925328" y="4698508"/>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2 x TMP</a:t>
            </a:r>
          </a:p>
        </p:txBody>
      </p:sp>
      <p:sp>
        <p:nvSpPr>
          <p:cNvPr id="33" name="Rounded Rectangle 32">
            <a:extLst>
              <a:ext uri="{FF2B5EF4-FFF2-40B4-BE49-F238E27FC236}">
                <a16:creationId xmlns:a16="http://schemas.microsoft.com/office/drawing/2014/main" id="{6FDD3701-786A-704E-9AFD-04011D71FE4C}"/>
              </a:ext>
            </a:extLst>
          </p:cNvPr>
          <p:cNvSpPr/>
          <p:nvPr/>
        </p:nvSpPr>
        <p:spPr>
          <a:xfrm>
            <a:off x="8428265"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dirty="0"/>
              <a:t>Commissioning tank (RFQ)</a:t>
            </a:r>
          </a:p>
        </p:txBody>
      </p:sp>
      <p:sp>
        <p:nvSpPr>
          <p:cNvPr id="34" name="Rounded Rectangle 33">
            <a:extLst>
              <a:ext uri="{FF2B5EF4-FFF2-40B4-BE49-F238E27FC236}">
                <a16:creationId xmlns:a16="http://schemas.microsoft.com/office/drawing/2014/main" id="{B408B08C-F5F4-7E40-B659-8A24C16799AB}"/>
              </a:ext>
            </a:extLst>
          </p:cNvPr>
          <p:cNvSpPr/>
          <p:nvPr/>
        </p:nvSpPr>
        <p:spPr>
          <a:xfrm>
            <a:off x="8428265" y="4698347"/>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2 x TMP</a:t>
            </a:r>
          </a:p>
        </p:txBody>
      </p:sp>
      <p:sp>
        <p:nvSpPr>
          <p:cNvPr id="35" name="Rounded Rectangle 34">
            <a:extLst>
              <a:ext uri="{FF2B5EF4-FFF2-40B4-BE49-F238E27FC236}">
                <a16:creationId xmlns:a16="http://schemas.microsoft.com/office/drawing/2014/main" id="{838104B5-C798-5E49-AB8A-2781CE414FD1}"/>
              </a:ext>
            </a:extLst>
          </p:cNvPr>
          <p:cNvSpPr/>
          <p:nvPr/>
        </p:nvSpPr>
        <p:spPr>
          <a:xfrm>
            <a:off x="456620" y="2229595"/>
            <a:ext cx="2182299" cy="2145573"/>
          </a:xfrm>
          <a:prstGeom prst="roundRect">
            <a:avLst>
              <a:gd name="adj" fmla="val 5418"/>
            </a:avLst>
          </a:prstGeom>
          <a:noFill/>
          <a:ln w="12700" cmpd="sng">
            <a:solidFill>
              <a:srgbClr val="00556E"/>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ounded Rectangle 35">
            <a:extLst>
              <a:ext uri="{FF2B5EF4-FFF2-40B4-BE49-F238E27FC236}">
                <a16:creationId xmlns:a16="http://schemas.microsoft.com/office/drawing/2014/main" id="{3502352C-D142-934B-AB7D-AEB780D6A00B}"/>
              </a:ext>
            </a:extLst>
          </p:cNvPr>
          <p:cNvSpPr/>
          <p:nvPr/>
        </p:nvSpPr>
        <p:spPr>
          <a:xfrm>
            <a:off x="1223770" y="5275994"/>
            <a:ext cx="647999" cy="467999"/>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HV power supply</a:t>
            </a:r>
          </a:p>
        </p:txBody>
      </p:sp>
      <p:sp>
        <p:nvSpPr>
          <p:cNvPr id="37" name="Rounded Rectangle 36">
            <a:extLst>
              <a:ext uri="{FF2B5EF4-FFF2-40B4-BE49-F238E27FC236}">
                <a16:creationId xmlns:a16="http://schemas.microsoft.com/office/drawing/2014/main" id="{D9D4154E-F142-B64B-81DF-00D3B6920C67}"/>
              </a:ext>
            </a:extLst>
          </p:cNvPr>
          <p:cNvSpPr/>
          <p:nvPr/>
        </p:nvSpPr>
        <p:spPr>
          <a:xfrm>
            <a:off x="520192" y="5277747"/>
            <a:ext cx="647999" cy="467999"/>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Isolation transformer</a:t>
            </a:r>
          </a:p>
        </p:txBody>
      </p:sp>
      <p:sp>
        <p:nvSpPr>
          <p:cNvPr id="38" name="Rounded Rectangle 37">
            <a:extLst>
              <a:ext uri="{FF2B5EF4-FFF2-40B4-BE49-F238E27FC236}">
                <a16:creationId xmlns:a16="http://schemas.microsoft.com/office/drawing/2014/main" id="{D6497610-C541-9E45-A579-D4235FFD54E9}"/>
              </a:ext>
            </a:extLst>
          </p:cNvPr>
          <p:cNvSpPr/>
          <p:nvPr/>
        </p:nvSpPr>
        <p:spPr>
          <a:xfrm>
            <a:off x="7712530" y="2648440"/>
            <a:ext cx="647999" cy="720000"/>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Collimator</a:t>
            </a:r>
          </a:p>
        </p:txBody>
      </p:sp>
      <p:sp>
        <p:nvSpPr>
          <p:cNvPr id="39" name="Rounded Rectangle 38">
            <a:extLst>
              <a:ext uri="{FF2B5EF4-FFF2-40B4-BE49-F238E27FC236}">
                <a16:creationId xmlns:a16="http://schemas.microsoft.com/office/drawing/2014/main" id="{7BE8A8A8-9AF4-644A-9C7A-236B5FF56465}"/>
              </a:ext>
            </a:extLst>
          </p:cNvPr>
          <p:cNvSpPr/>
          <p:nvPr/>
        </p:nvSpPr>
        <p:spPr>
          <a:xfrm>
            <a:off x="520192" y="280931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Magnetron            </a:t>
            </a:r>
          </a:p>
        </p:txBody>
      </p:sp>
      <p:sp>
        <p:nvSpPr>
          <p:cNvPr id="40" name="Rounded Rectangle 39">
            <a:extLst>
              <a:ext uri="{FF2B5EF4-FFF2-40B4-BE49-F238E27FC236}">
                <a16:creationId xmlns:a16="http://schemas.microsoft.com/office/drawing/2014/main" id="{007392FC-D43B-4347-98AC-CE3C7CC43367}"/>
              </a:ext>
            </a:extLst>
          </p:cNvPr>
          <p:cNvSpPr/>
          <p:nvPr/>
        </p:nvSpPr>
        <p:spPr>
          <a:xfrm>
            <a:off x="520192" y="3047568"/>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H</a:t>
            </a:r>
            <a:r>
              <a:rPr lang="en-GB" sz="900" baseline="-25000" dirty="0"/>
              <a:t>2</a:t>
            </a:r>
            <a:r>
              <a:rPr lang="en-GB" sz="900" dirty="0"/>
              <a:t> bottle</a:t>
            </a:r>
          </a:p>
        </p:txBody>
      </p:sp>
      <p:sp>
        <p:nvSpPr>
          <p:cNvPr id="41" name="Rounded Rectangle 40">
            <a:extLst>
              <a:ext uri="{FF2B5EF4-FFF2-40B4-BE49-F238E27FC236}">
                <a16:creationId xmlns:a16="http://schemas.microsoft.com/office/drawing/2014/main" id="{EB326454-A7D1-2B4A-A4C3-DFFE797B0F43}"/>
              </a:ext>
            </a:extLst>
          </p:cNvPr>
          <p:cNvSpPr/>
          <p:nvPr/>
        </p:nvSpPr>
        <p:spPr>
          <a:xfrm>
            <a:off x="1223770" y="2231713"/>
            <a:ext cx="647999" cy="180000"/>
          </a:xfrm>
          <a:prstGeom prst="roundRect">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Ion source</a:t>
            </a:r>
          </a:p>
        </p:txBody>
      </p:sp>
      <p:sp>
        <p:nvSpPr>
          <p:cNvPr id="42" name="Rounded Rectangle 41">
            <a:extLst>
              <a:ext uri="{FF2B5EF4-FFF2-40B4-BE49-F238E27FC236}">
                <a16:creationId xmlns:a16="http://schemas.microsoft.com/office/drawing/2014/main" id="{3437F412-2D39-BB4D-ADF8-0555EF05B3F7}"/>
              </a:ext>
            </a:extLst>
          </p:cNvPr>
          <p:cNvSpPr/>
          <p:nvPr/>
        </p:nvSpPr>
        <p:spPr>
          <a:xfrm>
            <a:off x="4138126" y="2229594"/>
            <a:ext cx="647999" cy="180000"/>
          </a:xfrm>
          <a:prstGeom prst="roundRect">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LEBT 1</a:t>
            </a:r>
          </a:p>
        </p:txBody>
      </p:sp>
      <p:sp>
        <p:nvSpPr>
          <p:cNvPr id="43" name="Rounded Rectangle 42">
            <a:extLst>
              <a:ext uri="{FF2B5EF4-FFF2-40B4-BE49-F238E27FC236}">
                <a16:creationId xmlns:a16="http://schemas.microsoft.com/office/drawing/2014/main" id="{BF62526E-18B4-2746-B8DC-105DA9E80D7A}"/>
              </a:ext>
            </a:extLst>
          </p:cNvPr>
          <p:cNvSpPr/>
          <p:nvPr/>
        </p:nvSpPr>
        <p:spPr>
          <a:xfrm>
            <a:off x="6996796" y="2229595"/>
            <a:ext cx="647999" cy="180000"/>
          </a:xfrm>
          <a:prstGeom prst="roundRect">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LEBT 2</a:t>
            </a:r>
          </a:p>
        </p:txBody>
      </p:sp>
      <p:sp>
        <p:nvSpPr>
          <p:cNvPr id="44" name="Rounded Rectangle 43">
            <a:extLst>
              <a:ext uri="{FF2B5EF4-FFF2-40B4-BE49-F238E27FC236}">
                <a16:creationId xmlns:a16="http://schemas.microsoft.com/office/drawing/2014/main" id="{6A2DCDDD-2DC0-AC43-A81F-1E889C7EC76D}"/>
              </a:ext>
            </a:extLst>
          </p:cNvPr>
          <p:cNvSpPr/>
          <p:nvPr/>
        </p:nvSpPr>
        <p:spPr>
          <a:xfrm>
            <a:off x="1990921" y="3443822"/>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3 x solenoid</a:t>
            </a:r>
          </a:p>
        </p:txBody>
      </p:sp>
      <p:cxnSp>
        <p:nvCxnSpPr>
          <p:cNvPr id="45" name="Elbow Connector 44">
            <a:extLst>
              <a:ext uri="{FF2B5EF4-FFF2-40B4-BE49-F238E27FC236}">
                <a16:creationId xmlns:a16="http://schemas.microsoft.com/office/drawing/2014/main" id="{BA7380CF-0415-8D47-A450-421AD830E3F5}"/>
              </a:ext>
            </a:extLst>
          </p:cNvPr>
          <p:cNvCxnSpPr>
            <a:stCxn id="41" idx="2"/>
            <a:endCxn id="39" idx="0"/>
          </p:cNvCxnSpPr>
          <p:nvPr/>
        </p:nvCxnSpPr>
        <p:spPr>
          <a:xfrm rot="5400000">
            <a:off x="997181" y="2258724"/>
            <a:ext cx="397601" cy="703578"/>
          </a:xfrm>
          <a:prstGeom prst="bentConnector3">
            <a:avLst>
              <a:gd name="adj1" fmla="val 3026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46" name="Elbow Connector 45">
            <a:extLst>
              <a:ext uri="{FF2B5EF4-FFF2-40B4-BE49-F238E27FC236}">
                <a16:creationId xmlns:a16="http://schemas.microsoft.com/office/drawing/2014/main" id="{3D57C6CA-CB98-FF4B-BFB1-CCB3BADF511A}"/>
              </a:ext>
            </a:extLst>
          </p:cNvPr>
          <p:cNvCxnSpPr>
            <a:stCxn id="41" idx="2"/>
            <a:endCxn id="14" idx="0"/>
          </p:cNvCxnSpPr>
          <p:nvPr/>
        </p:nvCxnSpPr>
        <p:spPr>
          <a:xfrm rot="16200000" flipH="1">
            <a:off x="1812982" y="2146500"/>
            <a:ext cx="236727" cy="767151"/>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47" name="Rounded Rectangle 46">
            <a:extLst>
              <a:ext uri="{FF2B5EF4-FFF2-40B4-BE49-F238E27FC236}">
                <a16:creationId xmlns:a16="http://schemas.microsoft.com/office/drawing/2014/main" id="{B0371158-3995-A24E-841E-E3CE846F8D80}"/>
              </a:ext>
            </a:extLst>
          </p:cNvPr>
          <p:cNvSpPr/>
          <p:nvPr/>
        </p:nvSpPr>
        <p:spPr>
          <a:xfrm>
            <a:off x="1223770" y="2809314"/>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Waveguide              </a:t>
            </a:r>
          </a:p>
        </p:txBody>
      </p:sp>
      <p:cxnSp>
        <p:nvCxnSpPr>
          <p:cNvPr id="48" name="Elbow Connector 47">
            <a:extLst>
              <a:ext uri="{FF2B5EF4-FFF2-40B4-BE49-F238E27FC236}">
                <a16:creationId xmlns:a16="http://schemas.microsoft.com/office/drawing/2014/main" id="{3B059628-B772-8E44-A039-72B214DCABD5}"/>
              </a:ext>
            </a:extLst>
          </p:cNvPr>
          <p:cNvCxnSpPr>
            <a:stCxn id="42" idx="2"/>
            <a:endCxn id="15" idx="0"/>
          </p:cNvCxnSpPr>
          <p:nvPr/>
        </p:nvCxnSpPr>
        <p:spPr>
          <a:xfrm rot="5400000">
            <a:off x="3626968" y="1813282"/>
            <a:ext cx="238846" cy="1431470"/>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49" name="Elbow Connector 48">
            <a:extLst>
              <a:ext uri="{FF2B5EF4-FFF2-40B4-BE49-F238E27FC236}">
                <a16:creationId xmlns:a16="http://schemas.microsoft.com/office/drawing/2014/main" id="{5B7C1C27-8F64-EF4B-A34E-69A717C79D7C}"/>
              </a:ext>
            </a:extLst>
          </p:cNvPr>
          <p:cNvCxnSpPr>
            <a:stCxn id="42" idx="2"/>
            <a:endCxn id="19" idx="0"/>
          </p:cNvCxnSpPr>
          <p:nvPr/>
        </p:nvCxnSpPr>
        <p:spPr>
          <a:xfrm rot="16200000" flipH="1">
            <a:off x="4878436" y="1993283"/>
            <a:ext cx="238846" cy="1071467"/>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0" name="Elbow Connector 49">
            <a:extLst>
              <a:ext uri="{FF2B5EF4-FFF2-40B4-BE49-F238E27FC236}">
                <a16:creationId xmlns:a16="http://schemas.microsoft.com/office/drawing/2014/main" id="{085CC7AE-B4ED-994A-93C2-477B6C6EC4D1}"/>
              </a:ext>
            </a:extLst>
          </p:cNvPr>
          <p:cNvCxnSpPr>
            <a:stCxn id="19" idx="0"/>
            <a:endCxn id="23" idx="1"/>
          </p:cNvCxnSpPr>
          <p:nvPr/>
        </p:nvCxnSpPr>
        <p:spPr>
          <a:xfrm rot="16200000" flipH="1">
            <a:off x="5287378" y="2894654"/>
            <a:ext cx="884163" cy="391735"/>
          </a:xfrm>
          <a:prstGeom prst="bentConnector4">
            <a:avLst>
              <a:gd name="adj1" fmla="val -13247"/>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1" name="Elbow Connector 50">
            <a:extLst>
              <a:ext uri="{FF2B5EF4-FFF2-40B4-BE49-F238E27FC236}">
                <a16:creationId xmlns:a16="http://schemas.microsoft.com/office/drawing/2014/main" id="{A97C7AD7-3CB9-3B43-BBBA-653532583773}"/>
              </a:ext>
            </a:extLst>
          </p:cNvPr>
          <p:cNvCxnSpPr>
            <a:stCxn id="19" idx="0"/>
            <a:endCxn id="24" idx="1"/>
          </p:cNvCxnSpPr>
          <p:nvPr/>
        </p:nvCxnSpPr>
        <p:spPr>
          <a:xfrm rot="16200000" flipH="1">
            <a:off x="5159251" y="3022781"/>
            <a:ext cx="1140417" cy="391735"/>
          </a:xfrm>
          <a:prstGeom prst="bentConnector4">
            <a:avLst>
              <a:gd name="adj1" fmla="val -10394"/>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2" name="Elbow Connector 51">
            <a:extLst>
              <a:ext uri="{FF2B5EF4-FFF2-40B4-BE49-F238E27FC236}">
                <a16:creationId xmlns:a16="http://schemas.microsoft.com/office/drawing/2014/main" id="{D5872E1C-881B-C540-90CB-31F5BFD7D5EF}"/>
              </a:ext>
            </a:extLst>
          </p:cNvPr>
          <p:cNvCxnSpPr>
            <a:stCxn id="43" idx="2"/>
            <a:endCxn id="38" idx="0"/>
          </p:cNvCxnSpPr>
          <p:nvPr/>
        </p:nvCxnSpPr>
        <p:spPr>
          <a:xfrm rot="16200000" flipH="1">
            <a:off x="7559241" y="2171150"/>
            <a:ext cx="238845" cy="715734"/>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3" name="Elbow Connector 52">
            <a:extLst>
              <a:ext uri="{FF2B5EF4-FFF2-40B4-BE49-F238E27FC236}">
                <a16:creationId xmlns:a16="http://schemas.microsoft.com/office/drawing/2014/main" id="{A937438F-E3F4-D74C-B0E4-BF12209B2F4D}"/>
              </a:ext>
            </a:extLst>
          </p:cNvPr>
          <p:cNvCxnSpPr>
            <a:stCxn id="43" idx="2"/>
            <a:endCxn id="22" idx="0"/>
          </p:cNvCxnSpPr>
          <p:nvPr/>
        </p:nvCxnSpPr>
        <p:spPr>
          <a:xfrm rot="5400000">
            <a:off x="7201374" y="2529017"/>
            <a:ext cx="238845" cy="1"/>
          </a:xfrm>
          <a:prstGeom prst="bentConnector3">
            <a:avLst>
              <a:gd name="adj1" fmla="val 50000"/>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4" name="Elbow Connector 53">
            <a:extLst>
              <a:ext uri="{FF2B5EF4-FFF2-40B4-BE49-F238E27FC236}">
                <a16:creationId xmlns:a16="http://schemas.microsoft.com/office/drawing/2014/main" id="{00F5F590-D5C4-0647-A3F0-2297186C1312}"/>
              </a:ext>
            </a:extLst>
          </p:cNvPr>
          <p:cNvCxnSpPr>
            <a:endCxn id="25" idx="3"/>
          </p:cNvCxnSpPr>
          <p:nvPr/>
        </p:nvCxnSpPr>
        <p:spPr>
          <a:xfrm rot="5400000">
            <a:off x="5837703" y="3256538"/>
            <a:ext cx="1509348" cy="38100"/>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5" name="Elbow Connector 54">
            <a:extLst>
              <a:ext uri="{FF2B5EF4-FFF2-40B4-BE49-F238E27FC236}">
                <a16:creationId xmlns:a16="http://schemas.microsoft.com/office/drawing/2014/main" id="{B5C2E5ED-0853-2840-9CD0-9027FD05826C}"/>
              </a:ext>
            </a:extLst>
          </p:cNvPr>
          <p:cNvCxnSpPr>
            <a:endCxn id="24" idx="3"/>
          </p:cNvCxnSpPr>
          <p:nvPr/>
        </p:nvCxnSpPr>
        <p:spPr>
          <a:xfrm rot="5400000">
            <a:off x="5958407" y="3135836"/>
            <a:ext cx="1267941" cy="38100"/>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6" name="Straight Connector 55">
            <a:extLst>
              <a:ext uri="{FF2B5EF4-FFF2-40B4-BE49-F238E27FC236}">
                <a16:creationId xmlns:a16="http://schemas.microsoft.com/office/drawing/2014/main" id="{43533915-1CB1-4B48-9268-578A7F3C461B}"/>
              </a:ext>
            </a:extLst>
          </p:cNvPr>
          <p:cNvCxnSpPr/>
          <p:nvPr/>
        </p:nvCxnSpPr>
        <p:spPr>
          <a:xfrm flipV="1">
            <a:off x="6611427" y="2528089"/>
            <a:ext cx="709369" cy="1"/>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7" name="Straight Connector 56">
            <a:extLst>
              <a:ext uri="{FF2B5EF4-FFF2-40B4-BE49-F238E27FC236}">
                <a16:creationId xmlns:a16="http://schemas.microsoft.com/office/drawing/2014/main" id="{68784F8D-FB76-A94B-B717-5E7F83FA958F}"/>
              </a:ext>
            </a:extLst>
          </p:cNvPr>
          <p:cNvCxnSpPr>
            <a:stCxn id="42" idx="2"/>
            <a:endCxn id="17" idx="0"/>
          </p:cNvCxnSpPr>
          <p:nvPr/>
        </p:nvCxnSpPr>
        <p:spPr>
          <a:xfrm>
            <a:off x="4462126" y="2409594"/>
            <a:ext cx="0" cy="238846"/>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58" name="Straight Connector 57">
            <a:extLst>
              <a:ext uri="{FF2B5EF4-FFF2-40B4-BE49-F238E27FC236}">
                <a16:creationId xmlns:a16="http://schemas.microsoft.com/office/drawing/2014/main" id="{81D20B57-4DD1-9A40-81F1-D4FE487C351C}"/>
              </a:ext>
            </a:extLst>
          </p:cNvPr>
          <p:cNvCxnSpPr>
            <a:stCxn id="40" idx="3"/>
          </p:cNvCxnSpPr>
          <p:nvPr/>
        </p:nvCxnSpPr>
        <p:spPr>
          <a:xfrm>
            <a:off x="1168191" y="3137567"/>
            <a:ext cx="822730" cy="3220"/>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59" name="Straight Connector 58">
            <a:extLst>
              <a:ext uri="{FF2B5EF4-FFF2-40B4-BE49-F238E27FC236}">
                <a16:creationId xmlns:a16="http://schemas.microsoft.com/office/drawing/2014/main" id="{858C6CBC-2286-804F-9317-2471F2694DE1}"/>
              </a:ext>
            </a:extLst>
          </p:cNvPr>
          <p:cNvCxnSpPr>
            <a:stCxn id="39" idx="3"/>
            <a:endCxn id="47" idx="1"/>
          </p:cNvCxnSpPr>
          <p:nvPr/>
        </p:nvCxnSpPr>
        <p:spPr>
          <a:xfrm>
            <a:off x="1168191" y="2899313"/>
            <a:ext cx="55579"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60" name="Straight Connector 59">
            <a:extLst>
              <a:ext uri="{FF2B5EF4-FFF2-40B4-BE49-F238E27FC236}">
                <a16:creationId xmlns:a16="http://schemas.microsoft.com/office/drawing/2014/main" id="{D64F1BB2-AF54-C64A-A563-4D4849EB1559}"/>
              </a:ext>
            </a:extLst>
          </p:cNvPr>
          <p:cNvCxnSpPr>
            <a:stCxn id="47" idx="3"/>
          </p:cNvCxnSpPr>
          <p:nvPr/>
        </p:nvCxnSpPr>
        <p:spPr>
          <a:xfrm>
            <a:off x="1871769" y="2899313"/>
            <a:ext cx="119152" cy="0"/>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61" name="Straight Connector 60">
            <a:extLst>
              <a:ext uri="{FF2B5EF4-FFF2-40B4-BE49-F238E27FC236}">
                <a16:creationId xmlns:a16="http://schemas.microsoft.com/office/drawing/2014/main" id="{9B0B0551-8397-FC4F-B951-C7C9DE06739A}"/>
              </a:ext>
            </a:extLst>
          </p:cNvPr>
          <p:cNvCxnSpPr>
            <a:stCxn id="14" idx="2"/>
            <a:endCxn id="44" idx="0"/>
          </p:cNvCxnSpPr>
          <p:nvPr/>
        </p:nvCxnSpPr>
        <p:spPr>
          <a:xfrm>
            <a:off x="2314921"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62" name="Straight Connector 61">
            <a:extLst>
              <a:ext uri="{FF2B5EF4-FFF2-40B4-BE49-F238E27FC236}">
                <a16:creationId xmlns:a16="http://schemas.microsoft.com/office/drawing/2014/main" id="{0676D639-7E15-E247-B713-EB1D93439B19}"/>
              </a:ext>
            </a:extLst>
          </p:cNvPr>
          <p:cNvCxnSpPr>
            <a:stCxn id="15" idx="2"/>
            <a:endCxn id="29" idx="0"/>
          </p:cNvCxnSpPr>
          <p:nvPr/>
        </p:nvCxnSpPr>
        <p:spPr>
          <a:xfrm>
            <a:off x="3030656" y="3368440"/>
            <a:ext cx="0" cy="75382"/>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63" name="Straight Connector 62">
            <a:extLst>
              <a:ext uri="{FF2B5EF4-FFF2-40B4-BE49-F238E27FC236}">
                <a16:creationId xmlns:a16="http://schemas.microsoft.com/office/drawing/2014/main" id="{19161D41-FA15-8A46-B431-CFE884D9D799}"/>
              </a:ext>
            </a:extLst>
          </p:cNvPr>
          <p:cNvCxnSpPr>
            <a:stCxn id="16" idx="2"/>
            <a:endCxn id="28" idx="0"/>
          </p:cNvCxnSpPr>
          <p:nvPr/>
        </p:nvCxnSpPr>
        <p:spPr>
          <a:xfrm flipH="1">
            <a:off x="3746390" y="3368440"/>
            <a:ext cx="1" cy="75382"/>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64" name="Rounded Rectangle 63">
            <a:extLst>
              <a:ext uri="{FF2B5EF4-FFF2-40B4-BE49-F238E27FC236}">
                <a16:creationId xmlns:a16="http://schemas.microsoft.com/office/drawing/2014/main" id="{DA467F0D-F184-614B-8B06-E9D61439BDAF}"/>
              </a:ext>
            </a:extLst>
          </p:cNvPr>
          <p:cNvSpPr/>
          <p:nvPr/>
        </p:nvSpPr>
        <p:spPr>
          <a:xfrm>
            <a:off x="3422393" y="5097750"/>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t>Primary pump</a:t>
            </a:r>
          </a:p>
        </p:txBody>
      </p:sp>
      <p:sp>
        <p:nvSpPr>
          <p:cNvPr id="65" name="Rounded Rectangle 64">
            <a:extLst>
              <a:ext uri="{FF2B5EF4-FFF2-40B4-BE49-F238E27FC236}">
                <a16:creationId xmlns:a16="http://schemas.microsoft.com/office/drawing/2014/main" id="{649DB67B-9EA6-5D47-BAD3-DB69FAC3F4B2}"/>
              </a:ext>
            </a:extLst>
          </p:cNvPr>
          <p:cNvSpPr/>
          <p:nvPr/>
        </p:nvSpPr>
        <p:spPr>
          <a:xfrm>
            <a:off x="5925328" y="5097751"/>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t>Primary pump</a:t>
            </a:r>
          </a:p>
        </p:txBody>
      </p:sp>
      <p:cxnSp>
        <p:nvCxnSpPr>
          <p:cNvPr id="66" name="Elbow Connector 65">
            <a:extLst>
              <a:ext uri="{FF2B5EF4-FFF2-40B4-BE49-F238E27FC236}">
                <a16:creationId xmlns:a16="http://schemas.microsoft.com/office/drawing/2014/main" id="{A06CCE40-B5EC-0745-97C8-67612C9157A4}"/>
              </a:ext>
            </a:extLst>
          </p:cNvPr>
          <p:cNvCxnSpPr>
            <a:stCxn id="64" idx="0"/>
            <a:endCxn id="32" idx="2"/>
          </p:cNvCxnSpPr>
          <p:nvPr/>
        </p:nvCxnSpPr>
        <p:spPr>
          <a:xfrm rot="5400000" flipH="1" flipV="1">
            <a:off x="4888238" y="3736661"/>
            <a:ext cx="219245" cy="2502935"/>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67" name="Rounded Rectangle 66">
            <a:extLst>
              <a:ext uri="{FF2B5EF4-FFF2-40B4-BE49-F238E27FC236}">
                <a16:creationId xmlns:a16="http://schemas.microsoft.com/office/drawing/2014/main" id="{9F1574CA-46F1-9449-872B-A9CFD9186651}"/>
              </a:ext>
            </a:extLst>
          </p:cNvPr>
          <p:cNvSpPr/>
          <p:nvPr/>
        </p:nvSpPr>
        <p:spPr>
          <a:xfrm>
            <a:off x="135559" y="1778802"/>
            <a:ext cx="2571098" cy="3099704"/>
          </a:xfrm>
          <a:prstGeom prst="roundRect">
            <a:avLst>
              <a:gd name="adj" fmla="val 11486"/>
            </a:avLst>
          </a:prstGeom>
          <a:noFill/>
          <a:ln w="28575"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00"/>
          </a:p>
        </p:txBody>
      </p:sp>
      <p:cxnSp>
        <p:nvCxnSpPr>
          <p:cNvPr id="68" name="Elbow Connector 67">
            <a:extLst>
              <a:ext uri="{FF2B5EF4-FFF2-40B4-BE49-F238E27FC236}">
                <a16:creationId xmlns:a16="http://schemas.microsoft.com/office/drawing/2014/main" id="{1947B56C-64B0-294E-A082-701F1060A071}"/>
              </a:ext>
            </a:extLst>
          </p:cNvPr>
          <p:cNvCxnSpPr>
            <a:endCxn id="44" idx="1"/>
          </p:cNvCxnSpPr>
          <p:nvPr/>
        </p:nvCxnSpPr>
        <p:spPr>
          <a:xfrm rot="16200000" flipH="1">
            <a:off x="1457833" y="3000733"/>
            <a:ext cx="1005728" cy="60448"/>
          </a:xfrm>
          <a:prstGeom prst="bentConnector2">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69" name="TextBox 68">
            <a:extLst>
              <a:ext uri="{FF2B5EF4-FFF2-40B4-BE49-F238E27FC236}">
                <a16:creationId xmlns:a16="http://schemas.microsoft.com/office/drawing/2014/main" id="{436E1D19-066A-BC42-8323-C1487FFBE856}"/>
              </a:ext>
            </a:extLst>
          </p:cNvPr>
          <p:cNvSpPr txBox="1"/>
          <p:nvPr/>
        </p:nvSpPr>
        <p:spPr>
          <a:xfrm>
            <a:off x="782694" y="4158213"/>
            <a:ext cx="1565827" cy="169277"/>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b="1" dirty="0">
                <a:solidFill>
                  <a:srgbClr val="0094CA"/>
                </a:solidFill>
              </a:rPr>
              <a:t>High voltage (HV) platform</a:t>
            </a:r>
          </a:p>
        </p:txBody>
      </p:sp>
      <p:sp>
        <p:nvSpPr>
          <p:cNvPr id="70" name="Rounded Rectangle 69">
            <a:extLst>
              <a:ext uri="{FF2B5EF4-FFF2-40B4-BE49-F238E27FC236}">
                <a16:creationId xmlns:a16="http://schemas.microsoft.com/office/drawing/2014/main" id="{3704FBF0-802A-CA4D-B4B4-EC521F04917E}"/>
              </a:ext>
            </a:extLst>
          </p:cNvPr>
          <p:cNvSpPr/>
          <p:nvPr/>
        </p:nvSpPr>
        <p:spPr>
          <a:xfrm>
            <a:off x="64212" y="1510018"/>
            <a:ext cx="4006177" cy="4316956"/>
          </a:xfrm>
          <a:prstGeom prst="roundRect">
            <a:avLst>
              <a:gd name="adj" fmla="val 5418"/>
            </a:avLst>
          </a:prstGeom>
          <a:noFill/>
          <a:ln w="12700" cmpd="sng">
            <a:solidFill>
              <a:srgbClr val="00556E"/>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TextBox 70">
            <a:extLst>
              <a:ext uri="{FF2B5EF4-FFF2-40B4-BE49-F238E27FC236}">
                <a16:creationId xmlns:a16="http://schemas.microsoft.com/office/drawing/2014/main" id="{B73BFA82-ECF1-2043-B4D1-1D18894B3A77}"/>
              </a:ext>
            </a:extLst>
          </p:cNvPr>
          <p:cNvSpPr txBox="1"/>
          <p:nvPr/>
        </p:nvSpPr>
        <p:spPr>
          <a:xfrm>
            <a:off x="1884387" y="1510018"/>
            <a:ext cx="754533" cy="230832"/>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b="1" dirty="0">
                <a:solidFill>
                  <a:srgbClr val="0094CA"/>
                </a:solidFill>
              </a:rPr>
              <a:t>Ion source</a:t>
            </a:r>
          </a:p>
        </p:txBody>
      </p:sp>
      <p:sp>
        <p:nvSpPr>
          <p:cNvPr id="72" name="Rounded Rectangle 71">
            <a:extLst>
              <a:ext uri="{FF2B5EF4-FFF2-40B4-BE49-F238E27FC236}">
                <a16:creationId xmlns:a16="http://schemas.microsoft.com/office/drawing/2014/main" id="{62906E53-1C5B-8E43-9931-B4CBFBF26FF8}"/>
              </a:ext>
            </a:extLst>
          </p:cNvPr>
          <p:cNvSpPr/>
          <p:nvPr/>
        </p:nvSpPr>
        <p:spPr>
          <a:xfrm>
            <a:off x="4138126" y="1510018"/>
            <a:ext cx="4222402" cy="4316955"/>
          </a:xfrm>
          <a:prstGeom prst="roundRect">
            <a:avLst>
              <a:gd name="adj" fmla="val 5418"/>
            </a:avLst>
          </a:prstGeom>
          <a:noFill/>
          <a:ln w="12700" cmpd="sng">
            <a:solidFill>
              <a:srgbClr val="00556E"/>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TextBox 72">
            <a:extLst>
              <a:ext uri="{FF2B5EF4-FFF2-40B4-BE49-F238E27FC236}">
                <a16:creationId xmlns:a16="http://schemas.microsoft.com/office/drawing/2014/main" id="{1F15C01B-E5A0-2F4B-A146-0BB2B2DFE5E0}"/>
              </a:ext>
            </a:extLst>
          </p:cNvPr>
          <p:cNvSpPr txBox="1"/>
          <p:nvPr/>
        </p:nvSpPr>
        <p:spPr>
          <a:xfrm>
            <a:off x="5146461" y="1510018"/>
            <a:ext cx="2205732" cy="184666"/>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b="1" dirty="0">
                <a:solidFill>
                  <a:srgbClr val="0094CA"/>
                </a:solidFill>
              </a:rPr>
              <a:t>Low energy beam transport (LEBT)</a:t>
            </a:r>
          </a:p>
        </p:txBody>
      </p:sp>
      <p:sp>
        <p:nvSpPr>
          <p:cNvPr id="74" name="TextBox 73">
            <a:extLst>
              <a:ext uri="{FF2B5EF4-FFF2-40B4-BE49-F238E27FC236}">
                <a16:creationId xmlns:a16="http://schemas.microsoft.com/office/drawing/2014/main" id="{459A0281-FA15-AC47-82B1-79E297FA131E}"/>
              </a:ext>
            </a:extLst>
          </p:cNvPr>
          <p:cNvSpPr txBox="1"/>
          <p:nvPr/>
        </p:nvSpPr>
        <p:spPr>
          <a:xfrm>
            <a:off x="764923" y="1801885"/>
            <a:ext cx="1346522" cy="338554"/>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b="1" dirty="0">
                <a:solidFill>
                  <a:srgbClr val="DB5000"/>
                </a:solidFill>
              </a:rPr>
              <a:t>PSS0 controlled area</a:t>
            </a:r>
          </a:p>
          <a:p>
            <a:r>
              <a:rPr lang="en-GB" sz="1100" b="1" dirty="0">
                <a:solidFill>
                  <a:srgbClr val="DB5000"/>
                </a:solidFill>
              </a:rPr>
              <a:t>and radiation shielding</a:t>
            </a:r>
          </a:p>
        </p:txBody>
      </p:sp>
      <p:cxnSp>
        <p:nvCxnSpPr>
          <p:cNvPr id="75" name="Straight Connector 74">
            <a:extLst>
              <a:ext uri="{FF2B5EF4-FFF2-40B4-BE49-F238E27FC236}">
                <a16:creationId xmlns:a16="http://schemas.microsoft.com/office/drawing/2014/main" id="{09784615-FF22-B14F-8245-0BD240C7E56B}"/>
              </a:ext>
            </a:extLst>
          </p:cNvPr>
          <p:cNvCxnSpPr>
            <a:stCxn id="36" idx="0"/>
            <a:endCxn id="35" idx="2"/>
          </p:cNvCxnSpPr>
          <p:nvPr/>
        </p:nvCxnSpPr>
        <p:spPr>
          <a:xfrm flipV="1">
            <a:off x="1547770" y="4375168"/>
            <a:ext cx="0" cy="900826"/>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76" name="Straight Connector 75">
            <a:extLst>
              <a:ext uri="{FF2B5EF4-FFF2-40B4-BE49-F238E27FC236}">
                <a16:creationId xmlns:a16="http://schemas.microsoft.com/office/drawing/2014/main" id="{43BB4047-B6C9-CD4F-BBF2-7E7C30B305EC}"/>
              </a:ext>
            </a:extLst>
          </p:cNvPr>
          <p:cNvCxnSpPr>
            <a:stCxn id="37" idx="0"/>
          </p:cNvCxnSpPr>
          <p:nvPr/>
        </p:nvCxnSpPr>
        <p:spPr>
          <a:xfrm flipV="1">
            <a:off x="844192" y="4375168"/>
            <a:ext cx="0" cy="902579"/>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cxnSp>
        <p:nvCxnSpPr>
          <p:cNvPr id="77" name="Straight Connector 76">
            <a:extLst>
              <a:ext uri="{FF2B5EF4-FFF2-40B4-BE49-F238E27FC236}">
                <a16:creationId xmlns:a16="http://schemas.microsoft.com/office/drawing/2014/main" id="{4E1CA7FA-EBD7-F049-8CFF-E4F81EDB8515}"/>
              </a:ext>
            </a:extLst>
          </p:cNvPr>
          <p:cNvCxnSpPr>
            <a:stCxn id="64" idx="0"/>
            <a:endCxn id="28" idx="2"/>
          </p:cNvCxnSpPr>
          <p:nvPr/>
        </p:nvCxnSpPr>
        <p:spPr>
          <a:xfrm flipH="1" flipV="1">
            <a:off x="3746390" y="3623819"/>
            <a:ext cx="3" cy="1473931"/>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78" name="Rounded Rectangle 77">
            <a:extLst>
              <a:ext uri="{FF2B5EF4-FFF2-40B4-BE49-F238E27FC236}">
                <a16:creationId xmlns:a16="http://schemas.microsoft.com/office/drawing/2014/main" id="{BA88EB60-D5C7-CC48-934E-02B01537CC76}"/>
              </a:ext>
            </a:extLst>
          </p:cNvPr>
          <p:cNvSpPr/>
          <p:nvPr/>
        </p:nvSpPr>
        <p:spPr>
          <a:xfrm>
            <a:off x="64212" y="5991370"/>
            <a:ext cx="1439999" cy="251996"/>
          </a:xfrm>
          <a:prstGeom prst="roundRect">
            <a:avLst/>
          </a:prstGeom>
          <a:solidFill>
            <a:srgbClr val="0094CA"/>
          </a:solidFill>
          <a:ln w="1905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Front End and Magnets</a:t>
            </a:r>
          </a:p>
        </p:txBody>
      </p:sp>
      <p:sp>
        <p:nvSpPr>
          <p:cNvPr id="79" name="Rounded Rectangle 78">
            <a:extLst>
              <a:ext uri="{FF2B5EF4-FFF2-40B4-BE49-F238E27FC236}">
                <a16:creationId xmlns:a16="http://schemas.microsoft.com/office/drawing/2014/main" id="{60D5607A-0FBC-284F-9481-9BF625DCB149}"/>
              </a:ext>
            </a:extLst>
          </p:cNvPr>
          <p:cNvSpPr/>
          <p:nvPr/>
        </p:nvSpPr>
        <p:spPr>
          <a:xfrm>
            <a:off x="1656611" y="6346646"/>
            <a:ext cx="1439999" cy="251996"/>
          </a:xfrm>
          <a:prstGeom prst="roundRect">
            <a:avLst/>
          </a:prstGeom>
          <a:solidFill>
            <a:srgbClr val="B40096"/>
          </a:solidFill>
          <a:ln w="19050" cmpd="sng">
            <a:solidFill>
              <a:srgbClr val="6E00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Cooling water</a:t>
            </a:r>
          </a:p>
        </p:txBody>
      </p:sp>
      <p:sp>
        <p:nvSpPr>
          <p:cNvPr id="80" name="Rounded Rectangle 79">
            <a:extLst>
              <a:ext uri="{FF2B5EF4-FFF2-40B4-BE49-F238E27FC236}">
                <a16:creationId xmlns:a16="http://schemas.microsoft.com/office/drawing/2014/main" id="{CEFEDD43-D34C-0F48-A510-B3A0226B6B08}"/>
              </a:ext>
            </a:extLst>
          </p:cNvPr>
          <p:cNvSpPr/>
          <p:nvPr/>
        </p:nvSpPr>
        <p:spPr>
          <a:xfrm>
            <a:off x="1656611" y="5991370"/>
            <a:ext cx="1439999" cy="251996"/>
          </a:xfrm>
          <a:prstGeom prst="roundRect">
            <a:avLst/>
          </a:prstGeom>
          <a:solidFill>
            <a:srgbClr val="D81919"/>
          </a:solidFill>
          <a:ln w="1905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Vacuum</a:t>
            </a:r>
          </a:p>
        </p:txBody>
      </p:sp>
      <p:sp>
        <p:nvSpPr>
          <p:cNvPr id="81" name="Rounded Rectangle 80">
            <a:extLst>
              <a:ext uri="{FF2B5EF4-FFF2-40B4-BE49-F238E27FC236}">
                <a16:creationId xmlns:a16="http://schemas.microsoft.com/office/drawing/2014/main" id="{5B7752A5-FEE5-9847-B6F5-ADB5D5CC1487}"/>
              </a:ext>
            </a:extLst>
          </p:cNvPr>
          <p:cNvSpPr/>
          <p:nvPr/>
        </p:nvSpPr>
        <p:spPr>
          <a:xfrm>
            <a:off x="3219623" y="5991370"/>
            <a:ext cx="1439999" cy="251996"/>
          </a:xfrm>
          <a:prstGeom prst="roundRect">
            <a:avLst/>
          </a:prstGeom>
          <a:solidFill>
            <a:srgbClr val="FF7D00"/>
          </a:solidFill>
          <a:ln w="19050"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PSS</a:t>
            </a:r>
          </a:p>
        </p:txBody>
      </p:sp>
      <p:sp>
        <p:nvSpPr>
          <p:cNvPr id="82" name="Rounded Rectangle 81">
            <a:extLst>
              <a:ext uri="{FF2B5EF4-FFF2-40B4-BE49-F238E27FC236}">
                <a16:creationId xmlns:a16="http://schemas.microsoft.com/office/drawing/2014/main" id="{A67B8C99-2E1F-6A41-984C-468F86631215}"/>
              </a:ext>
            </a:extLst>
          </p:cNvPr>
          <p:cNvSpPr/>
          <p:nvPr/>
        </p:nvSpPr>
        <p:spPr>
          <a:xfrm>
            <a:off x="70821" y="6346646"/>
            <a:ext cx="1439999" cy="251996"/>
          </a:xfrm>
          <a:prstGeom prst="roundRect">
            <a:avLst/>
          </a:prstGeom>
          <a:solidFill>
            <a:srgbClr val="9BBE05"/>
          </a:solidFill>
          <a:ln w="1905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Beam Diagnostics</a:t>
            </a:r>
          </a:p>
        </p:txBody>
      </p:sp>
      <p:sp>
        <p:nvSpPr>
          <p:cNvPr id="83" name="Rounded Rectangle 82">
            <a:extLst>
              <a:ext uri="{FF2B5EF4-FFF2-40B4-BE49-F238E27FC236}">
                <a16:creationId xmlns:a16="http://schemas.microsoft.com/office/drawing/2014/main" id="{54549F64-81CE-0941-ADA5-8CD8FEA36580}"/>
              </a:ext>
            </a:extLst>
          </p:cNvPr>
          <p:cNvSpPr/>
          <p:nvPr/>
        </p:nvSpPr>
        <p:spPr>
          <a:xfrm>
            <a:off x="3219623" y="6346646"/>
            <a:ext cx="1439999" cy="251996"/>
          </a:xfrm>
          <a:prstGeom prst="roundRect">
            <a:avLst/>
          </a:prstGeom>
          <a:solidFill>
            <a:srgbClr val="FFBE00"/>
          </a:solidFill>
          <a:ln w="1905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dirty="0"/>
              <a:t>Control system</a:t>
            </a:r>
          </a:p>
        </p:txBody>
      </p:sp>
      <p:sp>
        <p:nvSpPr>
          <p:cNvPr id="84" name="Rounded Rectangle 83">
            <a:extLst>
              <a:ext uri="{FF2B5EF4-FFF2-40B4-BE49-F238E27FC236}">
                <a16:creationId xmlns:a16="http://schemas.microsoft.com/office/drawing/2014/main" id="{02E55DBC-ACB0-EC41-9994-759BD683CA35}"/>
              </a:ext>
            </a:extLst>
          </p:cNvPr>
          <p:cNvSpPr/>
          <p:nvPr/>
        </p:nvSpPr>
        <p:spPr>
          <a:xfrm>
            <a:off x="1223770" y="4447692"/>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ACCT</a:t>
            </a:r>
          </a:p>
        </p:txBody>
      </p:sp>
      <p:sp>
        <p:nvSpPr>
          <p:cNvPr id="85" name="Rounded Rectangle 84">
            <a:extLst>
              <a:ext uri="{FF2B5EF4-FFF2-40B4-BE49-F238E27FC236}">
                <a16:creationId xmlns:a16="http://schemas.microsoft.com/office/drawing/2014/main" id="{E763F05B-3691-204E-B3A4-CC636B51AAA9}"/>
              </a:ext>
            </a:extLst>
          </p:cNvPr>
          <p:cNvSpPr/>
          <p:nvPr/>
        </p:nvSpPr>
        <p:spPr>
          <a:xfrm>
            <a:off x="1990496" y="4450947"/>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t>Voltage divider</a:t>
            </a:r>
          </a:p>
        </p:txBody>
      </p:sp>
      <p:sp>
        <p:nvSpPr>
          <p:cNvPr id="86" name="Rounded Rectangle 85">
            <a:extLst>
              <a:ext uri="{FF2B5EF4-FFF2-40B4-BE49-F238E27FC236}">
                <a16:creationId xmlns:a16="http://schemas.microsoft.com/office/drawing/2014/main" id="{3DC21FBE-6A54-8F4D-9B6D-EBF5F01C38C6}"/>
              </a:ext>
            </a:extLst>
          </p:cNvPr>
          <p:cNvSpPr/>
          <p:nvPr/>
        </p:nvSpPr>
        <p:spPr>
          <a:xfrm>
            <a:off x="8428265" y="3698858"/>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EMU H+V</a:t>
            </a:r>
          </a:p>
        </p:txBody>
      </p:sp>
      <p:sp>
        <p:nvSpPr>
          <p:cNvPr id="87" name="Rounded Rectangle 86">
            <a:extLst>
              <a:ext uri="{FF2B5EF4-FFF2-40B4-BE49-F238E27FC236}">
                <a16:creationId xmlns:a16="http://schemas.microsoft.com/office/drawing/2014/main" id="{3A0F9995-3634-5741-AEEF-5F31E79A4B40}"/>
              </a:ext>
            </a:extLst>
          </p:cNvPr>
          <p:cNvSpPr/>
          <p:nvPr/>
        </p:nvSpPr>
        <p:spPr>
          <a:xfrm>
            <a:off x="8428265" y="3940263"/>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Faraday cup</a:t>
            </a:r>
          </a:p>
        </p:txBody>
      </p:sp>
      <p:sp>
        <p:nvSpPr>
          <p:cNvPr id="88" name="Rounded Rectangle 87">
            <a:extLst>
              <a:ext uri="{FF2B5EF4-FFF2-40B4-BE49-F238E27FC236}">
                <a16:creationId xmlns:a16="http://schemas.microsoft.com/office/drawing/2014/main" id="{29483482-A4E5-DA41-A5CF-5CAD03843F78}"/>
              </a:ext>
            </a:extLst>
          </p:cNvPr>
          <p:cNvSpPr/>
          <p:nvPr/>
        </p:nvSpPr>
        <p:spPr>
          <a:xfrm>
            <a:off x="8428265" y="4187996"/>
            <a:ext cx="647999" cy="179997"/>
          </a:xfrm>
          <a:prstGeom prst="roundRect">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NPM H+V</a:t>
            </a:r>
          </a:p>
        </p:txBody>
      </p:sp>
      <p:sp>
        <p:nvSpPr>
          <p:cNvPr id="89" name="Rounded Rectangle 88">
            <a:extLst>
              <a:ext uri="{FF2B5EF4-FFF2-40B4-BE49-F238E27FC236}">
                <a16:creationId xmlns:a16="http://schemas.microsoft.com/office/drawing/2014/main" id="{4949F714-BB43-7A49-BAEF-2686B630E5E7}"/>
              </a:ext>
            </a:extLst>
          </p:cNvPr>
          <p:cNvSpPr/>
          <p:nvPr/>
        </p:nvSpPr>
        <p:spPr>
          <a:xfrm>
            <a:off x="8428265" y="4443771"/>
            <a:ext cx="647999" cy="179997"/>
          </a:xfrm>
          <a:prstGeom prst="roundRect">
            <a:avLst/>
          </a:prstGeom>
          <a:solidFill>
            <a:srgbClr val="B4D250"/>
          </a:solidFill>
          <a:ln w="12700" cmpd="sng">
            <a:solidFill>
              <a:srgbClr val="9BBE05"/>
            </a:solidFill>
            <a:prstDash val="sysDash"/>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Doppler shift</a:t>
            </a:r>
          </a:p>
        </p:txBody>
      </p:sp>
      <p:sp>
        <p:nvSpPr>
          <p:cNvPr id="90" name="Rounded Rectangle 89">
            <a:extLst>
              <a:ext uri="{FF2B5EF4-FFF2-40B4-BE49-F238E27FC236}">
                <a16:creationId xmlns:a16="http://schemas.microsoft.com/office/drawing/2014/main" id="{E0E586D0-E45F-5C41-A436-14B3B5F38F58}"/>
              </a:ext>
            </a:extLst>
          </p:cNvPr>
          <p:cNvSpPr/>
          <p:nvPr/>
        </p:nvSpPr>
        <p:spPr>
          <a:xfrm>
            <a:off x="520192" y="3278441"/>
            <a:ext cx="647999" cy="179997"/>
          </a:xfrm>
          <a:prstGeom prst="roundRect">
            <a:avLst/>
          </a:prstGeom>
          <a:solidFill>
            <a:srgbClr val="FFBE00"/>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HV controls</a:t>
            </a:r>
          </a:p>
        </p:txBody>
      </p:sp>
      <p:sp>
        <p:nvSpPr>
          <p:cNvPr id="91" name="Rounded Rectangle 90">
            <a:extLst>
              <a:ext uri="{FF2B5EF4-FFF2-40B4-BE49-F238E27FC236}">
                <a16:creationId xmlns:a16="http://schemas.microsoft.com/office/drawing/2014/main" id="{50914357-779F-964D-8712-19D594182170}"/>
              </a:ext>
            </a:extLst>
          </p:cNvPr>
          <p:cNvSpPr/>
          <p:nvPr/>
        </p:nvSpPr>
        <p:spPr>
          <a:xfrm>
            <a:off x="3775089" y="5313748"/>
            <a:ext cx="647999" cy="395998"/>
          </a:xfrm>
          <a:prstGeom prst="roundRect">
            <a:avLst/>
          </a:prstGeom>
          <a:solidFill>
            <a:srgbClr val="FFBE00"/>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Ground potential controls</a:t>
            </a:r>
          </a:p>
        </p:txBody>
      </p:sp>
      <p:cxnSp>
        <p:nvCxnSpPr>
          <p:cNvPr id="92" name="Elbow Connector 91">
            <a:extLst>
              <a:ext uri="{FF2B5EF4-FFF2-40B4-BE49-F238E27FC236}">
                <a16:creationId xmlns:a16="http://schemas.microsoft.com/office/drawing/2014/main" id="{255EF1D5-E3B3-D041-AE6D-1AC6D4390056}"/>
              </a:ext>
            </a:extLst>
          </p:cNvPr>
          <p:cNvCxnSpPr>
            <a:endCxn id="91" idx="1"/>
          </p:cNvCxnSpPr>
          <p:nvPr/>
        </p:nvCxnSpPr>
        <p:spPr>
          <a:xfrm>
            <a:off x="844192" y="3878855"/>
            <a:ext cx="2930897" cy="1632892"/>
          </a:xfrm>
          <a:prstGeom prst="bentConnector3">
            <a:avLst>
              <a:gd name="adj1" fmla="val 76047"/>
            </a:avLst>
          </a:prstGeom>
          <a:solidFill>
            <a:srgbClr val="B40096"/>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cxnSp>
      <p:cxnSp>
        <p:nvCxnSpPr>
          <p:cNvPr id="93" name="Straight Connector 92">
            <a:extLst>
              <a:ext uri="{FF2B5EF4-FFF2-40B4-BE49-F238E27FC236}">
                <a16:creationId xmlns:a16="http://schemas.microsoft.com/office/drawing/2014/main" id="{A0573233-7F93-0A43-A5ED-185B579F1046}"/>
              </a:ext>
            </a:extLst>
          </p:cNvPr>
          <p:cNvCxnSpPr>
            <a:stCxn id="90" idx="2"/>
          </p:cNvCxnSpPr>
          <p:nvPr/>
        </p:nvCxnSpPr>
        <p:spPr>
          <a:xfrm>
            <a:off x="844192" y="3458438"/>
            <a:ext cx="0" cy="420417"/>
          </a:xfrm>
          <a:prstGeom prst="line">
            <a:avLst/>
          </a:prstGeom>
          <a:solidFill>
            <a:srgbClr val="0094CA"/>
          </a:solidFill>
          <a:ln w="12700" cmpd="sng">
            <a:solidFill>
              <a:srgbClr val="D28C14"/>
            </a:solidFill>
          </a:ln>
          <a:effectLst/>
        </p:spPr>
        <p:style>
          <a:lnRef idx="1">
            <a:schemeClr val="accent1"/>
          </a:lnRef>
          <a:fillRef idx="3">
            <a:schemeClr val="accent1"/>
          </a:fillRef>
          <a:effectRef idx="2">
            <a:schemeClr val="accent1"/>
          </a:effectRef>
          <a:fontRef idx="minor">
            <a:schemeClr val="lt1"/>
          </a:fontRef>
        </p:style>
      </p:cxnSp>
      <p:sp>
        <p:nvSpPr>
          <p:cNvPr id="94" name="Rounded Rectangle 93">
            <a:extLst>
              <a:ext uri="{FF2B5EF4-FFF2-40B4-BE49-F238E27FC236}">
                <a16:creationId xmlns:a16="http://schemas.microsoft.com/office/drawing/2014/main" id="{D64F30F4-5916-AC43-85C9-434137643829}"/>
              </a:ext>
            </a:extLst>
          </p:cNvPr>
          <p:cNvSpPr/>
          <p:nvPr/>
        </p:nvSpPr>
        <p:spPr>
          <a:xfrm>
            <a:off x="8428265" y="3443822"/>
            <a:ext cx="647999" cy="179997"/>
          </a:xfrm>
          <a:prstGeom prst="roundRect">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Beam stop</a:t>
            </a:r>
          </a:p>
        </p:txBody>
      </p:sp>
      <p:cxnSp>
        <p:nvCxnSpPr>
          <p:cNvPr id="95" name="Elbow Connector 94">
            <a:extLst>
              <a:ext uri="{FF2B5EF4-FFF2-40B4-BE49-F238E27FC236}">
                <a16:creationId xmlns:a16="http://schemas.microsoft.com/office/drawing/2014/main" id="{18AF2394-E5DF-3140-A3BD-C77245AD4FD8}"/>
              </a:ext>
            </a:extLst>
          </p:cNvPr>
          <p:cNvCxnSpPr>
            <a:stCxn id="65" idx="0"/>
            <a:endCxn id="34" idx="2"/>
          </p:cNvCxnSpPr>
          <p:nvPr/>
        </p:nvCxnSpPr>
        <p:spPr>
          <a:xfrm rot="5400000" flipH="1" flipV="1">
            <a:off x="7391093" y="3736580"/>
            <a:ext cx="219407" cy="2502937"/>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96" name="Elbow Connector 95">
            <a:extLst>
              <a:ext uri="{FF2B5EF4-FFF2-40B4-BE49-F238E27FC236}">
                <a16:creationId xmlns:a16="http://schemas.microsoft.com/office/drawing/2014/main" id="{3EEFAC2F-6A33-3149-AFB5-9BB961B128C3}"/>
              </a:ext>
            </a:extLst>
          </p:cNvPr>
          <p:cNvCxnSpPr>
            <a:stCxn id="38" idx="0"/>
            <a:endCxn id="94" idx="1"/>
          </p:cNvCxnSpPr>
          <p:nvPr/>
        </p:nvCxnSpPr>
        <p:spPr>
          <a:xfrm rot="16200000" flipH="1">
            <a:off x="7789706" y="2895263"/>
            <a:ext cx="885381" cy="391735"/>
          </a:xfrm>
          <a:prstGeom prst="bentConnector4">
            <a:avLst>
              <a:gd name="adj1" fmla="val -13662"/>
              <a:gd name="adj2" fmla="val 91354"/>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sp>
        <p:nvSpPr>
          <p:cNvPr id="97" name="Rounded Rectangle 96">
            <a:extLst>
              <a:ext uri="{FF2B5EF4-FFF2-40B4-BE49-F238E27FC236}">
                <a16:creationId xmlns:a16="http://schemas.microsoft.com/office/drawing/2014/main" id="{221F8557-345A-EF45-A654-1D63BA6C4E0C}"/>
              </a:ext>
            </a:extLst>
          </p:cNvPr>
          <p:cNvSpPr/>
          <p:nvPr/>
        </p:nvSpPr>
        <p:spPr>
          <a:xfrm>
            <a:off x="7439002" y="5988437"/>
            <a:ext cx="921527" cy="607272"/>
          </a:xfrm>
          <a:prstGeom prst="roundRect">
            <a:avLst/>
          </a:prstGeom>
          <a:solidFill>
            <a:srgbClr val="B4B4B4"/>
          </a:solidFill>
          <a:ln w="19050" cmpd="sng">
            <a:solidFill>
              <a:srgbClr val="969696"/>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46800" rIns="0" bIns="46800" numCol="1" spcCol="0" rtlCol="0" fromWordArt="0" anchor="ctr" anchorCtr="0" forceAA="0" compatLnSpc="1">
            <a:prstTxWarp prst="textNoShape">
              <a:avLst/>
            </a:prstTxWarp>
            <a:noAutofit/>
          </a:bodyPr>
          <a:lstStyle/>
          <a:p>
            <a:r>
              <a:rPr lang="en-GB" sz="900" dirty="0"/>
              <a:t>Alternative location of beam instruments for commissioning</a:t>
            </a:r>
          </a:p>
        </p:txBody>
      </p:sp>
      <p:cxnSp>
        <p:nvCxnSpPr>
          <p:cNvPr id="98" name="Elbow Connector 97">
            <a:extLst>
              <a:ext uri="{FF2B5EF4-FFF2-40B4-BE49-F238E27FC236}">
                <a16:creationId xmlns:a16="http://schemas.microsoft.com/office/drawing/2014/main" id="{C4CDEE51-BB0E-E942-80A0-392E6768BFF3}"/>
              </a:ext>
            </a:extLst>
          </p:cNvPr>
          <p:cNvCxnSpPr>
            <a:stCxn id="99" idx="3"/>
          </p:cNvCxnSpPr>
          <p:nvPr/>
        </p:nvCxnSpPr>
        <p:spPr>
          <a:xfrm flipV="1">
            <a:off x="1599317" y="4876591"/>
            <a:ext cx="223528" cy="237098"/>
          </a:xfrm>
          <a:prstGeom prst="bentConnector2">
            <a:avLst/>
          </a:prstGeom>
          <a:noFill/>
          <a:ln w="28575" cmpd="sng">
            <a:solidFill>
              <a:srgbClr val="DB5000"/>
            </a:solidFill>
          </a:ln>
          <a:effectLst/>
        </p:spPr>
        <p:style>
          <a:lnRef idx="1">
            <a:schemeClr val="accent1"/>
          </a:lnRef>
          <a:fillRef idx="3">
            <a:schemeClr val="accent1"/>
          </a:fillRef>
          <a:effectRef idx="2">
            <a:schemeClr val="accent1"/>
          </a:effectRef>
          <a:fontRef idx="minor">
            <a:schemeClr val="lt1"/>
          </a:fontRef>
        </p:style>
      </p:cxnSp>
      <p:sp>
        <p:nvSpPr>
          <p:cNvPr id="99" name="Rectangle 98">
            <a:extLst>
              <a:ext uri="{FF2B5EF4-FFF2-40B4-BE49-F238E27FC236}">
                <a16:creationId xmlns:a16="http://schemas.microsoft.com/office/drawing/2014/main" id="{9A9DEFE5-6056-5943-963B-0A7055ED8B84}"/>
              </a:ext>
            </a:extLst>
          </p:cNvPr>
          <p:cNvSpPr/>
          <p:nvPr/>
        </p:nvSpPr>
        <p:spPr>
          <a:xfrm>
            <a:off x="1496221" y="5059689"/>
            <a:ext cx="103096" cy="107999"/>
          </a:xfrm>
          <a:prstGeom prst="rect">
            <a:avLst/>
          </a:prstGeom>
          <a:solidFill>
            <a:srgbClr val="FF7D00"/>
          </a:solidFill>
          <a:ln w="19050" cmpd="sng">
            <a:solidFill>
              <a:srgbClr val="DB5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100"/>
          </a:p>
        </p:txBody>
      </p:sp>
      <p:cxnSp>
        <p:nvCxnSpPr>
          <p:cNvPr id="100" name="Straight Connector 99">
            <a:extLst>
              <a:ext uri="{FF2B5EF4-FFF2-40B4-BE49-F238E27FC236}">
                <a16:creationId xmlns:a16="http://schemas.microsoft.com/office/drawing/2014/main" id="{8F08D8A6-22FB-1549-9B4D-55D613FD3CEA}"/>
              </a:ext>
            </a:extLst>
          </p:cNvPr>
          <p:cNvCxnSpPr>
            <a:stCxn id="85" idx="0"/>
          </p:cNvCxnSpPr>
          <p:nvPr/>
        </p:nvCxnSpPr>
        <p:spPr>
          <a:xfrm flipV="1">
            <a:off x="2314496" y="4367226"/>
            <a:ext cx="0" cy="83721"/>
          </a:xfrm>
          <a:prstGeom prst="line">
            <a:avLst/>
          </a:prstGeom>
          <a:solidFill>
            <a:srgbClr val="0094CA"/>
          </a:solidFill>
          <a:ln w="12700" cmpd="sng">
            <a:solidFill>
              <a:srgbClr val="00556E"/>
            </a:solidFill>
          </a:ln>
          <a:effectLst/>
        </p:spPr>
        <p:style>
          <a:lnRef idx="1">
            <a:schemeClr val="accent1"/>
          </a:lnRef>
          <a:fillRef idx="3">
            <a:schemeClr val="accent1"/>
          </a:fillRef>
          <a:effectRef idx="2">
            <a:schemeClr val="accent1"/>
          </a:effectRef>
          <a:fontRef idx="minor">
            <a:schemeClr val="lt1"/>
          </a:fontRef>
        </p:style>
      </p:cxnSp>
      <p:sp>
        <p:nvSpPr>
          <p:cNvPr id="101" name="Rounded Rectangle 100">
            <a:extLst>
              <a:ext uri="{FF2B5EF4-FFF2-40B4-BE49-F238E27FC236}">
                <a16:creationId xmlns:a16="http://schemas.microsoft.com/office/drawing/2014/main" id="{C906AC4C-C0A8-3C49-9DBD-D0C36C47B9C9}"/>
              </a:ext>
            </a:extLst>
          </p:cNvPr>
          <p:cNvSpPr/>
          <p:nvPr/>
        </p:nvSpPr>
        <p:spPr>
          <a:xfrm>
            <a:off x="3775089" y="3977183"/>
            <a:ext cx="647999" cy="179997"/>
          </a:xfrm>
          <a:prstGeom prst="roundRect">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t>N</a:t>
            </a:r>
            <a:r>
              <a:rPr lang="en-GB" sz="900" baseline="-25000" dirty="0"/>
              <a:t>2</a:t>
            </a:r>
            <a:r>
              <a:rPr lang="en-GB" sz="900" dirty="0"/>
              <a:t> bottle</a:t>
            </a:r>
          </a:p>
        </p:txBody>
      </p:sp>
      <p:cxnSp>
        <p:nvCxnSpPr>
          <p:cNvPr id="102" name="Elbow Connector 101">
            <a:extLst>
              <a:ext uri="{FF2B5EF4-FFF2-40B4-BE49-F238E27FC236}">
                <a16:creationId xmlns:a16="http://schemas.microsoft.com/office/drawing/2014/main" id="{CBE817E1-F67C-B441-8BA9-16653392DA0B}"/>
              </a:ext>
            </a:extLst>
          </p:cNvPr>
          <p:cNvCxnSpPr>
            <a:stCxn id="101" idx="0"/>
            <a:endCxn id="16" idx="3"/>
          </p:cNvCxnSpPr>
          <p:nvPr/>
        </p:nvCxnSpPr>
        <p:spPr>
          <a:xfrm rot="16200000" flipV="1">
            <a:off x="3600369" y="3478462"/>
            <a:ext cx="968743" cy="28699"/>
          </a:xfrm>
          <a:prstGeom prst="bentConnector2">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103" name="Elbow Connector 102">
            <a:extLst>
              <a:ext uri="{FF2B5EF4-FFF2-40B4-BE49-F238E27FC236}">
                <a16:creationId xmlns:a16="http://schemas.microsoft.com/office/drawing/2014/main" id="{7FEEEAEB-0AE1-2A47-9A1F-ED58481B7722}"/>
              </a:ext>
            </a:extLst>
          </p:cNvPr>
          <p:cNvCxnSpPr>
            <a:stCxn id="101" idx="0"/>
          </p:cNvCxnSpPr>
          <p:nvPr/>
        </p:nvCxnSpPr>
        <p:spPr>
          <a:xfrm rot="5400000" flipH="1" flipV="1">
            <a:off x="4042760" y="3197116"/>
            <a:ext cx="836397" cy="723739"/>
          </a:xfrm>
          <a:prstGeom prst="bentConnector3">
            <a:avLst>
              <a:gd name="adj1" fmla="val 50000"/>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104" name="Straight Connector 103">
            <a:extLst>
              <a:ext uri="{FF2B5EF4-FFF2-40B4-BE49-F238E27FC236}">
                <a16:creationId xmlns:a16="http://schemas.microsoft.com/office/drawing/2014/main" id="{43A25675-1E71-FE47-848A-8554595B4332}"/>
              </a:ext>
            </a:extLst>
          </p:cNvPr>
          <p:cNvCxnSpPr>
            <a:stCxn id="41" idx="2"/>
            <a:endCxn id="47" idx="0"/>
          </p:cNvCxnSpPr>
          <p:nvPr/>
        </p:nvCxnSpPr>
        <p:spPr>
          <a:xfrm>
            <a:off x="1547770" y="2411713"/>
            <a:ext cx="0" cy="397601"/>
          </a:xfrm>
          <a:prstGeom prst="line">
            <a:avLst/>
          </a:prstGeom>
          <a:solidFill>
            <a:srgbClr val="B40096"/>
          </a:solidFill>
          <a:ln w="12700" cmpd="sng">
            <a:solidFill>
              <a:srgbClr val="6E006E"/>
            </a:solidFill>
          </a:ln>
          <a:effectLst/>
        </p:spPr>
        <p:style>
          <a:lnRef idx="1">
            <a:schemeClr val="accent1"/>
          </a:lnRef>
          <a:fillRef idx="3">
            <a:schemeClr val="accent1"/>
          </a:fillRef>
          <a:effectRef idx="2">
            <a:schemeClr val="accent1"/>
          </a:effectRef>
          <a:fontRef idx="minor">
            <a:schemeClr val="lt1"/>
          </a:fontRef>
        </p:style>
      </p:cxnSp>
      <p:cxnSp>
        <p:nvCxnSpPr>
          <p:cNvPr id="105" name="Straight Connector 104">
            <a:extLst>
              <a:ext uri="{FF2B5EF4-FFF2-40B4-BE49-F238E27FC236}">
                <a16:creationId xmlns:a16="http://schemas.microsoft.com/office/drawing/2014/main" id="{5C08CBAD-FBA3-7341-9F79-A247058F70C1}"/>
              </a:ext>
            </a:extLst>
          </p:cNvPr>
          <p:cNvCxnSpPr>
            <a:stCxn id="32" idx="0"/>
            <a:endCxn id="27" idx="2"/>
          </p:cNvCxnSpPr>
          <p:nvPr/>
        </p:nvCxnSpPr>
        <p:spPr>
          <a:xfrm flipV="1">
            <a:off x="6249328" y="4623768"/>
            <a:ext cx="0" cy="74740"/>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cxnSp>
        <p:nvCxnSpPr>
          <p:cNvPr id="106" name="Straight Connector 105">
            <a:extLst>
              <a:ext uri="{FF2B5EF4-FFF2-40B4-BE49-F238E27FC236}">
                <a16:creationId xmlns:a16="http://schemas.microsoft.com/office/drawing/2014/main" id="{BCF43C47-40E1-EA45-B13A-A65F9DAFD865}"/>
              </a:ext>
            </a:extLst>
          </p:cNvPr>
          <p:cNvCxnSpPr>
            <a:stCxn id="34" idx="0"/>
            <a:endCxn id="89" idx="2"/>
          </p:cNvCxnSpPr>
          <p:nvPr/>
        </p:nvCxnSpPr>
        <p:spPr>
          <a:xfrm flipV="1">
            <a:off x="8752265" y="4623768"/>
            <a:ext cx="0" cy="74579"/>
          </a:xfrm>
          <a:prstGeom prst="line">
            <a:avLst/>
          </a:prstGeom>
          <a:solidFill>
            <a:srgbClr val="D81919"/>
          </a:solidFill>
          <a:ln w="12700" cmpd="sng">
            <a:solidFill>
              <a:srgbClr val="820019"/>
            </a:solidFill>
          </a:ln>
          <a:effectLst/>
        </p:spPr>
        <p:style>
          <a:lnRef idx="1">
            <a:schemeClr val="accent1"/>
          </a:lnRef>
          <a:fillRef idx="3">
            <a:schemeClr val="accent1"/>
          </a:fillRef>
          <a:effectRef idx="2">
            <a:schemeClr val="accent1"/>
          </a:effectRef>
          <a:fontRef idx="minor">
            <a:schemeClr val="lt1"/>
          </a:fontRef>
        </p:style>
      </p:cxnSp>
      <p:sp>
        <p:nvSpPr>
          <p:cNvPr id="107" name="Rounded Rectangle 106">
            <a:extLst>
              <a:ext uri="{FF2B5EF4-FFF2-40B4-BE49-F238E27FC236}">
                <a16:creationId xmlns:a16="http://schemas.microsoft.com/office/drawing/2014/main" id="{3AE209B1-5153-D049-9BF1-C14FCDFEC816}"/>
              </a:ext>
            </a:extLst>
          </p:cNvPr>
          <p:cNvSpPr/>
          <p:nvPr/>
        </p:nvSpPr>
        <p:spPr>
          <a:xfrm>
            <a:off x="5461591" y="5988745"/>
            <a:ext cx="1859203" cy="607272"/>
          </a:xfrm>
          <a:prstGeom prst="roundRect">
            <a:avLst/>
          </a:prstGeom>
          <a:solidFill>
            <a:srgbClr val="969696"/>
          </a:solidFill>
          <a:ln w="19050" cmpd="sng">
            <a:solidFill>
              <a:srgbClr val="4B4B4B"/>
            </a:solidFill>
          </a:ln>
          <a:effectLst/>
        </p:spPr>
        <p:style>
          <a:lnRef idx="1">
            <a:schemeClr val="accent1"/>
          </a:lnRef>
          <a:fillRef idx="3">
            <a:schemeClr val="accent1"/>
          </a:fillRef>
          <a:effectRef idx="2">
            <a:schemeClr val="accent1"/>
          </a:effectRef>
          <a:fontRef idx="minor">
            <a:schemeClr val="lt1"/>
          </a:fontRef>
        </p:style>
        <p:txBody>
          <a:bodyPr lIns="72000" tIns="46800" rIns="0" bIns="46800" rtlCol="0" anchor="ctr"/>
          <a:lstStyle/>
          <a:p>
            <a:r>
              <a:rPr lang="en-GB" sz="900" dirty="0"/>
              <a:t>ACCT: AC current transformer</a:t>
            </a:r>
          </a:p>
          <a:p>
            <a:r>
              <a:rPr lang="en-GB" sz="900" dirty="0"/>
              <a:t>EMU: </a:t>
            </a:r>
            <a:r>
              <a:rPr lang="en-GB" sz="900" dirty="0" err="1"/>
              <a:t>Emittance</a:t>
            </a:r>
            <a:r>
              <a:rPr lang="en-GB" sz="900" dirty="0"/>
              <a:t> measurement unit</a:t>
            </a:r>
          </a:p>
          <a:p>
            <a:r>
              <a:rPr lang="en-GB" sz="900" dirty="0"/>
              <a:t>NPM: Non-invasive profile monitor</a:t>
            </a:r>
          </a:p>
          <a:p>
            <a:r>
              <a:rPr lang="en-GB" sz="900" dirty="0"/>
              <a:t>TMP: </a:t>
            </a:r>
            <a:r>
              <a:rPr lang="en-GB" sz="900" dirty="0" err="1"/>
              <a:t>Turbomolecular</a:t>
            </a:r>
            <a:r>
              <a:rPr lang="en-GB" sz="900" dirty="0"/>
              <a:t> pump</a:t>
            </a:r>
          </a:p>
        </p:txBody>
      </p:sp>
      <p:cxnSp>
        <p:nvCxnSpPr>
          <p:cNvPr id="108" name="Straight Connector 107">
            <a:extLst>
              <a:ext uri="{FF2B5EF4-FFF2-40B4-BE49-F238E27FC236}">
                <a16:creationId xmlns:a16="http://schemas.microsoft.com/office/drawing/2014/main" id="{A34AFE56-191E-0342-8E9D-E0C32C3A5F40}"/>
              </a:ext>
            </a:extLst>
          </p:cNvPr>
          <p:cNvCxnSpPr>
            <a:stCxn id="30" idx="2"/>
            <a:endCxn id="31" idx="0"/>
          </p:cNvCxnSpPr>
          <p:nvPr/>
        </p:nvCxnSpPr>
        <p:spPr>
          <a:xfrm>
            <a:off x="8036530" y="3622601"/>
            <a:ext cx="0" cy="76257"/>
          </a:xfrm>
          <a:prstGeom prst="line">
            <a:avLst/>
          </a:prstGeom>
          <a:solidFill>
            <a:srgbClr val="9BBE05"/>
          </a:solidFill>
          <a:ln w="12700" cmpd="sng">
            <a:solidFill>
              <a:srgbClr val="466E0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75293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2CA6-6F56-8C42-BBC3-4CA0A181482A}"/>
              </a:ext>
            </a:extLst>
          </p:cNvPr>
          <p:cNvSpPr>
            <a:spLocks noGrp="1"/>
          </p:cNvSpPr>
          <p:nvPr>
            <p:ph type="title"/>
          </p:nvPr>
        </p:nvSpPr>
        <p:spPr/>
        <p:txBody>
          <a:bodyPr/>
          <a:lstStyle/>
          <a:p>
            <a:r>
              <a:rPr lang="en-GB"/>
              <a:t>PSS0 Verification and Validation</a:t>
            </a:r>
            <a:endParaRPr lang="sv-SE"/>
          </a:p>
        </p:txBody>
      </p:sp>
      <p:sp>
        <p:nvSpPr>
          <p:cNvPr id="4" name="Slide Number Placeholder 3">
            <a:extLst>
              <a:ext uri="{FF2B5EF4-FFF2-40B4-BE49-F238E27FC236}">
                <a16:creationId xmlns:a16="http://schemas.microsoft.com/office/drawing/2014/main" id="{CFBBD15F-5B72-9B40-82AF-5F7DDEB1E769}"/>
              </a:ext>
            </a:extLst>
          </p:cNvPr>
          <p:cNvSpPr>
            <a:spLocks noGrp="1"/>
          </p:cNvSpPr>
          <p:nvPr>
            <p:ph type="sldNum" sz="quarter" idx="12"/>
          </p:nvPr>
        </p:nvSpPr>
        <p:spPr/>
        <p:txBody>
          <a:bodyPr/>
          <a:lstStyle/>
          <a:p>
            <a:fld id="{551115BC-487E-4422-894C-CB7CD3E79223}" type="slidenum">
              <a:rPr lang="en-GB" noProof="0" smtClean="0"/>
              <a:t>20</a:t>
            </a:fld>
            <a:endParaRPr lang="en-GB" noProof="0"/>
          </a:p>
        </p:txBody>
      </p:sp>
      <p:sp>
        <p:nvSpPr>
          <p:cNvPr id="3" name="Rectangle 2">
            <a:extLst>
              <a:ext uri="{FF2B5EF4-FFF2-40B4-BE49-F238E27FC236}">
                <a16:creationId xmlns:a16="http://schemas.microsoft.com/office/drawing/2014/main" id="{0953B350-4EBC-D64D-9422-239141DA5C9A}"/>
              </a:ext>
            </a:extLst>
          </p:cNvPr>
          <p:cNvSpPr/>
          <p:nvPr/>
        </p:nvSpPr>
        <p:spPr>
          <a:xfrm>
            <a:off x="179512" y="1556792"/>
            <a:ext cx="8784976" cy="5078313"/>
          </a:xfrm>
          <a:prstGeom prst="rect">
            <a:avLst/>
          </a:prstGeom>
        </p:spPr>
        <p:txBody>
          <a:bodyPr wrap="square">
            <a:spAutoFit/>
          </a:bodyPr>
          <a:lstStyle/>
          <a:p>
            <a:r>
              <a:rPr lang="en-GB" b="1" dirty="0"/>
              <a:t>ESS-0233615 PSS0 Verification and Validation</a:t>
            </a:r>
          </a:p>
          <a:p>
            <a:r>
              <a:rPr lang="en-US" dirty="0"/>
              <a:t>This plan concerns only PSS0 and addresses the verification and validation activities </a:t>
            </a:r>
          </a:p>
          <a:p>
            <a:r>
              <a:rPr lang="en-US" dirty="0"/>
              <a:t>for hardware and software of the PSS0. The purpose of this document is to provide </a:t>
            </a:r>
          </a:p>
          <a:p>
            <a:r>
              <a:rPr lang="en-US" dirty="0"/>
              <a:t>a high-level plan for these activities.</a:t>
            </a:r>
            <a:endParaRPr lang="en-GB" dirty="0"/>
          </a:p>
          <a:p>
            <a:endParaRPr lang="en-GB" dirty="0"/>
          </a:p>
          <a:p>
            <a:r>
              <a:rPr lang="en-GB" b="1" dirty="0"/>
              <a:t>Verification.</a:t>
            </a:r>
          </a:p>
          <a:p>
            <a:endParaRPr lang="en-GB" dirty="0"/>
          </a:p>
          <a:p>
            <a:pPr marL="285750" indent="-285750">
              <a:buFont typeface="Arial" panose="020B0604020202020204" pitchFamily="34" charset="0"/>
              <a:buChar char="•"/>
            </a:pPr>
            <a:r>
              <a:rPr lang="en-GB" b="1" dirty="0"/>
              <a:t>Factory acceptance test (FAT)  (add reference)</a:t>
            </a:r>
          </a:p>
          <a:p>
            <a:r>
              <a:rPr lang="en-GB" dirty="0"/>
              <a:t>Verified that the as-built system met the specified design. The FAT included component </a:t>
            </a:r>
          </a:p>
          <a:p>
            <a:r>
              <a:rPr lang="en-GB" dirty="0"/>
              <a:t>test, integration test and system test. The FAT was performed by the Manufacturer</a:t>
            </a:r>
            <a:r>
              <a:rPr lang="en-US" dirty="0"/>
              <a:t>, but it </a:t>
            </a:r>
          </a:p>
          <a:p>
            <a:r>
              <a:rPr lang="en-US" dirty="0"/>
              <a:t>was designed, witnessed and verified by ESS.</a:t>
            </a:r>
          </a:p>
          <a:p>
            <a:r>
              <a:rPr lang="en-US" b="1" dirty="0"/>
              <a:t>ESS-</a:t>
            </a:r>
            <a:r>
              <a:rPr lang="en-GB" b="1" dirty="0"/>
              <a:t>0237899</a:t>
            </a:r>
          </a:p>
          <a:p>
            <a:endParaRPr lang="en-GB" b="1" dirty="0"/>
          </a:p>
          <a:p>
            <a:pPr marL="285750" indent="-285750">
              <a:buFont typeface="Arial" panose="020B0604020202020204" pitchFamily="34" charset="0"/>
              <a:buChar char="•"/>
            </a:pPr>
            <a:r>
              <a:rPr lang="en-GB" b="1" dirty="0"/>
              <a:t>Site acceptance test (SAT) (add reference)</a:t>
            </a:r>
          </a:p>
          <a:p>
            <a:r>
              <a:rPr lang="en-GB" dirty="0"/>
              <a:t>Verified that a system works as specified in its operational environment. SAT includes</a:t>
            </a:r>
          </a:p>
          <a:p>
            <a:r>
              <a:rPr lang="en-GB" dirty="0"/>
              <a:t>installation and integration verification of the systems. The SAT shall be performed by ESS </a:t>
            </a:r>
          </a:p>
          <a:p>
            <a:r>
              <a:rPr lang="en-GB" dirty="0"/>
              <a:t>on the site. </a:t>
            </a:r>
          </a:p>
          <a:p>
            <a:r>
              <a:rPr lang="en-GB" b="1" dirty="0"/>
              <a:t>ESS-0237906</a:t>
            </a:r>
          </a:p>
        </p:txBody>
      </p:sp>
    </p:spTree>
    <p:extLst>
      <p:ext uri="{BB962C8B-B14F-4D97-AF65-F5344CB8AC3E}">
        <p14:creationId xmlns:p14="http://schemas.microsoft.com/office/powerpoint/2010/main" val="4119683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2CA6-6F56-8C42-BBC3-4CA0A181482A}"/>
              </a:ext>
            </a:extLst>
          </p:cNvPr>
          <p:cNvSpPr>
            <a:spLocks noGrp="1"/>
          </p:cNvSpPr>
          <p:nvPr>
            <p:ph type="title"/>
          </p:nvPr>
        </p:nvSpPr>
        <p:spPr/>
        <p:txBody>
          <a:bodyPr/>
          <a:lstStyle/>
          <a:p>
            <a:r>
              <a:rPr lang="en-GB"/>
              <a:t>PSS0 Verification and Validation</a:t>
            </a:r>
            <a:endParaRPr lang="sv-SE"/>
          </a:p>
        </p:txBody>
      </p:sp>
      <p:sp>
        <p:nvSpPr>
          <p:cNvPr id="4" name="Slide Number Placeholder 3">
            <a:extLst>
              <a:ext uri="{FF2B5EF4-FFF2-40B4-BE49-F238E27FC236}">
                <a16:creationId xmlns:a16="http://schemas.microsoft.com/office/drawing/2014/main" id="{CFBBD15F-5B72-9B40-82AF-5F7DDEB1E769}"/>
              </a:ext>
            </a:extLst>
          </p:cNvPr>
          <p:cNvSpPr>
            <a:spLocks noGrp="1"/>
          </p:cNvSpPr>
          <p:nvPr>
            <p:ph type="sldNum" sz="quarter" idx="12"/>
          </p:nvPr>
        </p:nvSpPr>
        <p:spPr/>
        <p:txBody>
          <a:bodyPr/>
          <a:lstStyle/>
          <a:p>
            <a:fld id="{551115BC-487E-4422-894C-CB7CD3E79223}" type="slidenum">
              <a:rPr lang="en-GB" noProof="0" smtClean="0"/>
              <a:t>21</a:t>
            </a:fld>
            <a:endParaRPr lang="en-GB" noProof="0"/>
          </a:p>
        </p:txBody>
      </p:sp>
      <p:sp>
        <p:nvSpPr>
          <p:cNvPr id="3" name="Rectangle 2">
            <a:extLst>
              <a:ext uri="{FF2B5EF4-FFF2-40B4-BE49-F238E27FC236}">
                <a16:creationId xmlns:a16="http://schemas.microsoft.com/office/drawing/2014/main" id="{0953B350-4EBC-D64D-9422-239141DA5C9A}"/>
              </a:ext>
            </a:extLst>
          </p:cNvPr>
          <p:cNvSpPr/>
          <p:nvPr/>
        </p:nvSpPr>
        <p:spPr>
          <a:xfrm>
            <a:off x="179512" y="1556792"/>
            <a:ext cx="8784976" cy="3970318"/>
          </a:xfrm>
          <a:prstGeom prst="rect">
            <a:avLst/>
          </a:prstGeom>
        </p:spPr>
        <p:txBody>
          <a:bodyPr wrap="square">
            <a:spAutoFit/>
          </a:bodyPr>
          <a:lstStyle/>
          <a:p>
            <a:pPr marL="285750" indent="-285750">
              <a:buFont typeface="Arial" panose="020B0604020202020204" pitchFamily="34" charset="0"/>
              <a:buChar char="•"/>
            </a:pPr>
            <a:r>
              <a:rPr lang="en-GB" b="1" dirty="0"/>
              <a:t>Site integration tests (SIT)</a:t>
            </a:r>
          </a:p>
          <a:p>
            <a:r>
              <a:rPr lang="en-GB" dirty="0"/>
              <a:t>Verifies that installed HW and SW work together properly, ensuring that their combination is serving the purpose of PSS0 safety functions and procedures. Cause and effect matrix based on PSS0 software should be developed and verified during this test.</a:t>
            </a:r>
          </a:p>
          <a:p>
            <a:endParaRPr lang="en-GB" dirty="0"/>
          </a:p>
          <a:p>
            <a:r>
              <a:rPr lang="en-GB" b="1" dirty="0"/>
              <a:t>PSS0 SIT: Is currently in final phase. This test is based on safety functions detailed in PSS0 SRR ESS-0238059 and procedures detailed in PSS0 Con-Ops ESS-0134492. PSS0 SIT document will be created on completion of tests.</a:t>
            </a:r>
          </a:p>
          <a:p>
            <a:endParaRPr lang="en-GB" b="1" dirty="0"/>
          </a:p>
          <a:p>
            <a:pPr marL="285750" indent="-285750">
              <a:buFont typeface="Arial" panose="020B0604020202020204" pitchFamily="34" charset="0"/>
              <a:buChar char="•"/>
            </a:pPr>
            <a:r>
              <a:rPr lang="en-GB" b="1" dirty="0"/>
              <a:t>Final integration tests (FIT)</a:t>
            </a:r>
          </a:p>
          <a:p>
            <a:r>
              <a:rPr lang="en-GB" dirty="0"/>
              <a:t>The FIT is a repetition of SIT whilst EUC is operational and connected to PSS0. </a:t>
            </a:r>
            <a:endParaRPr lang="en-GB" b="1" dirty="0"/>
          </a:p>
          <a:p>
            <a:endParaRPr lang="en-GB" dirty="0"/>
          </a:p>
          <a:p>
            <a:r>
              <a:rPr lang="en-GB" b="1" dirty="0"/>
              <a:t>PSS0 FIT: Will be carried out after PSS0 SIT completed, and ISrc system ready to turn on HV PS. PSS0 FIT document will be created after test fully carried out.</a:t>
            </a:r>
          </a:p>
        </p:txBody>
      </p:sp>
    </p:spTree>
    <p:extLst>
      <p:ext uri="{BB962C8B-B14F-4D97-AF65-F5344CB8AC3E}">
        <p14:creationId xmlns:p14="http://schemas.microsoft.com/office/powerpoint/2010/main" val="220704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BBD15F-5B72-9B40-82AF-5F7DDEB1E769}"/>
              </a:ext>
            </a:extLst>
          </p:cNvPr>
          <p:cNvSpPr>
            <a:spLocks noGrp="1"/>
          </p:cNvSpPr>
          <p:nvPr>
            <p:ph type="sldNum" sz="quarter" idx="12"/>
          </p:nvPr>
        </p:nvSpPr>
        <p:spPr/>
        <p:txBody>
          <a:bodyPr/>
          <a:lstStyle/>
          <a:p>
            <a:fld id="{551115BC-487E-4422-894C-CB7CD3E79223}" type="slidenum">
              <a:rPr lang="en-GB" noProof="0" smtClean="0"/>
              <a:t>22</a:t>
            </a:fld>
            <a:endParaRPr lang="en-GB" noProof="0"/>
          </a:p>
        </p:txBody>
      </p:sp>
      <p:sp>
        <p:nvSpPr>
          <p:cNvPr id="3" name="Rectangle 2">
            <a:extLst>
              <a:ext uri="{FF2B5EF4-FFF2-40B4-BE49-F238E27FC236}">
                <a16:creationId xmlns:a16="http://schemas.microsoft.com/office/drawing/2014/main" id="{0953B350-4EBC-D64D-9422-239141DA5C9A}"/>
              </a:ext>
            </a:extLst>
          </p:cNvPr>
          <p:cNvSpPr/>
          <p:nvPr/>
        </p:nvSpPr>
        <p:spPr>
          <a:xfrm>
            <a:off x="491863" y="1772816"/>
            <a:ext cx="8626336" cy="3970318"/>
          </a:xfrm>
          <a:prstGeom prst="rect">
            <a:avLst/>
          </a:prstGeom>
        </p:spPr>
        <p:txBody>
          <a:bodyPr wrap="none">
            <a:spAutoFit/>
          </a:bodyPr>
          <a:lstStyle/>
          <a:p>
            <a:r>
              <a:rPr lang="en-GB" b="1" dirty="0"/>
              <a:t>Validation</a:t>
            </a:r>
          </a:p>
          <a:p>
            <a:endParaRPr lang="en-GB" dirty="0"/>
          </a:p>
          <a:p>
            <a:r>
              <a:rPr lang="en-US" dirty="0"/>
              <a:t>The safety evaluation used, is the overall safety lifecycle concept as defined </a:t>
            </a:r>
          </a:p>
          <a:p>
            <a:r>
              <a:rPr lang="en-US" dirty="0"/>
              <a:t>in IEC 61508.</a:t>
            </a:r>
          </a:p>
          <a:p>
            <a:endParaRPr lang="en-US" dirty="0"/>
          </a:p>
          <a:p>
            <a:r>
              <a:rPr lang="en-US" dirty="0">
                <a:ea typeface="Calibri" panose="020F0502020204030204" pitchFamily="34" charset="0"/>
                <a:cs typeface="Calibri" panose="020F0502020204030204" pitchFamily="34" charset="0"/>
              </a:rPr>
              <a:t>To assure that PSS0 meets the needs of the facility and other identified stakeholders a </a:t>
            </a:r>
          </a:p>
          <a:p>
            <a:r>
              <a:rPr lang="en-US" dirty="0">
                <a:ea typeface="Calibri" panose="020F0502020204030204" pitchFamily="34" charset="0"/>
                <a:cs typeface="Calibri" panose="020F0502020204030204" pitchFamily="34" charset="0"/>
              </a:rPr>
              <a:t>validation demonstration for AD and ES&amp;H will be performed. The stakeholders will have </a:t>
            </a:r>
          </a:p>
          <a:p>
            <a:r>
              <a:rPr lang="en-US" dirty="0">
                <a:ea typeface="Calibri" panose="020F0502020204030204" pitchFamily="34" charset="0"/>
                <a:cs typeface="Calibri" panose="020F0502020204030204" pitchFamily="34" charset="0"/>
              </a:rPr>
              <a:t>access to all the documentation and the demonstration will be very similar to the FIT. </a:t>
            </a:r>
          </a:p>
          <a:p>
            <a:endParaRPr lang="en-US" dirty="0">
              <a:ea typeface="Calibri" panose="020F0502020204030204" pitchFamily="34" charset="0"/>
              <a:cs typeface="Calibri" panose="020F0502020204030204" pitchFamily="34" charset="0"/>
            </a:endParaRPr>
          </a:p>
          <a:p>
            <a:r>
              <a:rPr lang="en-US" dirty="0">
                <a:ea typeface="Calibri" panose="020F0502020204030204" pitchFamily="34" charset="0"/>
                <a:cs typeface="Calibri" panose="020F0502020204030204" pitchFamily="34" charset="0"/>
              </a:rPr>
              <a:t>The demonstration will be done at the ESS site. A validation report will also be produced.</a:t>
            </a:r>
            <a:endParaRPr lang="en-GB" dirty="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The validation is based on a set of checklists that will be used to verify the requirement </a:t>
            </a:r>
          </a:p>
          <a:p>
            <a:r>
              <a:rPr lang="en-US" dirty="0">
                <a:latin typeface="Calibri" panose="020F0502020204030204" pitchFamily="34" charset="0"/>
                <a:ea typeface="Calibri" panose="020F0502020204030204" pitchFamily="34" charset="0"/>
                <a:cs typeface="Calibri" panose="020F0502020204030204" pitchFamily="34" charset="0"/>
              </a:rPr>
              <a:t>set-up and to provide the assessor with the necessary guidance in decision making during </a:t>
            </a:r>
          </a:p>
          <a:p>
            <a:r>
              <a:rPr lang="en-US" dirty="0">
                <a:latin typeface="Calibri" panose="020F0502020204030204" pitchFamily="34" charset="0"/>
                <a:ea typeface="Calibri" panose="020F0502020204030204" pitchFamily="34" charset="0"/>
                <a:cs typeface="Calibri" panose="020F0502020204030204" pitchFamily="34" charset="0"/>
              </a:rPr>
              <a:t>the validation development. Each checklist refers to a specific activity of the safety </a:t>
            </a:r>
          </a:p>
          <a:p>
            <a:r>
              <a:rPr lang="en-US" dirty="0">
                <a:latin typeface="Calibri" panose="020F0502020204030204" pitchFamily="34" charset="0"/>
                <a:ea typeface="Calibri" panose="020F0502020204030204" pitchFamily="34" charset="0"/>
                <a:cs typeface="Calibri" panose="020F0502020204030204" pitchFamily="34" charset="0"/>
              </a:rPr>
              <a:t>lifecycle and is based on the requirements in the SRS.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3B0DE993-635F-334A-AC26-F92F4F026F3C}"/>
              </a:ext>
            </a:extLst>
          </p:cNvPr>
          <p:cNvSpPr>
            <a:spLocks noGrp="1"/>
          </p:cNvSpPr>
          <p:nvPr>
            <p:ph type="title"/>
          </p:nvPr>
        </p:nvSpPr>
        <p:spPr/>
        <p:txBody>
          <a:bodyPr/>
          <a:lstStyle/>
          <a:p>
            <a:r>
              <a:rPr lang="en-GB"/>
              <a:t>PSS0 Verification and Validation</a:t>
            </a:r>
            <a:endParaRPr lang="sv-SE"/>
          </a:p>
        </p:txBody>
      </p:sp>
    </p:spTree>
    <p:extLst>
      <p:ext uri="{BB962C8B-B14F-4D97-AF65-F5344CB8AC3E}">
        <p14:creationId xmlns:p14="http://schemas.microsoft.com/office/powerpoint/2010/main" val="192290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15CC-5E1C-8343-8ED0-343E29D62551}"/>
              </a:ext>
            </a:extLst>
          </p:cNvPr>
          <p:cNvSpPr>
            <a:spLocks noGrp="1"/>
          </p:cNvSpPr>
          <p:nvPr>
            <p:ph type="title"/>
          </p:nvPr>
        </p:nvSpPr>
        <p:spPr/>
        <p:txBody>
          <a:bodyPr/>
          <a:lstStyle/>
          <a:p>
            <a:r>
              <a:rPr lang="en-GB"/>
              <a:t>Outstanding issues</a:t>
            </a:r>
          </a:p>
        </p:txBody>
      </p:sp>
      <p:graphicFrame>
        <p:nvGraphicFramePr>
          <p:cNvPr id="5" name="Content Placeholder 4">
            <a:extLst>
              <a:ext uri="{FF2B5EF4-FFF2-40B4-BE49-F238E27FC236}">
                <a16:creationId xmlns:a16="http://schemas.microsoft.com/office/drawing/2014/main" id="{759CDDC9-1607-F44F-A859-67DE6DB767F2}"/>
              </a:ext>
            </a:extLst>
          </p:cNvPr>
          <p:cNvGraphicFramePr>
            <a:graphicFrameLocks noGrp="1"/>
          </p:cNvGraphicFramePr>
          <p:nvPr>
            <p:ph idx="1"/>
            <p:extLst>
              <p:ext uri="{D42A27DB-BD31-4B8C-83A1-F6EECF244321}">
                <p14:modId xmlns:p14="http://schemas.microsoft.com/office/powerpoint/2010/main" val="1563045759"/>
              </p:ext>
            </p:extLst>
          </p:nvPr>
        </p:nvGraphicFramePr>
        <p:xfrm>
          <a:off x="179512" y="1556792"/>
          <a:ext cx="8856983" cy="4582160"/>
        </p:xfrm>
        <a:graphic>
          <a:graphicData uri="http://schemas.openxmlformats.org/drawingml/2006/table">
            <a:tbl>
              <a:tblPr firstRow="1" bandRow="1">
                <a:tableStyleId>{5C22544A-7EE6-4342-B048-85BDC9FD1C3A}</a:tableStyleId>
              </a:tblPr>
              <a:tblGrid>
                <a:gridCol w="413985">
                  <a:extLst>
                    <a:ext uri="{9D8B030D-6E8A-4147-A177-3AD203B41FA5}">
                      <a16:colId xmlns:a16="http://schemas.microsoft.com/office/drawing/2014/main" val="2758453096"/>
                    </a:ext>
                  </a:extLst>
                </a:gridCol>
                <a:gridCol w="1624556">
                  <a:extLst>
                    <a:ext uri="{9D8B030D-6E8A-4147-A177-3AD203B41FA5}">
                      <a16:colId xmlns:a16="http://schemas.microsoft.com/office/drawing/2014/main" val="4040133764"/>
                    </a:ext>
                  </a:extLst>
                </a:gridCol>
                <a:gridCol w="863113">
                  <a:extLst>
                    <a:ext uri="{9D8B030D-6E8A-4147-A177-3AD203B41FA5}">
                      <a16:colId xmlns:a16="http://schemas.microsoft.com/office/drawing/2014/main" val="2236717804"/>
                    </a:ext>
                  </a:extLst>
                </a:gridCol>
                <a:gridCol w="3507058">
                  <a:extLst>
                    <a:ext uri="{9D8B030D-6E8A-4147-A177-3AD203B41FA5}">
                      <a16:colId xmlns:a16="http://schemas.microsoft.com/office/drawing/2014/main" val="2170576131"/>
                    </a:ext>
                  </a:extLst>
                </a:gridCol>
                <a:gridCol w="1242128">
                  <a:extLst>
                    <a:ext uri="{9D8B030D-6E8A-4147-A177-3AD203B41FA5}">
                      <a16:colId xmlns:a16="http://schemas.microsoft.com/office/drawing/2014/main" val="539880757"/>
                    </a:ext>
                  </a:extLst>
                </a:gridCol>
                <a:gridCol w="1206143">
                  <a:extLst>
                    <a:ext uri="{9D8B030D-6E8A-4147-A177-3AD203B41FA5}">
                      <a16:colId xmlns:a16="http://schemas.microsoft.com/office/drawing/2014/main" val="2770642133"/>
                    </a:ext>
                  </a:extLst>
                </a:gridCol>
              </a:tblGrid>
              <a:tr h="370840">
                <a:tc>
                  <a:txBody>
                    <a:bodyPr/>
                    <a:lstStyle/>
                    <a:p>
                      <a:r>
                        <a:rPr lang="en-GB" sz="1200" noProof="0"/>
                        <a:t>#</a:t>
                      </a:r>
                    </a:p>
                  </a:txBody>
                  <a:tcPr/>
                </a:tc>
                <a:tc>
                  <a:txBody>
                    <a:bodyPr/>
                    <a:lstStyle/>
                    <a:p>
                      <a:r>
                        <a:rPr lang="en-GB" sz="1200" noProof="0"/>
                        <a:t>System/Comp.</a:t>
                      </a:r>
                    </a:p>
                  </a:txBody>
                  <a:tcPr/>
                </a:tc>
                <a:tc>
                  <a:txBody>
                    <a:bodyPr/>
                    <a:lstStyle/>
                    <a:p>
                      <a:r>
                        <a:rPr lang="en-GB" sz="1200" noProof="0"/>
                        <a:t>Status</a:t>
                      </a:r>
                    </a:p>
                  </a:txBody>
                  <a:tcPr/>
                </a:tc>
                <a:tc>
                  <a:txBody>
                    <a:bodyPr/>
                    <a:lstStyle/>
                    <a:p>
                      <a:r>
                        <a:rPr lang="en-GB" sz="1200" noProof="0"/>
                        <a:t>Description</a:t>
                      </a:r>
                    </a:p>
                  </a:txBody>
                  <a:tcPr/>
                </a:tc>
                <a:tc>
                  <a:txBody>
                    <a:bodyPr/>
                    <a:lstStyle/>
                    <a:p>
                      <a:r>
                        <a:rPr lang="en-GB" sz="1200" noProof="0"/>
                        <a:t>Due date</a:t>
                      </a:r>
                    </a:p>
                  </a:txBody>
                  <a:tcPr/>
                </a:tc>
                <a:tc>
                  <a:txBody>
                    <a:bodyPr/>
                    <a:lstStyle/>
                    <a:p>
                      <a:r>
                        <a:rPr lang="en-GB" sz="1200" noProof="0" dirty="0"/>
                        <a:t>Remark</a:t>
                      </a:r>
                    </a:p>
                  </a:txBody>
                  <a:tcPr/>
                </a:tc>
                <a:extLst>
                  <a:ext uri="{0D108BD9-81ED-4DB2-BD59-A6C34878D82A}">
                    <a16:rowId xmlns:a16="http://schemas.microsoft.com/office/drawing/2014/main" val="473300746"/>
                  </a:ext>
                </a:extLst>
              </a:tr>
              <a:tr h="370840">
                <a:tc>
                  <a:txBody>
                    <a:bodyPr/>
                    <a:lstStyle/>
                    <a:p>
                      <a:r>
                        <a:rPr lang="en-GB" sz="1200" noProof="0"/>
                        <a:t>1</a:t>
                      </a:r>
                    </a:p>
                  </a:txBody>
                  <a:tcPr/>
                </a:tc>
                <a:tc>
                  <a:txBody>
                    <a:bodyPr/>
                    <a:lstStyle/>
                    <a:p>
                      <a:r>
                        <a:rPr lang="en-GB" sz="1200" noProof="0"/>
                        <a:t>Final integration test (FIT)</a:t>
                      </a:r>
                    </a:p>
                  </a:txBody>
                  <a:tcPr/>
                </a:tc>
                <a:tc>
                  <a:txBody>
                    <a:bodyPr/>
                    <a:lstStyle/>
                    <a:p>
                      <a:endParaRPr lang="en-GB" sz="1200" noProof="0"/>
                    </a:p>
                  </a:txBody>
                  <a:tcPr/>
                </a:tc>
                <a:tc>
                  <a:txBody>
                    <a:bodyPr/>
                    <a:lstStyle/>
                    <a:p>
                      <a:r>
                        <a:rPr lang="en-GB" sz="1200" noProof="0" dirty="0"/>
                        <a:t>We are ready to carry out the final integration tests with all of the Equipment under control (EUC).</a:t>
                      </a:r>
                    </a:p>
                  </a:txBody>
                  <a:tcPr/>
                </a:tc>
                <a:tc>
                  <a:txBody>
                    <a:bodyPr/>
                    <a:lstStyle/>
                    <a:p>
                      <a:r>
                        <a:rPr lang="en-GB" sz="1200" noProof="0" dirty="0"/>
                        <a:t>Currently working on this. Tests are imminent.  </a:t>
                      </a:r>
                    </a:p>
                  </a:txBody>
                  <a:tcPr/>
                </a:tc>
                <a:tc>
                  <a:txBody>
                    <a:bodyPr/>
                    <a:lstStyle/>
                    <a:p>
                      <a:r>
                        <a:rPr lang="en-GB" sz="1200" noProof="0" dirty="0"/>
                        <a:t>Complete straight after SRR.</a:t>
                      </a:r>
                    </a:p>
                  </a:txBody>
                  <a:tcPr/>
                </a:tc>
                <a:extLst>
                  <a:ext uri="{0D108BD9-81ED-4DB2-BD59-A6C34878D82A}">
                    <a16:rowId xmlns:a16="http://schemas.microsoft.com/office/drawing/2014/main" val="4054623314"/>
                  </a:ext>
                </a:extLst>
              </a:tr>
              <a:tr h="370840">
                <a:tc>
                  <a:txBody>
                    <a:bodyPr/>
                    <a:lstStyle/>
                    <a:p>
                      <a:r>
                        <a:rPr lang="en-GB" sz="1200" noProof="0"/>
                        <a:t>2</a:t>
                      </a:r>
                    </a:p>
                  </a:txBody>
                  <a:tcPr/>
                </a:tc>
                <a:tc>
                  <a:txBody>
                    <a:bodyPr/>
                    <a:lstStyle/>
                    <a:p>
                      <a:r>
                        <a:rPr lang="en-GB" sz="1200" noProof="0"/>
                        <a:t>Final validation tests and documentation</a:t>
                      </a:r>
                    </a:p>
                  </a:txBody>
                  <a:tcPr/>
                </a:tc>
                <a:tc>
                  <a:txBody>
                    <a:bodyPr/>
                    <a:lstStyle/>
                    <a:p>
                      <a:endParaRPr lang="en-GB" sz="1200" noProof="0"/>
                    </a:p>
                  </a:txBody>
                  <a:tcPr/>
                </a:tc>
                <a:tc>
                  <a:txBody>
                    <a:bodyPr/>
                    <a:lstStyle/>
                    <a:p>
                      <a:r>
                        <a:rPr lang="en-GB" sz="1200" noProof="0" dirty="0"/>
                        <a:t>To follow on from the FIT (repeat of FIT with EUC stakeholders and ESH&amp;Q ).</a:t>
                      </a:r>
                    </a:p>
                  </a:txBody>
                  <a:tcPr/>
                </a:tc>
                <a:tc>
                  <a:txBody>
                    <a:bodyPr/>
                    <a:lstStyle/>
                    <a:p>
                      <a:r>
                        <a:rPr lang="en-GB" sz="1200" noProof="0" dirty="0"/>
                        <a:t>Straight after FIT</a:t>
                      </a:r>
                    </a:p>
                  </a:txBody>
                  <a:tcPr/>
                </a:tc>
                <a:tc>
                  <a:txBody>
                    <a:bodyPr/>
                    <a:lstStyle/>
                    <a:p>
                      <a:r>
                        <a:rPr lang="en-GB" sz="1200" noProof="0" dirty="0"/>
                        <a:t>Documentation to be completed by mid August.</a:t>
                      </a:r>
                    </a:p>
                  </a:txBody>
                  <a:tcPr/>
                </a:tc>
                <a:extLst>
                  <a:ext uri="{0D108BD9-81ED-4DB2-BD59-A6C34878D82A}">
                    <a16:rowId xmlns:a16="http://schemas.microsoft.com/office/drawing/2014/main" val="4152307375"/>
                  </a:ext>
                </a:extLst>
              </a:tr>
              <a:tr h="370840">
                <a:tc>
                  <a:txBody>
                    <a:bodyPr/>
                    <a:lstStyle/>
                    <a:p>
                      <a:r>
                        <a:rPr lang="en-GB" sz="1200" noProof="0"/>
                        <a:t>3</a:t>
                      </a:r>
                    </a:p>
                  </a:txBody>
                  <a:tcPr/>
                </a:tc>
                <a:tc>
                  <a:txBody>
                    <a:bodyPr/>
                    <a:lstStyle/>
                    <a:p>
                      <a:r>
                        <a:rPr lang="en-GB" sz="1200" noProof="0"/>
                        <a:t>PSS0 E-Stop Naming</a:t>
                      </a:r>
                    </a:p>
                  </a:txBody>
                  <a:tcPr/>
                </a:tc>
                <a:tc>
                  <a:txBody>
                    <a:bodyPr/>
                    <a:lstStyle/>
                    <a:p>
                      <a:endParaRPr lang="en-GB" sz="1200" noProof="0"/>
                    </a:p>
                  </a:txBody>
                  <a:tcPr/>
                </a:tc>
                <a:tc>
                  <a:txBody>
                    <a:bodyPr/>
                    <a:lstStyle/>
                    <a:p>
                      <a:r>
                        <a:rPr lang="en-GB" sz="1200" noProof="0" dirty="0"/>
                        <a:t>The E-stop naming will be changed. (from E-stop to “Ion Source HV Off”) Documentation will be changed and the button will be changed from red to black.</a:t>
                      </a:r>
                    </a:p>
                  </a:txBody>
                  <a:tcPr/>
                </a:tc>
                <a:tc>
                  <a:txBody>
                    <a:bodyPr/>
                    <a:lstStyle/>
                    <a:p>
                      <a:r>
                        <a:rPr lang="en-GB" sz="1200" noProof="0"/>
                        <a:t>Early August</a:t>
                      </a:r>
                    </a:p>
                  </a:txBody>
                  <a:tcPr/>
                </a:tc>
                <a:tc>
                  <a:txBody>
                    <a:bodyPr/>
                    <a:lstStyle/>
                    <a:p>
                      <a:r>
                        <a:rPr lang="en-GB" sz="1200" noProof="0" dirty="0"/>
                        <a:t>The changes will not change the analysis or system.</a:t>
                      </a:r>
                    </a:p>
                  </a:txBody>
                  <a:tcPr/>
                </a:tc>
                <a:extLst>
                  <a:ext uri="{0D108BD9-81ED-4DB2-BD59-A6C34878D82A}">
                    <a16:rowId xmlns:a16="http://schemas.microsoft.com/office/drawing/2014/main" val="2323044574"/>
                  </a:ext>
                </a:extLst>
              </a:tr>
              <a:tr h="370840">
                <a:tc>
                  <a:txBody>
                    <a:bodyPr/>
                    <a:lstStyle/>
                    <a:p>
                      <a:r>
                        <a:rPr lang="en-GB" sz="1200" noProof="0"/>
                        <a:t>4</a:t>
                      </a:r>
                    </a:p>
                  </a:txBody>
                  <a:tcPr/>
                </a:tc>
                <a:tc>
                  <a:txBody>
                    <a:bodyPr/>
                    <a:lstStyle/>
                    <a:p>
                      <a:r>
                        <a:rPr lang="en-GB" sz="1200" noProof="0"/>
                        <a:t>Ion source platform door switches</a:t>
                      </a:r>
                    </a:p>
                  </a:txBody>
                  <a:tcPr/>
                </a:tc>
                <a:tc>
                  <a:txBody>
                    <a:bodyPr/>
                    <a:lstStyle/>
                    <a:p>
                      <a:endParaRPr lang="en-GB" sz="1200" noProof="0"/>
                    </a:p>
                  </a:txBody>
                  <a:tcPr/>
                </a:tc>
                <a:tc>
                  <a:txBody>
                    <a:bodyPr/>
                    <a:lstStyle/>
                    <a:p>
                      <a:r>
                        <a:rPr lang="en-GB" sz="1200" noProof="0" dirty="0"/>
                        <a:t>We have removed the HV platform switches from the PSS0.</a:t>
                      </a:r>
                    </a:p>
                  </a:txBody>
                  <a:tcPr/>
                </a:tc>
                <a:tc>
                  <a:txBody>
                    <a:bodyPr/>
                    <a:lstStyle/>
                    <a:p>
                      <a:r>
                        <a:rPr lang="en-GB" sz="1200" noProof="0" dirty="0"/>
                        <a:t>Completed except documentation updates</a:t>
                      </a:r>
                    </a:p>
                    <a:p>
                      <a:r>
                        <a:rPr lang="en-GB" sz="1200" noProof="0" dirty="0"/>
                        <a:t>Early August for document change</a:t>
                      </a:r>
                    </a:p>
                  </a:txBody>
                  <a:tcPr/>
                </a:tc>
                <a:tc>
                  <a:txBody>
                    <a:bodyPr/>
                    <a:lstStyle/>
                    <a:p>
                      <a:r>
                        <a:rPr lang="en-GB" sz="1200" noProof="0" dirty="0"/>
                        <a:t>There are no safety implication by removal of these switches. Completed but documentation needs update</a:t>
                      </a:r>
                    </a:p>
                  </a:txBody>
                  <a:tcPr/>
                </a:tc>
                <a:extLst>
                  <a:ext uri="{0D108BD9-81ED-4DB2-BD59-A6C34878D82A}">
                    <a16:rowId xmlns:a16="http://schemas.microsoft.com/office/drawing/2014/main" val="18200208"/>
                  </a:ext>
                </a:extLst>
              </a:tr>
              <a:tr h="370840">
                <a:tc>
                  <a:txBody>
                    <a:bodyPr/>
                    <a:lstStyle/>
                    <a:p>
                      <a:r>
                        <a:rPr lang="en-GB" sz="1200" noProof="0"/>
                        <a:t>5</a:t>
                      </a:r>
                    </a:p>
                  </a:txBody>
                  <a:tcPr/>
                </a:tc>
                <a:tc>
                  <a:txBody>
                    <a:bodyPr/>
                    <a:lstStyle/>
                    <a:p>
                      <a:r>
                        <a:rPr lang="en-GB" sz="1200" noProof="0"/>
                        <a:t>PSS0 HMI software </a:t>
                      </a:r>
                    </a:p>
                  </a:txBody>
                  <a:tcPr/>
                </a:tc>
                <a:tc>
                  <a:txBody>
                    <a:bodyPr/>
                    <a:lstStyle/>
                    <a:p>
                      <a:endParaRPr lang="en-GB" sz="1200" noProof="0"/>
                    </a:p>
                  </a:txBody>
                  <a:tcPr/>
                </a:tc>
                <a:tc>
                  <a:txBody>
                    <a:bodyPr/>
                    <a:lstStyle/>
                    <a:p>
                      <a:r>
                        <a:rPr lang="en-GB" sz="1200" noProof="0" dirty="0"/>
                        <a:t>Finalise the HMI software.</a:t>
                      </a:r>
                    </a:p>
                  </a:txBody>
                  <a:tcPr/>
                </a:tc>
                <a:tc>
                  <a:txBody>
                    <a:bodyPr/>
                    <a:lstStyle/>
                    <a:p>
                      <a:r>
                        <a:rPr lang="en-GB" sz="1200" noProof="0"/>
                        <a:t>Early August</a:t>
                      </a:r>
                    </a:p>
                  </a:txBody>
                  <a:tcPr/>
                </a:tc>
                <a:tc>
                  <a:txBody>
                    <a:bodyPr/>
                    <a:lstStyle/>
                    <a:p>
                      <a:r>
                        <a:rPr lang="en-GB" sz="1200" noProof="0" dirty="0"/>
                        <a:t>Not Safety</a:t>
                      </a:r>
                    </a:p>
                  </a:txBody>
                  <a:tcPr/>
                </a:tc>
                <a:extLst>
                  <a:ext uri="{0D108BD9-81ED-4DB2-BD59-A6C34878D82A}">
                    <a16:rowId xmlns:a16="http://schemas.microsoft.com/office/drawing/2014/main" val="3203744217"/>
                  </a:ext>
                </a:extLst>
              </a:tr>
            </a:tbl>
          </a:graphicData>
        </a:graphic>
      </p:graphicFrame>
      <p:sp>
        <p:nvSpPr>
          <p:cNvPr id="4" name="Slide Number Placeholder 3">
            <a:extLst>
              <a:ext uri="{FF2B5EF4-FFF2-40B4-BE49-F238E27FC236}">
                <a16:creationId xmlns:a16="http://schemas.microsoft.com/office/drawing/2014/main" id="{8D593291-4F91-B242-8260-916D96640235}"/>
              </a:ext>
            </a:extLst>
          </p:cNvPr>
          <p:cNvSpPr>
            <a:spLocks noGrp="1"/>
          </p:cNvSpPr>
          <p:nvPr>
            <p:ph type="sldNum" sz="quarter" idx="12"/>
          </p:nvPr>
        </p:nvSpPr>
        <p:spPr/>
        <p:txBody>
          <a:bodyPr/>
          <a:lstStyle/>
          <a:p>
            <a:fld id="{551115BC-487E-4422-894C-CB7CD3E79223}" type="slidenum">
              <a:rPr lang="en-GB" noProof="0" smtClean="0"/>
              <a:t>23</a:t>
            </a:fld>
            <a:endParaRPr lang="en-GB" noProof="0"/>
          </a:p>
        </p:txBody>
      </p:sp>
    </p:spTree>
    <p:extLst>
      <p:ext uri="{BB962C8B-B14F-4D97-AF65-F5344CB8AC3E}">
        <p14:creationId xmlns:p14="http://schemas.microsoft.com/office/powerpoint/2010/main" val="178416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15CC-5E1C-8343-8ED0-343E29D62551}"/>
              </a:ext>
            </a:extLst>
          </p:cNvPr>
          <p:cNvSpPr>
            <a:spLocks noGrp="1"/>
          </p:cNvSpPr>
          <p:nvPr>
            <p:ph type="title"/>
          </p:nvPr>
        </p:nvSpPr>
        <p:spPr/>
        <p:txBody>
          <a:bodyPr/>
          <a:lstStyle/>
          <a:p>
            <a:r>
              <a:rPr lang="en-GB"/>
              <a:t>Outstanding issues</a:t>
            </a:r>
          </a:p>
        </p:txBody>
      </p:sp>
      <p:sp>
        <p:nvSpPr>
          <p:cNvPr id="4" name="Slide Number Placeholder 3">
            <a:extLst>
              <a:ext uri="{FF2B5EF4-FFF2-40B4-BE49-F238E27FC236}">
                <a16:creationId xmlns:a16="http://schemas.microsoft.com/office/drawing/2014/main" id="{8D593291-4F91-B242-8260-916D96640235}"/>
              </a:ext>
            </a:extLst>
          </p:cNvPr>
          <p:cNvSpPr>
            <a:spLocks noGrp="1"/>
          </p:cNvSpPr>
          <p:nvPr>
            <p:ph type="sldNum" sz="quarter" idx="12"/>
          </p:nvPr>
        </p:nvSpPr>
        <p:spPr/>
        <p:txBody>
          <a:bodyPr/>
          <a:lstStyle/>
          <a:p>
            <a:fld id="{551115BC-487E-4422-894C-CB7CD3E79223}" type="slidenum">
              <a:rPr lang="en-GB" noProof="0" smtClean="0"/>
              <a:t>24</a:t>
            </a:fld>
            <a:endParaRPr lang="en-GB" noProof="0"/>
          </a:p>
        </p:txBody>
      </p:sp>
      <p:sp>
        <p:nvSpPr>
          <p:cNvPr id="5" name="TextBox 4">
            <a:extLst>
              <a:ext uri="{FF2B5EF4-FFF2-40B4-BE49-F238E27FC236}">
                <a16:creationId xmlns:a16="http://schemas.microsoft.com/office/drawing/2014/main" id="{3C25B102-C36A-9346-957A-8ECFB46BFBDC}"/>
              </a:ext>
            </a:extLst>
          </p:cNvPr>
          <p:cNvSpPr txBox="1"/>
          <p:nvPr/>
        </p:nvSpPr>
        <p:spPr>
          <a:xfrm>
            <a:off x="3779912" y="3068960"/>
            <a:ext cx="2448272" cy="369332"/>
          </a:xfrm>
          <a:prstGeom prst="rect">
            <a:avLst/>
          </a:prstGeom>
          <a:noFill/>
        </p:spPr>
        <p:txBody>
          <a:bodyPr wrap="square" rtlCol="0">
            <a:spAutoFit/>
          </a:bodyPr>
          <a:lstStyle/>
          <a:p>
            <a:r>
              <a:rPr lang="en-GB" dirty="0"/>
              <a:t>Thank you</a:t>
            </a:r>
          </a:p>
        </p:txBody>
      </p:sp>
    </p:spTree>
    <p:extLst>
      <p:ext uri="{BB962C8B-B14F-4D97-AF65-F5344CB8AC3E}">
        <p14:creationId xmlns:p14="http://schemas.microsoft.com/office/powerpoint/2010/main" val="216336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LCR</a:t>
            </a:r>
          </a:p>
        </p:txBody>
      </p:sp>
      <p:sp>
        <p:nvSpPr>
          <p:cNvPr id="3" name="Content Placeholder 2"/>
          <p:cNvSpPr>
            <a:spLocks noGrp="1"/>
          </p:cNvSpPr>
          <p:nvPr>
            <p:ph idx="1"/>
          </p:nvPr>
        </p:nvSpPr>
        <p:spPr>
          <a:xfrm>
            <a:off x="457200" y="1600201"/>
            <a:ext cx="8229600" cy="2188839"/>
          </a:xfrm>
        </p:spPr>
        <p:txBody>
          <a:bodyPr>
            <a:normAutofit lnSpcReduction="10000"/>
          </a:bodyPr>
          <a:lstStyle/>
          <a:p>
            <a:r>
              <a:rPr lang="en-US" sz="1400" dirty="0"/>
              <a:t>You can see the state of PSS0 in LCR as below:</a:t>
            </a:r>
          </a:p>
          <a:p>
            <a:pPr lvl="1"/>
            <a:r>
              <a:rPr lang="en-US" sz="1400" dirty="0"/>
              <a:t>The state of PSS0 permit for HV PS. (HV PS permit)</a:t>
            </a:r>
          </a:p>
          <a:p>
            <a:pPr lvl="2"/>
            <a:r>
              <a:rPr lang="en-US" sz="1400" dirty="0"/>
              <a:t>Green LED = PSS0 permit available. (i.e. PSS0 controlled area is searched and locked, Access key is returned to the box in FEB)</a:t>
            </a:r>
          </a:p>
          <a:p>
            <a:pPr lvl="2"/>
            <a:r>
              <a:rPr lang="en-US" sz="1400" dirty="0"/>
              <a:t>Red LED = PSS0 permit not available.</a:t>
            </a:r>
          </a:p>
          <a:p>
            <a:pPr lvl="1"/>
            <a:r>
              <a:rPr lang="en-US" sz="1400" dirty="0"/>
              <a:t>The state of PSS0. (PSS0 OK)</a:t>
            </a:r>
          </a:p>
          <a:p>
            <a:pPr lvl="2"/>
            <a:r>
              <a:rPr lang="en-US" sz="1400" dirty="0"/>
              <a:t>Green LED = PSS0 is OK. (i.e. There is no alarm in PSS0 system)</a:t>
            </a:r>
          </a:p>
          <a:p>
            <a:pPr lvl="2"/>
            <a:r>
              <a:rPr lang="en-US" sz="1400" dirty="0"/>
              <a:t>Red LED = acknowledgement on PSS0 racks HMI in FEB is required. If acknowledgement does not resolve the issue, contact PSS team.</a:t>
            </a:r>
          </a:p>
          <a:p>
            <a:pPr marL="914400" lvl="2"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223" y="3959419"/>
            <a:ext cx="5041553" cy="2241616"/>
          </a:xfrm>
          <a:prstGeom prst="rect">
            <a:avLst/>
          </a:prstGeom>
        </p:spPr>
      </p:pic>
    </p:spTree>
    <p:extLst>
      <p:ext uri="{BB962C8B-B14F-4D97-AF65-F5344CB8AC3E}">
        <p14:creationId xmlns:p14="http://schemas.microsoft.com/office/powerpoint/2010/main" val="286572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9D32-01E5-F94E-936D-0FAB6234EB5A}"/>
              </a:ext>
            </a:extLst>
          </p:cNvPr>
          <p:cNvSpPr>
            <a:spLocks noGrp="1"/>
          </p:cNvSpPr>
          <p:nvPr>
            <p:ph type="title"/>
          </p:nvPr>
        </p:nvSpPr>
        <p:spPr/>
        <p:txBody>
          <a:bodyPr/>
          <a:lstStyle/>
          <a:p>
            <a:r>
              <a:rPr lang="en-GB"/>
              <a:t>PSS0 Hazard and Risk Analysis </a:t>
            </a:r>
            <a:br>
              <a:rPr lang="en-GB"/>
            </a:br>
            <a:r>
              <a:rPr lang="en-GB"/>
              <a:t>Accident progression ETA</a:t>
            </a:r>
          </a:p>
        </p:txBody>
      </p:sp>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26</a:t>
            </a:fld>
            <a:endParaRPr lang="en-GB" noProof="0"/>
          </a:p>
        </p:txBody>
      </p:sp>
      <p:sp>
        <p:nvSpPr>
          <p:cNvPr id="9" name="Rectangle 8">
            <a:extLst>
              <a:ext uri="{FF2B5EF4-FFF2-40B4-BE49-F238E27FC236}">
                <a16:creationId xmlns:a16="http://schemas.microsoft.com/office/drawing/2014/main" id="{A85F480F-59EE-7345-8D3B-B40E5393AACB}"/>
              </a:ext>
            </a:extLst>
          </p:cNvPr>
          <p:cNvSpPr/>
          <p:nvPr/>
        </p:nvSpPr>
        <p:spPr>
          <a:xfrm>
            <a:off x="4283968" y="5513021"/>
            <a:ext cx="3453125" cy="369332"/>
          </a:xfrm>
          <a:prstGeom prst="rect">
            <a:avLst/>
          </a:prstGeom>
        </p:spPr>
        <p:txBody>
          <a:bodyPr wrap="none">
            <a:spAutoFit/>
          </a:bodyPr>
          <a:lstStyle/>
          <a:p>
            <a:r>
              <a:rPr lang="en-GB" b="1"/>
              <a:t>ESS-0229491 PSS0 Hazard Register</a:t>
            </a:r>
          </a:p>
        </p:txBody>
      </p:sp>
      <p:pic>
        <p:nvPicPr>
          <p:cNvPr id="10" name="Picture 9">
            <a:extLst>
              <a:ext uri="{FF2B5EF4-FFF2-40B4-BE49-F238E27FC236}">
                <a16:creationId xmlns:a16="http://schemas.microsoft.com/office/drawing/2014/main" id="{D5D7617B-9E14-6146-9F6C-E4A3B43AF09D}"/>
              </a:ext>
            </a:extLst>
          </p:cNvPr>
          <p:cNvPicPr/>
          <p:nvPr/>
        </p:nvPicPr>
        <p:blipFill rotWithShape="1">
          <a:blip r:embed="rId2"/>
          <a:srcRect t="379"/>
          <a:stretch/>
        </p:blipFill>
        <p:spPr bwMode="auto">
          <a:xfrm>
            <a:off x="0" y="1543824"/>
            <a:ext cx="8892480" cy="5314176"/>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D996B7F-4700-BC40-B2E8-93CD820428DB}"/>
              </a:ext>
            </a:extLst>
          </p:cNvPr>
          <p:cNvSpPr/>
          <p:nvPr/>
        </p:nvSpPr>
        <p:spPr>
          <a:xfrm>
            <a:off x="681327" y="6319725"/>
            <a:ext cx="3580211" cy="369332"/>
          </a:xfrm>
          <a:prstGeom prst="rect">
            <a:avLst/>
          </a:prstGeom>
        </p:spPr>
        <p:txBody>
          <a:bodyPr wrap="none">
            <a:spAutoFit/>
          </a:bodyPr>
          <a:lstStyle/>
          <a:p>
            <a:pPr marL="633730" indent="-633730" algn="ctr">
              <a:spcAft>
                <a:spcPts val="1000"/>
              </a:spcAft>
            </a:pPr>
            <a:r>
              <a:rPr lang="en-GB" b="1">
                <a:latin typeface="Calibri" panose="020F0502020204030204" pitchFamily="34" charset="0"/>
                <a:ea typeface="Calibri" panose="020F0502020204030204" pitchFamily="34" charset="0"/>
                <a:cs typeface="Times New Roman" panose="02020603050405020304" pitchFamily="18" charset="0"/>
              </a:rPr>
              <a:t>Figure 6: ETA for initiating event 01.</a:t>
            </a:r>
          </a:p>
        </p:txBody>
      </p:sp>
    </p:spTree>
    <p:extLst>
      <p:ext uri="{BB962C8B-B14F-4D97-AF65-F5344CB8AC3E}">
        <p14:creationId xmlns:p14="http://schemas.microsoft.com/office/powerpoint/2010/main" val="33449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27</a:t>
            </a:fld>
            <a:endParaRPr lang="en-GB" noProof="0"/>
          </a:p>
        </p:txBody>
      </p:sp>
      <p:pic>
        <p:nvPicPr>
          <p:cNvPr id="10" name="Picture 9">
            <a:extLst>
              <a:ext uri="{FF2B5EF4-FFF2-40B4-BE49-F238E27FC236}">
                <a16:creationId xmlns:a16="http://schemas.microsoft.com/office/drawing/2014/main" id="{5621CC0A-6C77-7F4C-8963-2B8C48D7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4169527" cy="5166056"/>
          </a:xfrm>
          <a:prstGeom prst="rect">
            <a:avLst/>
          </a:prstGeom>
        </p:spPr>
      </p:pic>
      <p:pic>
        <p:nvPicPr>
          <p:cNvPr id="12" name="Picture 11">
            <a:extLst>
              <a:ext uri="{FF2B5EF4-FFF2-40B4-BE49-F238E27FC236}">
                <a16:creationId xmlns:a16="http://schemas.microsoft.com/office/drawing/2014/main" id="{18BC1DDB-EFE7-A94E-A601-8AF6B43CA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956" y="1559151"/>
            <a:ext cx="4689302" cy="2083370"/>
          </a:xfrm>
          <a:prstGeom prst="rect">
            <a:avLst/>
          </a:prstGeom>
        </p:spPr>
      </p:pic>
      <p:pic>
        <p:nvPicPr>
          <p:cNvPr id="6" name="Picture 5">
            <a:extLst>
              <a:ext uri="{FF2B5EF4-FFF2-40B4-BE49-F238E27FC236}">
                <a16:creationId xmlns:a16="http://schemas.microsoft.com/office/drawing/2014/main" id="{4428477F-C0AD-1846-A26C-A094C5554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92" y="3906002"/>
            <a:ext cx="4692073" cy="2186866"/>
          </a:xfrm>
          <a:prstGeom prst="rect">
            <a:avLst/>
          </a:prstGeom>
        </p:spPr>
      </p:pic>
      <p:sp>
        <p:nvSpPr>
          <p:cNvPr id="11" name="Title 1">
            <a:extLst>
              <a:ext uri="{FF2B5EF4-FFF2-40B4-BE49-F238E27FC236}">
                <a16:creationId xmlns:a16="http://schemas.microsoft.com/office/drawing/2014/main" id="{29435985-9E95-AD4D-9398-92FEA7E382F3}"/>
              </a:ext>
            </a:extLst>
          </p:cNvPr>
          <p:cNvSpPr>
            <a:spLocks noGrp="1"/>
          </p:cNvSpPr>
          <p:nvPr>
            <p:ph type="title"/>
          </p:nvPr>
        </p:nvSpPr>
        <p:spPr/>
        <p:txBody>
          <a:bodyPr/>
          <a:lstStyle/>
          <a:p>
            <a:r>
              <a:rPr lang="en-GB"/>
              <a:t>PSS0 Overall safety requirements and their allocation.</a:t>
            </a:r>
          </a:p>
        </p:txBody>
      </p:sp>
    </p:spTree>
    <p:extLst>
      <p:ext uri="{BB962C8B-B14F-4D97-AF65-F5344CB8AC3E}">
        <p14:creationId xmlns:p14="http://schemas.microsoft.com/office/powerpoint/2010/main" val="242718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28</a:t>
            </a:fld>
            <a:endParaRPr lang="en-GB" noProof="0"/>
          </a:p>
        </p:txBody>
      </p:sp>
      <p:pic>
        <p:nvPicPr>
          <p:cNvPr id="16" name="Picture 15">
            <a:extLst>
              <a:ext uri="{FF2B5EF4-FFF2-40B4-BE49-F238E27FC236}">
                <a16:creationId xmlns:a16="http://schemas.microsoft.com/office/drawing/2014/main" id="{3860A1D7-2D8F-7342-9222-B36A16A1A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56792"/>
            <a:ext cx="4742677" cy="648072"/>
          </a:xfrm>
          <a:prstGeom prst="rect">
            <a:avLst/>
          </a:prstGeom>
        </p:spPr>
      </p:pic>
      <p:pic>
        <p:nvPicPr>
          <p:cNvPr id="18" name="Picture 17">
            <a:extLst>
              <a:ext uri="{FF2B5EF4-FFF2-40B4-BE49-F238E27FC236}">
                <a16:creationId xmlns:a16="http://schemas.microsoft.com/office/drawing/2014/main" id="{34461D2E-1F11-464F-AE49-BD6339856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30" y="2636912"/>
            <a:ext cx="4371202" cy="3603844"/>
          </a:xfrm>
          <a:prstGeom prst="rect">
            <a:avLst/>
          </a:prstGeom>
        </p:spPr>
      </p:pic>
      <p:pic>
        <p:nvPicPr>
          <p:cNvPr id="8" name="Picture 7">
            <a:extLst>
              <a:ext uri="{FF2B5EF4-FFF2-40B4-BE49-F238E27FC236}">
                <a16:creationId xmlns:a16="http://schemas.microsoft.com/office/drawing/2014/main" id="{C13FEABA-082D-7748-A6EE-138E73757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332" y="2924944"/>
            <a:ext cx="4451219" cy="2653783"/>
          </a:xfrm>
          <a:prstGeom prst="rect">
            <a:avLst/>
          </a:prstGeom>
        </p:spPr>
      </p:pic>
      <p:sp>
        <p:nvSpPr>
          <p:cNvPr id="10" name="Title 1">
            <a:extLst>
              <a:ext uri="{FF2B5EF4-FFF2-40B4-BE49-F238E27FC236}">
                <a16:creationId xmlns:a16="http://schemas.microsoft.com/office/drawing/2014/main" id="{91C837F7-B1B5-C84C-BAC2-74838C4A1F2A}"/>
              </a:ext>
            </a:extLst>
          </p:cNvPr>
          <p:cNvSpPr>
            <a:spLocks noGrp="1"/>
          </p:cNvSpPr>
          <p:nvPr>
            <p:ph type="title"/>
          </p:nvPr>
        </p:nvSpPr>
        <p:spPr/>
        <p:txBody>
          <a:bodyPr/>
          <a:lstStyle/>
          <a:p>
            <a:r>
              <a:rPr lang="en-GB"/>
              <a:t>PSS0 Overall safety requirements and their allocation.</a:t>
            </a:r>
          </a:p>
        </p:txBody>
      </p:sp>
    </p:spTree>
    <p:extLst>
      <p:ext uri="{BB962C8B-B14F-4D97-AF65-F5344CB8AC3E}">
        <p14:creationId xmlns:p14="http://schemas.microsoft.com/office/powerpoint/2010/main" val="13736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of content</a:t>
            </a:r>
          </a:p>
        </p:txBody>
      </p:sp>
      <p:sp>
        <p:nvSpPr>
          <p:cNvPr id="3" name="Content Placeholder 2"/>
          <p:cNvSpPr>
            <a:spLocks noGrp="1"/>
          </p:cNvSpPr>
          <p:nvPr>
            <p:ph idx="1"/>
          </p:nvPr>
        </p:nvSpPr>
        <p:spPr>
          <a:xfrm>
            <a:off x="457200" y="1600201"/>
            <a:ext cx="8229600" cy="3124944"/>
          </a:xfrm>
        </p:spPr>
        <p:txBody>
          <a:bodyPr/>
          <a:lstStyle/>
          <a:p>
            <a:r>
              <a:rPr lang="en-GB" dirty="0"/>
              <a:t>PSS0 High Level System Requirements </a:t>
            </a:r>
          </a:p>
          <a:p>
            <a:r>
              <a:rPr lang="en-GB" dirty="0"/>
              <a:t>PSS0 hazard analysis</a:t>
            </a:r>
          </a:p>
          <a:p>
            <a:r>
              <a:rPr lang="en-GB" dirty="0"/>
              <a:t>PSS0 Design</a:t>
            </a:r>
          </a:p>
          <a:p>
            <a:r>
              <a:rPr lang="en-GB" dirty="0"/>
              <a:t>PSS0 Operation</a:t>
            </a:r>
          </a:p>
          <a:p>
            <a:r>
              <a:rPr lang="en-GB" dirty="0"/>
              <a:t>PSS0 Verification and Validation</a:t>
            </a:r>
          </a:p>
          <a:p>
            <a:r>
              <a:rPr lang="en-GB" dirty="0"/>
              <a:t>Outstanding Issues</a:t>
            </a:r>
          </a:p>
          <a:p>
            <a:pPr marL="0"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Tree>
    <p:extLst>
      <p:ext uri="{BB962C8B-B14F-4D97-AF65-F5344CB8AC3E}">
        <p14:creationId xmlns:p14="http://schemas.microsoft.com/office/powerpoint/2010/main" val="148902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EEAA-5B95-4842-B9F6-B674DD76DD2D}"/>
              </a:ext>
            </a:extLst>
          </p:cNvPr>
          <p:cNvSpPr>
            <a:spLocks noGrp="1"/>
          </p:cNvSpPr>
          <p:nvPr>
            <p:ph type="title"/>
          </p:nvPr>
        </p:nvSpPr>
        <p:spPr/>
        <p:txBody>
          <a:bodyPr/>
          <a:lstStyle/>
          <a:p>
            <a:r>
              <a:rPr lang="en-GB" dirty="0"/>
              <a:t>PSS0 Documentation - Released</a:t>
            </a:r>
          </a:p>
        </p:txBody>
      </p:sp>
      <p:sp>
        <p:nvSpPr>
          <p:cNvPr id="4" name="Slide Number Placeholder 3">
            <a:extLst>
              <a:ext uri="{FF2B5EF4-FFF2-40B4-BE49-F238E27FC236}">
                <a16:creationId xmlns:a16="http://schemas.microsoft.com/office/drawing/2014/main" id="{3332B41B-D200-AF4F-BFC2-A9FEDC9884B1}"/>
              </a:ext>
            </a:extLst>
          </p:cNvPr>
          <p:cNvSpPr>
            <a:spLocks noGrp="1"/>
          </p:cNvSpPr>
          <p:nvPr>
            <p:ph type="sldNum" sz="quarter" idx="12"/>
          </p:nvPr>
        </p:nvSpPr>
        <p:spPr/>
        <p:txBody>
          <a:bodyPr/>
          <a:lstStyle/>
          <a:p>
            <a:fld id="{551115BC-487E-4422-894C-CB7CD3E79223}" type="slidenum">
              <a:rPr lang="en-GB" noProof="0" smtClean="0"/>
              <a:t>4</a:t>
            </a:fld>
            <a:endParaRPr lang="en-GB" noProof="0" dirty="0"/>
          </a:p>
        </p:txBody>
      </p:sp>
      <p:sp>
        <p:nvSpPr>
          <p:cNvPr id="7" name="Rectangle 6">
            <a:extLst>
              <a:ext uri="{FF2B5EF4-FFF2-40B4-BE49-F238E27FC236}">
                <a16:creationId xmlns:a16="http://schemas.microsoft.com/office/drawing/2014/main" id="{4789FAF7-9732-5447-BE23-D7E013F01F89}"/>
              </a:ext>
            </a:extLst>
          </p:cNvPr>
          <p:cNvSpPr/>
          <p:nvPr/>
        </p:nvSpPr>
        <p:spPr>
          <a:xfrm>
            <a:off x="179512" y="1417638"/>
            <a:ext cx="8784976" cy="3785652"/>
          </a:xfrm>
          <a:prstGeom prst="rect">
            <a:avLst/>
          </a:prstGeom>
        </p:spPr>
        <p:txBody>
          <a:bodyPr wrap="square">
            <a:spAutoFit/>
          </a:bodyPr>
          <a:lstStyle/>
          <a:p>
            <a:pPr>
              <a:buFont typeface="Arial" panose="020B0604020202020204" pitchFamily="34" charset="0"/>
              <a:buChar char="•"/>
            </a:pPr>
            <a:r>
              <a:rPr lang="en-GB" sz="2000" dirty="0">
                <a:solidFill>
                  <a:srgbClr val="000000"/>
                </a:solidFill>
              </a:rPr>
              <a:t>PSS0 Concept Document: ESS-0217911</a:t>
            </a:r>
          </a:p>
          <a:p>
            <a:pPr>
              <a:buFont typeface="Arial" panose="020B0604020202020204" pitchFamily="34" charset="0"/>
              <a:buChar char="•"/>
            </a:pPr>
            <a:r>
              <a:rPr lang="en-GB" sz="2000" dirty="0">
                <a:solidFill>
                  <a:srgbClr val="000000"/>
                </a:solidFill>
              </a:rPr>
              <a:t>PSS0 Scope Document: ESS-0237881</a:t>
            </a:r>
          </a:p>
          <a:p>
            <a:pPr>
              <a:buFont typeface="Arial" panose="020B0604020202020204" pitchFamily="34" charset="0"/>
              <a:buChar char="•"/>
            </a:pPr>
            <a:r>
              <a:rPr lang="en-GB" sz="2000" dirty="0">
                <a:solidFill>
                  <a:srgbClr val="000000"/>
                </a:solidFill>
              </a:rPr>
              <a:t>PSS0 hazard register: ESS-0229491</a:t>
            </a:r>
          </a:p>
          <a:p>
            <a:pPr>
              <a:buFont typeface="Arial" panose="020B0604020202020204" pitchFamily="34" charset="0"/>
              <a:buChar char="•"/>
            </a:pPr>
            <a:r>
              <a:rPr lang="en-GB" sz="2000" dirty="0">
                <a:solidFill>
                  <a:srgbClr val="000000"/>
                </a:solidFill>
              </a:rPr>
              <a:t>PSS0 Hazard and Risk Analysis Document: ESS-0229506</a:t>
            </a:r>
          </a:p>
          <a:p>
            <a:pPr>
              <a:buFont typeface="Arial" panose="020B0604020202020204" pitchFamily="34" charset="0"/>
              <a:buChar char="•"/>
            </a:pPr>
            <a:r>
              <a:rPr lang="en-GB" sz="2000" dirty="0">
                <a:solidFill>
                  <a:srgbClr val="000000"/>
                </a:solidFill>
              </a:rPr>
              <a:t>PSS0 Overall Safety Requirements and Their Allocation Document: ESS-0231390</a:t>
            </a:r>
          </a:p>
          <a:p>
            <a:pPr>
              <a:buFont typeface="Arial" panose="020B0604020202020204" pitchFamily="34" charset="0"/>
              <a:buChar char="•"/>
            </a:pPr>
            <a:r>
              <a:rPr lang="en-GB" sz="2000" dirty="0">
                <a:solidFill>
                  <a:srgbClr val="000000"/>
                </a:solidFill>
              </a:rPr>
              <a:t>PSS0 Safety Requirements Specification Document - ESS-0238059</a:t>
            </a:r>
          </a:p>
          <a:p>
            <a:pPr>
              <a:buFont typeface="Arial" panose="020B0604020202020204" pitchFamily="34" charset="0"/>
              <a:buChar char="•"/>
            </a:pPr>
            <a:r>
              <a:rPr lang="en-GB" sz="2000" dirty="0">
                <a:solidFill>
                  <a:srgbClr val="000000"/>
                </a:solidFill>
              </a:rPr>
              <a:t>PSS0/ISrc Interface Control Document: ESS-0237562</a:t>
            </a:r>
          </a:p>
          <a:p>
            <a:pPr>
              <a:buFont typeface="Arial" panose="020B0604020202020204" pitchFamily="34" charset="0"/>
              <a:buChar char="•"/>
            </a:pPr>
            <a:r>
              <a:rPr lang="en-GB" sz="2000" dirty="0">
                <a:solidFill>
                  <a:srgbClr val="000000"/>
                </a:solidFill>
              </a:rPr>
              <a:t>PSS0 Hardware Design Requirements Specifications Document: ESS-0237967</a:t>
            </a:r>
          </a:p>
          <a:p>
            <a:pPr>
              <a:buFont typeface="Arial" panose="020B0604020202020204" pitchFamily="34" charset="0"/>
              <a:buChar char="•"/>
            </a:pPr>
            <a:r>
              <a:rPr lang="en-GB" sz="2000" dirty="0">
                <a:solidFill>
                  <a:srgbClr val="000000"/>
                </a:solidFill>
              </a:rPr>
              <a:t>PSS0 Electrical Circuit Diagrams Document: ESS-0151602</a:t>
            </a:r>
          </a:p>
          <a:p>
            <a:pPr>
              <a:buFont typeface="Arial" panose="020B0604020202020204" pitchFamily="34" charset="0"/>
              <a:buChar char="•"/>
            </a:pPr>
            <a:r>
              <a:rPr lang="en-GB" sz="2000" dirty="0">
                <a:solidFill>
                  <a:srgbClr val="000000"/>
                </a:solidFill>
              </a:rPr>
              <a:t>PSS0 Concept of Operation Document: ESS-0134492</a:t>
            </a:r>
          </a:p>
          <a:p>
            <a:pPr>
              <a:buFont typeface="Arial" panose="020B0604020202020204" pitchFamily="34" charset="0"/>
              <a:buChar char="•"/>
            </a:pPr>
            <a:r>
              <a:rPr lang="en-GB" sz="2000" dirty="0">
                <a:solidFill>
                  <a:srgbClr val="000000"/>
                </a:solidFill>
              </a:rPr>
              <a:t>PSS0 Maintenance Manual: ESS-0290888</a:t>
            </a:r>
          </a:p>
          <a:p>
            <a:pPr>
              <a:buFont typeface="Arial" panose="020B0604020202020204" pitchFamily="34" charset="0"/>
              <a:buChar char="•"/>
            </a:pPr>
            <a:r>
              <a:rPr lang="en-GB" sz="2000" dirty="0">
                <a:solidFill>
                  <a:srgbClr val="000000"/>
                </a:solidFill>
              </a:rPr>
              <a:t>PSS0 Verification and Validation Document: ESS-0233615</a:t>
            </a:r>
            <a:endParaRPr lang="en-GB" sz="2000" b="0" i="0" dirty="0">
              <a:solidFill>
                <a:srgbClr val="000000"/>
              </a:solidFill>
              <a:effectLst/>
            </a:endParaRPr>
          </a:p>
        </p:txBody>
      </p:sp>
    </p:spTree>
    <p:extLst>
      <p:ext uri="{BB962C8B-B14F-4D97-AF65-F5344CB8AC3E}">
        <p14:creationId xmlns:p14="http://schemas.microsoft.com/office/powerpoint/2010/main" val="254373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0C35-B59B-DD4C-AA2B-7BCD1364F6D9}"/>
              </a:ext>
            </a:extLst>
          </p:cNvPr>
          <p:cNvSpPr>
            <a:spLocks noGrp="1"/>
          </p:cNvSpPr>
          <p:nvPr>
            <p:ph type="title"/>
          </p:nvPr>
        </p:nvSpPr>
        <p:spPr/>
        <p:txBody>
          <a:bodyPr/>
          <a:lstStyle/>
          <a:p>
            <a:r>
              <a:rPr lang="en-GB" dirty="0"/>
              <a:t>High level PSS0 system requirements - Functional safety standard</a:t>
            </a:r>
          </a:p>
        </p:txBody>
      </p:sp>
      <p:sp>
        <p:nvSpPr>
          <p:cNvPr id="4" name="Slide Number Placeholder 3">
            <a:extLst>
              <a:ext uri="{FF2B5EF4-FFF2-40B4-BE49-F238E27FC236}">
                <a16:creationId xmlns:a16="http://schemas.microsoft.com/office/drawing/2014/main" id="{298AE719-826E-0C4A-84E6-B070E74C6AD6}"/>
              </a:ext>
            </a:extLst>
          </p:cNvPr>
          <p:cNvSpPr>
            <a:spLocks noGrp="1"/>
          </p:cNvSpPr>
          <p:nvPr>
            <p:ph type="sldNum" sz="quarter" idx="12"/>
          </p:nvPr>
        </p:nvSpPr>
        <p:spPr/>
        <p:txBody>
          <a:bodyPr/>
          <a:lstStyle/>
          <a:p>
            <a:fld id="{551115BC-487E-4422-894C-CB7CD3E79223}" type="slidenum">
              <a:rPr lang="en-GB" noProof="0" smtClean="0"/>
              <a:t>5</a:t>
            </a:fld>
            <a:endParaRPr lang="en-GB" noProof="0"/>
          </a:p>
        </p:txBody>
      </p:sp>
      <p:sp>
        <p:nvSpPr>
          <p:cNvPr id="5" name="TextBox 4">
            <a:extLst>
              <a:ext uri="{FF2B5EF4-FFF2-40B4-BE49-F238E27FC236}">
                <a16:creationId xmlns:a16="http://schemas.microsoft.com/office/drawing/2014/main" id="{09837C13-6074-664F-A278-863E0E75D711}"/>
              </a:ext>
            </a:extLst>
          </p:cNvPr>
          <p:cNvSpPr txBox="1"/>
          <p:nvPr/>
        </p:nvSpPr>
        <p:spPr>
          <a:xfrm>
            <a:off x="251520" y="1556792"/>
            <a:ext cx="8526373" cy="1200329"/>
          </a:xfrm>
          <a:prstGeom prst="rect">
            <a:avLst/>
          </a:prstGeom>
          <a:noFill/>
        </p:spPr>
        <p:txBody>
          <a:bodyPr wrap="none" rtlCol="0">
            <a:spAutoFit/>
          </a:bodyPr>
          <a:lstStyle/>
          <a:p>
            <a:r>
              <a:rPr lang="en-GB" sz="2400" dirty="0"/>
              <a:t>PSS0 is developed and complies with IEC-61508/IEC 61511: </a:t>
            </a:r>
          </a:p>
          <a:p>
            <a:r>
              <a:rPr lang="en-GB" sz="2400" dirty="0"/>
              <a:t>Functional safety of electrical/electronic/programmable electronic </a:t>
            </a:r>
          </a:p>
          <a:p>
            <a:r>
              <a:rPr lang="en-GB" sz="2400" dirty="0"/>
              <a:t>safety-related systems.</a:t>
            </a:r>
          </a:p>
        </p:txBody>
      </p:sp>
      <p:pic>
        <p:nvPicPr>
          <p:cNvPr id="6" name="Picture 5">
            <a:extLst>
              <a:ext uri="{FF2B5EF4-FFF2-40B4-BE49-F238E27FC236}">
                <a16:creationId xmlns:a16="http://schemas.microsoft.com/office/drawing/2014/main" id="{BD458164-8C68-304F-8608-430E84338184}"/>
              </a:ext>
            </a:extLst>
          </p:cNvPr>
          <p:cNvPicPr/>
          <p:nvPr/>
        </p:nvPicPr>
        <p:blipFill>
          <a:blip r:embed="rId2"/>
          <a:stretch>
            <a:fillRect/>
          </a:stretch>
        </p:blipFill>
        <p:spPr>
          <a:xfrm>
            <a:off x="5148064" y="2343795"/>
            <a:ext cx="3629829" cy="4012555"/>
          </a:xfrm>
          <a:prstGeom prst="rect">
            <a:avLst/>
          </a:prstGeom>
        </p:spPr>
      </p:pic>
      <p:sp>
        <p:nvSpPr>
          <p:cNvPr id="3" name="Rectangle 2">
            <a:extLst>
              <a:ext uri="{FF2B5EF4-FFF2-40B4-BE49-F238E27FC236}">
                <a16:creationId xmlns:a16="http://schemas.microsoft.com/office/drawing/2014/main" id="{A5D580AD-22EB-2B4C-96A3-BFFD0914173E}"/>
              </a:ext>
            </a:extLst>
          </p:cNvPr>
          <p:cNvSpPr/>
          <p:nvPr/>
        </p:nvSpPr>
        <p:spPr>
          <a:xfrm>
            <a:off x="255331" y="3217029"/>
            <a:ext cx="5022722" cy="3139321"/>
          </a:xfrm>
          <a:prstGeom prst="rect">
            <a:avLst/>
          </a:prstGeom>
        </p:spPr>
        <p:txBody>
          <a:bodyPr wrap="square">
            <a:spAutoFit/>
          </a:bodyPr>
          <a:lstStyle/>
          <a:p>
            <a:pPr marL="285750" indent="-285750">
              <a:buFont typeface="Arial" panose="020B0604020202020204" pitchFamily="34" charset="0"/>
              <a:buChar char="•"/>
            </a:pPr>
            <a:r>
              <a:rPr lang="en-GB" dirty="0"/>
              <a:t>Designed, manufactured, commissioned and validated to IEC61508, using proven technology.</a:t>
            </a:r>
          </a:p>
          <a:p>
            <a:pPr marL="285750" indent="-285750">
              <a:buFont typeface="Arial" panose="020B0604020202020204" pitchFamily="34" charset="0"/>
              <a:buChar char="•"/>
            </a:pPr>
            <a:r>
              <a:rPr lang="en-GB" dirty="0"/>
              <a:t>Designed as a two train system</a:t>
            </a:r>
          </a:p>
          <a:p>
            <a:pPr marL="285750" indent="-285750">
              <a:buFont typeface="Arial" panose="020B0604020202020204" pitchFamily="34" charset="0"/>
              <a:buChar char="•"/>
            </a:pPr>
            <a:r>
              <a:rPr lang="en-GB" dirty="0"/>
              <a:t>Designed as fail safe system</a:t>
            </a:r>
          </a:p>
          <a:p>
            <a:pPr marL="285750" indent="-285750">
              <a:buFont typeface="Arial" panose="020B0604020202020204" pitchFamily="34" charset="0"/>
              <a:buChar char="•"/>
            </a:pPr>
            <a:r>
              <a:rPr lang="en-GB" dirty="0"/>
              <a:t>Will include the following, in its design philosophy:</a:t>
            </a:r>
          </a:p>
          <a:p>
            <a:pPr lvl="1">
              <a:buFont typeface="Courier New"/>
              <a:buChar char="o"/>
            </a:pPr>
            <a:r>
              <a:rPr lang="en-GB" dirty="0"/>
              <a:t>Single failure </a:t>
            </a:r>
          </a:p>
          <a:p>
            <a:pPr lvl="1">
              <a:buFont typeface="Courier New"/>
              <a:buChar char="o"/>
            </a:pPr>
            <a:r>
              <a:rPr lang="en-GB" dirty="0"/>
              <a:t>Common Cause Failure</a:t>
            </a:r>
          </a:p>
          <a:p>
            <a:pPr lvl="1">
              <a:buFont typeface="Courier New"/>
              <a:buChar char="o"/>
            </a:pPr>
            <a:r>
              <a:rPr lang="en-GB" dirty="0"/>
              <a:t>Redundancy</a:t>
            </a:r>
          </a:p>
          <a:p>
            <a:pPr lvl="1">
              <a:buFont typeface="Courier New"/>
              <a:buChar char="o"/>
            </a:pPr>
            <a:r>
              <a:rPr lang="en-GB" dirty="0"/>
              <a:t>Diversity</a:t>
            </a:r>
          </a:p>
          <a:p>
            <a:pPr lvl="1">
              <a:buFont typeface="Courier New"/>
              <a:buChar char="o"/>
            </a:pPr>
            <a:r>
              <a:rPr lang="en-GB" dirty="0"/>
              <a:t>Separation</a:t>
            </a:r>
          </a:p>
        </p:txBody>
      </p:sp>
    </p:spTree>
    <p:extLst>
      <p:ext uri="{BB962C8B-B14F-4D97-AF65-F5344CB8AC3E}">
        <p14:creationId xmlns:p14="http://schemas.microsoft.com/office/powerpoint/2010/main" val="124577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level PSS0 system requirements</a:t>
            </a:r>
          </a:p>
        </p:txBody>
      </p:sp>
      <p:sp>
        <p:nvSpPr>
          <p:cNvPr id="3" name="Content Placeholder 2"/>
          <p:cNvSpPr>
            <a:spLocks noGrp="1"/>
          </p:cNvSpPr>
          <p:nvPr>
            <p:ph idx="1"/>
          </p:nvPr>
        </p:nvSpPr>
        <p:spPr/>
        <p:txBody>
          <a:bodyPr>
            <a:normAutofit/>
          </a:bodyPr>
          <a:lstStyle/>
          <a:p>
            <a:pPr marL="0" indent="0">
              <a:buNone/>
            </a:pPr>
            <a:r>
              <a:rPr lang="en-US" altLang="en-US" sz="1700">
                <a:latin typeface="Calibri" panose="020F0502020204030204" pitchFamily="34" charset="0"/>
                <a:ea typeface="Calibri" panose="020F0502020204030204" pitchFamily="34" charset="0"/>
                <a:cs typeface="Calibri" panose="020F0502020204030204" pitchFamily="34" charset="0"/>
              </a:rPr>
              <a:t>The primary role of the PSS0 is to protect workers from being harmed by exposure to high voltage (HV) arising from the ISrc and LEBT test stand operation. </a:t>
            </a:r>
          </a:p>
          <a:p>
            <a:pPr marL="0" indent="0">
              <a:buNone/>
            </a:pPr>
            <a:r>
              <a:rPr lang="en-US" altLang="en-US" sz="1700">
                <a:latin typeface="Calibri" panose="020F0502020204030204" pitchFamily="34" charset="0"/>
                <a:ea typeface="Calibri" panose="020F0502020204030204" pitchFamily="34" charset="0"/>
                <a:cs typeface="Calibri" panose="020F0502020204030204" pitchFamily="34" charset="0"/>
              </a:rPr>
              <a:t>This is achieved by preventing the access of workers to the PSS0 controlled area when a HV hazard is present and allowing safe access when the HV hazard is removed. </a:t>
            </a:r>
          </a:p>
          <a:p>
            <a:pPr marL="0" indent="0">
              <a:buNone/>
            </a:pPr>
            <a:endParaRPr lang="en-US" sz="1700">
              <a:latin typeface="Calibri" panose="020F0502020204030204" pitchFamily="34" charset="0"/>
              <a:cs typeface="Calibri" panose="020F0502020204030204" pitchFamily="34" charset="0"/>
            </a:endParaRPr>
          </a:p>
          <a:p>
            <a:pPr marL="0" indent="0">
              <a:buNone/>
            </a:pPr>
            <a:endParaRPr lang="en-US" sz="1700">
              <a:latin typeface="Calibri" panose="020F0502020204030204" pitchFamily="34" charset="0"/>
              <a:cs typeface="Calibri" panose="020F0502020204030204" pitchFamily="34" charset="0"/>
            </a:endParaRPr>
          </a:p>
          <a:p>
            <a:pPr marL="0" indent="0">
              <a:buNone/>
            </a:pPr>
            <a:endParaRPr lang="en-US" sz="1700">
              <a:latin typeface="Calibri" panose="020F0502020204030204" pitchFamily="34" charset="0"/>
              <a:cs typeface="Calibri" panose="020F0502020204030204" pitchFamily="34" charset="0"/>
            </a:endParaRPr>
          </a:p>
          <a:p>
            <a:pPr marL="0" indent="0">
              <a:buNone/>
            </a:pPr>
            <a:endParaRPr lang="en-GB"/>
          </a:p>
          <a:p>
            <a:pPr marL="0" indent="0">
              <a:buNone/>
            </a:pPr>
            <a:endParaRPr lang="en-GB"/>
          </a:p>
          <a:p>
            <a:endParaRPr lang="en-GB" sz="1600" b="1"/>
          </a:p>
          <a:p>
            <a:r>
              <a:rPr lang="en-GB" sz="1600" b="1"/>
              <a:t>PSS0 Concept	ESS-0217911</a:t>
            </a:r>
          </a:p>
          <a:p>
            <a:r>
              <a:rPr lang="en-GB" sz="1600" b="1"/>
              <a:t>PSS0 Scope	ESS-0237881</a:t>
            </a:r>
          </a:p>
        </p:txBody>
      </p:sp>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a:p>
        </p:txBody>
      </p:sp>
      <p:pic>
        <p:nvPicPr>
          <p:cNvPr id="8" name="Picture 7">
            <a:extLst>
              <a:ext uri="{FF2B5EF4-FFF2-40B4-BE49-F238E27FC236}">
                <a16:creationId xmlns:a16="http://schemas.microsoft.com/office/drawing/2014/main" id="{5BDA20C2-E2E2-D243-A0B3-A308B6BAA307}"/>
              </a:ext>
            </a:extLst>
          </p:cNvPr>
          <p:cNvPicPr/>
          <p:nvPr/>
        </p:nvPicPr>
        <p:blipFill>
          <a:blip r:embed="rId3"/>
          <a:stretch>
            <a:fillRect/>
          </a:stretch>
        </p:blipFill>
        <p:spPr>
          <a:xfrm>
            <a:off x="457200" y="2780928"/>
            <a:ext cx="3034680" cy="1944216"/>
          </a:xfrm>
          <a:prstGeom prst="rect">
            <a:avLst/>
          </a:prstGeom>
        </p:spPr>
      </p:pic>
      <p:graphicFrame>
        <p:nvGraphicFramePr>
          <p:cNvPr id="9" name="Table 8">
            <a:extLst>
              <a:ext uri="{FF2B5EF4-FFF2-40B4-BE49-F238E27FC236}">
                <a16:creationId xmlns:a16="http://schemas.microsoft.com/office/drawing/2014/main" id="{114764B0-615C-0F4C-BDF8-D6A0625BAC19}"/>
              </a:ext>
            </a:extLst>
          </p:cNvPr>
          <p:cNvGraphicFramePr>
            <a:graphicFrameLocks noGrp="1"/>
          </p:cNvGraphicFramePr>
          <p:nvPr>
            <p:extLst>
              <p:ext uri="{D42A27DB-BD31-4B8C-83A1-F6EECF244321}">
                <p14:modId xmlns:p14="http://schemas.microsoft.com/office/powerpoint/2010/main" val="2967148717"/>
              </p:ext>
            </p:extLst>
          </p:nvPr>
        </p:nvGraphicFramePr>
        <p:xfrm>
          <a:off x="4259297" y="2879518"/>
          <a:ext cx="3600400" cy="1133487"/>
        </p:xfrm>
        <a:graphic>
          <a:graphicData uri="http://schemas.openxmlformats.org/drawingml/2006/table">
            <a:tbl>
              <a:tblPr firstRow="1" firstCol="1" bandRow="1">
                <a:tableStyleId>{5C22544A-7EE6-4342-B048-85BDC9FD1C3A}</a:tableStyleId>
              </a:tblPr>
              <a:tblGrid>
                <a:gridCol w="2608834">
                  <a:extLst>
                    <a:ext uri="{9D8B030D-6E8A-4147-A177-3AD203B41FA5}">
                      <a16:colId xmlns:a16="http://schemas.microsoft.com/office/drawing/2014/main" val="561731752"/>
                    </a:ext>
                  </a:extLst>
                </a:gridCol>
                <a:gridCol w="991566">
                  <a:extLst>
                    <a:ext uri="{9D8B030D-6E8A-4147-A177-3AD203B41FA5}">
                      <a16:colId xmlns:a16="http://schemas.microsoft.com/office/drawing/2014/main" val="2211690496"/>
                    </a:ext>
                  </a:extLst>
                </a:gridCol>
              </a:tblGrid>
              <a:tr h="377829">
                <a:tc>
                  <a:txBody>
                    <a:bodyPr/>
                    <a:lstStyle/>
                    <a:p>
                      <a:pPr algn="just">
                        <a:lnSpc>
                          <a:spcPts val="1400"/>
                        </a:lnSpc>
                        <a:spcAft>
                          <a:spcPts val="1200"/>
                        </a:spcAft>
                      </a:pPr>
                      <a:r>
                        <a:rPr lang="en-GB" sz="1000" dirty="0">
                          <a:effectLst/>
                        </a:rPr>
                        <a:t>Equipment under control (EUC)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400"/>
                        </a:lnSpc>
                        <a:spcAft>
                          <a:spcPts val="1200"/>
                        </a:spcAft>
                      </a:pPr>
                      <a:r>
                        <a:rPr lang="en-GB" sz="1000">
                          <a:effectLst/>
                        </a:rPr>
                        <a:t>PSS0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298679"/>
                  </a:ext>
                </a:extLst>
              </a:tr>
              <a:tr h="377829">
                <a:tc>
                  <a:txBody>
                    <a:bodyPr/>
                    <a:lstStyle/>
                    <a:p>
                      <a:pPr algn="just">
                        <a:lnSpc>
                          <a:spcPts val="1400"/>
                        </a:lnSpc>
                        <a:spcAft>
                          <a:spcPts val="1200"/>
                        </a:spcAft>
                      </a:pPr>
                      <a:r>
                        <a:rPr lang="en-GB" sz="1000">
                          <a:effectLst/>
                        </a:rPr>
                        <a:t>ISrc HV power supply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400"/>
                        </a:lnSpc>
                        <a:spcAft>
                          <a:spcPts val="1200"/>
                        </a:spcAft>
                      </a:pPr>
                      <a:r>
                        <a:rPr lang="en-GB" sz="1000">
                          <a:effectLst/>
                        </a:rPr>
                        <a:t>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4978274"/>
                  </a:ext>
                </a:extLst>
              </a:tr>
              <a:tr h="377829">
                <a:tc>
                  <a:txBody>
                    <a:bodyPr/>
                    <a:lstStyle/>
                    <a:p>
                      <a:pPr algn="just">
                        <a:lnSpc>
                          <a:spcPts val="1400"/>
                        </a:lnSpc>
                        <a:spcAft>
                          <a:spcPts val="1200"/>
                        </a:spcAft>
                      </a:pPr>
                      <a:r>
                        <a:rPr lang="en-GB" sz="1000">
                          <a:effectLst/>
                        </a:rPr>
                        <a:t>ISrc Safety Fence door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400"/>
                        </a:lnSpc>
                        <a:spcAft>
                          <a:spcPts val="1200"/>
                        </a:spcAft>
                      </a:pPr>
                      <a:r>
                        <a:rPr lang="en-GB" sz="1000" dirty="0">
                          <a:effectLst/>
                        </a:rPr>
                        <a:t>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397258"/>
                  </a:ext>
                </a:extLst>
              </a:tr>
            </a:tbl>
          </a:graphicData>
        </a:graphic>
      </p:graphicFrame>
      <p:pic>
        <p:nvPicPr>
          <p:cNvPr id="10" name="Picture 9" descr="/Users/stuartbirch/Pictures/Photos Library.photoslibrary/Masters/2017/07/18/20170718-050710/IMG_0579.JPG">
            <a:extLst>
              <a:ext uri="{FF2B5EF4-FFF2-40B4-BE49-F238E27FC236}">
                <a16:creationId xmlns:a16="http://schemas.microsoft.com/office/drawing/2014/main" id="{4E9C33C6-7552-E347-AC60-39014FBC17D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19509" y="4509429"/>
            <a:ext cx="1904982" cy="1565786"/>
          </a:xfrm>
          <a:prstGeom prst="rect">
            <a:avLst/>
          </a:prstGeom>
          <a:noFill/>
          <a:ln>
            <a:noFill/>
          </a:ln>
        </p:spPr>
      </p:pic>
      <p:pic>
        <p:nvPicPr>
          <p:cNvPr id="12" name="Picture 11">
            <a:extLst>
              <a:ext uri="{FF2B5EF4-FFF2-40B4-BE49-F238E27FC236}">
                <a16:creationId xmlns:a16="http://schemas.microsoft.com/office/drawing/2014/main" id="{70957662-162B-AB41-ABB8-D0BFE3CD3AF1}"/>
              </a:ext>
            </a:extLst>
          </p:cNvPr>
          <p:cNvPicPr/>
          <p:nvPr/>
        </p:nvPicPr>
        <p:blipFill>
          <a:blip r:embed="rId5"/>
          <a:stretch>
            <a:fillRect/>
          </a:stretch>
        </p:blipFill>
        <p:spPr>
          <a:xfrm>
            <a:off x="5498350" y="4195127"/>
            <a:ext cx="3611787" cy="2194391"/>
          </a:xfrm>
          <a:prstGeom prst="rect">
            <a:avLst/>
          </a:prstGeom>
        </p:spPr>
      </p:pic>
    </p:spTree>
    <p:extLst>
      <p:ext uri="{BB962C8B-B14F-4D97-AF65-F5344CB8AC3E}">
        <p14:creationId xmlns:p14="http://schemas.microsoft.com/office/powerpoint/2010/main" val="202481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9D32-01E5-F94E-936D-0FAB6234EB5A}"/>
              </a:ext>
            </a:extLst>
          </p:cNvPr>
          <p:cNvSpPr>
            <a:spLocks noGrp="1"/>
          </p:cNvSpPr>
          <p:nvPr>
            <p:ph type="title"/>
          </p:nvPr>
        </p:nvSpPr>
        <p:spPr/>
        <p:txBody>
          <a:bodyPr/>
          <a:lstStyle/>
          <a:p>
            <a:r>
              <a:rPr lang="en-GB"/>
              <a:t>PSS0 Hazard and Risk Analysis</a:t>
            </a:r>
          </a:p>
        </p:txBody>
      </p:sp>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7" name="TextBox 6">
            <a:extLst>
              <a:ext uri="{FF2B5EF4-FFF2-40B4-BE49-F238E27FC236}">
                <a16:creationId xmlns:a16="http://schemas.microsoft.com/office/drawing/2014/main" id="{7FF36CE3-7DD7-4C4F-B5DC-D034B66537D8}"/>
              </a:ext>
            </a:extLst>
          </p:cNvPr>
          <p:cNvSpPr txBox="1"/>
          <p:nvPr/>
        </p:nvSpPr>
        <p:spPr>
          <a:xfrm>
            <a:off x="179513" y="1700808"/>
            <a:ext cx="8784975" cy="5078313"/>
          </a:xfrm>
          <a:prstGeom prst="rect">
            <a:avLst/>
          </a:prstGeom>
          <a:noFill/>
        </p:spPr>
        <p:txBody>
          <a:bodyPr wrap="square" rtlCol="0">
            <a:spAutoFit/>
          </a:bodyPr>
          <a:lstStyle/>
          <a:p>
            <a:r>
              <a:rPr lang="en-GB" b="1" dirty="0"/>
              <a:t>ESS-0229506 Hazard and Risk Analysis</a:t>
            </a:r>
          </a:p>
          <a:p>
            <a:r>
              <a:rPr lang="en-GB" dirty="0"/>
              <a:t>The main objective of this hazard and risk analysis report is to describe the hazard and risk analysis techniques used for PSS0, utilising mainly qualitative methods to identify the hazards and perform risk analysis. </a:t>
            </a:r>
          </a:p>
          <a:p>
            <a:endParaRPr lang="en-GB" dirty="0"/>
          </a:p>
          <a:p>
            <a:pPr marL="285750" lvl="0" indent="-285750">
              <a:buFont typeface="Courier New" panose="02070309020205020404" pitchFamily="49" charset="0"/>
              <a:buChar char="o"/>
            </a:pPr>
            <a:r>
              <a:rPr lang="en-GB" dirty="0"/>
              <a:t>To determine the hazards, hazardous events and hazardous situations relating to the Equipment Under Control (EUC) and the EUC control system (in all modes of operation), for all reasonably foreseeable circumstances, including fault conditions and reasonably foreseeable misuse;</a:t>
            </a:r>
          </a:p>
          <a:p>
            <a:pPr marL="285750" lvl="0" indent="-285750">
              <a:buFont typeface="Courier New" panose="02070309020205020404" pitchFamily="49" charset="0"/>
              <a:buChar char="o"/>
            </a:pPr>
            <a:r>
              <a:rPr lang="en-GB" dirty="0"/>
              <a:t>To determine the event sequences leading to the hazardous events;</a:t>
            </a:r>
          </a:p>
          <a:p>
            <a:pPr marL="285750" lvl="0" indent="-285750">
              <a:buFont typeface="Courier New" panose="02070309020205020404" pitchFamily="49" charset="0"/>
              <a:buChar char="o"/>
            </a:pPr>
            <a:r>
              <a:rPr lang="en-GB" dirty="0"/>
              <a:t>To determine the EUC risks associated with the hazardous events.</a:t>
            </a:r>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8" name="Diagram 7">
            <a:extLst>
              <a:ext uri="{FF2B5EF4-FFF2-40B4-BE49-F238E27FC236}">
                <a16:creationId xmlns:a16="http://schemas.microsoft.com/office/drawing/2014/main" id="{7F6A4602-7424-CD48-8FA1-56F70A47B109}"/>
              </a:ext>
            </a:extLst>
          </p:cNvPr>
          <p:cNvGraphicFramePr/>
          <p:nvPr>
            <p:extLst>
              <p:ext uri="{D42A27DB-BD31-4B8C-83A1-F6EECF244321}">
                <p14:modId xmlns:p14="http://schemas.microsoft.com/office/powerpoint/2010/main" val="1883692846"/>
              </p:ext>
            </p:extLst>
          </p:nvPr>
        </p:nvGraphicFramePr>
        <p:xfrm>
          <a:off x="-468560" y="4704230"/>
          <a:ext cx="5477510" cy="1986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A85F480F-59EE-7345-8D3B-B40E5393AACB}"/>
              </a:ext>
            </a:extLst>
          </p:cNvPr>
          <p:cNvSpPr/>
          <p:nvPr/>
        </p:nvSpPr>
        <p:spPr>
          <a:xfrm>
            <a:off x="4283968" y="5513021"/>
            <a:ext cx="3453125" cy="369332"/>
          </a:xfrm>
          <a:prstGeom prst="rect">
            <a:avLst/>
          </a:prstGeom>
        </p:spPr>
        <p:txBody>
          <a:bodyPr wrap="none">
            <a:spAutoFit/>
          </a:bodyPr>
          <a:lstStyle/>
          <a:p>
            <a:r>
              <a:rPr lang="en-GB" b="1"/>
              <a:t>ESS-0229491 PSS0 Hazard Register</a:t>
            </a:r>
          </a:p>
        </p:txBody>
      </p:sp>
    </p:spTree>
    <p:extLst>
      <p:ext uri="{BB962C8B-B14F-4D97-AF65-F5344CB8AC3E}">
        <p14:creationId xmlns:p14="http://schemas.microsoft.com/office/powerpoint/2010/main" val="208172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9D32-01E5-F94E-936D-0FAB6234EB5A}"/>
              </a:ext>
            </a:extLst>
          </p:cNvPr>
          <p:cNvSpPr>
            <a:spLocks noGrp="1"/>
          </p:cNvSpPr>
          <p:nvPr>
            <p:ph type="title"/>
          </p:nvPr>
        </p:nvSpPr>
        <p:spPr/>
        <p:txBody>
          <a:bodyPr/>
          <a:lstStyle/>
          <a:p>
            <a:r>
              <a:rPr lang="en-GB"/>
              <a:t>PSS0 Overall safety requirements and their allocation.</a:t>
            </a:r>
          </a:p>
        </p:txBody>
      </p:sp>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sp>
        <p:nvSpPr>
          <p:cNvPr id="7" name="TextBox 6">
            <a:extLst>
              <a:ext uri="{FF2B5EF4-FFF2-40B4-BE49-F238E27FC236}">
                <a16:creationId xmlns:a16="http://schemas.microsoft.com/office/drawing/2014/main" id="{7FF36CE3-7DD7-4C4F-B5DC-D034B66537D8}"/>
              </a:ext>
            </a:extLst>
          </p:cNvPr>
          <p:cNvSpPr txBox="1"/>
          <p:nvPr/>
        </p:nvSpPr>
        <p:spPr>
          <a:xfrm>
            <a:off x="179513" y="1700808"/>
            <a:ext cx="8784975" cy="3416320"/>
          </a:xfrm>
          <a:prstGeom prst="rect">
            <a:avLst/>
          </a:prstGeom>
          <a:noFill/>
        </p:spPr>
        <p:txBody>
          <a:bodyPr wrap="square" rtlCol="0">
            <a:spAutoFit/>
          </a:bodyPr>
          <a:lstStyle/>
          <a:p>
            <a:r>
              <a:rPr lang="en-GB" b="1" dirty="0"/>
              <a:t>ESS-0231390 PSS0 Overall safety requirements and their Allocation</a:t>
            </a:r>
          </a:p>
          <a:p>
            <a:endParaRPr lang="en-GB" dirty="0"/>
          </a:p>
          <a:p>
            <a:pPr lvl="0" algn="just" eaLnBrk="0" fontAlgn="base" hangingPunct="0">
              <a:spcBef>
                <a:spcPct val="0"/>
              </a:spcBef>
              <a:spcAft>
                <a:spcPct val="0"/>
              </a:spcAft>
            </a:pPr>
            <a:r>
              <a:rPr lang="en-GB" dirty="0"/>
              <a:t>The main objective of this Overall safety requirements and their Allocation report is to </a:t>
            </a:r>
            <a:r>
              <a:rPr lang="en-US" altLang="en-US" dirty="0">
                <a:latin typeface="Calibri" panose="020F0502020204030204" pitchFamily="34" charset="0"/>
                <a:ea typeface="Times New Roman" panose="02020603050405020304" pitchFamily="18" charset="0"/>
                <a:cs typeface="Times New Roman" panose="02020603050405020304" pitchFamily="18" charset="0"/>
              </a:rPr>
              <a:t>document the </a:t>
            </a:r>
            <a:r>
              <a:rPr lang="en-US" altLang="en-US" dirty="0">
                <a:latin typeface="Calibri" panose="020F0502020204030204" pitchFamily="34" charset="0"/>
                <a:ea typeface="Calibri" panose="020F0502020204030204" pitchFamily="34" charset="0"/>
                <a:cs typeface="Times New Roman" panose="02020603050405020304" pitchFamily="18" charset="0"/>
              </a:rPr>
              <a:t>Safety Integrity Level (</a:t>
            </a:r>
            <a:r>
              <a:rPr lang="en-US" altLang="en-US" dirty="0">
                <a:latin typeface="Calibri" panose="020F0502020204030204" pitchFamily="34" charset="0"/>
                <a:ea typeface="Times New Roman" panose="02020603050405020304" pitchFamily="18" charset="0"/>
                <a:cs typeface="Times New Roman" panose="02020603050405020304" pitchFamily="18" charset="0"/>
              </a:rPr>
              <a:t>SIL) assessment of the PSS0. </a:t>
            </a:r>
          </a:p>
          <a:p>
            <a:pPr lvl="0" algn="just" eaLnBrk="0" fontAlgn="base" hangingPunct="0">
              <a:spcBef>
                <a:spcPct val="0"/>
              </a:spcBef>
              <a:spcAft>
                <a:spcPct val="0"/>
              </a:spcAft>
            </a:pPr>
            <a:endParaRPr lang="en-US" altLang="en-US" dirty="0">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Determination of the potential frequency and consequence of agreed hazards</a:t>
            </a: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Determination of the risk reduction provided by other measures and the resulting risk gap, if any</a:t>
            </a: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Assignment of Safety Integrity Level (SIL) requirements for Safety instrumented Functions (SIF’s) to any resulting risk gaps in accordance with IEC 61508 and IEC 61511</a:t>
            </a: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Verification of SIF’s against SIL requirements in terms of random hardware reliability and minimum architecture</a:t>
            </a:r>
            <a:endParaRPr lang="en-US" altLang="en-US" sz="700" dirty="0"/>
          </a:p>
        </p:txBody>
      </p:sp>
    </p:spTree>
    <p:extLst>
      <p:ext uri="{BB962C8B-B14F-4D97-AF65-F5344CB8AC3E}">
        <p14:creationId xmlns:p14="http://schemas.microsoft.com/office/powerpoint/2010/main" val="325287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9D32-01E5-F94E-936D-0FAB6234EB5A}"/>
              </a:ext>
            </a:extLst>
          </p:cNvPr>
          <p:cNvSpPr>
            <a:spLocks noGrp="1"/>
          </p:cNvSpPr>
          <p:nvPr>
            <p:ph type="title"/>
          </p:nvPr>
        </p:nvSpPr>
        <p:spPr/>
        <p:txBody>
          <a:bodyPr/>
          <a:lstStyle/>
          <a:p>
            <a:r>
              <a:rPr lang="en-GB"/>
              <a:t>PSS0 Safety Requirements Specification</a:t>
            </a:r>
          </a:p>
        </p:txBody>
      </p:sp>
      <p:sp>
        <p:nvSpPr>
          <p:cNvPr id="4" name="Slide Number Placeholder 3">
            <a:extLst>
              <a:ext uri="{FF2B5EF4-FFF2-40B4-BE49-F238E27FC236}">
                <a16:creationId xmlns:a16="http://schemas.microsoft.com/office/drawing/2014/main" id="{E51FCB2E-01CA-5045-962A-F45E4919E511}"/>
              </a:ext>
            </a:extLst>
          </p:cNvPr>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7" name="TextBox 6">
            <a:extLst>
              <a:ext uri="{FF2B5EF4-FFF2-40B4-BE49-F238E27FC236}">
                <a16:creationId xmlns:a16="http://schemas.microsoft.com/office/drawing/2014/main" id="{7FF36CE3-7DD7-4C4F-B5DC-D034B66537D8}"/>
              </a:ext>
            </a:extLst>
          </p:cNvPr>
          <p:cNvSpPr txBox="1"/>
          <p:nvPr/>
        </p:nvSpPr>
        <p:spPr>
          <a:xfrm>
            <a:off x="179513" y="1700808"/>
            <a:ext cx="8784975"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t>ESS-0238059 PSS0 Safety Requirements Specification</a:t>
            </a:r>
          </a:p>
          <a:p>
            <a:r>
              <a:rPr lang="en-US" altLang="en-US" dirty="0">
                <a:ea typeface="Calibri" panose="020F0502020204030204" pitchFamily="34" charset="0"/>
                <a:cs typeface="Times New Roman" panose="02020603050405020304" pitchFamily="18" charset="0"/>
              </a:rPr>
              <a:t>The scope of this study covers the SIFs identified by the PSS0 Hazard and Risk Analysis supported by the PSS0 Hazard Register, and the PSS0 Overall Safety Requirements and their Allocation produced by ESS PSS Team, which incorporates the Safety Integrity Level (SIL) Determination and Verification analysis.</a:t>
            </a:r>
            <a:endParaRPr lang="en-GB" dirty="0"/>
          </a:p>
        </p:txBody>
      </p:sp>
      <p:sp>
        <p:nvSpPr>
          <p:cNvPr id="8" name="Oval 7">
            <a:extLst>
              <a:ext uri="{FF2B5EF4-FFF2-40B4-BE49-F238E27FC236}">
                <a16:creationId xmlns:a16="http://schemas.microsoft.com/office/drawing/2014/main" id="{CA964CA4-1682-AD41-B070-F41E629C170C}"/>
              </a:ext>
            </a:extLst>
          </p:cNvPr>
          <p:cNvSpPr/>
          <p:nvPr/>
        </p:nvSpPr>
        <p:spPr>
          <a:xfrm>
            <a:off x="5953759" y="4446159"/>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t>Safety Requirements Specification</a:t>
            </a:r>
          </a:p>
        </p:txBody>
      </p:sp>
      <p:sp>
        <p:nvSpPr>
          <p:cNvPr id="9" name="Oval 8">
            <a:extLst>
              <a:ext uri="{FF2B5EF4-FFF2-40B4-BE49-F238E27FC236}">
                <a16:creationId xmlns:a16="http://schemas.microsoft.com/office/drawing/2014/main" id="{B70448A2-77D8-904D-AE1D-D77DEC57671F}"/>
              </a:ext>
            </a:extLst>
          </p:cNvPr>
          <p:cNvSpPr/>
          <p:nvPr/>
        </p:nvSpPr>
        <p:spPr>
          <a:xfrm>
            <a:off x="4515675" y="4437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t>Safety Requirements and their allocation</a:t>
            </a:r>
          </a:p>
        </p:txBody>
      </p:sp>
      <p:sp>
        <p:nvSpPr>
          <p:cNvPr id="12" name="Oval 11">
            <a:extLst>
              <a:ext uri="{FF2B5EF4-FFF2-40B4-BE49-F238E27FC236}">
                <a16:creationId xmlns:a16="http://schemas.microsoft.com/office/drawing/2014/main" id="{1A3CA5A4-3BD3-1F49-ABB2-9CED8DCEDFDD}"/>
              </a:ext>
            </a:extLst>
          </p:cNvPr>
          <p:cNvSpPr/>
          <p:nvPr/>
        </p:nvSpPr>
        <p:spPr>
          <a:xfrm>
            <a:off x="7391843" y="4437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Hardware and Software Design</a:t>
            </a:r>
          </a:p>
        </p:txBody>
      </p:sp>
      <p:sp>
        <p:nvSpPr>
          <p:cNvPr id="14" name="Oval 13">
            <a:extLst>
              <a:ext uri="{FF2B5EF4-FFF2-40B4-BE49-F238E27FC236}">
                <a16:creationId xmlns:a16="http://schemas.microsoft.com/office/drawing/2014/main" id="{EB484D6E-6FBD-4B40-BF10-8706CCF1A8BD}"/>
              </a:ext>
            </a:extLst>
          </p:cNvPr>
          <p:cNvSpPr/>
          <p:nvPr/>
        </p:nvSpPr>
        <p:spPr>
          <a:xfrm>
            <a:off x="3074203" y="4437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Hazard Register</a:t>
            </a:r>
          </a:p>
        </p:txBody>
      </p:sp>
      <p:sp>
        <p:nvSpPr>
          <p:cNvPr id="15" name="Oval 14">
            <a:extLst>
              <a:ext uri="{FF2B5EF4-FFF2-40B4-BE49-F238E27FC236}">
                <a16:creationId xmlns:a16="http://schemas.microsoft.com/office/drawing/2014/main" id="{4B62EF50-2E0A-1747-A4A0-A3243F0BAAB4}"/>
              </a:ext>
            </a:extLst>
          </p:cNvPr>
          <p:cNvSpPr/>
          <p:nvPr/>
        </p:nvSpPr>
        <p:spPr>
          <a:xfrm>
            <a:off x="1632731" y="4437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Hazard and Risk Analysis</a:t>
            </a:r>
          </a:p>
        </p:txBody>
      </p:sp>
      <p:sp>
        <p:nvSpPr>
          <p:cNvPr id="16" name="Oval 15">
            <a:extLst>
              <a:ext uri="{FF2B5EF4-FFF2-40B4-BE49-F238E27FC236}">
                <a16:creationId xmlns:a16="http://schemas.microsoft.com/office/drawing/2014/main" id="{C42001D5-8386-5D4E-9046-38E673EC1532}"/>
              </a:ext>
            </a:extLst>
          </p:cNvPr>
          <p:cNvSpPr/>
          <p:nvPr/>
        </p:nvSpPr>
        <p:spPr>
          <a:xfrm>
            <a:off x="457200" y="5553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Scope</a:t>
            </a:r>
          </a:p>
        </p:txBody>
      </p:sp>
      <p:sp>
        <p:nvSpPr>
          <p:cNvPr id="17" name="Oval 16">
            <a:extLst>
              <a:ext uri="{FF2B5EF4-FFF2-40B4-BE49-F238E27FC236}">
                <a16:creationId xmlns:a16="http://schemas.microsoft.com/office/drawing/2014/main" id="{23870538-163F-DA45-B56C-7034AFCD5B77}"/>
              </a:ext>
            </a:extLst>
          </p:cNvPr>
          <p:cNvSpPr/>
          <p:nvPr/>
        </p:nvSpPr>
        <p:spPr>
          <a:xfrm>
            <a:off x="457200" y="3321112"/>
            <a:ext cx="1116000" cy="11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Concept</a:t>
            </a:r>
          </a:p>
        </p:txBody>
      </p:sp>
      <p:cxnSp>
        <p:nvCxnSpPr>
          <p:cNvPr id="19" name="Straight Connector 18">
            <a:extLst>
              <a:ext uri="{FF2B5EF4-FFF2-40B4-BE49-F238E27FC236}">
                <a16:creationId xmlns:a16="http://schemas.microsoft.com/office/drawing/2014/main" id="{42593710-A175-AD43-8650-07975C9ACCDB}"/>
              </a:ext>
            </a:extLst>
          </p:cNvPr>
          <p:cNvCxnSpPr>
            <a:cxnSpLocks/>
            <a:stCxn id="17" idx="5"/>
            <a:endCxn id="15" idx="1"/>
          </p:cNvCxnSpPr>
          <p:nvPr/>
        </p:nvCxnSpPr>
        <p:spPr>
          <a:xfrm>
            <a:off x="1409766" y="4273678"/>
            <a:ext cx="386399" cy="326868"/>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AD3287-BCFB-A949-84F9-A2E5C609EAC1}"/>
              </a:ext>
            </a:extLst>
          </p:cNvPr>
          <p:cNvCxnSpPr>
            <a:cxnSpLocks/>
            <a:stCxn id="16" idx="7"/>
            <a:endCxn id="15" idx="3"/>
          </p:cNvCxnSpPr>
          <p:nvPr/>
        </p:nvCxnSpPr>
        <p:spPr>
          <a:xfrm flipV="1">
            <a:off x="1409766" y="5389678"/>
            <a:ext cx="386399" cy="326868"/>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B64861-AA4D-E44E-AE90-270574DAED7D}"/>
              </a:ext>
            </a:extLst>
          </p:cNvPr>
          <p:cNvCxnSpPr>
            <a:cxnSpLocks/>
            <a:stCxn id="15" idx="6"/>
            <a:endCxn id="14" idx="2"/>
          </p:cNvCxnSpPr>
          <p:nvPr/>
        </p:nvCxnSpPr>
        <p:spPr>
          <a:xfrm>
            <a:off x="2748731" y="4995112"/>
            <a:ext cx="325472" cy="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28F286-13FE-CF45-AB59-41F5D216DAEA}"/>
              </a:ext>
            </a:extLst>
          </p:cNvPr>
          <p:cNvCxnSpPr>
            <a:cxnSpLocks/>
          </p:cNvCxnSpPr>
          <p:nvPr/>
        </p:nvCxnSpPr>
        <p:spPr>
          <a:xfrm>
            <a:off x="4190203" y="4995112"/>
            <a:ext cx="325472" cy="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DDB55D-EC1E-064F-8E7E-5BB9BA53EC21}"/>
              </a:ext>
            </a:extLst>
          </p:cNvPr>
          <p:cNvCxnSpPr>
            <a:cxnSpLocks/>
          </p:cNvCxnSpPr>
          <p:nvPr/>
        </p:nvCxnSpPr>
        <p:spPr>
          <a:xfrm>
            <a:off x="7069759" y="5004159"/>
            <a:ext cx="325472" cy="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4A1E88-E664-D845-9C2D-86195030B3AD}"/>
              </a:ext>
            </a:extLst>
          </p:cNvPr>
          <p:cNvCxnSpPr>
            <a:cxnSpLocks/>
          </p:cNvCxnSpPr>
          <p:nvPr/>
        </p:nvCxnSpPr>
        <p:spPr>
          <a:xfrm>
            <a:off x="5631675" y="4995112"/>
            <a:ext cx="325472" cy="0"/>
          </a:xfrm>
          <a:prstGeom prst="line">
            <a:avLst/>
          </a:prstGeom>
          <a:ln w="381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9157</TotalTime>
  <Words>2019</Words>
  <Application>Microsoft Macintosh PowerPoint</Application>
  <PresentationFormat>On-screen Show (4:3)</PresentationFormat>
  <Paragraphs>366</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Times New Roman</vt:lpstr>
      <vt:lpstr>Office Theme</vt:lpstr>
      <vt:lpstr>Personnel Safety system 0 for the Ion Source and LEBT (PSS0)</vt:lpstr>
      <vt:lpstr>Personnel Safety System 0 (PSS0)</vt:lpstr>
      <vt:lpstr>Table of content</vt:lpstr>
      <vt:lpstr>PSS0 Documentation - Released</vt:lpstr>
      <vt:lpstr>High level PSS0 system requirements - Functional safety standard</vt:lpstr>
      <vt:lpstr>High level PSS0 system requirements</vt:lpstr>
      <vt:lpstr>PSS0 Hazard and Risk Analysis</vt:lpstr>
      <vt:lpstr>PSS0 Overall safety requirements and their allocation.</vt:lpstr>
      <vt:lpstr>PSS0 Safety Requirements Specification</vt:lpstr>
      <vt:lpstr>PSS0 Design</vt:lpstr>
      <vt:lpstr>PSS0 Design interfaces</vt:lpstr>
      <vt:lpstr>PSS0 Design</vt:lpstr>
      <vt:lpstr>PSS0 Layout &amp; Equipment</vt:lpstr>
      <vt:lpstr>PSS0 Layout &amp; Equipment</vt:lpstr>
      <vt:lpstr>PSS0 Cable Routes &amp; Cables</vt:lpstr>
      <vt:lpstr>Operation procedures</vt:lpstr>
      <vt:lpstr>Operation procedures - PSS0 Basic Formalised Search</vt:lpstr>
      <vt:lpstr>Operation procedures – Key exchange philosophy</vt:lpstr>
      <vt:lpstr>Operation procedures – Maintenance manual</vt:lpstr>
      <vt:lpstr>PSS0 Verification and Validation</vt:lpstr>
      <vt:lpstr>PSS0 Verification and Validation</vt:lpstr>
      <vt:lpstr>PSS0 Verification and Validation</vt:lpstr>
      <vt:lpstr>Outstanding issues</vt:lpstr>
      <vt:lpstr>Outstanding issues</vt:lpstr>
      <vt:lpstr>LCR</vt:lpstr>
      <vt:lpstr>PSS0 Hazard and Risk Analysis  Accident progression ETA</vt:lpstr>
      <vt:lpstr>PSS0 Overall safety requirements and their allocation.</vt:lpstr>
      <vt:lpstr>PSS0 Overall safety requirements and their allocation.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Peter Jacobsson</dc:creator>
  <cp:lastModifiedBy>Stuart Birch</cp:lastModifiedBy>
  <cp:revision>103</cp:revision>
  <dcterms:created xsi:type="dcterms:W3CDTF">2018-07-05T05:52:31Z</dcterms:created>
  <dcterms:modified xsi:type="dcterms:W3CDTF">2018-07-17T07:43:00Z</dcterms:modified>
</cp:coreProperties>
</file>