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7" r:id="rId2"/>
    <p:sldId id="558" r:id="rId3"/>
    <p:sldId id="559" r:id="rId4"/>
    <p:sldId id="560" r:id="rId5"/>
    <p:sldId id="549" r:id="rId6"/>
    <p:sldId id="561" r:id="rId7"/>
    <p:sldId id="550" r:id="rId8"/>
    <p:sldId id="556" r:id="rId9"/>
    <p:sldId id="552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258"/>
    <a:srgbClr val="E2AC00"/>
    <a:srgbClr val="FF9933"/>
    <a:srgbClr val="5F2987"/>
    <a:srgbClr val="FF6600"/>
    <a:srgbClr val="669900"/>
    <a:srgbClr val="005426"/>
    <a:srgbClr val="0033CC"/>
    <a:srgbClr val="9900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86400" autoAdjust="0"/>
  </p:normalViewPr>
  <p:slideViewPr>
    <p:cSldViewPr>
      <p:cViewPr varScale="1">
        <p:scale>
          <a:sx n="113" d="100"/>
          <a:sy n="113" d="100"/>
        </p:scale>
        <p:origin x="-17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DE326-1EA9-49D5-8A07-C5148100D19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3E28A-CFA6-42FB-A6B1-A31513AD2B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2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20/08/2018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B8C7-DC86-449B-86D2-DEFE53A38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15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20688"/>
            <a:ext cx="5616624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12" y="32048"/>
            <a:ext cx="1252403" cy="73265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7236296" y="652534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21/08/2018</a:t>
            </a:r>
            <a:endParaRPr lang="fr-FR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Prototype cryomodule development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8624" y="748514"/>
            <a:ext cx="8937872" cy="56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</a:rPr>
              <a:t>The prototype cryomodule has been assembled with the two pre-series cavities (</a:t>
            </a:r>
            <a:r>
              <a:rPr lang="en-US" sz="2000" dirty="0" err="1" smtClean="0">
                <a:latin typeface="Calibri" pitchFamily="34" charset="0"/>
              </a:rPr>
              <a:t>Romea</a:t>
            </a:r>
            <a:r>
              <a:rPr lang="en-US" sz="2000" dirty="0" smtClean="0">
                <a:latin typeface="Calibri" pitchFamily="34" charset="0"/>
              </a:rPr>
              <a:t> and </a:t>
            </a:r>
            <a:r>
              <a:rPr lang="en-US" sz="2000" dirty="0" err="1" smtClean="0">
                <a:latin typeface="Calibri" pitchFamily="34" charset="0"/>
              </a:rPr>
              <a:t>Giulietta</a:t>
            </a:r>
            <a:r>
              <a:rPr lang="en-US" sz="2000" dirty="0" smtClean="0">
                <a:latin typeface="Calibri" pitchFamily="34" charset="0"/>
              </a:rPr>
              <a:t>) equipped with the two PMB pre-series couplers (conditioned at IPNO up to 420 kW in TW) and two different types of tuning systems: 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dirty="0" smtClean="0">
                <a:latin typeface="Calibri" pitchFamily="34" charset="0"/>
              </a:rPr>
              <a:t>1 tuning system in final </a:t>
            </a:r>
            <a:r>
              <a:rPr lang="en-US" dirty="0" err="1" smtClean="0">
                <a:latin typeface="Calibri" pitchFamily="34" charset="0"/>
              </a:rPr>
              <a:t>config</a:t>
            </a:r>
            <a:r>
              <a:rPr lang="en-US" dirty="0" smtClean="0">
                <a:latin typeface="Calibri" pitchFamily="34" charset="0"/>
              </a:rPr>
              <a:t>. : 72mm-long </a:t>
            </a:r>
            <a:r>
              <a:rPr lang="en-US" dirty="0" err="1" smtClean="0">
                <a:latin typeface="Calibri" pitchFamily="34" charset="0"/>
              </a:rPr>
              <a:t>piezos</a:t>
            </a:r>
            <a:r>
              <a:rPr lang="en-US" dirty="0" smtClean="0">
                <a:latin typeface="Calibri" pitchFamily="34" charset="0"/>
              </a:rPr>
              <a:t> + limit switches + disconnection system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dirty="0" smtClean="0">
                <a:latin typeface="Calibri" pitchFamily="34" charset="0"/>
              </a:rPr>
              <a:t>1 tuning with 36x2mm-long </a:t>
            </a:r>
            <a:r>
              <a:rPr lang="en-US" dirty="0" err="1" smtClean="0">
                <a:latin typeface="Calibri" pitchFamily="34" charset="0"/>
              </a:rPr>
              <a:t>piezos</a:t>
            </a:r>
            <a:r>
              <a:rPr lang="en-US" dirty="0" smtClean="0">
                <a:latin typeface="Calibri" pitchFamily="34" charset="0"/>
              </a:rPr>
              <a:t> without limit </a:t>
            </a:r>
            <a:r>
              <a:rPr lang="en-US" dirty="0" err="1" smtClean="0">
                <a:latin typeface="Calibri" pitchFamily="34" charset="0"/>
              </a:rPr>
              <a:t>swithes</a:t>
            </a:r>
            <a:r>
              <a:rPr lang="en-US" dirty="0" smtClean="0">
                <a:latin typeface="Calibri" pitchFamily="34" charset="0"/>
              </a:rPr>
              <a:t> nor disconnection system</a:t>
            </a:r>
            <a:endParaRPr lang="en-US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9" name="Image 8" descr="P:\MPU-RDA\ESS WP4 cryomodule photos\2018_07_01_02_03_M_cryo\2018_07_03_M_cryo (58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356991"/>
            <a:ext cx="2880000" cy="192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P:\MPU-RDA\ESS WP4 cryomodule photos\2018_06_25_26_27_sortie_cavité\2018_06_25_27_sortie_cavité (56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63" y="3356992"/>
            <a:ext cx="2880000" cy="192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P:\MPU-RDA\ESS WP4 cryomodule photos\2018_07_10_11_A_cavité\DSC_001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37" y="2544106"/>
            <a:ext cx="2159635" cy="322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632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Prototype cryomodule development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8624" y="748514"/>
            <a:ext cx="8937872" cy="56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2" name="Image 11" descr="P:\MPU-RDA\ESS WP4 cryomodule photos\2018_07_12_A_cavité\DSC_00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880000" cy="192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P:\MPU-RDA\ESS WP4 cryomodule photos\2018_07_16_SAF\2018_07_16 (27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37" y="919419"/>
            <a:ext cx="2160000" cy="3225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P:\MPU-RDA\ESS WP4 cryomodule photos\2018_07_17_18_19_20_23\2018_07_17_18_19_20_23_Exp_G_Nord (30)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421" y="927829"/>
            <a:ext cx="2159635" cy="322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P:\MPU-RDA\ESS WP4 cryomodule photos\2018_07_24\2018_07_24 (18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000" y="4412277"/>
            <a:ext cx="3600000" cy="2412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678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Prototype cryomodule development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8624" y="748514"/>
            <a:ext cx="8937872" cy="56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Transport #1 to UU</a:t>
            </a:r>
            <a:r>
              <a:rPr lang="en-US" sz="2000" dirty="0" smtClean="0">
                <a:latin typeface="Calibri" pitchFamily="34" charset="0"/>
              </a:rPr>
              <a:t>: 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</a:rPr>
              <a:t>Cryomodule + Valve box + 2 mechanical supports + 1 doorknob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sz="2000" dirty="0" smtClean="0">
                <a:latin typeface="Calibri" pitchFamily="34" charset="0"/>
              </a:rPr>
              <a:t>Dispatch on Monday 13 August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sz="2000" dirty="0" smtClean="0">
                <a:latin typeface="Calibri" pitchFamily="34" charset="0"/>
              </a:rPr>
              <a:t>Arrival on Friday 17 August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sz="2000" dirty="0" smtClean="0">
                <a:latin typeface="Calibri" pitchFamily="34" charset="0"/>
              </a:rPr>
              <a:t>Checked yesterday…we are waiting for some (good?) news.</a:t>
            </a:r>
          </a:p>
        </p:txBody>
      </p:sp>
      <p:pic>
        <p:nvPicPr>
          <p:cNvPr id="2050" name="Picture 2" descr="D:\0_PROJETS\1_ESS\5_UPPSALA\CRYOMODULE PROTO\TRANSPORT\PHOTOS\IMG_20180813_1049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5400000" cy="303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P:\MPU-RDA\ESS WP4 cryomodule photos\2018_07_12_A_cavité\DSC_000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3493090"/>
            <a:ext cx="2935163" cy="1978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12159" y="5483164"/>
            <a:ext cx="2935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MSR165 data logger fixed on the coupler flange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47711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Prototype cryomodule development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8624" y="748514"/>
            <a:ext cx="8937872" cy="56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Transport #2 to UU</a:t>
            </a:r>
            <a:r>
              <a:rPr lang="en-US" sz="2000" dirty="0" smtClean="0">
                <a:latin typeface="Calibri" pitchFamily="34" charset="0"/>
              </a:rPr>
              <a:t>: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</a:rPr>
              <a:t>Remaining equipment: instrumentation cables, vacuum pumps, C&amp;C racks…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sz="2000" dirty="0" smtClean="0">
                <a:latin typeface="Calibri" pitchFamily="34" charset="0"/>
              </a:rPr>
              <a:t>Dispatch planned next Thursday (23/08)</a:t>
            </a:r>
            <a:endParaRPr lang="en-US" sz="2000" dirty="0">
              <a:latin typeface="Calibri" pitchFamily="34" charset="0"/>
            </a:endParaRP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sz="2000" dirty="0">
                <a:latin typeface="Calibri" pitchFamily="34" charset="0"/>
              </a:rPr>
              <a:t>Arrival </a:t>
            </a:r>
            <a:r>
              <a:rPr lang="en-US" sz="2000" dirty="0" smtClean="0">
                <a:latin typeface="Calibri" pitchFamily="34" charset="0"/>
              </a:rPr>
              <a:t>before August 31.</a:t>
            </a:r>
            <a:endParaRPr lang="en-US" sz="2000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3074" name="Picture 2" descr="D:\0_PROJETS\1_ESS\0000_Photos ESS\IMG_20180820_1648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1241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90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98624" y="748514"/>
            <a:ext cx="8577832" cy="56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u="sng" dirty="0" smtClean="0">
                <a:latin typeface="Calibri" pitchFamily="34" charset="0"/>
              </a:rPr>
              <a:t>Cavities </a:t>
            </a:r>
            <a:r>
              <a:rPr lang="en-US" sz="2000" b="1" u="sng" dirty="0">
                <a:latin typeface="Calibri" pitchFamily="34" charset="0"/>
              </a:rPr>
              <a:t>DSPK05 (</a:t>
            </a:r>
            <a:r>
              <a:rPr lang="en-US" sz="2000" b="1" u="sng" dirty="0" err="1">
                <a:latin typeface="Calibri" pitchFamily="34" charset="0"/>
              </a:rPr>
              <a:t>Solbritt</a:t>
            </a:r>
            <a:r>
              <a:rPr lang="en-US" sz="2000" b="1" u="sng" dirty="0">
                <a:latin typeface="Calibri" pitchFamily="34" charset="0"/>
              </a:rPr>
              <a:t>) and DSPK06 (Solveig</a:t>
            </a:r>
            <a:r>
              <a:rPr lang="en-US" sz="2000" b="1" u="sng" dirty="0" smtClean="0">
                <a:latin typeface="Calibri" pitchFamily="34" charset="0"/>
              </a:rPr>
              <a:t>)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Delivered on June 4.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DSPK05: prepared (chemistry, heat treatment, clean room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</a:rPr>
              <a:t> assembly): ready for testing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DSPK06: currently in the chemistry room. Should be ready for testing in W38.</a:t>
            </a:r>
            <a:endParaRPr lang="en-US" sz="2000" dirty="0">
              <a:latin typeface="Calibri" pitchFamily="34" charset="0"/>
            </a:endParaRP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W39: mounting of the 2 cavities in our VC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W40-41: vertical test</a:t>
            </a:r>
            <a:endParaRPr lang="en-US" sz="2000" dirty="0">
              <a:latin typeface="Calibri" pitchFamily="34" charset="0"/>
            </a:endParaRPr>
          </a:p>
          <a:p>
            <a:pPr marL="800100" lvl="3" indent="-342900">
              <a:spcAft>
                <a:spcPts val="600"/>
              </a:spcAft>
              <a:buClr>
                <a:srgbClr val="4A206A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GB" sz="2000" b="1" u="sng" dirty="0">
                <a:latin typeface="Calibri" pitchFamily="34" charset="0"/>
              </a:rPr>
              <a:t>Cavities DSPK03 (Charlotte) and DSPK04 (Caroline)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Delivered on </a:t>
            </a:r>
            <a:r>
              <a:rPr lang="en-US" sz="2000" dirty="0" smtClean="0">
                <a:latin typeface="Calibri" pitchFamily="34" charset="0"/>
              </a:rPr>
              <a:t>July 17.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DSPK04 will be prepared first (need to decrease the frequency by a dedicated horizontal etching process). Should be ready for testing in W39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DSPK03 should be ready in W42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W44-45: vertical test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Series cavities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D:\0_PROJETS\1_ESS\0000_Photos ESS\IMG_20180808_17025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800" y="836712"/>
            <a:ext cx="2402695" cy="135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263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98624" y="748514"/>
            <a:ext cx="8793856" cy="56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u="sng" dirty="0" smtClean="0">
                <a:latin typeface="Calibri" pitchFamily="34" charset="0"/>
              </a:rPr>
              <a:t>Cavities DSPK01 and DSPK02 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Ready for the first trimming operation.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Operation on hold: wait for the cooldown of DSPK05 &amp; 06 (beginning of October)</a:t>
            </a: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u="sng" dirty="0" smtClean="0">
                <a:latin typeface="Calibri" pitchFamily="34" charset="0"/>
              </a:rPr>
              <a:t>Remaining cavities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b="1" u="sng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429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Series cavities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43016"/>
            <a:ext cx="2971800" cy="214884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490" y="2587275"/>
            <a:ext cx="2921000" cy="19805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725144"/>
            <a:ext cx="487217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30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764703"/>
            <a:ext cx="9036496" cy="60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>
                <a:latin typeface="+mn-lt"/>
              </a:rPr>
              <a:t>Call for </a:t>
            </a:r>
            <a:r>
              <a:rPr lang="en-US" sz="2000" b="1" dirty="0" smtClean="0">
                <a:latin typeface="+mn-lt"/>
              </a:rPr>
              <a:t>tenders</a:t>
            </a:r>
            <a:endParaRPr lang="en-US" sz="2000" b="1" dirty="0">
              <a:latin typeface="+mn-lt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b="1" dirty="0" err="1" smtClean="0">
                <a:latin typeface="+mn-lt"/>
              </a:rPr>
              <a:t>Cernox</a:t>
            </a:r>
            <a:r>
              <a:rPr lang="en-US" sz="1600" b="1" dirty="0" smtClean="0">
                <a:latin typeface="+mn-lt"/>
              </a:rPr>
              <a:t> (for </a:t>
            </a:r>
            <a:r>
              <a:rPr lang="en-US" sz="1600" b="1" dirty="0">
                <a:latin typeface="+mn-lt"/>
              </a:rPr>
              <a:t>WP4, WP5 and WP11: order of all </a:t>
            </a:r>
            <a:r>
              <a:rPr lang="en-US" sz="1600" b="1" dirty="0" err="1">
                <a:latin typeface="+mn-lt"/>
              </a:rPr>
              <a:t>Cernox</a:t>
            </a:r>
            <a:r>
              <a:rPr lang="en-US" sz="1600" b="1" dirty="0">
                <a:latin typeface="+mn-lt"/>
              </a:rPr>
              <a:t> by </a:t>
            </a:r>
            <a:r>
              <a:rPr lang="en-US" sz="1600" b="1" dirty="0" smtClean="0">
                <a:latin typeface="+mn-lt"/>
              </a:rPr>
              <a:t>CEA). </a:t>
            </a:r>
            <a:endParaRPr lang="en-US" sz="1600" dirty="0" smtClean="0">
              <a:solidFill>
                <a:srgbClr val="4EB258"/>
              </a:solidFill>
              <a:latin typeface="+mn-lt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April 18 (x200): delivered on May 18. 4 sensors rejected. Calibration will start beginning of in September (sensors already mounted in the test cryostat)    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May 8 (x200): delivered in mid-August: 3 sensors rejected.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         </a:t>
            </a:r>
            <a:endParaRPr lang="en-GB" sz="1600" dirty="0">
              <a:latin typeface="+mn-lt"/>
            </a:endParaRPr>
          </a:p>
          <a:p>
            <a:r>
              <a:rPr lang="en-GB" sz="1600" dirty="0">
                <a:solidFill>
                  <a:srgbClr val="000000"/>
                </a:solidFill>
                <a:latin typeface="+mn-lt"/>
              </a:rPr>
              <a:t>July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3 (x200): postponed to end of August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         </a:t>
            </a:r>
            <a:endParaRPr lang="en-GB" sz="1600" dirty="0">
              <a:latin typeface="+mn-lt"/>
            </a:endParaRPr>
          </a:p>
          <a:p>
            <a:r>
              <a:rPr lang="en-GB" sz="1600" dirty="0">
                <a:solidFill>
                  <a:srgbClr val="000000"/>
                </a:solidFill>
                <a:latin typeface="+mn-lt"/>
              </a:rPr>
              <a:t>August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20 (x205): postponed to mid-October</a:t>
            </a:r>
            <a:endParaRPr lang="en-GB" sz="1600" dirty="0">
              <a:latin typeface="+mn-lt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1600" b="1" dirty="0" smtClean="0">
              <a:latin typeface="+mn-lt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b="1" dirty="0" smtClean="0">
                <a:latin typeface="+mn-lt"/>
              </a:rPr>
              <a:t>RF couplers &amp; Double-wall tubes:</a:t>
            </a:r>
          </a:p>
          <a:p>
            <a:pPr marL="2857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RF couplers (PMB): kick-off hold end of June. Fabrication of sub-parts started. Ceramic procurement launched. </a:t>
            </a:r>
            <a:r>
              <a:rPr lang="fr-FR" sz="1600" dirty="0">
                <a:latin typeface="+mn-lt"/>
              </a:rPr>
              <a:t>Update of the fabrication end of </a:t>
            </a:r>
            <a:r>
              <a:rPr lang="fr-FR" sz="1600" dirty="0" smtClean="0">
                <a:latin typeface="+mn-lt"/>
              </a:rPr>
              <a:t>August.</a:t>
            </a:r>
          </a:p>
          <a:p>
            <a:pPr marL="2857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+mn-lt"/>
              </a:rPr>
              <a:t>Double-</a:t>
            </a:r>
            <a:r>
              <a:rPr lang="fr-FR" sz="1600" dirty="0" err="1" smtClean="0">
                <a:latin typeface="+mn-lt"/>
              </a:rPr>
              <a:t>wall</a:t>
            </a:r>
            <a:r>
              <a:rPr lang="fr-FR" sz="1600" dirty="0" smtClean="0">
                <a:latin typeface="+mn-lt"/>
              </a:rPr>
              <a:t> tubes (SDMS): fabrication </a:t>
            </a:r>
            <a:r>
              <a:rPr lang="fr-FR" sz="1600" dirty="0" err="1" smtClean="0">
                <a:latin typeface="+mn-lt"/>
              </a:rPr>
              <a:t>started</a:t>
            </a:r>
            <a:r>
              <a:rPr lang="fr-FR" sz="1600" dirty="0" smtClean="0">
                <a:latin typeface="+mn-lt"/>
              </a:rPr>
              <a:t>. Update of the fabrication end of August.</a:t>
            </a:r>
            <a:endParaRPr lang="en-GB" sz="1600" dirty="0">
              <a:latin typeface="+mn-lt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b="1" dirty="0" smtClean="0">
                <a:latin typeface="+mn-lt"/>
              </a:rPr>
              <a:t>Vacuum vessels + cold-warm transitions: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5 offers received and rejected in July. </a:t>
            </a:r>
            <a:r>
              <a:rPr lang="en-US" sz="1600" dirty="0" smtClean="0">
                <a:solidFill>
                  <a:srgbClr val="4EB258"/>
                </a:solidFill>
                <a:latin typeface="+mn-lt"/>
              </a:rPr>
              <a:t>New call is finished (yesterday!). 4 offers received. Analysis this week. </a:t>
            </a:r>
            <a:r>
              <a:rPr lang="en-US" sz="1600" dirty="0" smtClean="0">
                <a:solidFill>
                  <a:srgbClr val="E2AC00"/>
                </a:solidFill>
                <a:latin typeface="+mn-lt"/>
              </a:rPr>
              <a:t>Contract award before end of September.</a:t>
            </a:r>
            <a:endParaRPr lang="en-US" sz="1600" dirty="0">
              <a:solidFill>
                <a:srgbClr val="E2AC00"/>
              </a:solidFill>
              <a:latin typeface="+mn-lt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b="1" dirty="0" smtClean="0">
                <a:latin typeface="+mn-lt"/>
              </a:rPr>
              <a:t>Gate valves</a:t>
            </a:r>
            <a:r>
              <a:rPr lang="en-US" sz="1600" dirty="0" smtClean="0"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fabrication in </a:t>
            </a:r>
            <a:r>
              <a:rPr lang="fr-FR" sz="1600" dirty="0" err="1" smtClean="0">
                <a:latin typeface="+mn-lt"/>
              </a:rPr>
              <a:t>progress</a:t>
            </a:r>
            <a:r>
              <a:rPr lang="fr-FR" sz="1600" dirty="0" smtClean="0">
                <a:latin typeface="+mn-lt"/>
              </a:rPr>
              <a:t>. </a:t>
            </a:r>
            <a:r>
              <a:rPr lang="fr-FR" sz="1600" dirty="0" smtClean="0">
                <a:solidFill>
                  <a:srgbClr val="4EB258"/>
                </a:solidFill>
                <a:latin typeface="+mn-lt"/>
              </a:rPr>
              <a:t>Delivery </a:t>
            </a:r>
            <a:r>
              <a:rPr lang="fr-FR" sz="1600" dirty="0" err="1" smtClean="0">
                <a:solidFill>
                  <a:srgbClr val="4EB258"/>
                </a:solidFill>
                <a:latin typeface="+mn-lt"/>
              </a:rPr>
              <a:t>planned</a:t>
            </a:r>
            <a:r>
              <a:rPr lang="fr-FR" sz="1600" dirty="0" smtClean="0">
                <a:solidFill>
                  <a:srgbClr val="4EB258"/>
                </a:solidFill>
                <a:latin typeface="+mn-lt"/>
              </a:rPr>
              <a:t> for </a:t>
            </a:r>
            <a:r>
              <a:rPr lang="fr-FR" sz="1600" dirty="0" err="1" smtClean="0">
                <a:solidFill>
                  <a:srgbClr val="4EB258"/>
                </a:solidFill>
                <a:latin typeface="+mn-lt"/>
              </a:rPr>
              <a:t>November</a:t>
            </a:r>
            <a:r>
              <a:rPr lang="fr-FR" sz="1600" dirty="0" smtClean="0">
                <a:solidFill>
                  <a:srgbClr val="4EB258"/>
                </a:solidFill>
                <a:latin typeface="+mn-lt"/>
              </a:rPr>
              <a:t>.</a:t>
            </a:r>
            <a:endParaRPr lang="fr-FR" sz="1600" dirty="0">
              <a:solidFill>
                <a:srgbClr val="4EB258"/>
              </a:solidFill>
              <a:latin typeface="+mn-lt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GB" sz="1600" b="1" dirty="0" smtClean="0">
                <a:latin typeface="+mn-lt"/>
              </a:rPr>
              <a:t>Magnetic shields</a:t>
            </a:r>
            <a:r>
              <a:rPr lang="en-GB" sz="1600" dirty="0" smtClean="0">
                <a:latin typeface="+mn-lt"/>
              </a:rPr>
              <a:t>:  </a:t>
            </a:r>
            <a:r>
              <a:rPr lang="fr-FR" sz="1600" dirty="0" err="1" smtClean="0">
                <a:solidFill>
                  <a:srgbClr val="E2AC00"/>
                </a:solidFill>
                <a:latin typeface="+mn-lt"/>
              </a:rPr>
              <a:t>contract</a:t>
            </a:r>
            <a:r>
              <a:rPr lang="fr-FR" sz="1600" dirty="0" smtClean="0">
                <a:solidFill>
                  <a:srgbClr val="E2AC00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rgbClr val="E2AC00"/>
                </a:solidFill>
                <a:latin typeface="+mn-lt"/>
              </a:rPr>
              <a:t>award</a:t>
            </a:r>
            <a:r>
              <a:rPr lang="fr-FR" sz="1600" dirty="0" smtClean="0">
                <a:solidFill>
                  <a:srgbClr val="E2AC00"/>
                </a:solidFill>
                <a:latin typeface="+mn-lt"/>
              </a:rPr>
              <a:t> in </a:t>
            </a:r>
            <a:r>
              <a:rPr lang="fr-FR" sz="1600" dirty="0" err="1" smtClean="0">
                <a:solidFill>
                  <a:srgbClr val="E2AC00"/>
                </a:solidFill>
                <a:latin typeface="+mn-lt"/>
              </a:rPr>
              <a:t>progress</a:t>
            </a:r>
            <a:r>
              <a:rPr lang="en-US" sz="1600" dirty="0" smtClean="0">
                <a:solidFill>
                  <a:srgbClr val="E2AC00"/>
                </a:solidFill>
                <a:latin typeface="+mn-lt"/>
              </a:rPr>
              <a:t>. Kick-off meeting before end of August. </a:t>
            </a:r>
            <a:endParaRPr lang="en-US" sz="1600" dirty="0">
              <a:solidFill>
                <a:srgbClr val="E2AC00"/>
              </a:solidFill>
              <a:latin typeface="+mn-lt"/>
            </a:endParaRPr>
          </a:p>
          <a:p>
            <a:pPr marL="457200" lvl="3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GB" sz="1600" dirty="0">
              <a:latin typeface="+mn-lt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Procurements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02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678549"/>
            <a:ext cx="9036496" cy="60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Upcoming RFQ/Call for tender/Orders:</a:t>
            </a:r>
          </a:p>
          <a:p>
            <a:pPr lvl="0"/>
            <a:r>
              <a:rPr lang="en-GB" sz="1600" b="1" dirty="0" smtClean="0">
                <a:latin typeface="+mn-lt"/>
              </a:rPr>
              <a:t>Tuning </a:t>
            </a:r>
            <a:r>
              <a:rPr lang="en-GB" sz="1600" b="1" dirty="0" err="1">
                <a:latin typeface="+mn-lt"/>
              </a:rPr>
              <a:t>sytems</a:t>
            </a:r>
            <a:r>
              <a:rPr lang="en-GB" sz="1600" dirty="0">
                <a:latin typeface="+mn-lt"/>
              </a:rPr>
              <a:t>: </a:t>
            </a:r>
            <a:r>
              <a:rPr lang="en-GB" sz="1600" dirty="0">
                <a:solidFill>
                  <a:srgbClr val="4EB258"/>
                </a:solidFill>
                <a:latin typeface="+mn-lt"/>
              </a:rPr>
              <a:t>completed </a:t>
            </a:r>
            <a:r>
              <a:rPr lang="en-GB" sz="1600" dirty="0" smtClean="0">
                <a:solidFill>
                  <a:srgbClr val="4EB258"/>
                </a:solidFill>
                <a:latin typeface="+mn-lt"/>
              </a:rPr>
              <a:t>for </a:t>
            </a:r>
            <a:r>
              <a:rPr lang="en-GB" sz="1600" dirty="0">
                <a:solidFill>
                  <a:srgbClr val="4EB258"/>
                </a:solidFill>
                <a:latin typeface="+mn-lt"/>
              </a:rPr>
              <a:t>all mechanical </a:t>
            </a:r>
            <a:r>
              <a:rPr lang="en-GB" sz="1600" dirty="0" smtClean="0">
                <a:solidFill>
                  <a:srgbClr val="4EB258"/>
                </a:solidFill>
                <a:latin typeface="+mn-lt"/>
              </a:rPr>
              <a:t>parts</a:t>
            </a:r>
            <a:r>
              <a:rPr lang="en-GB" sz="1600" dirty="0" smtClean="0">
                <a:latin typeface="+mn-lt"/>
              </a:rPr>
              <a:t>. </a:t>
            </a:r>
            <a:r>
              <a:rPr lang="en-GB" sz="1600" dirty="0">
                <a:latin typeface="+mn-lt"/>
              </a:rPr>
              <a:t>On-going: request for quotations for the heaters and the </a:t>
            </a:r>
            <a:r>
              <a:rPr lang="en-GB" sz="1600" dirty="0" err="1">
                <a:latin typeface="+mn-lt"/>
              </a:rPr>
              <a:t>piezos</a:t>
            </a:r>
            <a:r>
              <a:rPr lang="en-GB" sz="1600" dirty="0">
                <a:latin typeface="+mn-lt"/>
              </a:rPr>
              <a:t>. Preparation of the order for the limit switches.</a:t>
            </a:r>
          </a:p>
          <a:p>
            <a:pPr lvl="0"/>
            <a:r>
              <a:rPr lang="en-GB" sz="1600" b="1" dirty="0">
                <a:latin typeface="+mn-lt"/>
              </a:rPr>
              <a:t>T</a:t>
            </a:r>
            <a:r>
              <a:rPr lang="en-GB" sz="1600" b="1" dirty="0" smtClean="0">
                <a:latin typeface="+mn-lt"/>
              </a:rPr>
              <a:t>est </a:t>
            </a:r>
            <a:r>
              <a:rPr lang="en-GB" sz="1600" b="1" dirty="0">
                <a:latin typeface="+mn-lt"/>
              </a:rPr>
              <a:t>bench of the series couplers </a:t>
            </a:r>
            <a:r>
              <a:rPr lang="en-GB" sz="1600" dirty="0">
                <a:latin typeface="+mn-lt"/>
              </a:rPr>
              <a:t>(SOMINEX): </a:t>
            </a:r>
            <a:r>
              <a:rPr lang="en-GB" sz="1600" dirty="0">
                <a:solidFill>
                  <a:srgbClr val="4EB258"/>
                </a:solidFill>
                <a:latin typeface="+mn-lt"/>
              </a:rPr>
              <a:t>order done. </a:t>
            </a:r>
            <a:r>
              <a:rPr lang="en-GB" sz="1600" dirty="0">
                <a:latin typeface="+mn-lt"/>
              </a:rPr>
              <a:t>Fabrication of the 2 new coupling cavities has started.</a:t>
            </a:r>
          </a:p>
          <a:p>
            <a:pPr lvl="0"/>
            <a:r>
              <a:rPr lang="en-GB" sz="1600" b="1" dirty="0" smtClean="0">
                <a:latin typeface="+mn-lt"/>
              </a:rPr>
              <a:t>Cryomodules:</a:t>
            </a:r>
            <a:endParaRPr lang="en-GB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RF cables (HABIA): </a:t>
            </a:r>
            <a:r>
              <a:rPr lang="en-GB" sz="1600" dirty="0">
                <a:solidFill>
                  <a:srgbClr val="4EB258"/>
                </a:solidFill>
                <a:latin typeface="+mn-lt"/>
              </a:rPr>
              <a:t>order done. </a:t>
            </a:r>
            <a:r>
              <a:rPr lang="en-GB" sz="1600" dirty="0">
                <a:latin typeface="+mn-lt"/>
              </a:rPr>
              <a:t>Delivery is planned in September 2018 so there is no impact on the series cryomodule </a:t>
            </a:r>
            <a:r>
              <a:rPr lang="en-GB" sz="1600" dirty="0" smtClean="0">
                <a:latin typeface="+mn-lt"/>
              </a:rPr>
              <a:t>assembly.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MLI</a:t>
            </a:r>
            <a:r>
              <a:rPr lang="en-GB" sz="1600" dirty="0">
                <a:latin typeface="+mn-lt"/>
              </a:rPr>
              <a:t>: request for quotation started. Deadline for the offers: September </a:t>
            </a:r>
            <a:r>
              <a:rPr lang="en-GB" sz="1600" dirty="0" smtClean="0">
                <a:latin typeface="+mn-lt"/>
              </a:rPr>
              <a:t>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Thermal </a:t>
            </a:r>
            <a:r>
              <a:rPr lang="en-GB" sz="1600" dirty="0">
                <a:latin typeface="+mn-lt"/>
              </a:rPr>
              <a:t>shields (main parts): request for quotation started. Deadline for the offers: September </a:t>
            </a:r>
            <a:r>
              <a:rPr lang="en-GB" sz="1600" dirty="0" smtClean="0">
                <a:latin typeface="+mn-lt"/>
              </a:rPr>
              <a:t>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Thermal </a:t>
            </a:r>
            <a:r>
              <a:rPr lang="en-GB" sz="1600" dirty="0">
                <a:latin typeface="+mn-lt"/>
              </a:rPr>
              <a:t>shields (covers): request for quotation to be done beginning of September.</a:t>
            </a:r>
          </a:p>
          <a:p>
            <a:pPr lvl="0"/>
            <a:r>
              <a:rPr lang="en-GB" sz="1600" b="1" dirty="0" smtClean="0">
                <a:latin typeface="+mn-lt"/>
              </a:rPr>
              <a:t>RF Couplers: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IKR070 </a:t>
            </a:r>
            <a:r>
              <a:rPr lang="en-GB" sz="1600" dirty="0">
                <a:latin typeface="+mn-lt"/>
              </a:rPr>
              <a:t>vacuum gauge: request for quotation started. Deadline for the offers: July </a:t>
            </a:r>
            <a:r>
              <a:rPr lang="en-GB" sz="1600" dirty="0" smtClean="0">
                <a:latin typeface="+mn-lt"/>
              </a:rPr>
              <a:t>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Glass </a:t>
            </a:r>
            <a:r>
              <a:rPr lang="en-GB" sz="1600" dirty="0">
                <a:latin typeface="+mn-lt"/>
              </a:rPr>
              <a:t>windows: request for quotation started. Deadline for the offers: August </a:t>
            </a:r>
            <a:r>
              <a:rPr lang="en-GB" sz="1600" dirty="0" smtClean="0">
                <a:latin typeface="+mn-lt"/>
              </a:rPr>
              <a:t>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Electron </a:t>
            </a:r>
            <a:r>
              <a:rPr lang="en-GB" sz="1600" dirty="0">
                <a:latin typeface="+mn-lt"/>
              </a:rPr>
              <a:t>pick-up: request for quotation started. Deadline for the offers: August 24.</a:t>
            </a:r>
          </a:p>
          <a:p>
            <a:pPr lvl="0"/>
            <a:r>
              <a:rPr lang="en-GB" sz="1600" b="1" dirty="0">
                <a:latin typeface="+mn-lt"/>
              </a:rPr>
              <a:t>2 Pre-series doorknobs with DC-Bias</a:t>
            </a:r>
            <a:r>
              <a:rPr lang="en-GB" sz="1600" dirty="0">
                <a:latin typeface="+mn-lt"/>
              </a:rPr>
              <a:t>: request for quotation started. Deadline for the offers: September 14.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000" b="1" dirty="0" smtClean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To be done</a:t>
            </a:r>
          </a:p>
          <a:p>
            <a:pPr marL="2857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itchFamily="34" charset="0"/>
              </a:rPr>
              <a:t>Internal cryogenics lines</a:t>
            </a:r>
          </a:p>
          <a:p>
            <a:pPr marL="2857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itchFamily="34" charset="0"/>
              </a:rPr>
              <a:t>Internal cables</a:t>
            </a:r>
          </a:p>
          <a:p>
            <a:pPr marL="2857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itchFamily="34" charset="0"/>
              </a:rPr>
              <a:t>RF feedthroughs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2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200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Procurements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48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764703"/>
            <a:ext cx="9036496" cy="60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Prototypes</a:t>
            </a:r>
            <a:endParaRPr lang="en-US" sz="2000" b="1" dirty="0" smtClean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dirty="0" smtClean="0">
                <a:latin typeface="Calibri" pitchFamily="34" charset="0"/>
              </a:rPr>
              <a:t>CM + VB: done!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dirty="0" smtClean="0">
                <a:latin typeface="Calibri" pitchFamily="34" charset="0"/>
              </a:rPr>
              <a:t>Shipment of all the material will be complete by end of August.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1600" b="1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Series</a:t>
            </a:r>
            <a:endParaRPr lang="en-US" sz="2000" b="1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b="1" dirty="0" smtClean="0">
                <a:latin typeface="Calibri" pitchFamily="34" charset="0"/>
              </a:rPr>
              <a:t>CAVITIES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dirty="0" smtClean="0">
                <a:latin typeface="Calibri" pitchFamily="34" charset="0"/>
              </a:rPr>
              <a:t>4 cavities delivered. Should be tested (and validated) in October.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dirty="0" smtClean="0">
                <a:latin typeface="Calibri" pitchFamily="34" charset="0"/>
              </a:rPr>
              <a:t>7 to 8 additional cavities should be delivered till end of December.</a:t>
            </a:r>
            <a:endParaRPr lang="en-US" sz="1600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1600" dirty="0" smtClean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b="1" dirty="0" smtClean="0">
                <a:latin typeface="Calibri" pitchFamily="34" charset="0"/>
              </a:rPr>
              <a:t>COUPLERS</a:t>
            </a:r>
            <a:endParaRPr lang="en-US" sz="1600" b="1" dirty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dirty="0" smtClean="0">
                <a:latin typeface="Calibri" pitchFamily="34" charset="0"/>
              </a:rPr>
              <a:t>First 4 couplers should be delivered in December.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1600" dirty="0" smtClean="0">
              <a:latin typeface="Calibri" pitchFamily="34" charset="0"/>
            </a:endParaRP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b="1" dirty="0" smtClean="0">
                <a:latin typeface="Calibri" pitchFamily="34" charset="0"/>
              </a:rPr>
              <a:t>CRYOMODULES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1600" dirty="0" smtClean="0">
                <a:latin typeface="Calibri" pitchFamily="34" charset="0"/>
              </a:rPr>
              <a:t>Vacuum vessels delivery is still on the critical path (delivery planned end of July 2018). Schedule updated after the analysis of the offers which have been received yesterday.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2200" b="1" dirty="0"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Planning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74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20708</TotalTime>
  <Words>657</Words>
  <Application>Microsoft Office PowerPoint</Application>
  <PresentationFormat>Affichage à l'écran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OLRY Guillaume</cp:lastModifiedBy>
  <cp:revision>724</cp:revision>
  <dcterms:created xsi:type="dcterms:W3CDTF">2010-09-15T22:47:19Z</dcterms:created>
  <dcterms:modified xsi:type="dcterms:W3CDTF">2018-08-20T15:46:54Z</dcterms:modified>
</cp:coreProperties>
</file>