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386" r:id="rId2"/>
    <p:sldId id="387" r:id="rId3"/>
    <p:sldId id="467" r:id="rId4"/>
    <p:sldId id="464" r:id="rId5"/>
    <p:sldId id="466" r:id="rId6"/>
    <p:sldId id="401" r:id="rId7"/>
    <p:sldId id="380" r:id="rId8"/>
    <p:sldId id="453" r:id="rId9"/>
    <p:sldId id="444" r:id="rId10"/>
    <p:sldId id="479" r:id="rId11"/>
    <p:sldId id="480" r:id="rId12"/>
    <p:sldId id="481" r:id="rId13"/>
    <p:sldId id="476" r:id="rId14"/>
    <p:sldId id="483" r:id="rId15"/>
    <p:sldId id="423" r:id="rId16"/>
    <p:sldId id="478" r:id="rId17"/>
    <p:sldId id="381" r:id="rId18"/>
    <p:sldId id="455" r:id="rId19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5E0"/>
    <a:srgbClr val="DBD600"/>
    <a:srgbClr val="799FCD"/>
    <a:srgbClr val="95B3D7"/>
    <a:srgbClr val="9DB9DB"/>
    <a:srgbClr val="355C8B"/>
    <a:srgbClr val="5585B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00" autoAdjust="0"/>
    <p:restoredTop sz="95597" autoAdjust="0"/>
  </p:normalViewPr>
  <p:slideViewPr>
    <p:cSldViewPr>
      <p:cViewPr varScale="1">
        <p:scale>
          <a:sx n="203" d="100"/>
          <a:sy n="203" d="100"/>
        </p:scale>
        <p:origin x="184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61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2018-10-15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2018-10-15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2018-10-15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jira.esss.lu.se/servicedesk/customer/portal/1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nfluence.esss.lu.se/category/essins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Workshop commissioning  2018-10-16</a:t>
            </a:r>
            <a:br>
              <a:rPr lang="en-US" dirty="0"/>
            </a:br>
            <a:r>
              <a:rPr lang="en-US" dirty="0"/>
              <a:t>Installation Coordination at 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Olle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Lagerblad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4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Installation Binder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4210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400" dirty="0"/>
          </a:p>
          <a:p>
            <a:r>
              <a:rPr lang="en-US" sz="7200" dirty="0"/>
              <a:t>Purpose</a:t>
            </a:r>
          </a:p>
          <a:p>
            <a:pPr lvl="1"/>
            <a:r>
              <a:rPr lang="en-US" sz="6400" dirty="0"/>
              <a:t>Collect all required documentation to perform site work</a:t>
            </a:r>
          </a:p>
          <a:p>
            <a:pPr lvl="1"/>
            <a:r>
              <a:rPr lang="en-US" sz="6400" dirty="0"/>
              <a:t>Gathers documentation prepared before and during installation</a:t>
            </a:r>
          </a:p>
          <a:p>
            <a:pPr marL="0" indent="0">
              <a:buNone/>
            </a:pPr>
            <a:endParaRPr lang="en-US" sz="6400" dirty="0"/>
          </a:p>
          <a:p>
            <a:r>
              <a:rPr lang="en-US" sz="7200" dirty="0"/>
              <a:t>There is a template, if tab is not applicable N/A</a:t>
            </a:r>
          </a:p>
          <a:p>
            <a:endParaRPr lang="en-US" sz="6400" dirty="0"/>
          </a:p>
          <a:p>
            <a:r>
              <a:rPr lang="en-US" sz="7200" dirty="0"/>
              <a:t>The installation Scope can be split into several IB, depending on:</a:t>
            </a:r>
          </a:p>
          <a:p>
            <a:pPr marL="0" indent="0">
              <a:buNone/>
            </a:pPr>
            <a:endParaRPr lang="en-US" sz="6400" dirty="0"/>
          </a:p>
          <a:p>
            <a:pPr lvl="1"/>
            <a:r>
              <a:rPr lang="en-US" sz="6400" dirty="0"/>
              <a:t>Time for the installation - If the installation is performed in different time periods it may be better to create separate binders</a:t>
            </a:r>
          </a:p>
          <a:p>
            <a:pPr lvl="0"/>
            <a:endParaRPr lang="en-US" sz="6400" dirty="0"/>
          </a:p>
          <a:p>
            <a:pPr lvl="1"/>
            <a:r>
              <a:rPr lang="en-US" sz="6400" dirty="0"/>
              <a:t>Area - If the work is done in different areas of the building it may be better to create separate binders</a:t>
            </a:r>
          </a:p>
          <a:p>
            <a:pPr lvl="0"/>
            <a:endParaRPr lang="en-US" sz="6400" dirty="0"/>
          </a:p>
          <a:p>
            <a:pPr lvl="1"/>
            <a:r>
              <a:rPr lang="en-US" sz="6400" dirty="0"/>
              <a:t>Disciplines / Contractors - If there are several contractors and/or disciplines involved in the installation, it may be better to do separate binders for each contractor (As electrical, mech. or piping)</a:t>
            </a:r>
            <a:br>
              <a:rPr lang="en-US" sz="6400" dirty="0"/>
            </a:br>
            <a:endParaRPr lang="en-US" sz="6400" dirty="0"/>
          </a:p>
          <a:p>
            <a:pPr marL="457200" lvl="1" indent="0">
              <a:buNone/>
            </a:pPr>
            <a:endParaRPr lang="en-US" sz="6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123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823979-CF50-1F43-930E-76AA2A028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9" y="1700808"/>
            <a:ext cx="4087013" cy="45836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/>
              <a:t>Input from Design / Manufacturer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457200" y="3583436"/>
            <a:ext cx="2836604" cy="288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467544" y="5085184"/>
            <a:ext cx="3456384" cy="288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pil 17"/>
          <p:cNvCxnSpPr>
            <a:cxnSpLocks/>
          </p:cNvCxnSpPr>
          <p:nvPr/>
        </p:nvCxnSpPr>
        <p:spPr>
          <a:xfrm flipV="1">
            <a:off x="3293804" y="2495218"/>
            <a:ext cx="1700623" cy="1202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el 27"/>
          <p:cNvSpPr/>
          <p:nvPr/>
        </p:nvSpPr>
        <p:spPr>
          <a:xfrm>
            <a:off x="467544" y="5373216"/>
            <a:ext cx="3456384" cy="288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9" name="Rak pil 28"/>
          <p:cNvCxnSpPr>
            <a:cxnSpLocks/>
          </p:cNvCxnSpPr>
          <p:nvPr/>
        </p:nvCxnSpPr>
        <p:spPr>
          <a:xfrm flipV="1">
            <a:off x="3923928" y="2487384"/>
            <a:ext cx="1178807" cy="302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 31"/>
          <p:cNvSpPr/>
          <p:nvPr/>
        </p:nvSpPr>
        <p:spPr>
          <a:xfrm>
            <a:off x="457200" y="5661248"/>
            <a:ext cx="3456384" cy="288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4537182" y="4122877"/>
            <a:ext cx="309634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1C3D63"/>
                </a:solidFill>
              </a:rPr>
              <a:t>Check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3D63"/>
                </a:solidFill>
              </a:rPr>
              <a:t>Discipline Lead Engineer </a:t>
            </a:r>
            <a:endParaRPr lang="sv-SE" dirty="0">
              <a:solidFill>
                <a:srgbClr val="1C3D63"/>
              </a:solidFill>
            </a:endParaRPr>
          </a:p>
          <a:p>
            <a:pPr marL="285750" lvl="0" indent="-2857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3D63"/>
                </a:solidFill>
              </a:rPr>
              <a:t>QC Engineer</a:t>
            </a:r>
            <a:endParaRPr lang="en-US" dirty="0">
              <a:solidFill>
                <a:srgbClr val="1C3D6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itchFamily="2" charset="0"/>
            </a:endParaRPr>
          </a:p>
        </p:txBody>
      </p:sp>
      <p:sp>
        <p:nvSpPr>
          <p:cNvPr id="14" name="Höger 5">
            <a:extLst>
              <a:ext uri="{FF2B5EF4-FFF2-40B4-BE49-F238E27FC236}">
                <a16:creationId xmlns:a16="http://schemas.microsoft.com/office/drawing/2014/main" id="{3202D328-40A0-1A4A-AF08-C1AD04883D56}"/>
              </a:ext>
            </a:extLst>
          </p:cNvPr>
          <p:cNvSpPr/>
          <p:nvPr/>
        </p:nvSpPr>
        <p:spPr>
          <a:xfrm>
            <a:off x="6529785" y="2627993"/>
            <a:ext cx="1858861" cy="819599"/>
          </a:xfrm>
          <a:prstGeom prst="rightArrow">
            <a:avLst>
              <a:gd name="adj1" fmla="val 100000"/>
              <a:gd name="adj2" fmla="val 13924"/>
            </a:avLst>
          </a:prstGeom>
          <a:solidFill>
            <a:schemeClr val="bg1">
              <a:lumMod val="75000"/>
              <a:alpha val="44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ruta 6">
            <a:extLst>
              <a:ext uri="{FF2B5EF4-FFF2-40B4-BE49-F238E27FC236}">
                <a16:creationId xmlns:a16="http://schemas.microsoft.com/office/drawing/2014/main" id="{29C5EF31-8BDB-A04D-8C77-80CE08363420}"/>
              </a:ext>
            </a:extLst>
          </p:cNvPr>
          <p:cNvSpPr txBox="1"/>
          <p:nvPr/>
        </p:nvSpPr>
        <p:spPr>
          <a:xfrm>
            <a:off x="6600091" y="2595226"/>
            <a:ext cx="1804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Preparation of Installation Binder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DACFF4A2-EBFE-494E-B5CE-55629298460C}"/>
              </a:ext>
            </a:extLst>
          </p:cNvPr>
          <p:cNvSpPr/>
          <p:nvPr/>
        </p:nvSpPr>
        <p:spPr>
          <a:xfrm rot="2639320">
            <a:off x="8091503" y="3783071"/>
            <a:ext cx="576064" cy="58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Rak pil 18">
            <a:extLst>
              <a:ext uri="{FF2B5EF4-FFF2-40B4-BE49-F238E27FC236}">
                <a16:creationId xmlns:a16="http://schemas.microsoft.com/office/drawing/2014/main" id="{6BA8A912-98DB-D047-98CD-299B56D97B73}"/>
              </a:ext>
            </a:extLst>
          </p:cNvPr>
          <p:cNvCxnSpPr/>
          <p:nvPr/>
        </p:nvCxnSpPr>
        <p:spPr>
          <a:xfrm flipH="1">
            <a:off x="6529785" y="1996571"/>
            <a:ext cx="21754" cy="63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öger 15">
            <a:extLst>
              <a:ext uri="{FF2B5EF4-FFF2-40B4-BE49-F238E27FC236}">
                <a16:creationId xmlns:a16="http://schemas.microsoft.com/office/drawing/2014/main" id="{E93427BC-DCA8-974E-809E-B5F6FD5CF777}"/>
              </a:ext>
            </a:extLst>
          </p:cNvPr>
          <p:cNvSpPr/>
          <p:nvPr/>
        </p:nvSpPr>
        <p:spPr>
          <a:xfrm>
            <a:off x="4164931" y="1586772"/>
            <a:ext cx="2386608" cy="819599"/>
          </a:xfrm>
          <a:prstGeom prst="rightArrow">
            <a:avLst>
              <a:gd name="adj1" fmla="val 100000"/>
              <a:gd name="adj2" fmla="val 13924"/>
            </a:avLst>
          </a:prstGeom>
          <a:solidFill>
            <a:schemeClr val="accent1">
              <a:alpha val="44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ruta 16">
            <a:extLst>
              <a:ext uri="{FF2B5EF4-FFF2-40B4-BE49-F238E27FC236}">
                <a16:creationId xmlns:a16="http://schemas.microsoft.com/office/drawing/2014/main" id="{17510A8D-9F6C-9444-873A-7322714B3979}"/>
              </a:ext>
            </a:extLst>
          </p:cNvPr>
          <p:cNvSpPr txBox="1"/>
          <p:nvPr/>
        </p:nvSpPr>
        <p:spPr>
          <a:xfrm>
            <a:off x="4311986" y="1767845"/>
            <a:ext cx="26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Input from Design</a:t>
            </a:r>
            <a:endParaRPr lang="en-US"/>
          </a:p>
        </p:txBody>
      </p:sp>
      <p:cxnSp>
        <p:nvCxnSpPr>
          <p:cNvPr id="22" name="Rak pil 22">
            <a:extLst>
              <a:ext uri="{FF2B5EF4-FFF2-40B4-BE49-F238E27FC236}">
                <a16:creationId xmlns:a16="http://schemas.microsoft.com/office/drawing/2014/main" id="{7EAF0D7B-C21A-7148-B4EA-F245606B996F}"/>
              </a:ext>
            </a:extLst>
          </p:cNvPr>
          <p:cNvCxnSpPr/>
          <p:nvPr/>
        </p:nvCxnSpPr>
        <p:spPr>
          <a:xfrm flipH="1">
            <a:off x="8357781" y="3033389"/>
            <a:ext cx="21754" cy="63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3">
            <a:extLst>
              <a:ext uri="{FF2B5EF4-FFF2-40B4-BE49-F238E27FC236}">
                <a16:creationId xmlns:a16="http://schemas.microsoft.com/office/drawing/2014/main" id="{E7968C8B-EDE2-024B-A4D0-8B1618D7A59D}"/>
              </a:ext>
            </a:extLst>
          </p:cNvPr>
          <p:cNvSpPr txBox="1"/>
          <p:nvPr/>
        </p:nvSpPr>
        <p:spPr>
          <a:xfrm>
            <a:off x="7969687" y="4505749"/>
            <a:ext cx="79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/>
              <a:t>IRR</a:t>
            </a:r>
          </a:p>
        </p:txBody>
      </p:sp>
    </p:spTree>
    <p:extLst>
      <p:ext uri="{BB962C8B-B14F-4D97-AF65-F5344CB8AC3E}">
        <p14:creationId xmlns:p14="http://schemas.microsoft.com/office/powerpoint/2010/main" val="22081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8277D4C-FC55-4948-84D1-142AB837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" y="1542240"/>
            <a:ext cx="4244020" cy="481411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Preparation of Installation Documentation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479004" y="2796928"/>
            <a:ext cx="3588940" cy="34404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464241" y="3174901"/>
            <a:ext cx="2880320" cy="288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467544" y="3789040"/>
            <a:ext cx="2880320" cy="288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pil 16"/>
          <p:cNvCxnSpPr>
            <a:cxnSpLocks/>
          </p:cNvCxnSpPr>
          <p:nvPr/>
        </p:nvCxnSpPr>
        <p:spPr>
          <a:xfrm>
            <a:off x="3982774" y="2492896"/>
            <a:ext cx="2635627" cy="438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>
            <a:cxnSpLocks/>
          </p:cNvCxnSpPr>
          <p:nvPr/>
        </p:nvCxnSpPr>
        <p:spPr>
          <a:xfrm flipV="1">
            <a:off x="3393113" y="3055991"/>
            <a:ext cx="3180559" cy="979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467544" y="4077072"/>
            <a:ext cx="2880320" cy="318584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/>
          <p:cNvSpPr/>
          <p:nvPr/>
        </p:nvSpPr>
        <p:spPr>
          <a:xfrm>
            <a:off x="467544" y="1916832"/>
            <a:ext cx="3444924" cy="288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/>
          <p:cNvSpPr/>
          <p:nvPr/>
        </p:nvSpPr>
        <p:spPr>
          <a:xfrm>
            <a:off x="467544" y="2204864"/>
            <a:ext cx="3444924" cy="288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467544" y="2492896"/>
            <a:ext cx="3444924" cy="304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/>
          <p:cNvSpPr/>
          <p:nvPr/>
        </p:nvSpPr>
        <p:spPr>
          <a:xfrm>
            <a:off x="467544" y="1628800"/>
            <a:ext cx="3444924" cy="288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4984708" y="4835099"/>
            <a:ext cx="402747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1C3D63"/>
                </a:solidFill>
              </a:rPr>
              <a:t>Reviewed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1C3D63"/>
                </a:solidFill>
              </a:rPr>
              <a:t>Discipline Lead Engineer </a:t>
            </a:r>
            <a:endParaRPr lang="sv-SE">
              <a:solidFill>
                <a:srgbClr val="1C3D63"/>
              </a:solidFill>
            </a:endParaRPr>
          </a:p>
          <a:p>
            <a:pPr marL="285750" lvl="0" indent="-28575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1C3D63"/>
                </a:solidFill>
              </a:rPr>
              <a:t>QC Engineer</a:t>
            </a:r>
            <a:endParaRPr lang="en-US">
              <a:solidFill>
                <a:srgbClr val="1C3D6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itchFamily="2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67544" y="6021288"/>
            <a:ext cx="2880320" cy="288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Rak pil 21"/>
          <p:cNvCxnSpPr>
            <a:cxnSpLocks/>
            <a:stCxn id="19" idx="3"/>
          </p:cNvCxnSpPr>
          <p:nvPr/>
        </p:nvCxnSpPr>
        <p:spPr>
          <a:xfrm flipV="1">
            <a:off x="3347864" y="3167903"/>
            <a:ext cx="3270537" cy="299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ktangel 12">
            <a:extLst>
              <a:ext uri="{FF2B5EF4-FFF2-40B4-BE49-F238E27FC236}">
                <a16:creationId xmlns:a16="http://schemas.microsoft.com/office/drawing/2014/main" id="{3BED18A9-1E0C-D945-A967-F03134F4C522}"/>
              </a:ext>
            </a:extLst>
          </p:cNvPr>
          <p:cNvSpPr/>
          <p:nvPr/>
        </p:nvSpPr>
        <p:spPr>
          <a:xfrm>
            <a:off x="457200" y="3490282"/>
            <a:ext cx="2836604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 15">
            <a:extLst>
              <a:ext uri="{FF2B5EF4-FFF2-40B4-BE49-F238E27FC236}">
                <a16:creationId xmlns:a16="http://schemas.microsoft.com/office/drawing/2014/main" id="{D918BEF0-018E-D84D-9D77-AC3E7847AA66}"/>
              </a:ext>
            </a:extLst>
          </p:cNvPr>
          <p:cNvSpPr/>
          <p:nvPr/>
        </p:nvSpPr>
        <p:spPr>
          <a:xfrm>
            <a:off x="456084" y="5083113"/>
            <a:ext cx="3456384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15">
            <a:extLst>
              <a:ext uri="{FF2B5EF4-FFF2-40B4-BE49-F238E27FC236}">
                <a16:creationId xmlns:a16="http://schemas.microsoft.com/office/drawing/2014/main" id="{C944CB70-69A9-3245-894A-B694F3759D2D}"/>
              </a:ext>
            </a:extLst>
          </p:cNvPr>
          <p:cNvSpPr/>
          <p:nvPr/>
        </p:nvSpPr>
        <p:spPr>
          <a:xfrm>
            <a:off x="452491" y="5391533"/>
            <a:ext cx="3456384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15">
            <a:extLst>
              <a:ext uri="{FF2B5EF4-FFF2-40B4-BE49-F238E27FC236}">
                <a16:creationId xmlns:a16="http://schemas.microsoft.com/office/drawing/2014/main" id="{501CE2F7-2A2F-F048-82FE-F855085E9908}"/>
              </a:ext>
            </a:extLst>
          </p:cNvPr>
          <p:cNvSpPr/>
          <p:nvPr/>
        </p:nvSpPr>
        <p:spPr>
          <a:xfrm>
            <a:off x="452247" y="5690291"/>
            <a:ext cx="3456384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Höger 5">
            <a:extLst>
              <a:ext uri="{FF2B5EF4-FFF2-40B4-BE49-F238E27FC236}">
                <a16:creationId xmlns:a16="http://schemas.microsoft.com/office/drawing/2014/main" id="{D3E800B7-5908-6347-A761-DA6EDFEBB76D}"/>
              </a:ext>
            </a:extLst>
          </p:cNvPr>
          <p:cNvSpPr/>
          <p:nvPr/>
        </p:nvSpPr>
        <p:spPr>
          <a:xfrm>
            <a:off x="6704335" y="2583461"/>
            <a:ext cx="1858861" cy="819599"/>
          </a:xfrm>
          <a:prstGeom prst="rightArrow">
            <a:avLst>
              <a:gd name="adj1" fmla="val 100000"/>
              <a:gd name="adj2" fmla="val 13924"/>
            </a:avLst>
          </a:prstGeom>
          <a:solidFill>
            <a:schemeClr val="accent1">
              <a:alpha val="44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ruta 6">
            <a:extLst>
              <a:ext uri="{FF2B5EF4-FFF2-40B4-BE49-F238E27FC236}">
                <a16:creationId xmlns:a16="http://schemas.microsoft.com/office/drawing/2014/main" id="{2251CD5D-3231-F049-86C4-EB6A2EAFAD40}"/>
              </a:ext>
            </a:extLst>
          </p:cNvPr>
          <p:cNvSpPr txBox="1"/>
          <p:nvPr/>
        </p:nvSpPr>
        <p:spPr>
          <a:xfrm>
            <a:off x="6774641" y="2550694"/>
            <a:ext cx="1804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Preparation of Installation Binder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37" name="Rektangel 7">
            <a:extLst>
              <a:ext uri="{FF2B5EF4-FFF2-40B4-BE49-F238E27FC236}">
                <a16:creationId xmlns:a16="http://schemas.microsoft.com/office/drawing/2014/main" id="{74F3AF84-2949-F54B-AD46-505EB9C0E3DD}"/>
              </a:ext>
            </a:extLst>
          </p:cNvPr>
          <p:cNvSpPr/>
          <p:nvPr/>
        </p:nvSpPr>
        <p:spPr>
          <a:xfrm rot="2639320">
            <a:off x="8266053" y="3738539"/>
            <a:ext cx="576064" cy="58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Rak pil 18">
            <a:extLst>
              <a:ext uri="{FF2B5EF4-FFF2-40B4-BE49-F238E27FC236}">
                <a16:creationId xmlns:a16="http://schemas.microsoft.com/office/drawing/2014/main" id="{F3A1D6DA-4630-4D4C-A752-98BCC0EEEE5F}"/>
              </a:ext>
            </a:extLst>
          </p:cNvPr>
          <p:cNvCxnSpPr/>
          <p:nvPr/>
        </p:nvCxnSpPr>
        <p:spPr>
          <a:xfrm flipH="1">
            <a:off x="6704335" y="1952039"/>
            <a:ext cx="21754" cy="63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öger 15">
            <a:extLst>
              <a:ext uri="{FF2B5EF4-FFF2-40B4-BE49-F238E27FC236}">
                <a16:creationId xmlns:a16="http://schemas.microsoft.com/office/drawing/2014/main" id="{1AF91E78-E712-3C4E-920E-4B51645CFFC1}"/>
              </a:ext>
            </a:extLst>
          </p:cNvPr>
          <p:cNvSpPr/>
          <p:nvPr/>
        </p:nvSpPr>
        <p:spPr>
          <a:xfrm>
            <a:off x="4339481" y="1542240"/>
            <a:ext cx="2386608" cy="819599"/>
          </a:xfrm>
          <a:prstGeom prst="rightArrow">
            <a:avLst>
              <a:gd name="adj1" fmla="val 100000"/>
              <a:gd name="adj2" fmla="val 13924"/>
            </a:avLst>
          </a:prstGeom>
          <a:solidFill>
            <a:schemeClr val="bg1">
              <a:lumMod val="75000"/>
              <a:alpha val="44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ruta 16">
            <a:extLst>
              <a:ext uri="{FF2B5EF4-FFF2-40B4-BE49-F238E27FC236}">
                <a16:creationId xmlns:a16="http://schemas.microsoft.com/office/drawing/2014/main" id="{460084BB-C098-D348-9EA0-0A07259FF7CF}"/>
              </a:ext>
            </a:extLst>
          </p:cNvPr>
          <p:cNvSpPr txBox="1"/>
          <p:nvPr/>
        </p:nvSpPr>
        <p:spPr>
          <a:xfrm>
            <a:off x="4486536" y="1723313"/>
            <a:ext cx="26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Input from Design</a:t>
            </a:r>
            <a:endParaRPr lang="en-US"/>
          </a:p>
        </p:txBody>
      </p:sp>
      <p:cxnSp>
        <p:nvCxnSpPr>
          <p:cNvPr id="41" name="Rak pil 22">
            <a:extLst>
              <a:ext uri="{FF2B5EF4-FFF2-40B4-BE49-F238E27FC236}">
                <a16:creationId xmlns:a16="http://schemas.microsoft.com/office/drawing/2014/main" id="{26F7D425-5738-E64A-813F-DD6C44FDAE84}"/>
              </a:ext>
            </a:extLst>
          </p:cNvPr>
          <p:cNvCxnSpPr/>
          <p:nvPr/>
        </p:nvCxnSpPr>
        <p:spPr>
          <a:xfrm flipH="1">
            <a:off x="8532331" y="2988857"/>
            <a:ext cx="21754" cy="63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ruta 23">
            <a:extLst>
              <a:ext uri="{FF2B5EF4-FFF2-40B4-BE49-F238E27FC236}">
                <a16:creationId xmlns:a16="http://schemas.microsoft.com/office/drawing/2014/main" id="{D595280F-C252-D747-899C-481A7EC93165}"/>
              </a:ext>
            </a:extLst>
          </p:cNvPr>
          <p:cNvSpPr txBox="1"/>
          <p:nvPr/>
        </p:nvSpPr>
        <p:spPr>
          <a:xfrm>
            <a:off x="8165856" y="4523667"/>
            <a:ext cx="79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/>
              <a:t>IRR</a:t>
            </a:r>
          </a:p>
        </p:txBody>
      </p:sp>
    </p:spTree>
    <p:extLst>
      <p:ext uri="{BB962C8B-B14F-4D97-AF65-F5344CB8AC3E}">
        <p14:creationId xmlns:p14="http://schemas.microsoft.com/office/powerpoint/2010/main" val="338435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IRR </a:t>
            </a:r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57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purpose with </a:t>
            </a:r>
            <a:r>
              <a:rPr lang="en-GB" sz="2400" i="1" dirty="0">
                <a:solidFill>
                  <a:srgbClr val="0070C0"/>
                </a:solidFill>
              </a:rPr>
              <a:t>Installation Readiness Review </a:t>
            </a:r>
            <a:r>
              <a:rPr lang="en-GB" sz="2400" dirty="0"/>
              <a:t>is to; </a:t>
            </a:r>
          </a:p>
          <a:p>
            <a:r>
              <a:rPr lang="en-US" sz="2400" dirty="0"/>
              <a:t>review if the</a:t>
            </a:r>
            <a:r>
              <a:rPr lang="sv-SE" sz="2400" dirty="0"/>
              <a:t> </a:t>
            </a:r>
            <a:r>
              <a:rPr lang="en-US" sz="2400" dirty="0"/>
              <a:t>necessary preparations have been performed </a:t>
            </a:r>
          </a:p>
          <a:p>
            <a:r>
              <a:rPr lang="en-US" sz="2400" dirty="0"/>
              <a:t>and the supporting documentation are in place for the upcoming installation. </a:t>
            </a:r>
          </a:p>
          <a:p>
            <a:pPr marL="0" indent="0">
              <a:buNone/>
            </a:pPr>
            <a:endParaRPr lang="en-US" sz="2600" dirty="0"/>
          </a:p>
          <a:p>
            <a:pPr>
              <a:lnSpc>
                <a:spcPct val="200000"/>
              </a:lnSpc>
            </a:pPr>
            <a:r>
              <a:rPr lang="en-US" sz="1600" b="1" dirty="0"/>
              <a:t>Good shape </a:t>
            </a:r>
            <a:r>
              <a:rPr lang="en-US" sz="1600" dirty="0"/>
              <a:t>– Proceed</a:t>
            </a:r>
          </a:p>
          <a:p>
            <a:pPr>
              <a:lnSpc>
                <a:spcPct val="200000"/>
              </a:lnSpc>
            </a:pPr>
            <a:r>
              <a:rPr lang="en-US" sz="1600" b="1" dirty="0"/>
              <a:t>Minor things </a:t>
            </a:r>
            <a:r>
              <a:rPr lang="en-US" sz="1600" dirty="0"/>
              <a:t>to fix before start – Keep start date</a:t>
            </a:r>
          </a:p>
          <a:p>
            <a:pPr>
              <a:lnSpc>
                <a:spcPct val="200000"/>
              </a:lnSpc>
            </a:pPr>
            <a:r>
              <a:rPr lang="en-US" sz="1600" b="1" dirty="0"/>
              <a:t>Major things </a:t>
            </a:r>
            <a:r>
              <a:rPr lang="en-US" sz="1600" dirty="0"/>
              <a:t>to fix before start – Reschedule installation</a:t>
            </a:r>
          </a:p>
          <a:p>
            <a:pPr>
              <a:lnSpc>
                <a:spcPct val="200000"/>
              </a:lnSpc>
            </a:pPr>
            <a:r>
              <a:rPr lang="en-US" sz="1600" b="1" dirty="0"/>
              <a:t>Part</a:t>
            </a:r>
            <a:r>
              <a:rPr lang="en-US" sz="1600" dirty="0"/>
              <a:t> of package </a:t>
            </a:r>
            <a:r>
              <a:rPr lang="en-US" sz="1600" b="1" dirty="0"/>
              <a:t>not ready </a:t>
            </a:r>
            <a:r>
              <a:rPr lang="en-US" sz="1600" dirty="0"/>
              <a:t>– Split package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60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8277D4C-FC55-4948-84D1-142AB837A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6" y="1542240"/>
            <a:ext cx="4244020" cy="481411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Preparation of Installation Documentation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479004" y="2796928"/>
            <a:ext cx="3588940" cy="344040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464241" y="3174901"/>
            <a:ext cx="2880320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467544" y="3789040"/>
            <a:ext cx="2880320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" name="Rak pil 20"/>
          <p:cNvCxnSpPr>
            <a:cxnSpLocks/>
          </p:cNvCxnSpPr>
          <p:nvPr/>
        </p:nvCxnSpPr>
        <p:spPr>
          <a:xfrm flipV="1">
            <a:off x="3471610" y="2659330"/>
            <a:ext cx="2857257" cy="200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467544" y="4077072"/>
            <a:ext cx="2880320" cy="318584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/>
          <p:cNvSpPr/>
          <p:nvPr/>
        </p:nvSpPr>
        <p:spPr>
          <a:xfrm>
            <a:off x="467544" y="1916832"/>
            <a:ext cx="3444924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/>
          <p:cNvSpPr/>
          <p:nvPr/>
        </p:nvSpPr>
        <p:spPr>
          <a:xfrm>
            <a:off x="467544" y="2204864"/>
            <a:ext cx="3444924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467544" y="2492896"/>
            <a:ext cx="3444924" cy="304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/>
          <p:cNvSpPr/>
          <p:nvPr/>
        </p:nvSpPr>
        <p:spPr>
          <a:xfrm>
            <a:off x="483447" y="4417108"/>
            <a:ext cx="2880320" cy="288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/>
        </p:nvSpPr>
        <p:spPr>
          <a:xfrm>
            <a:off x="467544" y="4736254"/>
            <a:ext cx="2880320" cy="288032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/>
          <p:cNvSpPr/>
          <p:nvPr/>
        </p:nvSpPr>
        <p:spPr>
          <a:xfrm>
            <a:off x="467544" y="1628800"/>
            <a:ext cx="3444924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7163154" y="3762373"/>
            <a:ext cx="1163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1C3D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Installation Certificate of Compliance</a:t>
            </a:r>
            <a:endParaRPr lang="en-US" sz="1400">
              <a:solidFill>
                <a:srgbClr val="1C3D6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itchFamily="2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67544" y="6021288"/>
            <a:ext cx="2880320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12">
            <a:extLst>
              <a:ext uri="{FF2B5EF4-FFF2-40B4-BE49-F238E27FC236}">
                <a16:creationId xmlns:a16="http://schemas.microsoft.com/office/drawing/2014/main" id="{3BED18A9-1E0C-D945-A967-F03134F4C522}"/>
              </a:ext>
            </a:extLst>
          </p:cNvPr>
          <p:cNvSpPr/>
          <p:nvPr/>
        </p:nvSpPr>
        <p:spPr>
          <a:xfrm>
            <a:off x="457200" y="3490282"/>
            <a:ext cx="2836604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 15">
            <a:extLst>
              <a:ext uri="{FF2B5EF4-FFF2-40B4-BE49-F238E27FC236}">
                <a16:creationId xmlns:a16="http://schemas.microsoft.com/office/drawing/2014/main" id="{D918BEF0-018E-D84D-9D77-AC3E7847AA66}"/>
              </a:ext>
            </a:extLst>
          </p:cNvPr>
          <p:cNvSpPr/>
          <p:nvPr/>
        </p:nvSpPr>
        <p:spPr>
          <a:xfrm>
            <a:off x="456084" y="5083113"/>
            <a:ext cx="3456384" cy="288032"/>
          </a:xfrm>
          <a:prstGeom prst="rect">
            <a:avLst/>
          </a:prstGeom>
          <a:solidFill>
            <a:schemeClr val="accent2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15">
            <a:extLst>
              <a:ext uri="{FF2B5EF4-FFF2-40B4-BE49-F238E27FC236}">
                <a16:creationId xmlns:a16="http://schemas.microsoft.com/office/drawing/2014/main" id="{C944CB70-69A9-3245-894A-B694F3759D2D}"/>
              </a:ext>
            </a:extLst>
          </p:cNvPr>
          <p:cNvSpPr/>
          <p:nvPr/>
        </p:nvSpPr>
        <p:spPr>
          <a:xfrm>
            <a:off x="452491" y="5391533"/>
            <a:ext cx="3456384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15">
            <a:extLst>
              <a:ext uri="{FF2B5EF4-FFF2-40B4-BE49-F238E27FC236}">
                <a16:creationId xmlns:a16="http://schemas.microsoft.com/office/drawing/2014/main" id="{501CE2F7-2A2F-F048-82FE-F855085E9908}"/>
              </a:ext>
            </a:extLst>
          </p:cNvPr>
          <p:cNvSpPr/>
          <p:nvPr/>
        </p:nvSpPr>
        <p:spPr>
          <a:xfrm>
            <a:off x="452247" y="5690291"/>
            <a:ext cx="3456384" cy="288032"/>
          </a:xfrm>
          <a:prstGeom prst="rect">
            <a:avLst/>
          </a:prstGeom>
          <a:solidFill>
            <a:schemeClr val="accent3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Höger 5">
            <a:extLst>
              <a:ext uri="{FF2B5EF4-FFF2-40B4-BE49-F238E27FC236}">
                <a16:creationId xmlns:a16="http://schemas.microsoft.com/office/drawing/2014/main" id="{6589369A-FB3A-F84F-9AF1-50D512285CC6}"/>
              </a:ext>
            </a:extLst>
          </p:cNvPr>
          <p:cNvSpPr/>
          <p:nvPr/>
        </p:nvSpPr>
        <p:spPr>
          <a:xfrm>
            <a:off x="6245232" y="2204864"/>
            <a:ext cx="952955" cy="400039"/>
          </a:xfrm>
          <a:prstGeom prst="rightArrow">
            <a:avLst>
              <a:gd name="adj1" fmla="val 100000"/>
              <a:gd name="adj2" fmla="val 13924"/>
            </a:avLst>
          </a:prstGeom>
          <a:solidFill>
            <a:schemeClr val="accent1">
              <a:alpha val="44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ruta 6">
            <a:extLst>
              <a:ext uri="{FF2B5EF4-FFF2-40B4-BE49-F238E27FC236}">
                <a16:creationId xmlns:a16="http://schemas.microsoft.com/office/drawing/2014/main" id="{81B41D88-C57E-B148-B394-6632E9EF8C16}"/>
              </a:ext>
            </a:extLst>
          </p:cNvPr>
          <p:cNvSpPr txBox="1"/>
          <p:nvPr/>
        </p:nvSpPr>
        <p:spPr>
          <a:xfrm>
            <a:off x="6239244" y="2139133"/>
            <a:ext cx="102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Perform Installation</a:t>
            </a:r>
          </a:p>
        </p:txBody>
      </p:sp>
      <p:sp>
        <p:nvSpPr>
          <p:cNvPr id="37" name="Rektangel 7">
            <a:extLst>
              <a:ext uri="{FF2B5EF4-FFF2-40B4-BE49-F238E27FC236}">
                <a16:creationId xmlns:a16="http://schemas.microsoft.com/office/drawing/2014/main" id="{0FF80D38-D6BD-E941-8E13-A46419ABA357}"/>
              </a:ext>
            </a:extLst>
          </p:cNvPr>
          <p:cNvSpPr/>
          <p:nvPr/>
        </p:nvSpPr>
        <p:spPr>
          <a:xfrm rot="2639320">
            <a:off x="7932533" y="5196406"/>
            <a:ext cx="231351" cy="25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Rak pil 18">
            <a:extLst>
              <a:ext uri="{FF2B5EF4-FFF2-40B4-BE49-F238E27FC236}">
                <a16:creationId xmlns:a16="http://schemas.microsoft.com/office/drawing/2014/main" id="{DCA0BF54-F25A-9C4F-A123-7DF2A7FA565A}"/>
              </a:ext>
            </a:extLst>
          </p:cNvPr>
          <p:cNvCxnSpPr>
            <a:cxnSpLocks/>
          </p:cNvCxnSpPr>
          <p:nvPr/>
        </p:nvCxnSpPr>
        <p:spPr>
          <a:xfrm>
            <a:off x="6241701" y="1758421"/>
            <a:ext cx="0" cy="44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20">
            <a:extLst>
              <a:ext uri="{FF2B5EF4-FFF2-40B4-BE49-F238E27FC236}">
                <a16:creationId xmlns:a16="http://schemas.microsoft.com/office/drawing/2014/main" id="{0D1B1A7D-B7A7-7345-9A6E-F547E2AF3AD7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8057955" y="3080102"/>
            <a:ext cx="0" cy="698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Höger 15">
            <a:extLst>
              <a:ext uri="{FF2B5EF4-FFF2-40B4-BE49-F238E27FC236}">
                <a16:creationId xmlns:a16="http://schemas.microsoft.com/office/drawing/2014/main" id="{27B130C4-302F-1B4D-988A-95BFDF21FC7B}"/>
              </a:ext>
            </a:extLst>
          </p:cNvPr>
          <p:cNvSpPr/>
          <p:nvPr/>
        </p:nvSpPr>
        <p:spPr>
          <a:xfrm>
            <a:off x="5097402" y="1541906"/>
            <a:ext cx="1103523" cy="434854"/>
          </a:xfrm>
          <a:prstGeom prst="rightArrow">
            <a:avLst>
              <a:gd name="adj1" fmla="val 100000"/>
              <a:gd name="adj2" fmla="val 13924"/>
            </a:avLst>
          </a:prstGeom>
          <a:solidFill>
            <a:schemeClr val="bg1">
              <a:lumMod val="75000"/>
              <a:alpha val="44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ruta 16">
            <a:extLst>
              <a:ext uri="{FF2B5EF4-FFF2-40B4-BE49-F238E27FC236}">
                <a16:creationId xmlns:a16="http://schemas.microsoft.com/office/drawing/2014/main" id="{D44D99E3-74E3-3642-AC2E-226BA952AB44}"/>
              </a:ext>
            </a:extLst>
          </p:cNvPr>
          <p:cNvSpPr txBox="1"/>
          <p:nvPr/>
        </p:nvSpPr>
        <p:spPr>
          <a:xfrm>
            <a:off x="5204237" y="1511206"/>
            <a:ext cx="88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Pre Job Briefing</a:t>
            </a:r>
            <a:endParaRPr lang="en-US" sz="1400"/>
          </a:p>
        </p:txBody>
      </p:sp>
      <p:sp>
        <p:nvSpPr>
          <p:cNvPr id="42" name="Höger 19">
            <a:extLst>
              <a:ext uri="{FF2B5EF4-FFF2-40B4-BE49-F238E27FC236}">
                <a16:creationId xmlns:a16="http://schemas.microsoft.com/office/drawing/2014/main" id="{13874979-0E96-8546-B0E8-E7668DC2FAFB}"/>
              </a:ext>
            </a:extLst>
          </p:cNvPr>
          <p:cNvSpPr/>
          <p:nvPr/>
        </p:nvSpPr>
        <p:spPr>
          <a:xfrm>
            <a:off x="7183206" y="2882835"/>
            <a:ext cx="874749" cy="394533"/>
          </a:xfrm>
          <a:prstGeom prst="rightArrow">
            <a:avLst>
              <a:gd name="adj1" fmla="val 100000"/>
              <a:gd name="adj2" fmla="val 13924"/>
            </a:avLst>
          </a:prstGeom>
          <a:solidFill>
            <a:schemeClr val="accent2">
              <a:lumMod val="75000"/>
              <a:alpha val="44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ruta 21">
            <a:extLst>
              <a:ext uri="{FF2B5EF4-FFF2-40B4-BE49-F238E27FC236}">
                <a16:creationId xmlns:a16="http://schemas.microsoft.com/office/drawing/2014/main" id="{FFC179C4-2313-0D4D-942F-5011C4D70191}"/>
              </a:ext>
            </a:extLst>
          </p:cNvPr>
          <p:cNvSpPr txBox="1"/>
          <p:nvPr/>
        </p:nvSpPr>
        <p:spPr>
          <a:xfrm>
            <a:off x="7169818" y="2830449"/>
            <a:ext cx="110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Test &amp; Inspection</a:t>
            </a:r>
          </a:p>
        </p:txBody>
      </p:sp>
      <p:cxnSp>
        <p:nvCxnSpPr>
          <p:cNvPr id="44" name="Rak pil 22">
            <a:extLst>
              <a:ext uri="{FF2B5EF4-FFF2-40B4-BE49-F238E27FC236}">
                <a16:creationId xmlns:a16="http://schemas.microsoft.com/office/drawing/2014/main" id="{1CAFD9E1-807B-D147-8C86-202139BD751B}"/>
              </a:ext>
            </a:extLst>
          </p:cNvPr>
          <p:cNvCxnSpPr>
            <a:cxnSpLocks/>
          </p:cNvCxnSpPr>
          <p:nvPr/>
        </p:nvCxnSpPr>
        <p:spPr>
          <a:xfrm>
            <a:off x="7210645" y="2452448"/>
            <a:ext cx="0" cy="430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ktangel 7">
            <a:extLst>
              <a:ext uri="{FF2B5EF4-FFF2-40B4-BE49-F238E27FC236}">
                <a16:creationId xmlns:a16="http://schemas.microsoft.com/office/drawing/2014/main" id="{AE2FDF93-EDCB-E54B-B3F1-986B087EEAF7}"/>
              </a:ext>
            </a:extLst>
          </p:cNvPr>
          <p:cNvSpPr/>
          <p:nvPr/>
        </p:nvSpPr>
        <p:spPr>
          <a:xfrm rot="2639320">
            <a:off x="8427487" y="5186650"/>
            <a:ext cx="231351" cy="2557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ruta 23">
            <a:extLst>
              <a:ext uri="{FF2B5EF4-FFF2-40B4-BE49-F238E27FC236}">
                <a16:creationId xmlns:a16="http://schemas.microsoft.com/office/drawing/2014/main" id="{27432FAE-6527-E343-8364-F2DAD7051A39}"/>
              </a:ext>
            </a:extLst>
          </p:cNvPr>
          <p:cNvSpPr txBox="1"/>
          <p:nvPr/>
        </p:nvSpPr>
        <p:spPr>
          <a:xfrm>
            <a:off x="8270309" y="5608991"/>
            <a:ext cx="63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accent3">
                    <a:lumMod val="50000"/>
                  </a:schemeClr>
                </a:solidFill>
              </a:rPr>
              <a:t>SRR</a:t>
            </a:r>
          </a:p>
        </p:txBody>
      </p:sp>
      <p:sp>
        <p:nvSpPr>
          <p:cNvPr id="47" name="textruta 23">
            <a:extLst>
              <a:ext uri="{FF2B5EF4-FFF2-40B4-BE49-F238E27FC236}">
                <a16:creationId xmlns:a16="http://schemas.microsoft.com/office/drawing/2014/main" id="{CBAD15E0-CC4E-9043-98C5-97235C899CFC}"/>
              </a:ext>
            </a:extLst>
          </p:cNvPr>
          <p:cNvSpPr txBox="1"/>
          <p:nvPr/>
        </p:nvSpPr>
        <p:spPr>
          <a:xfrm>
            <a:off x="7688301" y="5608991"/>
            <a:ext cx="63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/>
              <a:t>TRR</a:t>
            </a:r>
          </a:p>
        </p:txBody>
      </p:sp>
      <p:cxnSp>
        <p:nvCxnSpPr>
          <p:cNvPr id="52" name="Rak pil 20">
            <a:extLst>
              <a:ext uri="{FF2B5EF4-FFF2-40B4-BE49-F238E27FC236}">
                <a16:creationId xmlns:a16="http://schemas.microsoft.com/office/drawing/2014/main" id="{8306FA50-C720-714B-8E4E-4CA28D01ABA1}"/>
              </a:ext>
            </a:extLst>
          </p:cNvPr>
          <p:cNvCxnSpPr>
            <a:cxnSpLocks/>
          </p:cNvCxnSpPr>
          <p:nvPr/>
        </p:nvCxnSpPr>
        <p:spPr>
          <a:xfrm flipH="1">
            <a:off x="3995936" y="3080102"/>
            <a:ext cx="3096344" cy="2077090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ktangel 26">
            <a:extLst>
              <a:ext uri="{FF2B5EF4-FFF2-40B4-BE49-F238E27FC236}">
                <a16:creationId xmlns:a16="http://schemas.microsoft.com/office/drawing/2014/main" id="{97048260-A113-DC46-AA73-C7DE66B6BC35}"/>
              </a:ext>
            </a:extLst>
          </p:cNvPr>
          <p:cNvSpPr/>
          <p:nvPr/>
        </p:nvSpPr>
        <p:spPr>
          <a:xfrm>
            <a:off x="7152326" y="3778314"/>
            <a:ext cx="1098289" cy="706782"/>
          </a:xfrm>
          <a:prstGeom prst="rect">
            <a:avLst/>
          </a:prstGeom>
          <a:solidFill>
            <a:schemeClr val="accent2">
              <a:lumMod val="75000"/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0" name="Rak pil 20">
            <a:extLst>
              <a:ext uri="{FF2B5EF4-FFF2-40B4-BE49-F238E27FC236}">
                <a16:creationId xmlns:a16="http://schemas.microsoft.com/office/drawing/2014/main" id="{7CE7373A-01F1-5643-B2A3-FB3E3B191109}"/>
              </a:ext>
            </a:extLst>
          </p:cNvPr>
          <p:cNvCxnSpPr>
            <a:cxnSpLocks/>
          </p:cNvCxnSpPr>
          <p:nvPr/>
        </p:nvCxnSpPr>
        <p:spPr>
          <a:xfrm>
            <a:off x="8057976" y="4485096"/>
            <a:ext cx="0" cy="630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47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ESS </a:t>
            </a:r>
            <a:r>
              <a:rPr lang="sv-SE" dirty="0" err="1"/>
              <a:t>Work</a:t>
            </a:r>
            <a:r>
              <a:rPr lang="sv-SE" dirty="0"/>
              <a:t> Orders 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804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/>
              <a:t>Work Order </a:t>
            </a:r>
            <a:r>
              <a:rPr lang="en-US" dirty="0"/>
              <a:t>(WO) control the release of work and work/safety </a:t>
            </a:r>
          </a:p>
          <a:p>
            <a:pPr lvl="1"/>
            <a:r>
              <a:rPr lang="en-US" dirty="0"/>
              <a:t>some aspects are:</a:t>
            </a:r>
          </a:p>
          <a:p>
            <a:pPr lvl="2"/>
            <a:r>
              <a:rPr lang="en-US" dirty="0"/>
              <a:t>No work shall be executed unless it is planed and organized</a:t>
            </a:r>
          </a:p>
          <a:p>
            <a:pPr lvl="2"/>
            <a:r>
              <a:rPr lang="en-US" dirty="0"/>
              <a:t>Synchronize the work with other parallel work (same area)</a:t>
            </a:r>
          </a:p>
          <a:p>
            <a:pPr lvl="2"/>
            <a:r>
              <a:rPr lang="en-US" dirty="0"/>
              <a:t>To control plant conditions and equipment</a:t>
            </a:r>
          </a:p>
          <a:p>
            <a:pPr lvl="2"/>
            <a:r>
              <a:rPr lang="en-US" dirty="0"/>
              <a:t>To plan and organize delimitations and tag outs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sz="1200" dirty="0"/>
              <a:t>“becomes more and more important when entering in to the test and commissioning phase!”</a:t>
            </a:r>
          </a:p>
          <a:p>
            <a:pPr marL="914400" lvl="2" indent="0">
              <a:buNone/>
            </a:pPr>
            <a:endParaRPr lang="en-US" sz="1200" dirty="0"/>
          </a:p>
          <a:p>
            <a:r>
              <a:rPr lang="en-GB" dirty="0"/>
              <a:t>The Work Order will mainly state:</a:t>
            </a:r>
          </a:p>
          <a:p>
            <a:pPr lvl="2">
              <a:buFont typeface="+mj-lt"/>
              <a:buAutoNum type="arabicPeriod"/>
            </a:pPr>
            <a:r>
              <a:rPr lang="en-GB" sz="2100" dirty="0"/>
              <a:t> </a:t>
            </a:r>
            <a:r>
              <a:rPr lang="en-GB" dirty="0"/>
              <a:t>Installation activity start and end time</a:t>
            </a:r>
          </a:p>
          <a:p>
            <a:pPr lvl="2">
              <a:buFont typeface="+mj-lt"/>
              <a:buAutoNum type="arabicPeriod"/>
            </a:pPr>
            <a:r>
              <a:rPr lang="en-GB" dirty="0"/>
              <a:t> Summary of the activity</a:t>
            </a:r>
          </a:p>
          <a:p>
            <a:pPr lvl="2">
              <a:buFont typeface="+mj-lt"/>
              <a:buAutoNum type="arabicPeriod"/>
            </a:pPr>
            <a:r>
              <a:rPr lang="en-GB" dirty="0"/>
              <a:t> Documents related to this activity (RAMS)</a:t>
            </a:r>
          </a:p>
          <a:p>
            <a:pPr lvl="2">
              <a:buFont typeface="+mj-lt"/>
              <a:buAutoNum type="arabicPeriod"/>
            </a:pPr>
            <a:r>
              <a:rPr lang="en-GB" dirty="0"/>
              <a:t> Any need for delimitations/tag outs</a:t>
            </a:r>
          </a:p>
          <a:p>
            <a:pPr marL="914400" lvl="2" indent="0">
              <a:buNone/>
            </a:pPr>
            <a:endParaRPr lang="en-GB" dirty="0"/>
          </a:p>
          <a:p>
            <a:r>
              <a:rPr lang="en-US" b="1" u="sng" dirty="0">
                <a:hlinkClick r:id="rId2"/>
              </a:rPr>
              <a:t> </a:t>
            </a:r>
            <a:r>
              <a:rPr lang="en-US" sz="1900" b="1" u="sng" dirty="0">
                <a:hlinkClick r:id="rId2"/>
              </a:rPr>
              <a:t>https://jira.esss.lu.se/servicedesk/customer/portal/11</a:t>
            </a:r>
            <a:endParaRPr lang="en-US" sz="1900" b="1" dirty="0"/>
          </a:p>
          <a:p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608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WOs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04" y="1609611"/>
            <a:ext cx="3038124" cy="5111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609611"/>
            <a:ext cx="3145334" cy="5111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0653" y="1609611"/>
            <a:ext cx="18891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Minor work</a:t>
            </a:r>
          </a:p>
          <a:p>
            <a:r>
              <a:rPr lang="en-US" dirty="0"/>
              <a:t>6 fields + RAMS </a:t>
            </a:r>
            <a:br>
              <a:rPr lang="en-US" dirty="0"/>
            </a:br>
            <a:r>
              <a:rPr lang="en-US" dirty="0"/>
              <a:t>(attached)</a:t>
            </a:r>
          </a:p>
          <a:p>
            <a:endParaRPr lang="en-US" dirty="0"/>
          </a:p>
          <a:p>
            <a:r>
              <a:rPr lang="en-US" b="1" dirty="0"/>
              <a:t>Normal work</a:t>
            </a:r>
          </a:p>
          <a:p>
            <a:r>
              <a:rPr lang="en-US" dirty="0"/>
              <a:t>6 fields + link to </a:t>
            </a:r>
            <a:br>
              <a:rPr lang="en-US" dirty="0"/>
            </a:br>
            <a:r>
              <a:rPr lang="en-US" dirty="0"/>
              <a:t>installation Binder</a:t>
            </a:r>
          </a:p>
        </p:txBody>
      </p:sp>
    </p:spTree>
    <p:extLst>
      <p:ext uri="{BB962C8B-B14F-4D97-AF65-F5344CB8AC3E}">
        <p14:creationId xmlns:p14="http://schemas.microsoft.com/office/powerpoint/2010/main" val="424679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Risk Assessment and Method Statement (RAMS)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What’s the purpose with a RAMS?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100" dirty="0"/>
              <a:t>Identify hazards and associated risks for an activity and determine if sufficient controls are in place (to reduce the risks to an acceptable level)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Who is responsible for preparing the RAMS?</a:t>
            </a:r>
          </a:p>
          <a:p>
            <a:pPr>
              <a:buFontTx/>
              <a:buChar char="-"/>
            </a:pPr>
            <a:r>
              <a:rPr lang="en-US" sz="2000" dirty="0"/>
              <a:t>Installation Package Lead for making sure it’s prepared.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What does a RAMS consist of?</a:t>
            </a:r>
          </a:p>
          <a:p>
            <a:pPr marL="0" indent="0">
              <a:buNone/>
            </a:pPr>
            <a:r>
              <a:rPr lang="en-US" sz="2000" dirty="0"/>
              <a:t>The RAMS consists of two parts:</a:t>
            </a:r>
          </a:p>
          <a:p>
            <a:pPr>
              <a:buFontTx/>
              <a:buChar char="-"/>
            </a:pPr>
            <a:r>
              <a:rPr lang="en-US" sz="2100" dirty="0"/>
              <a:t>A method statement, i.e. a detailed break down/description of the work to be carried out and material to be used to perform this task</a:t>
            </a:r>
          </a:p>
          <a:p>
            <a:pPr>
              <a:buFontTx/>
              <a:buChar char="-"/>
            </a:pPr>
            <a:r>
              <a:rPr lang="en-US" sz="2100" dirty="0"/>
              <a:t>A risk assessment, i.e. identify the risks associated to the work steps detailed in the method statement. Including adjacent risk.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20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73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 installation Project </a:t>
            </a:r>
            <a:r>
              <a:rPr lang="en-US" sz="1800" dirty="0"/>
              <a:t>(Infrastructure and Component installation)</a:t>
            </a:r>
            <a:endParaRPr lang="en-US" dirty="0"/>
          </a:p>
          <a:p>
            <a:r>
              <a:rPr lang="en-US" dirty="0"/>
              <a:t>Harmonized ways of working at ESS</a:t>
            </a:r>
          </a:p>
          <a:p>
            <a:pPr lvl="1"/>
            <a:r>
              <a:rPr lang="en-US" dirty="0"/>
              <a:t>Outline</a:t>
            </a:r>
          </a:p>
          <a:p>
            <a:pPr lvl="1"/>
            <a:r>
              <a:rPr lang="sv-SE" dirty="0"/>
              <a:t>The Installation Binder ”Practical </a:t>
            </a:r>
            <a:r>
              <a:rPr lang="sv-SE" dirty="0" err="1"/>
              <a:t>Use</a:t>
            </a:r>
            <a:r>
              <a:rPr lang="sv-SE" dirty="0"/>
              <a:t>”</a:t>
            </a:r>
          </a:p>
          <a:p>
            <a:pPr lvl="1"/>
            <a:r>
              <a:rPr lang="sv-SE" dirty="0"/>
              <a:t>The Installation </a:t>
            </a:r>
            <a:r>
              <a:rPr lang="sv-SE" dirty="0" err="1"/>
              <a:t>Readiness</a:t>
            </a:r>
            <a:r>
              <a:rPr lang="sv-SE" dirty="0"/>
              <a:t> Review (IRR)</a:t>
            </a:r>
          </a:p>
          <a:p>
            <a:pPr lvl="1"/>
            <a:r>
              <a:rPr lang="sv-SE" dirty="0"/>
              <a:t>The RAMS ”Practical </a:t>
            </a:r>
            <a:r>
              <a:rPr lang="sv-SE" dirty="0" err="1"/>
              <a:t>Use</a:t>
            </a:r>
            <a:r>
              <a:rPr lang="sv-SE" dirty="0"/>
              <a:t>”</a:t>
            </a:r>
          </a:p>
          <a:p>
            <a:pPr lvl="1"/>
            <a:r>
              <a:rPr lang="sv-SE" dirty="0"/>
              <a:t>ESS </a:t>
            </a:r>
            <a:r>
              <a:rPr lang="sv-SE" dirty="0" err="1"/>
              <a:t>Work</a:t>
            </a:r>
            <a:r>
              <a:rPr lang="sv-SE" dirty="0"/>
              <a:t> Orders ”</a:t>
            </a:r>
            <a:r>
              <a:rPr lang="en-US" dirty="0"/>
              <a:t>Mandatory</a:t>
            </a:r>
            <a:r>
              <a:rPr lang="sv-SE" dirty="0"/>
              <a:t> for all installation </a:t>
            </a:r>
            <a:r>
              <a:rPr lang="en-US" dirty="0"/>
              <a:t>work”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5610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Installation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AD will change the set up for Installation;</a:t>
            </a:r>
          </a:p>
          <a:p>
            <a:pPr lvl="1"/>
            <a:r>
              <a:rPr lang="en-US" sz="2000" dirty="0"/>
              <a:t>Current approach - Component installation and Infrastructure project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AD Will merge Infra structure project with component installation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Main purposes for the change is;</a:t>
            </a:r>
          </a:p>
          <a:p>
            <a:pPr lvl="1"/>
            <a:r>
              <a:rPr lang="en-US" sz="2000" dirty="0"/>
              <a:t>Simplify – Reduce the current amount of interfaces</a:t>
            </a:r>
          </a:p>
          <a:p>
            <a:pPr lvl="1"/>
            <a:r>
              <a:rPr lang="en-US" sz="2000" dirty="0"/>
              <a:t>Clarify – Responsibilities, one AD installation coordinator, uniform implementation of processes</a:t>
            </a:r>
          </a:p>
          <a:p>
            <a:pPr lvl="1"/>
            <a:r>
              <a:rPr lang="en-US" sz="2000" dirty="0"/>
              <a:t>Clarify – Responsibilities for planning and reporting (Own org and IK part.)</a:t>
            </a:r>
          </a:p>
          <a:p>
            <a:pPr lvl="1"/>
            <a:r>
              <a:rPr lang="en-US" sz="2000" dirty="0"/>
              <a:t>Use of resources – Improve and coordinate use of common resources</a:t>
            </a:r>
          </a:p>
          <a:p>
            <a:pPr lvl="1"/>
            <a:r>
              <a:rPr lang="en-US" sz="2000" dirty="0"/>
              <a:t>Release resources for IK delivery of components “expediting”</a:t>
            </a:r>
          </a:p>
          <a:p>
            <a:pPr lvl="1"/>
            <a:r>
              <a:rPr lang="en-US" sz="2000" dirty="0"/>
              <a:t>Clarify and align Infra project installation planning with component installation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Budget allocation, Infra project budget (WP 15/16 +CR) and WP 98</a:t>
            </a:r>
          </a:p>
          <a:p>
            <a:pPr lvl="1"/>
            <a:endParaRPr lang="en-US" sz="2000" dirty="0"/>
          </a:p>
          <a:p>
            <a:pPr lvl="1"/>
            <a:endParaRPr lang="en-US" sz="1600" dirty="0"/>
          </a:p>
          <a:p>
            <a:pPr lvl="2"/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20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“Project changes over time”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2038350"/>
            <a:ext cx="4040188" cy="639762"/>
          </a:xfrm>
        </p:spPr>
        <p:txBody>
          <a:bodyPr/>
          <a:lstStyle/>
          <a:p>
            <a:r>
              <a:rPr lang="en-US" dirty="0"/>
              <a:t>Engineering phase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2982912"/>
            <a:ext cx="4040188" cy="3570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Design and planning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sv-SE" dirty="0"/>
              <a:t>AD Project</a:t>
            </a:r>
          </a:p>
          <a:p>
            <a:pPr marL="0" indent="0" algn="ctr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WP x -------------------------- WP z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73625" y="2038350"/>
            <a:ext cx="4041775" cy="639762"/>
          </a:xfrm>
        </p:spPr>
        <p:txBody>
          <a:bodyPr/>
          <a:lstStyle/>
          <a:p>
            <a:r>
              <a:rPr lang="en-US" dirty="0"/>
              <a:t>Construction phase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873625" y="2982912"/>
            <a:ext cx="43465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Installation &amp; Commissioning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" dirty="0"/>
          </a:p>
          <a:p>
            <a:pPr marL="0" indent="0" algn="ctr">
              <a:buNone/>
            </a:pPr>
            <a:r>
              <a:rPr lang="sv-SE" dirty="0"/>
              <a:t>AD Project</a:t>
            </a:r>
          </a:p>
          <a:p>
            <a:pPr marL="0" indent="0" algn="ctr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 Installation 	 </a:t>
            </a:r>
            <a:r>
              <a:rPr lang="en-AU" sz="1600" dirty="0"/>
              <a:t>Commissioning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Mainly Installation and commissioning focus</a:t>
            </a:r>
          </a:p>
          <a:p>
            <a:pPr marL="0" indent="0">
              <a:buNone/>
            </a:pPr>
            <a:r>
              <a:rPr lang="en-US" sz="1200" dirty="0"/>
              <a:t>Components matrixed for installation and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12" name="Rectangle 11"/>
          <p:cNvSpPr/>
          <p:nvPr/>
        </p:nvSpPr>
        <p:spPr>
          <a:xfrm>
            <a:off x="443163" y="1600200"/>
            <a:ext cx="5646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project consist of mainly 2 high level phases</a:t>
            </a:r>
          </a:p>
        </p:txBody>
      </p:sp>
      <p:sp>
        <p:nvSpPr>
          <p:cNvPr id="14" name="Left Brace 13"/>
          <p:cNvSpPr/>
          <p:nvPr/>
        </p:nvSpPr>
        <p:spPr>
          <a:xfrm rot="5400000">
            <a:off x="2057400" y="3124200"/>
            <a:ext cx="381000" cy="38862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Box 14"/>
          <p:cNvSpPr txBox="1"/>
          <p:nvPr/>
        </p:nvSpPr>
        <p:spPr>
          <a:xfrm>
            <a:off x="381000" y="5694402"/>
            <a:ext cx="2594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Mainly component focus</a:t>
            </a:r>
          </a:p>
          <a:p>
            <a:r>
              <a:rPr lang="en-US" sz="1200" dirty="0"/>
              <a:t>Installation &amp; Commissioning matrixed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781800" y="4876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4800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3000" y="4876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95800" y="2038350"/>
            <a:ext cx="0" cy="45910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6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“Daily stand up” meetings in the buildings</a:t>
            </a:r>
          </a:p>
          <a:p>
            <a:r>
              <a:rPr lang="en-US" dirty="0"/>
              <a:t>“Daily” meeting in “installation room”</a:t>
            </a:r>
          </a:p>
          <a:p>
            <a:pPr lvl="1"/>
            <a:r>
              <a:rPr lang="en-US" dirty="0"/>
              <a:t>Principal agenda</a:t>
            </a:r>
          </a:p>
          <a:p>
            <a:pPr lvl="2"/>
            <a:r>
              <a:rPr lang="en-US" dirty="0"/>
              <a:t>Plan/Comply or explain deviation/Issues (meetings outside)</a:t>
            </a:r>
          </a:p>
          <a:p>
            <a:r>
              <a:rPr lang="en-US" dirty="0"/>
              <a:t>Weekly Meetings</a:t>
            </a:r>
          </a:p>
          <a:p>
            <a:pPr lvl="1"/>
            <a:r>
              <a:rPr lang="en-US" dirty="0"/>
              <a:t>Installation detailed working and follow up meetings (weekly)</a:t>
            </a:r>
          </a:p>
          <a:p>
            <a:pPr lvl="2"/>
            <a:r>
              <a:rPr lang="en-US" dirty="0"/>
              <a:t>Detail planning and organization of installation activities</a:t>
            </a:r>
          </a:p>
          <a:p>
            <a:pPr lvl="2"/>
            <a:r>
              <a:rPr lang="en-US" dirty="0"/>
              <a:t>Service needs (</a:t>
            </a:r>
            <a:r>
              <a:rPr lang="en-US" dirty="0" err="1"/>
              <a:t>eg</a:t>
            </a:r>
            <a:r>
              <a:rPr lang="en-US" dirty="0"/>
              <a:t>. transportation, storage, tools, workshops)</a:t>
            </a:r>
          </a:p>
          <a:p>
            <a:pPr lvl="2"/>
            <a:r>
              <a:rPr lang="en-US" dirty="0"/>
              <a:t>Installation binder</a:t>
            </a:r>
          </a:p>
          <a:p>
            <a:pPr lvl="2"/>
            <a:r>
              <a:rPr lang="en-US" dirty="0"/>
              <a:t>Commissioning</a:t>
            </a:r>
          </a:p>
          <a:p>
            <a:pPr lvl="1"/>
            <a:r>
              <a:rPr lang="en-US" dirty="0"/>
              <a:t>Installation and commissioning meeting “Information” (Friday)</a:t>
            </a:r>
          </a:p>
          <a:p>
            <a:pPr lvl="2"/>
            <a:r>
              <a:rPr lang="en-US" dirty="0"/>
              <a:t>Share information </a:t>
            </a:r>
          </a:p>
          <a:p>
            <a:pPr lvl="2"/>
            <a:r>
              <a:rPr lang="en-US" dirty="0"/>
              <a:t>General presentations</a:t>
            </a:r>
          </a:p>
          <a:p>
            <a:pPr lvl="2"/>
            <a:r>
              <a:rPr lang="en-US" dirty="0"/>
              <a:t>Status updates</a:t>
            </a:r>
          </a:p>
          <a:p>
            <a:pPr lvl="2"/>
            <a:r>
              <a:rPr lang="en-US" dirty="0"/>
              <a:t>Safety /quality aspects</a:t>
            </a:r>
          </a:p>
          <a:p>
            <a:pPr lvl="2"/>
            <a:r>
              <a:rPr lang="en-US" dirty="0"/>
              <a:t>Issues solved/new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508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Harmonized ways of working at 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70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ESS is implementing harmonized ”ways of working”</a:t>
            </a:r>
          </a:p>
          <a:p>
            <a:pPr lvl="1"/>
            <a:r>
              <a:rPr lang="en-US" dirty="0"/>
              <a:t>Installation binder (IB)</a:t>
            </a:r>
            <a:r>
              <a:rPr lang="sv-SE" dirty="0"/>
              <a:t> and Installation </a:t>
            </a:r>
            <a:r>
              <a:rPr lang="sv-SE" dirty="0" err="1"/>
              <a:t>Readiness</a:t>
            </a:r>
            <a:r>
              <a:rPr lang="sv-SE" dirty="0"/>
              <a:t> Review (IRR)</a:t>
            </a:r>
          </a:p>
          <a:p>
            <a:pPr lvl="1"/>
            <a:r>
              <a:rPr lang="en-US" dirty="0"/>
              <a:t>Risk Assessment and Method Statement (RAMS)</a:t>
            </a:r>
          </a:p>
          <a:p>
            <a:pPr lvl="1"/>
            <a:r>
              <a:rPr lang="en-US" dirty="0"/>
              <a:t>The Work Order process (WO)</a:t>
            </a:r>
          </a:p>
          <a:p>
            <a:pPr lvl="1"/>
            <a:r>
              <a:rPr lang="en-US" dirty="0"/>
              <a:t>NCR (Non Conformity Report)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Services and support </a:t>
            </a:r>
          </a:p>
          <a:p>
            <a:pPr lvl="1"/>
            <a:r>
              <a:rPr lang="en-US" dirty="0"/>
              <a:t>Information can be found at ESS Installation web page</a:t>
            </a:r>
          </a:p>
          <a:p>
            <a:pPr lvl="1"/>
            <a:r>
              <a:rPr lang="en-US" dirty="0">
                <a:hlinkClick r:id="rId2"/>
              </a:rPr>
              <a:t>https://confluence.esss.lu.se/category/essinst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5" name="AutoShape 2" descr="process_new.jpeg">
            <a:extLst>
              <a:ext uri="{FF2B5EF4-FFF2-40B4-BE49-F238E27FC236}">
                <a16:creationId xmlns:a16="http://schemas.microsoft.com/office/drawing/2014/main" id="{235FF907-8CF2-5545-A771-1A0EC61627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4" descr="process_new.jpeg">
            <a:extLst>
              <a:ext uri="{FF2B5EF4-FFF2-40B4-BE49-F238E27FC236}">
                <a16:creationId xmlns:a16="http://schemas.microsoft.com/office/drawing/2014/main" id="{8CA3D5FE-BD1D-3842-B90D-CCF5D5A5F6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B2C946-2301-794D-8D22-F1EFCEEA9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276600"/>
            <a:ext cx="4572000" cy="16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1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Installation Services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1469122"/>
            <a:ext cx="7496772" cy="509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1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1619" y="4617131"/>
            <a:ext cx="2592289" cy="15853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between In Kind, ESS WP and  Installation Package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115616" y="2132856"/>
            <a:ext cx="2698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 installation coordinator</a:t>
            </a:r>
          </a:p>
          <a:p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3240662"/>
            <a:ext cx="2494016" cy="369332"/>
          </a:xfrm>
          <a:prstGeom prst="rect">
            <a:avLst/>
          </a:prstGeom>
          <a:solidFill>
            <a:srgbClr val="AEC5E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Installation package lead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3234737"/>
            <a:ext cx="2573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 Work package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 Liaison Officers</a:t>
            </a:r>
          </a:p>
          <a:p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401905" y="2132855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IK partner</a:t>
            </a:r>
          </a:p>
          <a:p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1226988" y="4725144"/>
            <a:ext cx="21793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Responsible for;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Installation binder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NCR</a:t>
            </a:r>
            <a:endParaRPr lang="sv-SE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87924" y="3429000"/>
            <a:ext cx="1836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03748" y="2600908"/>
            <a:ext cx="0" cy="455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03748" y="3933056"/>
            <a:ext cx="0" cy="455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58806" y="2672916"/>
            <a:ext cx="0" cy="455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87925" y="2672916"/>
            <a:ext cx="3070881" cy="61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92457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28584</TotalTime>
  <Words>876</Words>
  <Application>Microsoft Macintosh PowerPoint</Application>
  <PresentationFormat>Bildspel på skärmen (4:3)</PresentationFormat>
  <Paragraphs>193</Paragraphs>
  <Slides>18</Slides>
  <Notes>1</Notes>
  <HiddenSlides>2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ESS Core Powerpoint</vt:lpstr>
      <vt:lpstr>Workshop commissioning  2018-10-16 Installation Coordination at ESS</vt:lpstr>
      <vt:lpstr>Agenda</vt:lpstr>
      <vt:lpstr>AD Installation Project</vt:lpstr>
      <vt:lpstr>Introduction “Project changes over time”</vt:lpstr>
      <vt:lpstr>Implementation</vt:lpstr>
      <vt:lpstr>Harmonized ways of working at ESS</vt:lpstr>
      <vt:lpstr>Introduction</vt:lpstr>
      <vt:lpstr>ESS Installation Services</vt:lpstr>
      <vt:lpstr>Interface between In Kind, ESS WP and  Installation Package lead</vt:lpstr>
      <vt:lpstr>Installation Binder</vt:lpstr>
      <vt:lpstr>Input from Design / Manufacturer</vt:lpstr>
      <vt:lpstr>Preparation of Installation Documentation</vt:lpstr>
      <vt:lpstr>Purpose IRR Documentation</vt:lpstr>
      <vt:lpstr>Preparation of Installation Documentation</vt:lpstr>
      <vt:lpstr>ESS Work Orders   </vt:lpstr>
      <vt:lpstr>Registering WOs</vt:lpstr>
      <vt:lpstr>Risk Assessment and Method Statement (RAMS)</vt:lpstr>
      <vt:lpstr>Questions?</vt:lpstr>
    </vt:vector>
  </TitlesOfParts>
  <Company>ESS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345</cp:revision>
  <cp:lastPrinted>2018-10-15T12:35:04Z</cp:lastPrinted>
  <dcterms:created xsi:type="dcterms:W3CDTF">2013-10-29T16:05:10Z</dcterms:created>
  <dcterms:modified xsi:type="dcterms:W3CDTF">2018-10-16T06:35:06Z</dcterms:modified>
</cp:coreProperties>
</file>