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76" r:id="rId3"/>
    <p:sldId id="257" r:id="rId4"/>
    <p:sldId id="266" r:id="rId5"/>
    <p:sldId id="260" r:id="rId6"/>
    <p:sldId id="267" r:id="rId7"/>
    <p:sldId id="263" r:id="rId8"/>
    <p:sldId id="262" r:id="rId9"/>
    <p:sldId id="282" r:id="rId10"/>
    <p:sldId id="280" r:id="rId11"/>
    <p:sldId id="284" r:id="rId12"/>
    <p:sldId id="275" r:id="rId13"/>
    <p:sldId id="283" r:id="rId14"/>
    <p:sldId id="281" r:id="rId15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E0CAA11-10D0-5B47-879C-05D8A1A6EC86}">
          <p14:sldIdLst>
            <p14:sldId id="256"/>
            <p14:sldId id="276"/>
            <p14:sldId id="257"/>
            <p14:sldId id="266"/>
            <p14:sldId id="260"/>
            <p14:sldId id="267"/>
            <p14:sldId id="263"/>
            <p14:sldId id="262"/>
            <p14:sldId id="282"/>
            <p14:sldId id="280"/>
            <p14:sldId id="284"/>
            <p14:sldId id="275"/>
            <p14:sldId id="283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9" autoAdjust="0"/>
    <p:restoredTop sz="85493" autoAdjust="0"/>
  </p:normalViewPr>
  <p:slideViewPr>
    <p:cSldViewPr>
      <p:cViewPr varScale="1">
        <p:scale>
          <a:sx n="87" d="100"/>
          <a:sy n="87" d="100"/>
        </p:scale>
        <p:origin x="174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2018-10-16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I am responsible for planning/coordination of hardware testing, by coordinating activities in that area, and working within the schedule boundaries set by the overall project plan.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2290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Fitting into the bigger picture (Installation, Testing and Commissioning Plan)</a:t>
            </a:r>
          </a:p>
          <a:p>
            <a:endParaRPr lang="en-GB" dirty="0"/>
          </a:p>
          <a:p>
            <a:r>
              <a:rPr lang="en-GB" dirty="0"/>
              <a:t>For more details on the high level reviews, see the High Level Readiness talk by John </a:t>
            </a:r>
            <a:r>
              <a:rPr lang="en-GB" dirty="0" err="1"/>
              <a:t>Weisend</a:t>
            </a:r>
            <a:r>
              <a:rPr lang="en-GB" dirty="0"/>
              <a:t> II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Installation Readiness Review (IRR)</a:t>
            </a:r>
          </a:p>
          <a:p>
            <a:pPr marL="457200" lvl="1" indent="0">
              <a:buNone/>
            </a:pPr>
            <a:r>
              <a:rPr lang="en-GB" dirty="0"/>
              <a:t>Examines the final technical design, emphasising on interfaces between components, subsystems, controls integration, plans, staff, and tooling required for the installation work itself.</a:t>
            </a:r>
          </a:p>
          <a:p>
            <a:pPr marL="0" indent="0">
              <a:buNone/>
            </a:pPr>
            <a:r>
              <a:rPr lang="en-GB" b="1" dirty="0"/>
              <a:t>Test Readiness Review (TRR)</a:t>
            </a:r>
          </a:p>
          <a:p>
            <a:pPr marL="457200" lvl="1" indent="0">
              <a:buNone/>
            </a:pPr>
            <a:r>
              <a:rPr lang="en-GB" dirty="0"/>
              <a:t>Ensures that the product, its test equipment, support personnel, and test procedures are ready for the verification activities.</a:t>
            </a:r>
          </a:p>
          <a:p>
            <a:pPr marL="0" indent="0">
              <a:buNone/>
            </a:pPr>
            <a:r>
              <a:rPr lang="en-GB" b="1" dirty="0"/>
              <a:t>System Acceptance Review (SAR)</a:t>
            </a:r>
          </a:p>
          <a:p>
            <a:pPr marL="457200" lvl="1" indent="0">
              <a:buNone/>
            </a:pPr>
            <a:r>
              <a:rPr lang="en-GB" dirty="0"/>
              <a:t>Ensures that all requirements are fulfilled by: examining the facility, end products, documentation, test data as well as analysis supporting the verification activities.</a:t>
            </a:r>
          </a:p>
          <a:p>
            <a:pPr marL="0" indent="0">
              <a:buNone/>
            </a:pPr>
            <a:r>
              <a:rPr lang="en-GB" b="1" dirty="0"/>
              <a:t>Operational Readiness Review (ORR)</a:t>
            </a:r>
          </a:p>
          <a:p>
            <a:pPr marL="457200" lvl="1" indent="0">
              <a:buNone/>
            </a:pPr>
            <a:r>
              <a:rPr lang="en-GB" dirty="0"/>
              <a:t>Ensures that facility, personnel, and procedures have reached the required maturity for hand-over to operations phase.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781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Hardware Testing / Hardware Commissioning / “Cold” Commissioning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SRR are not linked to the licensing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4813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experts on each system know best what and how needs to be tested.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6406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Reconciliation with P6 of JIRA planning monthly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749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ESS-0184393</a:t>
            </a:r>
          </a:p>
          <a:p>
            <a:r>
              <a:rPr lang="en-GB" dirty="0"/>
              <a:t>ESS-0316980</a:t>
            </a:r>
          </a:p>
          <a:p>
            <a:r>
              <a:rPr lang="en-GB" dirty="0"/>
              <a:t>ESS-0316977</a:t>
            </a:r>
          </a:p>
          <a:p>
            <a:r>
              <a:rPr lang="en-GB" dirty="0"/>
              <a:t>ESS-0316982</a:t>
            </a:r>
          </a:p>
          <a:p>
            <a:r>
              <a:rPr lang="en-GB" dirty="0"/>
              <a:t>ESS-0316981</a:t>
            </a:r>
          </a:p>
          <a:p>
            <a:r>
              <a:rPr lang="en-GB" dirty="0"/>
              <a:t>ESS-0306087</a:t>
            </a:r>
          </a:p>
          <a:p>
            <a:r>
              <a:rPr lang="en-GB" dirty="0"/>
              <a:t>ESS-0127783</a:t>
            </a:r>
          </a:p>
          <a:p>
            <a:r>
              <a:rPr lang="en-GB" dirty="0"/>
              <a:t>ESS-0092221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2469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8517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2569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5546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2018-10-16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2018-10-16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2018-10-16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2018-10-16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2018-10-16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hyperlink" Target="https://jira.esss.lu.se/browse/NCLIN-202" TargetMode="External"/><Relationship Id="rId18" Type="http://schemas.openxmlformats.org/officeDocument/2006/relationships/hyperlink" Target="https://jira.esss.lu.se/browse/NCLIN-480" TargetMode="External"/><Relationship Id="rId26" Type="http://schemas.openxmlformats.org/officeDocument/2006/relationships/hyperlink" Target="https://jira.esss.lu.se/browse/NCLIN-33" TargetMode="External"/><Relationship Id="rId3" Type="http://schemas.openxmlformats.org/officeDocument/2006/relationships/hyperlink" Target="https://jira.esss.lu.se/browse/NCLIN-412" TargetMode="External"/><Relationship Id="rId21" Type="http://schemas.openxmlformats.org/officeDocument/2006/relationships/hyperlink" Target="https://jira.esss.lu.se/browse/NCLIN-294" TargetMode="External"/><Relationship Id="rId7" Type="http://schemas.openxmlformats.org/officeDocument/2006/relationships/hyperlink" Target="https://jira.esss.lu.se/browse/NCLIN-456" TargetMode="External"/><Relationship Id="rId12" Type="http://schemas.openxmlformats.org/officeDocument/2006/relationships/hyperlink" Target="https://jira.esss.lu.se/browse/NCLIN-476" TargetMode="External"/><Relationship Id="rId17" Type="http://schemas.openxmlformats.org/officeDocument/2006/relationships/hyperlink" Target="https://jira.esss.lu.se/browse/NCLIN-474" TargetMode="External"/><Relationship Id="rId25" Type="http://schemas.openxmlformats.org/officeDocument/2006/relationships/hyperlink" Target="https://jira.esss.lu.se/browse/NCLIN-28" TargetMode="External"/><Relationship Id="rId33" Type="http://schemas.openxmlformats.org/officeDocument/2006/relationships/hyperlink" Target="https://jira.esss.lu.se/browse/NCLIN-511" TargetMode="External"/><Relationship Id="rId2" Type="http://schemas.openxmlformats.org/officeDocument/2006/relationships/hyperlink" Target="https://jira.esss.lu.se/browse/NCLIN-410" TargetMode="External"/><Relationship Id="rId16" Type="http://schemas.openxmlformats.org/officeDocument/2006/relationships/hyperlink" Target="https://jira.esss.lu.se/browse/NCLIN-472" TargetMode="External"/><Relationship Id="rId20" Type="http://schemas.openxmlformats.org/officeDocument/2006/relationships/hyperlink" Target="https://jira.esss.lu.se/browse/NCLIN-268" TargetMode="External"/><Relationship Id="rId29" Type="http://schemas.openxmlformats.org/officeDocument/2006/relationships/hyperlink" Target="https://jira.esss.lu.se/browse/NCLIN-30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ira.esss.lu.se/browse/NCLIN-411" TargetMode="External"/><Relationship Id="rId11" Type="http://schemas.openxmlformats.org/officeDocument/2006/relationships/hyperlink" Target="https://jira.esss.lu.se/browse/NCLIN-482" TargetMode="External"/><Relationship Id="rId24" Type="http://schemas.openxmlformats.org/officeDocument/2006/relationships/hyperlink" Target="https://jira.esss.lu.se/browse/NCLIN-23" TargetMode="External"/><Relationship Id="rId32" Type="http://schemas.openxmlformats.org/officeDocument/2006/relationships/hyperlink" Target="https://jira.esss.lu.se/browse/NCLIN-311" TargetMode="External"/><Relationship Id="rId5" Type="http://schemas.openxmlformats.org/officeDocument/2006/relationships/hyperlink" Target="https://jira.esss.lu.se/browse/NCLIN-176" TargetMode="External"/><Relationship Id="rId15" Type="http://schemas.openxmlformats.org/officeDocument/2006/relationships/hyperlink" Target="https://jira.esss.lu.se/browse/NCLIN-473" TargetMode="External"/><Relationship Id="rId23" Type="http://schemas.openxmlformats.org/officeDocument/2006/relationships/hyperlink" Target="https://jira.esss.lu.se/browse/NCLIN-18" TargetMode="External"/><Relationship Id="rId28" Type="http://schemas.openxmlformats.org/officeDocument/2006/relationships/hyperlink" Target="https://jira.esss.lu.se/browse/NCLIN-267" TargetMode="External"/><Relationship Id="rId10" Type="http://schemas.openxmlformats.org/officeDocument/2006/relationships/hyperlink" Target="https://jira.esss.lu.se/browse/NCLIN-420" TargetMode="External"/><Relationship Id="rId19" Type="http://schemas.openxmlformats.org/officeDocument/2006/relationships/hyperlink" Target="https://jira.esss.lu.se/browse/NCLIN-191" TargetMode="External"/><Relationship Id="rId31" Type="http://schemas.openxmlformats.org/officeDocument/2006/relationships/hyperlink" Target="https://jira.esss.lu.se/browse/NCLIN-279" TargetMode="External"/><Relationship Id="rId4" Type="http://schemas.openxmlformats.org/officeDocument/2006/relationships/hyperlink" Target="https://jira.esss.lu.se/browse/NCLIN-262" TargetMode="External"/><Relationship Id="rId9" Type="http://schemas.openxmlformats.org/officeDocument/2006/relationships/hyperlink" Target="https://jira.esss.lu.se/browse/NCLIN-443" TargetMode="External"/><Relationship Id="rId14" Type="http://schemas.openxmlformats.org/officeDocument/2006/relationships/hyperlink" Target="https://jira.esss.lu.se/browse/NCLIN-506" TargetMode="External"/><Relationship Id="rId22" Type="http://schemas.openxmlformats.org/officeDocument/2006/relationships/hyperlink" Target="https://jira.esss.lu.se/browse/NCLIN-304" TargetMode="External"/><Relationship Id="rId27" Type="http://schemas.openxmlformats.org/officeDocument/2006/relationships/hyperlink" Target="https://jira.esss.lu.se/browse/NCLIN-38" TargetMode="External"/><Relationship Id="rId30" Type="http://schemas.openxmlformats.org/officeDocument/2006/relationships/hyperlink" Target="https://jira.esss.lu.se/browse/NCLIN-289" TargetMode="External"/><Relationship Id="rId8" Type="http://schemas.openxmlformats.org/officeDocument/2006/relationships/hyperlink" Target="https://jira.esss.lu.se/browse/NCLIN-200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chess.esss.lu.se/enovia/link/ESS-0093443/21308.51166.15104.22549/valid" TargetMode="External"/><Relationship Id="rId7" Type="http://schemas.openxmlformats.org/officeDocument/2006/relationships/hyperlink" Target="https://chess.esss.lu.se/enovia/link/ESS-0005458/21308.51166.18176.38227/valid" TargetMode="External"/><Relationship Id="rId2" Type="http://schemas.openxmlformats.org/officeDocument/2006/relationships/hyperlink" Target="https://chess.esss.lu.se/enovia/link/ESS-0092276/21308.51166.62464.47298/vali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hess.esss.lu.se/enovia/link/ESS-0117128/21308.51166.38144.43892/valid" TargetMode="External"/><Relationship Id="rId5" Type="http://schemas.openxmlformats.org/officeDocument/2006/relationships/hyperlink" Target="https://chess.esss.lu.se/enovia/link/ESS-0102865/21308.51166.4864.24126/valid" TargetMode="External"/><Relationship Id="rId4" Type="http://schemas.openxmlformats.org/officeDocument/2006/relationships/hyperlink" Target="https://chess.esss.lu.se/enovia/link/ESS-0102864/21308.51166.43776.58891/vali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/>
              <a:t>Testing Coordination at 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Workshop on Testing and Commissioning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Iñigo Alonso, Lead Engineer, Linac Group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r>
              <a:rPr lang="en-GB" sz="1400" dirty="0">
                <a:solidFill>
                  <a:srgbClr val="FFFFFF"/>
                </a:solidFill>
              </a:rPr>
              <a:t>October 16, 2018</a:t>
            </a: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E2201-44FE-9F45-837C-15879C42B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Status: Planned activities (NC Linac)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1D82B-8BC5-E04A-AB2E-63606E692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 dirty="0"/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BCAA7789-B6C7-D547-8EBC-5488D0E538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8411133"/>
              </p:ext>
            </p:extLst>
          </p:nvPr>
        </p:nvGraphicFramePr>
        <p:xfrm>
          <a:off x="457200" y="1600200"/>
          <a:ext cx="8229600" cy="46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0584">
                  <a:extLst>
                    <a:ext uri="{9D8B030D-6E8A-4147-A177-3AD203B41FA5}">
                      <a16:colId xmlns:a16="http://schemas.microsoft.com/office/drawing/2014/main" val="1838780682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1303245618"/>
                    </a:ext>
                  </a:extLst>
                </a:gridCol>
                <a:gridCol w="4042792">
                  <a:extLst>
                    <a:ext uri="{9D8B030D-6E8A-4147-A177-3AD203B41FA5}">
                      <a16:colId xmlns:a16="http://schemas.microsoft.com/office/drawing/2014/main" val="2167826106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r>
                        <a:rPr lang="en-GB" sz="1200" dirty="0"/>
                        <a:t>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Local tests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Integrated tests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808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GB" sz="1200" dirty="0"/>
                        <a:t>RFQ Cooling 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hlinkClick r:id="rId2"/>
                        </a:rPr>
                        <a:t>PLC comm. w/ controls</a:t>
                      </a:r>
                      <a:r>
                        <a:rPr lang="en-GB" sz="1200" dirty="0"/>
                        <a:t>, </a:t>
                      </a:r>
                      <a:r>
                        <a:rPr lang="en-GB" sz="1200" dirty="0">
                          <a:hlinkClick r:id="rId3"/>
                        </a:rPr>
                        <a:t>Closed loop test (dry run)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74028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GB" sz="1200" dirty="0"/>
                        <a:t>RFQ Vacuum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hlinkClick r:id="rId4"/>
                        </a:rPr>
                        <a:t>Leak tests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752138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GB" sz="1200" dirty="0"/>
                        <a:t>RFQ EMR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hlinkClick r:id="rId5"/>
                        </a:rPr>
                        <a:t>RFQ tuning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9635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GB" sz="1200" dirty="0"/>
                        <a:t>RFQ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hlinkClick r:id="rId6"/>
                        </a:rPr>
                        <a:t>Test comm. w/ LLRF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134285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GB" sz="1200" dirty="0"/>
                        <a:t>MEBT Cooling 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hlinkClick r:id="rId7"/>
                        </a:rPr>
                        <a:t>Manifold inst.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39238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GB" sz="1200" dirty="0"/>
                        <a:t>MEBT Vacuum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hlinkClick r:id="rId8"/>
                        </a:rPr>
                        <a:t>Leak tests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hlinkClick r:id="rId9"/>
                        </a:rPr>
                        <a:t>Integrated tests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53035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GB" sz="1200" dirty="0"/>
                        <a:t>MEBT EMR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err="1">
                          <a:hlinkClick r:id="rId10"/>
                        </a:rPr>
                        <a:t>Buncher</a:t>
                      </a:r>
                      <a:r>
                        <a:rPr lang="en-GB" sz="1200" dirty="0">
                          <a:hlinkClick r:id="rId10"/>
                        </a:rPr>
                        <a:t> tuning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hlinkClick r:id="rId11"/>
                        </a:rPr>
                        <a:t>Controls tests</a:t>
                      </a:r>
                      <a:r>
                        <a:rPr lang="en-GB" sz="1200" dirty="0"/>
                        <a:t>, </a:t>
                      </a:r>
                      <a:r>
                        <a:rPr lang="en-GB" sz="1200" dirty="0">
                          <a:hlinkClick r:id="rId12"/>
                        </a:rPr>
                        <a:t>Tuner comm. w/ LLRF</a:t>
                      </a:r>
                      <a:r>
                        <a:rPr lang="en-GB" sz="1200" dirty="0"/>
                        <a:t>, </a:t>
                      </a:r>
                      <a:r>
                        <a:rPr lang="en-GB" sz="1200" dirty="0">
                          <a:hlinkClick r:id="rId13"/>
                        </a:rPr>
                        <a:t>RF conditioning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18917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GB" sz="1200" dirty="0"/>
                        <a:t>MEBT Bilbao rack 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hlinkClick r:id="rId14"/>
                        </a:rPr>
                        <a:t>Local tests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74237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GB" sz="1200" dirty="0"/>
                        <a:t>MEBT Beam Instrumentation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hlinkClick r:id="rId15"/>
                        </a:rPr>
                        <a:t>Tests w/o beam</a:t>
                      </a:r>
                      <a:r>
                        <a:rPr lang="en-GB" sz="1200" dirty="0"/>
                        <a:t> (x9)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538684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GB" sz="1200" dirty="0"/>
                        <a:t>MEBT Magnets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hlinkClick r:id="rId16"/>
                        </a:rPr>
                        <a:t>Integrated tests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409288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GB" sz="1200" dirty="0"/>
                        <a:t>MEBT Chopper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hlinkClick r:id="rId17"/>
                        </a:rPr>
                        <a:t>Integrated tests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08604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GB" sz="1200" dirty="0"/>
                        <a:t>MEBT MPS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hlinkClick r:id="rId18"/>
                        </a:rPr>
                        <a:t>Tests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02181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GB" sz="1200" dirty="0"/>
                        <a:t>MEBT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hlinkClick r:id="rId19"/>
                        </a:rPr>
                        <a:t>Dry run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158475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GB" sz="1200" dirty="0"/>
                        <a:t>DTL EMR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RF conditioning </a:t>
                      </a:r>
                      <a:r>
                        <a:rPr lang="en-GB" sz="1200" dirty="0">
                          <a:hlinkClick r:id="rId20"/>
                        </a:rPr>
                        <a:t>1</a:t>
                      </a:r>
                      <a:r>
                        <a:rPr lang="en-GB" sz="1200" dirty="0"/>
                        <a:t>, </a:t>
                      </a:r>
                      <a:r>
                        <a:rPr lang="en-GB" sz="1200" dirty="0">
                          <a:hlinkClick r:id="rId21"/>
                        </a:rPr>
                        <a:t>2-4</a:t>
                      </a:r>
                      <a:r>
                        <a:rPr lang="en-GB" sz="1200" dirty="0"/>
                        <a:t>, </a:t>
                      </a:r>
                      <a:r>
                        <a:rPr lang="en-GB" sz="1200" dirty="0">
                          <a:hlinkClick r:id="rId22"/>
                        </a:rPr>
                        <a:t>5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55544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GB" sz="1200" dirty="0"/>
                        <a:t>DTL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Local HW tests: </a:t>
                      </a:r>
                      <a:r>
                        <a:rPr lang="en-GB" sz="1200" dirty="0">
                          <a:hlinkClick r:id="rId23"/>
                        </a:rPr>
                        <a:t>1</a:t>
                      </a:r>
                      <a:r>
                        <a:rPr lang="en-GB" sz="1200" dirty="0"/>
                        <a:t>, </a:t>
                      </a:r>
                      <a:r>
                        <a:rPr lang="en-GB" sz="1200" dirty="0">
                          <a:hlinkClick r:id="rId24"/>
                        </a:rPr>
                        <a:t>2</a:t>
                      </a:r>
                      <a:r>
                        <a:rPr lang="en-GB" sz="1200" dirty="0"/>
                        <a:t>, </a:t>
                      </a:r>
                      <a:r>
                        <a:rPr lang="en-GB" sz="1200" dirty="0">
                          <a:hlinkClick r:id="rId25"/>
                        </a:rPr>
                        <a:t>3</a:t>
                      </a:r>
                      <a:r>
                        <a:rPr lang="en-GB" sz="1200" dirty="0"/>
                        <a:t>, </a:t>
                      </a:r>
                      <a:r>
                        <a:rPr lang="en-GB" sz="1200" dirty="0">
                          <a:hlinkClick r:id="rId26"/>
                        </a:rPr>
                        <a:t>4</a:t>
                      </a:r>
                      <a:r>
                        <a:rPr lang="en-GB" sz="1200" dirty="0"/>
                        <a:t>, </a:t>
                      </a:r>
                      <a:r>
                        <a:rPr lang="en-GB" sz="1200" dirty="0">
                          <a:hlinkClick r:id="rId27"/>
                        </a:rPr>
                        <a:t>5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Dry run: </a:t>
                      </a:r>
                      <a:r>
                        <a:rPr lang="en-GB" sz="1200" dirty="0">
                          <a:hlinkClick r:id="rId28"/>
                        </a:rPr>
                        <a:t>1</a:t>
                      </a:r>
                      <a:r>
                        <a:rPr lang="en-GB" sz="1200" dirty="0"/>
                        <a:t>, </a:t>
                      </a:r>
                      <a:r>
                        <a:rPr lang="en-GB" sz="1200" dirty="0">
                          <a:hlinkClick r:id="rId29"/>
                        </a:rPr>
                        <a:t>2</a:t>
                      </a:r>
                      <a:r>
                        <a:rPr lang="en-GB" sz="1200" dirty="0"/>
                        <a:t>, </a:t>
                      </a:r>
                      <a:r>
                        <a:rPr lang="en-GB" sz="1200" dirty="0">
                          <a:hlinkClick r:id="rId30"/>
                        </a:rPr>
                        <a:t>3</a:t>
                      </a:r>
                      <a:r>
                        <a:rPr lang="en-GB" sz="1200" dirty="0"/>
                        <a:t>, </a:t>
                      </a:r>
                      <a:r>
                        <a:rPr lang="en-GB" sz="1200" dirty="0">
                          <a:hlinkClick r:id="rId31"/>
                        </a:rPr>
                        <a:t>4</a:t>
                      </a:r>
                      <a:r>
                        <a:rPr lang="en-GB" sz="1200" dirty="0"/>
                        <a:t>, </a:t>
                      </a:r>
                      <a:r>
                        <a:rPr lang="en-GB" sz="1200" dirty="0">
                          <a:hlinkClick r:id="rId32"/>
                        </a:rPr>
                        <a:t>5</a:t>
                      </a:r>
                      <a:r>
                        <a:rPr lang="en-GB" sz="1200" dirty="0"/>
                        <a:t>, </a:t>
                      </a:r>
                      <a:r>
                        <a:rPr lang="en-GB" sz="1200" dirty="0">
                          <a:hlinkClick r:id="rId33"/>
                        </a:rPr>
                        <a:t>HW verification w/ beam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5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310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E2201-44FE-9F45-837C-15879C42B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Status: Planned activities (NC Linac)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1D82B-8BC5-E04A-AB2E-63606E692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BFA5DA9-58C8-B74A-818B-A0CEB8F380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060848"/>
            <a:ext cx="10486203" cy="4109541"/>
          </a:xfrm>
        </p:spPr>
      </p:pic>
    </p:spTree>
    <p:extLst>
      <p:ext uri="{BB962C8B-B14F-4D97-AF65-F5344CB8AC3E}">
        <p14:creationId xmlns:p14="http://schemas.microsoft.com/office/powerpoint/2010/main" val="3555752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00E97-C28A-4D48-ACDA-FAEE927B6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ISrc</a:t>
            </a:r>
            <a:r>
              <a:rPr lang="en-GB" dirty="0"/>
              <a:t> &amp; LEBT Testing and Commissioning 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ACD14-37E2-9C49-A38C-A7D5F2D6D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GB" dirty="0"/>
              <a:t>Session held 2018/10/12</a:t>
            </a:r>
          </a:p>
          <a:p>
            <a:r>
              <a:rPr lang="en-GB" dirty="0"/>
              <a:t>Worked well:</a:t>
            </a:r>
          </a:p>
          <a:p>
            <a:pPr lvl="1"/>
            <a:r>
              <a:rPr lang="en-GB" dirty="0"/>
              <a:t>PSS is working great</a:t>
            </a:r>
          </a:p>
          <a:p>
            <a:pPr lvl="1"/>
            <a:r>
              <a:rPr lang="en-GB" dirty="0"/>
              <a:t>Weekly meeting to organise the SRR was very useful</a:t>
            </a:r>
          </a:p>
          <a:p>
            <a:pPr lvl="1"/>
            <a:r>
              <a:rPr lang="en-GB" dirty="0"/>
              <a:t>Vacuum documentation was excellent from the controls point of view</a:t>
            </a:r>
          </a:p>
          <a:p>
            <a:pPr lvl="1"/>
            <a:r>
              <a:rPr lang="en-GB" dirty="0"/>
              <a:t>Good team building experience</a:t>
            </a:r>
          </a:p>
          <a:p>
            <a:pPr lvl="1"/>
            <a:r>
              <a:rPr lang="en-GB" dirty="0"/>
              <a:t>Great support from technicians and Area Coordinators</a:t>
            </a:r>
          </a:p>
          <a:p>
            <a:r>
              <a:rPr lang="en-GB" dirty="0"/>
              <a:t>To be improved:</a:t>
            </a:r>
          </a:p>
          <a:p>
            <a:pPr lvl="1"/>
            <a:r>
              <a:rPr lang="en-GB" dirty="0"/>
              <a:t>Changing conditions lead to need for re-testing</a:t>
            </a:r>
          </a:p>
          <a:p>
            <a:pPr lvl="1"/>
            <a:r>
              <a:rPr lang="en-GB" b="1" dirty="0"/>
              <a:t>FAT documentation </a:t>
            </a:r>
            <a:r>
              <a:rPr lang="en-GB" dirty="0"/>
              <a:t>lacking</a:t>
            </a:r>
          </a:p>
          <a:p>
            <a:pPr lvl="1"/>
            <a:r>
              <a:rPr lang="en-GB" b="1" dirty="0"/>
              <a:t>Sequence</a:t>
            </a:r>
            <a:r>
              <a:rPr lang="en-GB" dirty="0"/>
              <a:t> of tests (PSS...) needs to be more explicit</a:t>
            </a:r>
          </a:p>
          <a:p>
            <a:pPr lvl="1"/>
            <a:r>
              <a:rPr lang="en-GB" dirty="0"/>
              <a:t>Management disconnect, lack of engagement</a:t>
            </a:r>
          </a:p>
          <a:p>
            <a:pPr lvl="1"/>
            <a:r>
              <a:rPr lang="en-GB" b="1" dirty="0"/>
              <a:t>Quality inspections </a:t>
            </a:r>
            <a:r>
              <a:rPr lang="en-GB" dirty="0"/>
              <a:t>for all installations, make no assumptions</a:t>
            </a:r>
          </a:p>
          <a:p>
            <a:pPr lvl="1"/>
            <a:r>
              <a:rPr lang="en-GB" b="1" dirty="0"/>
              <a:t>Verification plans </a:t>
            </a:r>
            <a:r>
              <a:rPr lang="en-GB" dirty="0"/>
              <a:t>missing (sometimes), and they should also include integration tests</a:t>
            </a:r>
          </a:p>
          <a:p>
            <a:pPr lvl="1"/>
            <a:r>
              <a:rPr lang="en-GB" dirty="0"/>
              <a:t>Cramming activities to meet “arbitrary” deadlines leads to inefficiencies</a:t>
            </a:r>
          </a:p>
          <a:p>
            <a:pPr lvl="1"/>
            <a:r>
              <a:rPr lang="en-GB" dirty="0"/>
              <a:t>Infrastructure plan still under development, coordination needed</a:t>
            </a:r>
          </a:p>
          <a:p>
            <a:pPr lvl="1"/>
            <a:r>
              <a:rPr lang="en-GB" b="1" dirty="0"/>
              <a:t>TRR was too weak</a:t>
            </a:r>
          </a:p>
          <a:p>
            <a:r>
              <a:rPr lang="en-GB" dirty="0"/>
              <a:t>Suggestions:</a:t>
            </a:r>
          </a:p>
          <a:p>
            <a:pPr lvl="1"/>
            <a:r>
              <a:rPr lang="en-GB" dirty="0"/>
              <a:t>Clear checklists</a:t>
            </a:r>
          </a:p>
          <a:p>
            <a:pPr lvl="1"/>
            <a:r>
              <a:rPr lang="en-GB" dirty="0"/>
              <a:t>Clarify the </a:t>
            </a:r>
            <a:r>
              <a:rPr lang="en-GB" b="1" dirty="0"/>
              <a:t>safety responsibility </a:t>
            </a:r>
            <a:r>
              <a:rPr lang="en-GB" dirty="0"/>
              <a:t>during testing</a:t>
            </a:r>
          </a:p>
          <a:p>
            <a:pPr lvl="1"/>
            <a:r>
              <a:rPr lang="en-GB" dirty="0"/>
              <a:t>Balance the paperwork vs hands-on work</a:t>
            </a:r>
          </a:p>
          <a:p>
            <a:pPr lvl="1"/>
            <a:r>
              <a:rPr lang="en-GB" dirty="0"/>
              <a:t>SRR ≭ Beam RR, minimalistic and focused on safety</a:t>
            </a:r>
          </a:p>
          <a:p>
            <a:pPr lvl="1"/>
            <a:r>
              <a:rPr lang="en-GB" b="1" dirty="0"/>
              <a:t>Dry runs</a:t>
            </a:r>
          </a:p>
          <a:p>
            <a:r>
              <a:rPr lang="en-GB" dirty="0"/>
              <a:t>Report in preparation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340C26-D48D-7746-A867-348C0585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7593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00E97-C28A-4D48-ACDA-FAEE927B6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ACD14-37E2-9C49-A38C-A7D5F2D6D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Short term goals:</a:t>
            </a:r>
          </a:p>
          <a:p>
            <a:pPr lvl="1"/>
            <a:r>
              <a:rPr lang="en-GB" dirty="0"/>
              <a:t>Identify missing activities and V&amp;V plans</a:t>
            </a:r>
          </a:p>
          <a:p>
            <a:pPr lvl="1"/>
            <a:r>
              <a:rPr lang="en-GB" dirty="0"/>
              <a:t>Update the JIRA plan with milestones linked to Primavera</a:t>
            </a:r>
          </a:p>
          <a:p>
            <a:r>
              <a:rPr lang="en-GB" dirty="0"/>
              <a:t>Medium term goals:</a:t>
            </a:r>
          </a:p>
          <a:p>
            <a:pPr lvl="1"/>
            <a:r>
              <a:rPr lang="en-GB" dirty="0"/>
              <a:t>Help producing the missing documentation</a:t>
            </a:r>
          </a:p>
          <a:p>
            <a:pPr lvl="1"/>
            <a:r>
              <a:rPr lang="en-GB" dirty="0"/>
              <a:t>Support the preparation of TRRs and SRRs</a:t>
            </a:r>
          </a:p>
          <a:p>
            <a:pPr lvl="1"/>
            <a:r>
              <a:rPr lang="en-GB" dirty="0"/>
              <a:t>Organise dry runs </a:t>
            </a:r>
          </a:p>
          <a:p>
            <a:r>
              <a:rPr lang="en-GB" dirty="0"/>
              <a:t>Long term goals:</a:t>
            </a:r>
          </a:p>
          <a:p>
            <a:pPr lvl="1"/>
            <a:r>
              <a:rPr lang="en-GB" dirty="0"/>
              <a:t>Make sure the commissioning team gets the hardware they need, reliably tested and on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340C26-D48D-7746-A867-348C0585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2378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8C6BF-192F-D34A-8E84-2EE46BE161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 for your attention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F37552-9B1E-AD44-AB85-4CFB5498ED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024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64E52-0AC9-244A-9668-190A119BD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A475C-F59D-A24E-86C1-E69F95BED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Strategy</a:t>
            </a:r>
          </a:p>
          <a:p>
            <a:r>
              <a:rPr lang="en-GB" dirty="0"/>
              <a:t>Planning</a:t>
            </a:r>
          </a:p>
          <a:p>
            <a:r>
              <a:rPr lang="en-GB" dirty="0"/>
              <a:t>Status</a:t>
            </a:r>
          </a:p>
          <a:p>
            <a:r>
              <a:rPr lang="en-GB" dirty="0"/>
              <a:t>Lessons (being) learned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425C21-65FF-7A45-BDE1-818B9BF58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3F01F2-2497-F741-A0B4-E8039BC45E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83768" y="2904582"/>
            <a:ext cx="5868144" cy="322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971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Strategy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/>
          </a:p>
        </p:txBody>
      </p:sp>
      <p:sp>
        <p:nvSpPr>
          <p:cNvPr id="5" name="Chevron 4">
            <a:extLst>
              <a:ext uri="{FF2B5EF4-FFF2-40B4-BE49-F238E27FC236}">
                <a16:creationId xmlns:a16="http://schemas.microsoft.com/office/drawing/2014/main" id="{8043AC3E-62A6-844E-8346-6E86907FDB48}"/>
              </a:ext>
            </a:extLst>
          </p:cNvPr>
          <p:cNvSpPr/>
          <p:nvPr/>
        </p:nvSpPr>
        <p:spPr>
          <a:xfrm>
            <a:off x="1780498" y="1772816"/>
            <a:ext cx="1994694" cy="39913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Installation</a:t>
            </a:r>
          </a:p>
        </p:txBody>
      </p:sp>
      <p:sp>
        <p:nvSpPr>
          <p:cNvPr id="6" name="Chevron 5">
            <a:extLst>
              <a:ext uri="{FF2B5EF4-FFF2-40B4-BE49-F238E27FC236}">
                <a16:creationId xmlns:a16="http://schemas.microsoft.com/office/drawing/2014/main" id="{73A5974A-E3E3-854A-98CE-99E1E587CB77}"/>
              </a:ext>
            </a:extLst>
          </p:cNvPr>
          <p:cNvSpPr/>
          <p:nvPr/>
        </p:nvSpPr>
        <p:spPr>
          <a:xfrm>
            <a:off x="4026768" y="1772816"/>
            <a:ext cx="3267402" cy="399137"/>
          </a:xfrm>
          <a:prstGeom prst="chevro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Commissioning</a:t>
            </a:r>
          </a:p>
        </p:txBody>
      </p:sp>
      <p:sp>
        <p:nvSpPr>
          <p:cNvPr id="7" name="Chevron 6">
            <a:extLst>
              <a:ext uri="{FF2B5EF4-FFF2-40B4-BE49-F238E27FC236}">
                <a16:creationId xmlns:a16="http://schemas.microsoft.com/office/drawing/2014/main" id="{AF2B67F1-8336-8B4A-BFFA-3EA2A4C463D3}"/>
              </a:ext>
            </a:extLst>
          </p:cNvPr>
          <p:cNvSpPr/>
          <p:nvPr/>
        </p:nvSpPr>
        <p:spPr>
          <a:xfrm>
            <a:off x="1780498" y="2469621"/>
            <a:ext cx="997841" cy="44902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 dirty="0">
                <a:solidFill>
                  <a:schemeClr val="bg1"/>
                </a:solidFill>
              </a:rPr>
              <a:t>Perform Installation</a:t>
            </a:r>
          </a:p>
        </p:txBody>
      </p:sp>
      <p:sp>
        <p:nvSpPr>
          <p:cNvPr id="8" name="Chevron 7">
            <a:extLst>
              <a:ext uri="{FF2B5EF4-FFF2-40B4-BE49-F238E27FC236}">
                <a16:creationId xmlns:a16="http://schemas.microsoft.com/office/drawing/2014/main" id="{D1D824EF-230D-8343-87F7-70ECC9BE9CC4}"/>
              </a:ext>
            </a:extLst>
          </p:cNvPr>
          <p:cNvSpPr/>
          <p:nvPr/>
        </p:nvSpPr>
        <p:spPr>
          <a:xfrm>
            <a:off x="2778339" y="2469621"/>
            <a:ext cx="997841" cy="44902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 dirty="0">
                <a:solidFill>
                  <a:schemeClr val="bg1"/>
                </a:solidFill>
              </a:rPr>
              <a:t>Test &amp; Inspect</a:t>
            </a: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6694F494-CD31-BC4C-9E4E-D80EFA5AEE99}"/>
              </a:ext>
            </a:extLst>
          </p:cNvPr>
          <p:cNvSpPr/>
          <p:nvPr/>
        </p:nvSpPr>
        <p:spPr>
          <a:xfrm rot="10800000">
            <a:off x="3775193" y="3218002"/>
            <a:ext cx="249460" cy="2494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hevron 9">
            <a:extLst>
              <a:ext uri="{FF2B5EF4-FFF2-40B4-BE49-F238E27FC236}">
                <a16:creationId xmlns:a16="http://schemas.microsoft.com/office/drawing/2014/main" id="{06849FC6-7F11-7F43-B6F6-2A6EC6E727FD}"/>
              </a:ext>
            </a:extLst>
          </p:cNvPr>
          <p:cNvSpPr/>
          <p:nvPr/>
        </p:nvSpPr>
        <p:spPr>
          <a:xfrm>
            <a:off x="4049440" y="2469621"/>
            <a:ext cx="997841" cy="449029"/>
          </a:xfrm>
          <a:prstGeom prst="chevr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 dirty="0">
                <a:solidFill>
                  <a:schemeClr val="bg1"/>
                </a:solidFill>
              </a:rPr>
              <a:t>Perform SAT</a:t>
            </a:r>
          </a:p>
        </p:txBody>
      </p:sp>
      <p:sp>
        <p:nvSpPr>
          <p:cNvPr id="11" name="Chevron 10">
            <a:extLst>
              <a:ext uri="{FF2B5EF4-FFF2-40B4-BE49-F238E27FC236}">
                <a16:creationId xmlns:a16="http://schemas.microsoft.com/office/drawing/2014/main" id="{6AADF1B7-2809-B149-8FA0-2C4D3CACA5A8}"/>
              </a:ext>
            </a:extLst>
          </p:cNvPr>
          <p:cNvSpPr/>
          <p:nvPr/>
        </p:nvSpPr>
        <p:spPr>
          <a:xfrm>
            <a:off x="5047282" y="2469621"/>
            <a:ext cx="997841" cy="449029"/>
          </a:xfrm>
          <a:prstGeom prst="chevr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 dirty="0">
                <a:solidFill>
                  <a:schemeClr val="bg1"/>
                </a:solidFill>
              </a:rPr>
              <a:t>Perform System Tests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3A3579-67A4-D242-80BD-3E07CBA842BE}"/>
              </a:ext>
            </a:extLst>
          </p:cNvPr>
          <p:cNvSpPr txBox="1"/>
          <p:nvPr/>
        </p:nvSpPr>
        <p:spPr>
          <a:xfrm>
            <a:off x="3399168" y="3467463"/>
            <a:ext cx="1001508" cy="25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TRR</a:t>
            </a:r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A4225D16-6DB7-5C4D-B3B3-D9515A3A9375}"/>
              </a:ext>
            </a:extLst>
          </p:cNvPr>
          <p:cNvSpPr/>
          <p:nvPr/>
        </p:nvSpPr>
        <p:spPr>
          <a:xfrm rot="10800000">
            <a:off x="6046869" y="3218002"/>
            <a:ext cx="249460" cy="249460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AB46D4-5499-1A41-90B4-AB19E48B3859}"/>
              </a:ext>
            </a:extLst>
          </p:cNvPr>
          <p:cNvSpPr txBox="1"/>
          <p:nvPr/>
        </p:nvSpPr>
        <p:spPr>
          <a:xfrm>
            <a:off x="5670844" y="3465752"/>
            <a:ext cx="1001508" cy="25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SAR</a:t>
            </a:r>
          </a:p>
        </p:txBody>
      </p:sp>
      <p:sp>
        <p:nvSpPr>
          <p:cNvPr id="15" name="Chevron 14">
            <a:extLst>
              <a:ext uri="{FF2B5EF4-FFF2-40B4-BE49-F238E27FC236}">
                <a16:creationId xmlns:a16="http://schemas.microsoft.com/office/drawing/2014/main" id="{B8AA59F1-267C-FD43-ACC8-E223B39E5628}"/>
              </a:ext>
            </a:extLst>
          </p:cNvPr>
          <p:cNvSpPr/>
          <p:nvPr/>
        </p:nvSpPr>
        <p:spPr>
          <a:xfrm>
            <a:off x="6296329" y="2469621"/>
            <a:ext cx="997841" cy="449029"/>
          </a:xfrm>
          <a:prstGeom prst="chevr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 dirty="0">
                <a:solidFill>
                  <a:schemeClr val="bg1"/>
                </a:solidFill>
              </a:rPr>
              <a:t>Perform Licensing</a:t>
            </a:r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C41A3D1E-5FE8-9F45-9BA1-96C8A240A667}"/>
              </a:ext>
            </a:extLst>
          </p:cNvPr>
          <p:cNvSpPr/>
          <p:nvPr/>
        </p:nvSpPr>
        <p:spPr>
          <a:xfrm rot="10800000">
            <a:off x="7294170" y="3220289"/>
            <a:ext cx="249460" cy="249460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7CDF26-7999-5440-A14A-4A8200916DF3}"/>
              </a:ext>
            </a:extLst>
          </p:cNvPr>
          <p:cNvSpPr txBox="1"/>
          <p:nvPr/>
        </p:nvSpPr>
        <p:spPr>
          <a:xfrm>
            <a:off x="6918146" y="3465752"/>
            <a:ext cx="1001508" cy="25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ORR</a:t>
            </a:r>
          </a:p>
        </p:txBody>
      </p:sp>
      <p:sp>
        <p:nvSpPr>
          <p:cNvPr id="18" name="Triangle 17">
            <a:extLst>
              <a:ext uri="{FF2B5EF4-FFF2-40B4-BE49-F238E27FC236}">
                <a16:creationId xmlns:a16="http://schemas.microsoft.com/office/drawing/2014/main" id="{90B5C5CC-268F-584C-AFE0-75726FE180B8}"/>
              </a:ext>
            </a:extLst>
          </p:cNvPr>
          <p:cNvSpPr/>
          <p:nvPr/>
        </p:nvSpPr>
        <p:spPr>
          <a:xfrm rot="10800000">
            <a:off x="1503517" y="3216291"/>
            <a:ext cx="249460" cy="249460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DAF826-A692-2149-8DDC-68731163A972}"/>
              </a:ext>
            </a:extLst>
          </p:cNvPr>
          <p:cNvSpPr txBox="1"/>
          <p:nvPr/>
        </p:nvSpPr>
        <p:spPr>
          <a:xfrm>
            <a:off x="1127492" y="3465752"/>
            <a:ext cx="1001508" cy="25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IRR</a:t>
            </a:r>
          </a:p>
        </p:txBody>
      </p:sp>
      <p:sp>
        <p:nvSpPr>
          <p:cNvPr id="22" name="Chevron 21">
            <a:extLst>
              <a:ext uri="{FF2B5EF4-FFF2-40B4-BE49-F238E27FC236}">
                <a16:creationId xmlns:a16="http://schemas.microsoft.com/office/drawing/2014/main" id="{8C27A9B5-908F-B440-931D-6CCF4C9C42FB}"/>
              </a:ext>
            </a:extLst>
          </p:cNvPr>
          <p:cNvSpPr/>
          <p:nvPr/>
        </p:nvSpPr>
        <p:spPr>
          <a:xfrm>
            <a:off x="7543630" y="1772816"/>
            <a:ext cx="1994694" cy="399137"/>
          </a:xfrm>
          <a:prstGeom prst="chevro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Operations</a:t>
            </a:r>
          </a:p>
        </p:txBody>
      </p:sp>
      <p:sp>
        <p:nvSpPr>
          <p:cNvPr id="23" name="Chevron 22">
            <a:extLst>
              <a:ext uri="{FF2B5EF4-FFF2-40B4-BE49-F238E27FC236}">
                <a16:creationId xmlns:a16="http://schemas.microsoft.com/office/drawing/2014/main" id="{D115221A-6E0D-7F4F-BF52-B455D498B388}"/>
              </a:ext>
            </a:extLst>
          </p:cNvPr>
          <p:cNvSpPr/>
          <p:nvPr/>
        </p:nvSpPr>
        <p:spPr>
          <a:xfrm>
            <a:off x="-252537" y="1772816"/>
            <a:ext cx="1756053" cy="399137"/>
          </a:xfrm>
          <a:prstGeom prst="chevr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Manufacturing</a:t>
            </a:r>
          </a:p>
        </p:txBody>
      </p:sp>
      <p:sp>
        <p:nvSpPr>
          <p:cNvPr id="24" name="Chevron 23">
            <a:extLst>
              <a:ext uri="{FF2B5EF4-FFF2-40B4-BE49-F238E27FC236}">
                <a16:creationId xmlns:a16="http://schemas.microsoft.com/office/drawing/2014/main" id="{AA1A8C2D-B7EE-574E-A6F0-E1D0B09C4751}"/>
              </a:ext>
            </a:extLst>
          </p:cNvPr>
          <p:cNvSpPr/>
          <p:nvPr/>
        </p:nvSpPr>
        <p:spPr>
          <a:xfrm>
            <a:off x="505675" y="2469621"/>
            <a:ext cx="997841" cy="449029"/>
          </a:xfrm>
          <a:prstGeom prst="chevr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 dirty="0">
                <a:solidFill>
                  <a:schemeClr val="bg1"/>
                </a:solidFill>
              </a:rPr>
              <a:t>Perform FAT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A2262A32-C982-EE45-B1C9-4EABD9D91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535483"/>
            <a:ext cx="8227012" cy="190609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The main purpose of the testing activities is to verify that the systems and components meet their requirements and operational goals, i.e. they are verification and validation activities.</a:t>
            </a:r>
          </a:p>
          <a:p>
            <a:pPr marL="0" indent="0">
              <a:buNone/>
            </a:pPr>
            <a:r>
              <a:rPr lang="en-GB" dirty="0"/>
              <a:t>Here we focus on the activities done after installation is finished and before we start producing beam.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7F2DA172-8F96-6643-B5AE-F90DCB34D07F}"/>
              </a:ext>
            </a:extLst>
          </p:cNvPr>
          <p:cNvSpPr txBox="1">
            <a:spLocks/>
          </p:cNvSpPr>
          <p:nvPr/>
        </p:nvSpPr>
        <p:spPr>
          <a:xfrm>
            <a:off x="3275856" y="4535494"/>
            <a:ext cx="5408356" cy="1989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30" name="Triangle 29">
            <a:extLst>
              <a:ext uri="{FF2B5EF4-FFF2-40B4-BE49-F238E27FC236}">
                <a16:creationId xmlns:a16="http://schemas.microsoft.com/office/drawing/2014/main" id="{88739F8C-0F86-A94C-A4E3-5011C765543F}"/>
              </a:ext>
            </a:extLst>
          </p:cNvPr>
          <p:cNvSpPr/>
          <p:nvPr/>
        </p:nvSpPr>
        <p:spPr>
          <a:xfrm rot="10800000">
            <a:off x="3899924" y="3801391"/>
            <a:ext cx="249460" cy="249460"/>
          </a:xfrm>
          <a:prstGeom prst="triangle">
            <a:avLst/>
          </a:prstGeom>
          <a:noFill/>
          <a:ln>
            <a:solidFill>
              <a:schemeClr val="accent2">
                <a:shade val="50000"/>
                <a:alpha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alpha val="50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F4C070A-AB5B-074B-8B65-35A2EE1A689C}"/>
              </a:ext>
            </a:extLst>
          </p:cNvPr>
          <p:cNvSpPr txBox="1"/>
          <p:nvPr/>
        </p:nvSpPr>
        <p:spPr>
          <a:xfrm>
            <a:off x="3523899" y="4050852"/>
            <a:ext cx="1001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tx1">
                    <a:alpha val="50000"/>
                  </a:schemeClr>
                </a:solidFill>
              </a:rPr>
              <a:t>SRR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F32637A-2542-BF45-8C6B-8B367F40A5B5}"/>
              </a:ext>
            </a:extLst>
          </p:cNvPr>
          <p:cNvSpPr txBox="1"/>
          <p:nvPr/>
        </p:nvSpPr>
        <p:spPr>
          <a:xfrm>
            <a:off x="457200" y="3076719"/>
            <a:ext cx="10463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Factory Acceptance Tests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1C3BF0E-3AC5-004A-B3F2-D35A3AF384B7}"/>
              </a:ext>
            </a:extLst>
          </p:cNvPr>
          <p:cNvSpPr txBox="1"/>
          <p:nvPr/>
        </p:nvSpPr>
        <p:spPr>
          <a:xfrm>
            <a:off x="2728876" y="3076719"/>
            <a:ext cx="1046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Installation Inspections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A969950-5FDA-6E4F-A69E-9D8545875F17}"/>
              </a:ext>
            </a:extLst>
          </p:cNvPr>
          <p:cNvSpPr txBox="1"/>
          <p:nvPr/>
        </p:nvSpPr>
        <p:spPr>
          <a:xfrm>
            <a:off x="4049439" y="3076719"/>
            <a:ext cx="997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Site Acceptance Tests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C1475CF-B22C-504C-B89F-B96244CC5742}"/>
              </a:ext>
            </a:extLst>
          </p:cNvPr>
          <p:cNvSpPr txBox="1"/>
          <p:nvPr/>
        </p:nvSpPr>
        <p:spPr>
          <a:xfrm>
            <a:off x="5022494" y="3076719"/>
            <a:ext cx="997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Verification &amp; Validation Tests</a:t>
            </a:r>
          </a:p>
        </p:txBody>
      </p:sp>
    </p:spTree>
    <p:extLst>
      <p:ext uri="{BB962C8B-B14F-4D97-AF65-F5344CB8AC3E}">
        <p14:creationId xmlns:p14="http://schemas.microsoft.com/office/powerpoint/2010/main" val="1489028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Handbook of Engineering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/>
          </a:p>
        </p:txBody>
      </p:sp>
      <p:pic>
        <p:nvPicPr>
          <p:cNvPr id="295" name="Picture 294">
            <a:extLst>
              <a:ext uri="{FF2B5EF4-FFF2-40B4-BE49-F238E27FC236}">
                <a16:creationId xmlns:a16="http://schemas.microsoft.com/office/drawing/2014/main" id="{F2E8D756-13BD-674D-8265-3D4A9CE86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00808"/>
            <a:ext cx="7946218" cy="45785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78F284-73CD-8341-BBBA-E3E0DA7295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57" t="29698" r="1200" b="37275"/>
          <a:stretch/>
        </p:blipFill>
        <p:spPr>
          <a:xfrm>
            <a:off x="683567" y="1716436"/>
            <a:ext cx="8022289" cy="457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78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Commissioning vs Beam Commissioning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92895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In the context of the Handbook for Engineering Management, “Commissioning” is used for the Verification and Validation phase of all systems, independently of the use of the proton beam.</a:t>
            </a:r>
          </a:p>
          <a:p>
            <a:r>
              <a:rPr lang="en-GB" dirty="0"/>
              <a:t>In general, when we talk about “Commissioning”, we mean “Beam Commissioning”. But there are exceptions, like the </a:t>
            </a:r>
            <a:r>
              <a:rPr lang="en-GB" dirty="0" err="1"/>
              <a:t>cryoplants</a:t>
            </a:r>
            <a:r>
              <a:rPr lang="en-GB" dirty="0"/>
              <a:t>, which are also being “commissioned”.</a:t>
            </a:r>
          </a:p>
          <a:p>
            <a:r>
              <a:rPr lang="en-GB" dirty="0"/>
              <a:t>To show to that the systems are ready from a safety point of view to start “Beam Commissioning” part of the accelerator, 5 separate </a:t>
            </a:r>
            <a:r>
              <a:rPr lang="en-GB" b="1" dirty="0"/>
              <a:t>Safety Readiness Reviews (SRR) </a:t>
            </a:r>
            <a:r>
              <a:rPr lang="en-GB" dirty="0"/>
              <a:t>will be held by ES&amp;H.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E332C4-DDBE-EC40-807E-32034FF9DB2F}"/>
              </a:ext>
            </a:extLst>
          </p:cNvPr>
          <p:cNvSpPr/>
          <p:nvPr/>
        </p:nvSpPr>
        <p:spPr>
          <a:xfrm>
            <a:off x="1049837" y="4313858"/>
            <a:ext cx="1080120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/>
              <a:t>ISrc+LEBT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55681C-5EF3-034B-8CCA-1F7CF74DDC07}"/>
              </a:ext>
            </a:extLst>
          </p:cNvPr>
          <p:cNvSpPr/>
          <p:nvPr/>
        </p:nvSpPr>
        <p:spPr>
          <a:xfrm>
            <a:off x="2129957" y="4313858"/>
            <a:ext cx="1331168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RFQ+MEBT+DTL1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11638E-0650-AE42-8D6E-C83ED140408D}"/>
              </a:ext>
            </a:extLst>
          </p:cNvPr>
          <p:cNvSpPr/>
          <p:nvPr/>
        </p:nvSpPr>
        <p:spPr>
          <a:xfrm>
            <a:off x="3461125" y="4313858"/>
            <a:ext cx="1477144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DTL2+DTL3+DTL4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2FB3FF-3B2E-E14A-8133-E64150FDBF53}"/>
              </a:ext>
            </a:extLst>
          </p:cNvPr>
          <p:cNvSpPr/>
          <p:nvPr/>
        </p:nvSpPr>
        <p:spPr>
          <a:xfrm>
            <a:off x="4938269" y="4313858"/>
            <a:ext cx="1872208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DTL5+Spk+MBL+HBL+HEBT+DmpL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CA3B8A-28A4-2342-B518-9BA1C0818174}"/>
              </a:ext>
            </a:extLst>
          </p:cNvPr>
          <p:cNvSpPr/>
          <p:nvPr/>
        </p:nvSpPr>
        <p:spPr>
          <a:xfrm>
            <a:off x="6808683" y="4313858"/>
            <a:ext cx="802432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A2T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9AA8267B-4FC1-3B47-A14B-A03AA3DF3863}"/>
              </a:ext>
            </a:extLst>
          </p:cNvPr>
          <p:cNvSpPr/>
          <p:nvPr/>
        </p:nvSpPr>
        <p:spPr>
          <a:xfrm rot="16200000">
            <a:off x="1517890" y="4630658"/>
            <a:ext cx="144015" cy="1080120"/>
          </a:xfrm>
          <a:prstGeom prst="leftBrac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D8EBEFE5-593F-6446-AF4F-69EE7CA64CD9}"/>
              </a:ext>
            </a:extLst>
          </p:cNvPr>
          <p:cNvSpPr/>
          <p:nvPr/>
        </p:nvSpPr>
        <p:spPr>
          <a:xfrm rot="16200000">
            <a:off x="2159576" y="4273943"/>
            <a:ext cx="201684" cy="2421163"/>
          </a:xfrm>
          <a:prstGeom prst="leftBrac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9EF1E26A-F28F-0A49-A1B2-5E9522B23510}"/>
              </a:ext>
            </a:extLst>
          </p:cNvPr>
          <p:cNvSpPr/>
          <p:nvPr/>
        </p:nvSpPr>
        <p:spPr>
          <a:xfrm rot="16200000">
            <a:off x="2908759" y="3867402"/>
            <a:ext cx="170589" cy="3888435"/>
          </a:xfrm>
          <a:prstGeom prst="leftBrac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852BF7E8-39D6-7A4B-8B6B-DE5FC0B1D595}"/>
              </a:ext>
            </a:extLst>
          </p:cNvPr>
          <p:cNvSpPr/>
          <p:nvPr/>
        </p:nvSpPr>
        <p:spPr>
          <a:xfrm rot="16200000">
            <a:off x="3839577" y="3223717"/>
            <a:ext cx="156742" cy="5785051"/>
          </a:xfrm>
          <a:prstGeom prst="leftBrac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02A03069-8EEA-4D4E-B61C-24FE1D5595D6}"/>
              </a:ext>
            </a:extLst>
          </p:cNvPr>
          <p:cNvSpPr/>
          <p:nvPr/>
        </p:nvSpPr>
        <p:spPr>
          <a:xfrm rot="16200000">
            <a:off x="4240793" y="3120199"/>
            <a:ext cx="156741" cy="6587484"/>
          </a:xfrm>
          <a:prstGeom prst="leftBrac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51EF24-A6C3-184A-894E-185077F2DB25}"/>
              </a:ext>
            </a:extLst>
          </p:cNvPr>
          <p:cNvSpPr txBox="1"/>
          <p:nvPr/>
        </p:nvSpPr>
        <p:spPr>
          <a:xfrm>
            <a:off x="1301865" y="5253851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SRR1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6A9396-5AD0-B34E-933D-7F2F75F3F87D}"/>
              </a:ext>
            </a:extLst>
          </p:cNvPr>
          <p:cNvSpPr txBox="1"/>
          <p:nvPr/>
        </p:nvSpPr>
        <p:spPr>
          <a:xfrm>
            <a:off x="1972386" y="5573811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SRR2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7FCFA5-BBD7-DB41-B099-1749B6BB378C}"/>
              </a:ext>
            </a:extLst>
          </p:cNvPr>
          <p:cNvSpPr txBox="1"/>
          <p:nvPr/>
        </p:nvSpPr>
        <p:spPr>
          <a:xfrm>
            <a:off x="2706021" y="5860186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SRR3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9D570A-C888-0E41-B5CF-7A24A82A2C0F}"/>
              </a:ext>
            </a:extLst>
          </p:cNvPr>
          <p:cNvSpPr txBox="1"/>
          <p:nvPr/>
        </p:nvSpPr>
        <p:spPr>
          <a:xfrm>
            <a:off x="3629916" y="6167720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SRR4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86AB0B-5CCB-8D4E-A4B2-1BC5F24AB1FA}"/>
              </a:ext>
            </a:extLst>
          </p:cNvPr>
          <p:cNvSpPr txBox="1"/>
          <p:nvPr/>
        </p:nvSpPr>
        <p:spPr>
          <a:xfrm>
            <a:off x="4050624" y="6492312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SRR5</a:t>
            </a:r>
          </a:p>
        </p:txBody>
      </p:sp>
    </p:spTree>
    <p:extLst>
      <p:ext uri="{BB962C8B-B14F-4D97-AF65-F5344CB8AC3E}">
        <p14:creationId xmlns:p14="http://schemas.microsoft.com/office/powerpoint/2010/main" val="3789498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Strategy: Pragmatic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Centralize coordination to get some </a:t>
            </a:r>
            <a:r>
              <a:rPr lang="en-GB" b="1" dirty="0"/>
              <a:t>consistency</a:t>
            </a:r>
            <a:r>
              <a:rPr lang="en-GB" dirty="0"/>
              <a:t>, but give teams agency to use the appropriate practices for themselves.</a:t>
            </a:r>
          </a:p>
          <a:p>
            <a:pPr lvl="1"/>
            <a:r>
              <a:rPr lang="en-GB" dirty="0"/>
              <a:t>We try to minimize disruptions to ongoing work.</a:t>
            </a:r>
          </a:p>
          <a:p>
            <a:r>
              <a:rPr lang="en-GB" dirty="0"/>
              <a:t>It is better to adopt a </a:t>
            </a:r>
            <a:r>
              <a:rPr lang="en-GB" b="1" dirty="0"/>
              <a:t>good-enough</a:t>
            </a:r>
            <a:r>
              <a:rPr lang="en-GB" dirty="0"/>
              <a:t> approach quickly than a perfect one eventually, but it will nonetheless require an </a:t>
            </a:r>
            <a:r>
              <a:rPr lang="en-GB" b="1" dirty="0"/>
              <a:t>effort from everybody </a:t>
            </a:r>
            <a:r>
              <a:rPr lang="en-GB" dirty="0"/>
              <a:t>to adopt it.</a:t>
            </a:r>
          </a:p>
          <a:p>
            <a:pPr lvl="1"/>
            <a:r>
              <a:rPr lang="en-GB" dirty="0"/>
              <a:t>It is challenging with the available resources.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D66295-DD2B-5941-9A87-E88278D0EE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551196"/>
            <a:ext cx="2320909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698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Planning: Priorities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275040" cy="452596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Realistic </a:t>
            </a:r>
            <a:r>
              <a:rPr lang="en-GB" b="1" dirty="0"/>
              <a:t>time allocation </a:t>
            </a:r>
            <a:r>
              <a:rPr lang="en-GB" dirty="0"/>
              <a:t>in the ITC plan</a:t>
            </a:r>
          </a:p>
          <a:p>
            <a:pPr lvl="1"/>
            <a:r>
              <a:rPr lang="en-GB" dirty="0"/>
              <a:t>Add and link detailed activities in JIRA</a:t>
            </a:r>
          </a:p>
          <a:p>
            <a:r>
              <a:rPr lang="en-GB" b="1" dirty="0"/>
              <a:t>Milestones</a:t>
            </a:r>
            <a:r>
              <a:rPr lang="en-GB" dirty="0"/>
              <a:t> linked between JIRA &amp; P6</a:t>
            </a:r>
          </a:p>
          <a:p>
            <a:r>
              <a:rPr lang="en-GB" dirty="0"/>
              <a:t>Key </a:t>
            </a:r>
            <a:r>
              <a:rPr lang="en-GB" b="1" dirty="0"/>
              <a:t>dependencies</a:t>
            </a:r>
          </a:p>
          <a:p>
            <a:pPr lvl="1"/>
            <a:r>
              <a:rPr lang="en-GB" dirty="0"/>
              <a:t>Links to other Accelerator systems and other divisions (CF, ICS…)</a:t>
            </a:r>
          </a:p>
          <a:p>
            <a:pPr lvl="1"/>
            <a:r>
              <a:rPr lang="en-GB" dirty="0"/>
              <a:t>Correct Gateways/Reviews (TRR, SRR…)</a:t>
            </a:r>
          </a:p>
          <a:p>
            <a:r>
              <a:rPr lang="en-GB" dirty="0"/>
              <a:t>Additional support</a:t>
            </a:r>
          </a:p>
          <a:p>
            <a:pPr lvl="1"/>
            <a:r>
              <a:rPr lang="en-GB" dirty="0"/>
              <a:t>Identify relevant Permits (internal, SSM…)</a:t>
            </a:r>
          </a:p>
          <a:p>
            <a:pPr lvl="1"/>
            <a:r>
              <a:rPr lang="en-GB" dirty="0"/>
              <a:t>Ensure Safety Measures (RAMS, WSCP…)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86076C-907E-6A41-878D-EFF3EE9010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204864"/>
            <a:ext cx="2098647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431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Status: 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139136" cy="4525963"/>
          </a:xfrm>
        </p:spPr>
        <p:txBody>
          <a:bodyPr>
            <a:noAutofit/>
          </a:bodyPr>
          <a:lstStyle/>
          <a:p>
            <a:r>
              <a:rPr lang="en-GB" sz="2600" dirty="0"/>
              <a:t>Use of ESS procedures to coordinate plans:</a:t>
            </a:r>
          </a:p>
          <a:p>
            <a:pPr lvl="1"/>
            <a:r>
              <a:rPr lang="en-GB" sz="2200" dirty="0">
                <a:hlinkClick r:id="rId2"/>
              </a:rPr>
              <a:t>Handbook for Engineering Management, ESS-0092276</a:t>
            </a:r>
            <a:endParaRPr lang="en-GB" sz="2200" dirty="0"/>
          </a:p>
          <a:p>
            <a:pPr lvl="2"/>
            <a:r>
              <a:rPr lang="en-GB" sz="1800" dirty="0">
                <a:hlinkClick r:id="rId3"/>
              </a:rPr>
              <a:t>Graphical Workflow, ESS-0093443</a:t>
            </a:r>
            <a:endParaRPr lang="en-GB" sz="1800" dirty="0"/>
          </a:p>
          <a:p>
            <a:pPr lvl="1"/>
            <a:r>
              <a:rPr lang="en-GB" sz="2200" dirty="0">
                <a:hlinkClick r:id="rId4"/>
              </a:rPr>
              <a:t>Procedure for Prepare for Installation and Installation, ESS-0102864</a:t>
            </a:r>
            <a:endParaRPr lang="en-GB" sz="2200" dirty="0"/>
          </a:p>
          <a:p>
            <a:pPr lvl="1"/>
            <a:r>
              <a:rPr lang="en-GB" sz="2200" dirty="0">
                <a:hlinkClick r:id="rId5"/>
              </a:rPr>
              <a:t>Procedure for Test, Verification and Commissioning, ESS-0102865</a:t>
            </a:r>
            <a:endParaRPr lang="en-GB" sz="2200" dirty="0"/>
          </a:p>
          <a:p>
            <a:pPr lvl="1"/>
            <a:r>
              <a:rPr lang="en-GB" sz="2200" dirty="0">
                <a:hlinkClick r:id="rId6"/>
              </a:rPr>
              <a:t>Handbook for System Verification, ESS-0117128</a:t>
            </a:r>
            <a:endParaRPr lang="en-GB" sz="2200" dirty="0"/>
          </a:p>
          <a:p>
            <a:pPr lvl="1"/>
            <a:r>
              <a:rPr lang="en-GB" sz="2200" dirty="0">
                <a:hlinkClick r:id="rId7"/>
              </a:rPr>
              <a:t>Accelerator System Verification Plan, ESS-0005458</a:t>
            </a:r>
            <a:endParaRPr lang="en-GB" sz="2200" dirty="0"/>
          </a:p>
          <a:p>
            <a:endParaRPr lang="en-GB" sz="2600" dirty="0"/>
          </a:p>
          <a:p>
            <a:endParaRPr lang="en-GB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62B189-CE8C-0E43-A6B6-7E07F1DE0F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284984"/>
            <a:ext cx="2064550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956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4017F82-5E04-A649-B4C8-9EC4E42041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785" y="1631454"/>
            <a:ext cx="2464829" cy="29919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7D6E6C-5B70-F842-8AD3-9BB47A092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Status: Verification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52C05-349C-3E47-AE75-3FF283102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BCM verification plan</a:t>
            </a:r>
          </a:p>
          <a:p>
            <a:r>
              <a:rPr lang="en-GB" dirty="0"/>
              <a:t>LEBT EMU verification plan</a:t>
            </a:r>
          </a:p>
          <a:p>
            <a:r>
              <a:rPr lang="en-GB" dirty="0"/>
              <a:t>DPL verification plan</a:t>
            </a:r>
          </a:p>
          <a:p>
            <a:r>
              <a:rPr lang="en-GB" dirty="0"/>
              <a:t>LEBT NPM verification plan</a:t>
            </a:r>
          </a:p>
          <a:p>
            <a:r>
              <a:rPr lang="en-GB" dirty="0"/>
              <a:t>LEBT FC verification plan</a:t>
            </a:r>
          </a:p>
          <a:p>
            <a:r>
              <a:rPr lang="en-GB" dirty="0"/>
              <a:t>HIPOT Testing for vacuum cables</a:t>
            </a:r>
          </a:p>
          <a:p>
            <a:r>
              <a:rPr lang="en-GB" dirty="0"/>
              <a:t>Gamma Blockers Verification Plan</a:t>
            </a:r>
          </a:p>
          <a:p>
            <a:r>
              <a:rPr lang="en-GB" dirty="0"/>
              <a:t>RSMS Test Procedures</a:t>
            </a:r>
          </a:p>
          <a:p>
            <a:r>
              <a:rPr lang="en-GB" dirty="0"/>
              <a:t>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EB422B-17C1-C646-A64F-434D5BE13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EABA2A-69B4-9D49-A6B9-1D3182C4E2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359" y="1957473"/>
            <a:ext cx="2236769" cy="2932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9F8527-26AB-F24A-8E97-0E3AB2859F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509" y="2380423"/>
            <a:ext cx="2379477" cy="2991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7CDCD84-EED3-F246-BF4B-1862F4D9E5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491" y="2929429"/>
            <a:ext cx="2124579" cy="29321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45BC1D-DAE2-7E4B-8946-BEDE19D0F2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628" y="3571799"/>
            <a:ext cx="2424074" cy="27845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43435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41346</TotalTime>
  <Words>1114</Words>
  <Application>Microsoft Macintosh PowerPoint</Application>
  <PresentationFormat>On-screen Show (4:3)</PresentationFormat>
  <Paragraphs>202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Testing Coordination at ESS</vt:lpstr>
      <vt:lpstr>Outline</vt:lpstr>
      <vt:lpstr>Strategy</vt:lpstr>
      <vt:lpstr>Handbook of Engineering Management</vt:lpstr>
      <vt:lpstr>Commissioning vs Beam Commissioning</vt:lpstr>
      <vt:lpstr>Strategy: Pragmatic approach</vt:lpstr>
      <vt:lpstr>Planning: Priorities</vt:lpstr>
      <vt:lpstr>Status: Procedures</vt:lpstr>
      <vt:lpstr>Status: Verification Plans</vt:lpstr>
      <vt:lpstr>Status: Planned activities (NC Linac)</vt:lpstr>
      <vt:lpstr>Status: Planned activities (NC Linac)</vt:lpstr>
      <vt:lpstr>ISrc &amp; LEBT Testing and Commissioning Lessons Learned</vt:lpstr>
      <vt:lpstr>Summary</vt:lpstr>
      <vt:lpstr>Thank you for your attention</vt:lpstr>
    </vt:vector>
  </TitlesOfParts>
  <Company>ESS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Iñigo Alonso</cp:lastModifiedBy>
  <cp:revision>77</cp:revision>
  <dcterms:created xsi:type="dcterms:W3CDTF">2013-10-29T16:05:10Z</dcterms:created>
  <dcterms:modified xsi:type="dcterms:W3CDTF">2018-10-16T07:15:11Z</dcterms:modified>
</cp:coreProperties>
</file>