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68" r:id="rId4"/>
    <p:sldId id="269" r:id="rId5"/>
    <p:sldId id="270" r:id="rId6"/>
    <p:sldId id="271" r:id="rId7"/>
    <p:sldId id="277" r:id="rId8"/>
    <p:sldId id="278" r:id="rId9"/>
    <p:sldId id="275" r:id="rId10"/>
    <p:sldId id="276" r:id="rId11"/>
    <p:sldId id="272" r:id="rId12"/>
    <p:sldId id="273" r:id="rId13"/>
    <p:sldId id="267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andra Kövecses" initials="SK" lastIdx="1" clrIdx="0">
    <p:extLst>
      <p:ext uri="{19B8F6BF-5375-455C-9EA6-DF929625EA0E}">
        <p15:presenceInfo xmlns:p15="http://schemas.microsoft.com/office/powerpoint/2012/main" userId="S-1-5-21-1853637497-491971987-2917381224-86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3E0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72551" autoAdjust="0"/>
  </p:normalViewPr>
  <p:slideViewPr>
    <p:cSldViewPr>
      <p:cViewPr varScale="1">
        <p:scale>
          <a:sx n="95" d="100"/>
          <a:sy n="95" d="100"/>
        </p:scale>
        <p:origin x="19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2018-10-16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and</a:t>
            </a:r>
            <a:r>
              <a:rPr lang="en-US" baseline="0" dirty="0" smtClean="0"/>
              <a:t> without beam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148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 monitors inputs and stops the beam if</a:t>
            </a:r>
            <a:r>
              <a:rPr lang="en-US" baseline="0" dirty="0" smtClean="0"/>
              <a:t> a potentially damaging situation is detected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9638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Green:</a:t>
            </a:r>
            <a:r>
              <a:rPr lang="en-US" baseline="0" dirty="0" smtClean="0"/>
              <a:t> actuators</a:t>
            </a:r>
          </a:p>
          <a:p>
            <a:r>
              <a:rPr lang="en-US" baseline="0" dirty="0" smtClean="0"/>
              <a:t>Blue: Beam monitoring</a:t>
            </a:r>
          </a:p>
          <a:p>
            <a:r>
              <a:rPr lang="en-US" baseline="0" dirty="0" smtClean="0"/>
              <a:t>Orange: other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655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6135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482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Timing-magnetron PS</a:t>
            </a:r>
          </a:p>
          <a:p>
            <a:r>
              <a:rPr lang="en-US" dirty="0" smtClean="0"/>
              <a:t>Currently: fiber straight from TS to magnetron PS (keep it for IS+LEBT commissioning)</a:t>
            </a:r>
          </a:p>
          <a:p>
            <a:r>
              <a:rPr lang="en-US" dirty="0" smtClean="0"/>
              <a:t>Final: fiber from TS to FBIS and fiber from FBIS</a:t>
            </a:r>
            <a:r>
              <a:rPr lang="en-US" baseline="0" dirty="0" smtClean="0"/>
              <a:t> to magnetron PS (NC commissioning), active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Magnetron PS-Magnetron</a:t>
            </a:r>
            <a:endParaRPr lang="en-US" dirty="0" smtClean="0"/>
          </a:p>
          <a:p>
            <a:r>
              <a:rPr lang="en-US" dirty="0" smtClean="0"/>
              <a:t>Current: HV cable from magnetron PS to magnetron</a:t>
            </a:r>
          </a:p>
          <a:p>
            <a:r>
              <a:rPr lang="en-US" dirty="0" smtClean="0"/>
              <a:t>Final: FSU in</a:t>
            </a:r>
            <a:r>
              <a:rPr lang="en-US" baseline="0" dirty="0" smtClean="0"/>
              <a:t> between. “NO” (IS+LEBT commissioning, tested in lab, administrative work, RAMS </a:t>
            </a:r>
            <a:r>
              <a:rPr lang="en-US" baseline="0" dirty="0" err="1" smtClean="0"/>
              <a:t>aso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smtClean="0"/>
              <a:t>HV interlock</a:t>
            </a:r>
          </a:p>
          <a:p>
            <a:r>
              <a:rPr lang="en-US" baseline="0" dirty="0" smtClean="0"/>
              <a:t>Current: cable from IS and LEBT PLC to HV PS. Current loop</a:t>
            </a:r>
          </a:p>
          <a:p>
            <a:r>
              <a:rPr lang="en-US" baseline="0" dirty="0" smtClean="0"/>
              <a:t>Final: cable from IS and LEBT PLC to FBIS and cable from FBIS to HVPS (NO open switch)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LEBT Chopper</a:t>
            </a:r>
          </a:p>
          <a:p>
            <a:r>
              <a:rPr lang="en-US" baseline="0" dirty="0" smtClean="0"/>
              <a:t>Have to provide 5V to request chopping -&gt; no effect on chopper commissioning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MEBT Chopper</a:t>
            </a:r>
          </a:p>
          <a:p>
            <a:r>
              <a:rPr lang="en-US" baseline="0" dirty="0" smtClean="0"/>
              <a:t>Have to provide a high signal to chop. No effect on chopper commissioning</a:t>
            </a:r>
          </a:p>
          <a:p>
            <a:endParaRPr lang="en-US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1041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4755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350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4D67-BB02-4F61-9BF3-8382007B6EE9}" type="datetime1">
              <a:rPr lang="sv-SE" noProof="0" smtClean="0"/>
              <a:t>2018-10-16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B96-72DE-4CB5-B2A3-134717659CE3}" type="datetime1">
              <a:rPr lang="sv-SE" noProof="0" smtClean="0"/>
              <a:t>2018-10-16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95FC-973F-405C-B2AC-1A47B1669432}" type="datetime1">
              <a:rPr lang="sv-SE" noProof="0" smtClean="0"/>
              <a:t>2018-10-16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429A-280C-49C0-977B-061EF119D272}" type="datetime1">
              <a:rPr lang="sv-SE" noProof="0" smtClean="0"/>
              <a:t>2018-10-16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018E-0205-44C0-908E-8D8C7F458FA7}" type="datetime1">
              <a:rPr lang="sv-SE" noProof="0" smtClean="0"/>
              <a:t>2018-10-16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MPS commissioning at ESS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Szandra Kövecses</a:t>
            </a:r>
            <a:endParaRPr lang="en-GB" sz="2000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Lead Integrator for Machine Protection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16 October, 2018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 on FBIS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B96-72DE-4CB5-B2A3-134717659CE3}" type="datetime1">
              <a:rPr lang="sv-SE" noProof="0" smtClean="0"/>
              <a:t>2018-10-16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4832" y="1844824"/>
            <a:ext cx="7971968" cy="41715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958" y="3284984"/>
            <a:ext cx="83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Rewire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979712" y="5373216"/>
            <a:ext cx="83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Rewire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979712" y="3710607"/>
            <a:ext cx="54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FSU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4726885"/>
            <a:ext cx="1202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signal</a:t>
            </a:r>
          </a:p>
          <a:p>
            <a:r>
              <a:rPr lang="en-US" dirty="0" smtClean="0"/>
              <a:t>to chop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104329" y="4726885"/>
            <a:ext cx="1202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signal</a:t>
            </a:r>
          </a:p>
          <a:p>
            <a:r>
              <a:rPr lang="en-US" dirty="0" smtClean="0"/>
              <a:t>to chop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73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test MPS?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Non-beam </a:t>
            </a:r>
            <a:r>
              <a:rPr lang="en-US" dirty="0" smtClean="0"/>
              <a:t>verification and validation</a:t>
            </a:r>
          </a:p>
          <a:p>
            <a:r>
              <a:rPr lang="en-US" dirty="0" smtClean="0"/>
              <a:t>Due </a:t>
            </a:r>
            <a:r>
              <a:rPr lang="en-US" dirty="0"/>
              <a:t>to the many interfaces and functions performed by the interaction of </a:t>
            </a:r>
            <a:r>
              <a:rPr lang="en-US" dirty="0" smtClean="0"/>
              <a:t>systems, </a:t>
            </a:r>
            <a:r>
              <a:rPr lang="en-US" dirty="0"/>
              <a:t>MP should be </a:t>
            </a:r>
            <a:r>
              <a:rPr lang="en-US" dirty="0" smtClean="0"/>
              <a:t>tested </a:t>
            </a:r>
            <a:r>
              <a:rPr lang="en-US" b="1" dirty="0" smtClean="0"/>
              <a:t>late </a:t>
            </a:r>
            <a:r>
              <a:rPr lang="en-US" b="1" dirty="0"/>
              <a:t>in the hardware (non-beam) commissioning</a:t>
            </a:r>
            <a:r>
              <a:rPr lang="en-US" dirty="0"/>
              <a:t>.</a:t>
            </a:r>
            <a:endParaRPr lang="en-GB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Beam verification and validation</a:t>
            </a:r>
          </a:p>
          <a:p>
            <a:r>
              <a:rPr lang="en-US" dirty="0" smtClean="0"/>
              <a:t>The MP tests should be the </a:t>
            </a:r>
            <a:r>
              <a:rPr lang="en-US" b="1" dirty="0" smtClean="0"/>
              <a:t>first tests to be performed during the beam commissioning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C1AF-A371-4DE7-8738-EB0C99B76E16}" type="datetime1">
              <a:rPr lang="sv-SE" noProof="0" smtClean="0"/>
              <a:t>2018-10-16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9137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additional equipment to MPS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later sections of the linac are installed equipment has to be connected to existing or new MP systems.</a:t>
            </a:r>
          </a:p>
          <a:p>
            <a:endParaRPr lang="en-US" dirty="0"/>
          </a:p>
          <a:p>
            <a:r>
              <a:rPr lang="en-US" dirty="0" smtClean="0"/>
              <a:t>When that is done the affected system has to be </a:t>
            </a:r>
            <a:r>
              <a:rPr lang="en-US" dirty="0" err="1" smtClean="0"/>
              <a:t>reverified</a:t>
            </a:r>
            <a:r>
              <a:rPr lang="en-US" dirty="0" smtClean="0"/>
              <a:t> and revalidated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6C8D-FE16-4F73-946B-7300A2A47F84}" type="datetime1">
              <a:rPr lang="sv-SE" noProof="0" smtClean="0"/>
              <a:t>2018-10-16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112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Thank you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Questions?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16 October, 2018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8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for the NC linac beam commissioning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In order to provide protection for the NC linac beam commissioning,</a:t>
            </a:r>
          </a:p>
          <a:p>
            <a:pPr marL="0" indent="0">
              <a:buNone/>
            </a:pPr>
            <a:r>
              <a:rPr lang="en-US" sz="3600" dirty="0" smtClean="0"/>
              <a:t>all </a:t>
            </a:r>
            <a:r>
              <a:rPr lang="en-US" sz="3600" i="1" dirty="0" smtClean="0"/>
              <a:t>relevant</a:t>
            </a:r>
            <a:r>
              <a:rPr lang="en-US" sz="3600" dirty="0" smtClean="0"/>
              <a:t> MP systems and functions </a:t>
            </a:r>
            <a:r>
              <a:rPr lang="en-US" sz="3600" b="1" dirty="0" smtClean="0"/>
              <a:t>MUST</a:t>
            </a:r>
            <a:r>
              <a:rPr lang="en-US" sz="3600" dirty="0" smtClean="0"/>
              <a:t> be completely verified and validated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97AF-1F23-4F65-A291-B3F4BFD95B2B}" type="datetime1">
              <a:rPr lang="sv-SE" noProof="0" smtClean="0"/>
              <a:t>2018-10-16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0855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mean by relevant?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machine protection system of systems (</a:t>
            </a:r>
            <a:r>
              <a:rPr lang="en-US" dirty="0" err="1" smtClean="0"/>
              <a:t>MPSoS</a:t>
            </a:r>
            <a:r>
              <a:rPr lang="en-US" dirty="0" smtClean="0"/>
              <a:t>) is distributed along the linac, target and the neutron instruments.</a:t>
            </a:r>
          </a:p>
          <a:p>
            <a:r>
              <a:rPr lang="en-US" dirty="0" smtClean="0"/>
              <a:t>The relevant ones in this case are the ones that are covering equipment in the NC linac.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EBD6-D68F-410E-8099-D7CB38DAD2E5}" type="datetime1">
              <a:rPr lang="sv-SE" noProof="0" smtClean="0"/>
              <a:t>2018-10-16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786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overview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2FB2-AB35-4438-837C-1DED928F76C4}" type="datetime1">
              <a:rPr lang="sv-SE" noProof="0" smtClean="0"/>
              <a:t>2018-10-16</a:t>
            </a:fld>
            <a:endParaRPr lang="en-GB" noProof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021319"/>
            <a:ext cx="8229600" cy="368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linac distribution overview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E802-C037-4BD4-979A-852E82927976}" type="datetime1">
              <a:rPr lang="sv-SE" noProof="0" smtClean="0"/>
              <a:t>2018-10-16</a:t>
            </a:fld>
            <a:endParaRPr lang="en-GB" noProof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47664" y="1556792"/>
            <a:ext cx="6235960" cy="432593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557410" y="5445224"/>
            <a:ext cx="809806" cy="212662"/>
          </a:xfrm>
          <a:prstGeom prst="rect">
            <a:avLst/>
          </a:prstGeom>
          <a:noFill/>
          <a:ln>
            <a:solidFill>
              <a:srgbClr val="E933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61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 of MPSID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MPSID</a:t>
            </a:r>
          </a:p>
          <a:p>
            <a:pPr lvl="1"/>
            <a:r>
              <a:rPr lang="en-US" dirty="0" smtClean="0"/>
              <a:t>Insertable Devices</a:t>
            </a:r>
          </a:p>
          <a:p>
            <a:pPr lvl="1"/>
            <a:r>
              <a:rPr lang="en-US" dirty="0" smtClean="0"/>
              <a:t>ID motion control</a:t>
            </a:r>
          </a:p>
          <a:p>
            <a:pPr lvl="1"/>
            <a:r>
              <a:rPr lang="en-US" dirty="0" smtClean="0"/>
              <a:t>ID water cooling</a:t>
            </a:r>
          </a:p>
          <a:p>
            <a:pPr lvl="1"/>
            <a:r>
              <a:rPr lang="en-GB" dirty="0"/>
              <a:t>NTP </a:t>
            </a:r>
            <a:r>
              <a:rPr lang="en-GB" dirty="0" smtClean="0"/>
              <a:t>server</a:t>
            </a:r>
          </a:p>
          <a:p>
            <a:pPr lvl="1"/>
            <a:r>
              <a:rPr lang="en-US" dirty="0" smtClean="0"/>
              <a:t>EPICS</a:t>
            </a:r>
          </a:p>
          <a:p>
            <a:pPr lvl="1"/>
            <a:r>
              <a:rPr lang="en-GB" dirty="0" smtClean="0"/>
              <a:t>Technical network</a:t>
            </a:r>
            <a:endParaRPr lang="en-GB" dirty="0" smtClean="0"/>
          </a:p>
          <a:p>
            <a:pPr lvl="1"/>
            <a:r>
              <a:rPr lang="en-US" dirty="0" err="1" smtClean="0"/>
              <a:t>aso</a:t>
            </a:r>
            <a:r>
              <a:rPr lang="en-US" dirty="0" smtClean="0"/>
              <a:t>.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D0BE-1BE5-4996-A3B3-C52F5C0B2E26}" type="datetime1">
              <a:rPr lang="sv-SE" noProof="0" smtClean="0"/>
              <a:t>2018-10-16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181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 on MPSID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 motion control</a:t>
            </a:r>
          </a:p>
          <a:p>
            <a:pPr lvl="1"/>
            <a:r>
              <a:rPr lang="en-US" dirty="0" smtClean="0"/>
              <a:t>MPSID issues a movement permit which allows movement or blocks it</a:t>
            </a:r>
          </a:p>
          <a:p>
            <a:pPr lvl="1"/>
            <a:r>
              <a:rPr lang="en-US" dirty="0" smtClean="0"/>
              <a:t>The permit is an active signal which closes a NO relay</a:t>
            </a:r>
          </a:p>
          <a:p>
            <a:pPr lvl="1"/>
            <a:r>
              <a:rPr lang="en-US" dirty="0" smtClean="0"/>
              <a:t>Relay has a button that forces it to closed state (ONLY for tests)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MPSID does not block ID/ID motion controller commissioning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B96-72DE-4CB5-B2A3-134717659CE3}" type="datetime1">
              <a:rPr lang="sv-SE" noProof="0" smtClean="0"/>
              <a:t>2018-10-16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8039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linac distribution overview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E802-C037-4BD4-979A-852E82927976}" type="datetime1">
              <a:rPr lang="sv-SE" noProof="0" smtClean="0"/>
              <a:t>2018-10-16</a:t>
            </a:fld>
            <a:endParaRPr lang="en-GB" noProof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556792"/>
            <a:ext cx="6235960" cy="432593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569676" y="3000839"/>
            <a:ext cx="797539" cy="1940330"/>
          </a:xfrm>
          <a:prstGeom prst="rect">
            <a:avLst/>
          </a:prstGeom>
          <a:noFill/>
          <a:ln>
            <a:solidFill>
              <a:srgbClr val="E933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 of FBIS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FBIS</a:t>
            </a:r>
          </a:p>
          <a:p>
            <a:pPr lvl="1"/>
            <a:r>
              <a:rPr lang="en-US" dirty="0"/>
              <a:t>Timing system</a:t>
            </a:r>
          </a:p>
          <a:p>
            <a:pPr lvl="1"/>
            <a:r>
              <a:rPr lang="en-US" dirty="0"/>
              <a:t>Ion Source</a:t>
            </a:r>
          </a:p>
          <a:p>
            <a:pPr lvl="1"/>
            <a:r>
              <a:rPr lang="en-US" dirty="0"/>
              <a:t>Choppers</a:t>
            </a:r>
            <a:endParaRPr lang="en-GB" dirty="0"/>
          </a:p>
          <a:p>
            <a:pPr lvl="1"/>
            <a:r>
              <a:rPr lang="en-US" dirty="0" smtClean="0"/>
              <a:t>BCM</a:t>
            </a:r>
          </a:p>
          <a:p>
            <a:pPr lvl="1"/>
            <a:r>
              <a:rPr lang="en-US" dirty="0" smtClean="0"/>
              <a:t>BLM</a:t>
            </a:r>
          </a:p>
          <a:p>
            <a:pPr lvl="1"/>
            <a:r>
              <a:rPr lang="en-US" dirty="0" smtClean="0"/>
              <a:t>BPM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LPSRF</a:t>
            </a:r>
          </a:p>
          <a:p>
            <a:pPr lvl="1"/>
            <a:r>
              <a:rPr lang="en-US" dirty="0" smtClean="0"/>
              <a:t>MPSID</a:t>
            </a:r>
          </a:p>
          <a:p>
            <a:pPr lvl="1"/>
            <a:r>
              <a:rPr lang="en-US" dirty="0" smtClean="0"/>
              <a:t>MPSVAC</a:t>
            </a:r>
          </a:p>
          <a:p>
            <a:pPr lvl="1"/>
            <a:r>
              <a:rPr lang="en-US" dirty="0" smtClean="0"/>
              <a:t>MPSMAG</a:t>
            </a:r>
          </a:p>
          <a:p>
            <a:pPr lvl="1"/>
            <a:r>
              <a:rPr lang="en-US" dirty="0" err="1" smtClean="0"/>
              <a:t>Aso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Szandra Kövecses,                                        Protection Systems Group</a:t>
            </a:r>
            <a:endParaRPr lang="en-GB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CF10-22FE-4D9B-B92F-9F5DEBFC3386}" type="datetime1">
              <a:rPr lang="sv-SE" noProof="0" smtClean="0"/>
              <a:t>2018-10-16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574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714</TotalTime>
  <Words>566</Words>
  <Application>Microsoft Office PowerPoint</Application>
  <PresentationFormat>On-screen Show (4:3)</PresentationFormat>
  <Paragraphs>133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MPS commissioning at ESS</vt:lpstr>
      <vt:lpstr>Protection for the NC linac beam commissioning</vt:lpstr>
      <vt:lpstr>What do I mean by relevant?</vt:lpstr>
      <vt:lpstr>Distribution overview</vt:lpstr>
      <vt:lpstr>NC linac distribution overview</vt:lpstr>
      <vt:lpstr>Dependencies of MPSID</vt:lpstr>
      <vt:lpstr>Dependencies on MPSID</vt:lpstr>
      <vt:lpstr>NC linac distribution overview</vt:lpstr>
      <vt:lpstr>Dependencies of FBIS</vt:lpstr>
      <vt:lpstr>Dependencies on FBIS</vt:lpstr>
      <vt:lpstr>When to test MPS?</vt:lpstr>
      <vt:lpstr>Connect additional equipment to MPS</vt:lpstr>
      <vt:lpstr>Thank you</vt:lpstr>
    </vt:vector>
  </TitlesOfParts>
  <Company>European Spallation Source ERIC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MPS at ESS?</dc:title>
  <dc:creator>Szandra Kövecses</dc:creator>
  <cp:lastModifiedBy>Szandra Kövecses</cp:lastModifiedBy>
  <cp:revision>57</cp:revision>
  <dcterms:created xsi:type="dcterms:W3CDTF">2018-07-26T06:14:30Z</dcterms:created>
  <dcterms:modified xsi:type="dcterms:W3CDTF">2018-10-16T05:42:23Z</dcterms:modified>
</cp:coreProperties>
</file>