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25"/>
  </p:notesMasterIdLst>
  <p:handoutMasterIdLst>
    <p:handoutMasterId r:id="rId26"/>
  </p:handoutMasterIdLst>
  <p:sldIdLst>
    <p:sldId id="256" r:id="rId5"/>
    <p:sldId id="339" r:id="rId6"/>
    <p:sldId id="458" r:id="rId7"/>
    <p:sldId id="259" r:id="rId8"/>
    <p:sldId id="334" r:id="rId9"/>
    <p:sldId id="348" r:id="rId10"/>
    <p:sldId id="459" r:id="rId11"/>
    <p:sldId id="331" r:id="rId12"/>
    <p:sldId id="337" r:id="rId13"/>
    <p:sldId id="351" r:id="rId14"/>
    <p:sldId id="332" r:id="rId15"/>
    <p:sldId id="333" r:id="rId16"/>
    <p:sldId id="340" r:id="rId17"/>
    <p:sldId id="349" r:id="rId18"/>
    <p:sldId id="306" r:id="rId19"/>
    <p:sldId id="267" r:id="rId20"/>
    <p:sldId id="343" r:id="rId21"/>
    <p:sldId id="457" r:id="rId22"/>
    <p:sldId id="441" r:id="rId23"/>
    <p:sldId id="344" r:id="rId24"/>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9B9D"/>
    <a:srgbClr val="AEB0AF"/>
    <a:srgbClr val="CEC7C1"/>
    <a:srgbClr val="8C8D90"/>
    <a:srgbClr val="D25350"/>
    <a:srgbClr val="808184"/>
    <a:srgbClr val="75767A"/>
    <a:srgbClr val="4E4F54"/>
    <a:srgbClr val="84888B"/>
    <a:srgbClr val="A04942"/>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79" autoAdjust="0"/>
    <p:restoredTop sz="95161" autoAdjust="0"/>
  </p:normalViewPr>
  <p:slideViewPr>
    <p:cSldViewPr snapToGrid="0" showGuides="1">
      <p:cViewPr varScale="1">
        <p:scale>
          <a:sx n="112" d="100"/>
          <a:sy n="112" d="100"/>
        </p:scale>
        <p:origin x="880" y="192"/>
      </p:cViewPr>
      <p:guideLst/>
    </p:cSldViewPr>
  </p:slideViewPr>
  <p:notesTextViewPr>
    <p:cViewPr>
      <p:scale>
        <a:sx n="3" d="2"/>
        <a:sy n="3" d="2"/>
      </p:scale>
      <p:origin x="0" y="0"/>
    </p:cViewPr>
  </p:notesTextViewPr>
  <p:sorterViewPr>
    <p:cViewPr>
      <p:scale>
        <a:sx n="80" d="100"/>
        <a:sy n="80" d="100"/>
      </p:scale>
      <p:origin x="0" y="0"/>
    </p:cViewPr>
  </p:sorterViewPr>
  <p:notesViewPr>
    <p:cSldViewPr snapToGrid="0" showGuides="1">
      <p:cViewPr>
        <p:scale>
          <a:sx n="50" d="100"/>
          <a:sy n="50" d="100"/>
        </p:scale>
        <p:origin x="5664" y="167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8533024-10F1-4BC3-BAA5-CB28D8F9B618}"/>
              </a:ext>
            </a:extLst>
          </p:cNvPr>
          <p:cNvSpPr>
            <a:spLocks noGrp="1"/>
          </p:cNvSpPr>
          <p:nvPr>
            <p:ph type="dt" sz="quarter" idx="1"/>
          </p:nvPr>
        </p:nvSpPr>
        <p:spPr>
          <a:xfrm>
            <a:off x="3970338" y="8810624"/>
            <a:ext cx="3038475" cy="466726"/>
          </a:xfrm>
          <a:prstGeom prst="rect">
            <a:avLst/>
          </a:prstGeom>
        </p:spPr>
        <p:txBody>
          <a:bodyPr vert="horz" lIns="91440" tIns="45720" rIns="91440" bIns="45720" rtlCol="0" anchor="b"/>
          <a:lstStyle>
            <a:lvl1pPr algn="r">
              <a:defRPr sz="1200"/>
            </a:lvl1pPr>
          </a:lstStyle>
          <a:p>
            <a:fld id="{9074A39D-78C5-4FF5-94A2-BCBFAF602A34}" type="datetimeFigureOut">
              <a:rPr lang="en-US" smtClean="0">
                <a:latin typeface="+mn-lt"/>
              </a:rPr>
              <a:t>10/15/18</a:t>
            </a:fld>
            <a:endParaRPr lang="en-US" dirty="0">
              <a:latin typeface="+mn-lt"/>
            </a:endParaRPr>
          </a:p>
        </p:txBody>
      </p:sp>
      <p:sp>
        <p:nvSpPr>
          <p:cNvPr id="5" name="Slide Number Placeholder 4">
            <a:extLst>
              <a:ext uri="{FF2B5EF4-FFF2-40B4-BE49-F238E27FC236}">
                <a16:creationId xmlns:a16="http://schemas.microsoft.com/office/drawing/2014/main" id="{D1D2005F-34EB-4228-A469-9DA7EF685E32}"/>
              </a:ext>
            </a:extLst>
          </p:cNvPr>
          <p:cNvSpPr>
            <a:spLocks noGrp="1"/>
          </p:cNvSpPr>
          <p:nvPr>
            <p:ph type="sldNum" sz="quarter" idx="3"/>
          </p:nvPr>
        </p:nvSpPr>
        <p:spPr>
          <a:xfrm>
            <a:off x="0" y="8810626"/>
            <a:ext cx="3038475" cy="466726"/>
          </a:xfrm>
          <a:prstGeom prst="rect">
            <a:avLst/>
          </a:prstGeom>
        </p:spPr>
        <p:txBody>
          <a:bodyPr vert="horz" lIns="91440" tIns="45720" rIns="91440" bIns="45720" rtlCol="0" anchor="b"/>
          <a:lstStyle>
            <a:lvl1pPr algn="r">
              <a:defRPr sz="1200"/>
            </a:lvl1pPr>
          </a:lstStyle>
          <a:p>
            <a:pPr algn="l"/>
            <a:fld id="{C75DCF9F-B5D2-4E17-BF72-5579017E6EA3}" type="slidenum">
              <a:rPr lang="en-US" smtClean="0">
                <a:latin typeface="+mn-lt"/>
              </a:rPr>
              <a:pPr algn="l"/>
              <a:t>‹#›</a:t>
            </a:fld>
            <a:endParaRPr lang="en-US" dirty="0">
              <a:latin typeface="+mn-lt"/>
            </a:endParaRPr>
          </a:p>
        </p:txBody>
      </p:sp>
    </p:spTree>
    <p:extLst>
      <p:ext uri="{BB962C8B-B14F-4D97-AF65-F5344CB8AC3E}">
        <p14:creationId xmlns:p14="http://schemas.microsoft.com/office/powerpoint/2010/main" val="1735757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0341" y="8801100"/>
            <a:ext cx="3038475" cy="466726"/>
          </a:xfrm>
          <a:prstGeom prst="rect">
            <a:avLst/>
          </a:prstGeom>
        </p:spPr>
        <p:txBody>
          <a:bodyPr vert="horz" lIns="91440" tIns="45720" rIns="91440" bIns="45720" rtlCol="0"/>
          <a:lstStyle>
            <a:lvl1pPr algn="r">
              <a:defRPr sz="1200">
                <a:latin typeface="+mn-lt"/>
              </a:defRPr>
            </a:lvl1pPr>
          </a:lstStyle>
          <a:p>
            <a:fld id="{D7992059-949A-4D84-A84D-82EB5F97947B}" type="datetimeFigureOut">
              <a:rPr lang="en-US" smtClean="0"/>
              <a:pPr/>
              <a:t>10/15/18</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7"/>
            <a:ext cx="5607050" cy="3660774"/>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1" y="8801100"/>
            <a:ext cx="3038475" cy="466726"/>
          </a:xfrm>
          <a:prstGeom prst="rect">
            <a:avLst/>
          </a:prstGeom>
        </p:spPr>
        <p:txBody>
          <a:bodyPr vert="horz" lIns="91440" tIns="45720" rIns="91440" bIns="45720" rtlCol="0" anchor="b"/>
          <a:lstStyle>
            <a:lvl1pPr algn="l">
              <a:defRPr sz="1200">
                <a:latin typeface="+mn-lt"/>
              </a:defRPr>
            </a:lvl1pPr>
          </a:lstStyle>
          <a:p>
            <a:fld id="{DBFF095A-F86B-4B29-8A9F-DF3D3D1F3E2A}" type="slidenum">
              <a:rPr lang="en-US" smtClean="0"/>
              <a:pPr/>
              <a:t>‹#›</a:t>
            </a:fld>
            <a:endParaRPr lang="en-US" dirty="0"/>
          </a:p>
        </p:txBody>
      </p:sp>
    </p:spTree>
    <p:extLst>
      <p:ext uri="{BB962C8B-B14F-4D97-AF65-F5344CB8AC3E}">
        <p14:creationId xmlns:p14="http://schemas.microsoft.com/office/powerpoint/2010/main" val="1877089979"/>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90000"/>
      </a:lnSpc>
      <a:spcBef>
        <a:spcPts val="300"/>
      </a:spcBef>
      <a:defRPr sz="1200" kern="1200">
        <a:solidFill>
          <a:schemeClr val="tx1"/>
        </a:solidFill>
        <a:latin typeface="+mn-lt"/>
        <a:ea typeface="+mn-ea"/>
        <a:cs typeface="+mn-cs"/>
      </a:defRPr>
    </a:lvl1pPr>
    <a:lvl2pPr marL="457200" algn="l" defTabSz="914400" rtl="0" eaLnBrk="1" latinLnBrk="0" hangingPunct="1">
      <a:lnSpc>
        <a:spcPct val="90000"/>
      </a:lnSpc>
      <a:spcBef>
        <a:spcPts val="300"/>
      </a:spcBef>
      <a:defRPr sz="1200" kern="1200">
        <a:solidFill>
          <a:schemeClr val="tx1"/>
        </a:solidFill>
        <a:latin typeface="+mn-lt"/>
        <a:ea typeface="+mn-ea"/>
        <a:cs typeface="+mn-cs"/>
      </a:defRPr>
    </a:lvl2pPr>
    <a:lvl3pPr marL="914400" algn="l" defTabSz="914400" rtl="0" eaLnBrk="1" latinLnBrk="0" hangingPunct="1">
      <a:lnSpc>
        <a:spcPct val="90000"/>
      </a:lnSpc>
      <a:spcBef>
        <a:spcPts val="300"/>
      </a:spcBef>
      <a:defRPr sz="1200" kern="1200">
        <a:solidFill>
          <a:schemeClr val="tx1"/>
        </a:solidFill>
        <a:latin typeface="+mn-lt"/>
        <a:ea typeface="+mn-ea"/>
        <a:cs typeface="+mn-cs"/>
      </a:defRPr>
    </a:lvl3pPr>
    <a:lvl4pPr marL="1371600" algn="l" defTabSz="914400" rtl="0" eaLnBrk="1" latinLnBrk="0" hangingPunct="1">
      <a:lnSpc>
        <a:spcPct val="90000"/>
      </a:lnSpc>
      <a:spcBef>
        <a:spcPts val="300"/>
      </a:spcBef>
      <a:defRPr sz="1200" kern="1200">
        <a:solidFill>
          <a:schemeClr val="tx1"/>
        </a:solidFill>
        <a:latin typeface="+mn-lt"/>
        <a:ea typeface="+mn-ea"/>
        <a:cs typeface="+mn-cs"/>
      </a:defRPr>
    </a:lvl4pPr>
    <a:lvl5pPr marL="1828800" algn="l" defTabSz="914400" rtl="0" eaLnBrk="1" latinLnBrk="0" hangingPunct="1">
      <a:lnSpc>
        <a:spcPct val="90000"/>
      </a:lnSpc>
      <a:spcBef>
        <a:spcPts val="300"/>
      </a:spcBef>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AA0923-83A8-8D4A-8C0B-8DEDDFD3FE56}" type="slidenum">
              <a:rPr lang="en-US"/>
              <a:pPr/>
              <a:t>2</a:t>
            </a:fld>
            <a:endParaRPr lang="en-US"/>
          </a:p>
        </p:txBody>
      </p:sp>
      <p:sp>
        <p:nvSpPr>
          <p:cNvPr id="528386" name="Rectangle 2"/>
          <p:cNvSpPr>
            <a:spLocks noGrp="1" noRot="1" noChangeAspect="1" noChangeArrowheads="1" noTextEdit="1"/>
          </p:cNvSpPr>
          <p:nvPr>
            <p:ph type="sldImg"/>
          </p:nvPr>
        </p:nvSpPr>
        <p:spPr>
          <a:ln/>
        </p:spPr>
      </p:sp>
      <p:sp>
        <p:nvSpPr>
          <p:cNvPr id="5283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85975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88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188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04407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623D47-426B-B54C-9438-D96F3DC9E3AC}" type="slidenum">
              <a:rPr lang="en-US"/>
              <a:pPr/>
              <a:t>7</a:t>
            </a:fld>
            <a:endParaRPr lang="en-US"/>
          </a:p>
        </p:txBody>
      </p:sp>
      <p:sp>
        <p:nvSpPr>
          <p:cNvPr id="2007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007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944920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37BA4A-B024-42C0-AEE3-721B228F8259}"/>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29E6EA7-E7F1-42F0-95B8-1B1A5A465AF6}"/>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pic>
        <p:nvPicPr>
          <p:cNvPr id="5" name="Picture 4">
            <a:extLst>
              <a:ext uri="{FF2B5EF4-FFF2-40B4-BE49-F238E27FC236}">
                <a16:creationId xmlns:a16="http://schemas.microsoft.com/office/drawing/2014/main" id="{F7A5D040-4FD6-4BA1-AC81-B5CFF26CC67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274321" y="1074420"/>
            <a:ext cx="11334582" cy="4233245"/>
          </a:xfrm>
          <a:prstGeom prst="rect">
            <a:avLst/>
          </a:prstGeom>
        </p:spPr>
      </p:pic>
      <p:sp>
        <p:nvSpPr>
          <p:cNvPr id="10" name="TextBox 9"/>
          <p:cNvSpPr txBox="1"/>
          <p:nvPr userDrawn="1"/>
        </p:nvSpPr>
        <p:spPr>
          <a:xfrm>
            <a:off x="267160" y="5343835"/>
            <a:ext cx="5384807" cy="276999"/>
          </a:xfrm>
          <a:prstGeom prst="rect">
            <a:avLst/>
          </a:prstGeom>
          <a:noFill/>
        </p:spPr>
        <p:txBody>
          <a:bodyPr wrap="square" rtlCol="0">
            <a:spAutoFit/>
          </a:bodyPr>
          <a:lstStyle/>
          <a:p>
            <a:r>
              <a:rPr lang="en-US" sz="1200" b="0" dirty="0">
                <a:solidFill>
                  <a:schemeClr val="tx1"/>
                </a:solidFill>
                <a:latin typeface="Century Gothic" panose="020B0502020202020204" pitchFamily="34" charset="0"/>
              </a:rPr>
              <a:t>ORNL is managed by UT-Battelle, LLC for the US Department of Energy</a:t>
            </a:r>
          </a:p>
        </p:txBody>
      </p:sp>
      <p:sp>
        <p:nvSpPr>
          <p:cNvPr id="2" name="Title 1"/>
          <p:cNvSpPr>
            <a:spLocks noGrp="1"/>
          </p:cNvSpPr>
          <p:nvPr userDrawn="1">
            <p:ph type="ctrTitle" hasCustomPrompt="1"/>
          </p:nvPr>
        </p:nvSpPr>
        <p:spPr>
          <a:xfrm>
            <a:off x="428736" y="1388962"/>
            <a:ext cx="8678194" cy="978729"/>
          </a:xfrm>
        </p:spPr>
        <p:txBody>
          <a:bodyPr/>
          <a:lstStyle>
            <a:lvl1pPr algn="l">
              <a:defRPr sz="3200" b="0" baseline="0">
                <a:solidFill>
                  <a:schemeClr val="bg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3" name="Subtitle 2"/>
          <p:cNvSpPr>
            <a:spLocks noGrp="1"/>
          </p:cNvSpPr>
          <p:nvPr userDrawn="1">
            <p:ph type="subTitle" idx="1"/>
          </p:nvPr>
        </p:nvSpPr>
        <p:spPr>
          <a:xfrm>
            <a:off x="447481" y="3013455"/>
            <a:ext cx="5440514" cy="2028101"/>
          </a:xfrm>
        </p:spPr>
        <p:txBody>
          <a:bodyPr/>
          <a:lstStyle>
            <a:lvl1pPr marL="0" indent="0" algn="l">
              <a:buNone/>
              <a:defRPr sz="2000" baseline="0">
                <a:solidFill>
                  <a:schemeClr val="bg1"/>
                </a:solidFill>
                <a:latin typeface="Century Gothic" panose="020B0502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3" name="Picture 12">
            <a:extLst>
              <a:ext uri="{FF2B5EF4-FFF2-40B4-BE49-F238E27FC236}">
                <a16:creationId xmlns:a16="http://schemas.microsoft.com/office/drawing/2014/main" id="{05E99884-2636-4794-A093-0F9256951E03}"/>
              </a:ext>
            </a:extLst>
          </p:cNvPr>
          <p:cNvPicPr>
            <a:picLocks noChangeAspect="1"/>
          </p:cNvPicPr>
          <p:nvPr userDrawn="1"/>
        </p:nvPicPr>
        <p:blipFill>
          <a:blip r:embed="rId3"/>
          <a:stretch>
            <a:fillRect/>
          </a:stretch>
        </p:blipFill>
        <p:spPr>
          <a:xfrm>
            <a:off x="413129" y="456244"/>
            <a:ext cx="1088136" cy="261860"/>
          </a:xfrm>
          <a:prstGeom prst="rect">
            <a:avLst/>
          </a:prstGeom>
        </p:spPr>
      </p:pic>
      <p:sp>
        <p:nvSpPr>
          <p:cNvPr id="15" name="Freeform 7">
            <a:extLst>
              <a:ext uri="{FF2B5EF4-FFF2-40B4-BE49-F238E27FC236}">
                <a16:creationId xmlns:a16="http://schemas.microsoft.com/office/drawing/2014/main" id="{454A96CC-B6D3-471D-892D-1DBFEFBD0D12}"/>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BFBFB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latin typeface="+mn-lt"/>
              <a:cs typeface="+mn-cs"/>
            </a:endParaRPr>
          </a:p>
        </p:txBody>
      </p:sp>
      <p:pic>
        <p:nvPicPr>
          <p:cNvPr id="14" name="Picture 13">
            <a:extLst>
              <a:ext uri="{FF2B5EF4-FFF2-40B4-BE49-F238E27FC236}">
                <a16:creationId xmlns:a16="http://schemas.microsoft.com/office/drawing/2014/main" id="{027030A5-C7D7-48D4-B261-45DC936EE5D9}"/>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934576" y="5409488"/>
            <a:ext cx="1603756" cy="388553"/>
          </a:xfrm>
          <a:prstGeom prst="rect">
            <a:avLst/>
          </a:prstGeom>
        </p:spPr>
      </p:pic>
    </p:spTree>
    <p:extLst>
      <p:ext uri="{BB962C8B-B14F-4D97-AF65-F5344CB8AC3E}">
        <p14:creationId xmlns:p14="http://schemas.microsoft.com/office/powerpoint/2010/main" val="3793082440"/>
      </p:ext>
    </p:extLst>
  </p:cSld>
  <p:clrMapOvr>
    <a:masterClrMapping/>
  </p:clrMapOvr>
  <p:extLst mod="1">
    <p:ext uri="{DCECCB84-F9BA-43D5-87BE-67443E8EF086}">
      <p15:sldGuideLst xmlns:p15="http://schemas.microsoft.com/office/powerpoint/2012/main">
        <p15:guide id="1"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k green picture layou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095637" y="1083755"/>
            <a:ext cx="5486764" cy="4219290"/>
          </a:xfrm>
          <a:noFill/>
        </p:spPr>
        <p:txBody>
          <a:bodyPr/>
          <a:lstStyle>
            <a:lvl1pPr marL="0" indent="0">
              <a:buNone/>
              <a:defRPr/>
            </a:lvl1pPr>
          </a:lstStyle>
          <a:p>
            <a:r>
              <a:rPr lang="en-US" dirty="0"/>
              <a:t>Click icon to add picture</a:t>
            </a:r>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0" y="1078992"/>
            <a:ext cx="5821680" cy="4221671"/>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hasCustomPrompt="1"/>
          </p:nvPr>
        </p:nvSpPr>
        <p:spPr>
          <a:xfrm>
            <a:off x="388079" y="1275788"/>
            <a:ext cx="5537405" cy="978729"/>
          </a:xfrm>
        </p:spPr>
        <p:txBody>
          <a:bodyPr/>
          <a:lstStyle>
            <a:lvl1pPr>
              <a:lnSpc>
                <a:spcPct val="90000"/>
              </a:lnSpc>
              <a:defRPr sz="3200" b="0">
                <a:solidFill>
                  <a:schemeClr val="tx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11" name="Rectangle 10">
            <a:extLst>
              <a:ext uri="{FF2B5EF4-FFF2-40B4-BE49-F238E27FC236}">
                <a16:creationId xmlns:a16="http://schemas.microsoft.com/office/drawing/2014/main" id="{683439C5-4231-ED43-91B8-86779195C116}"/>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35C7DBBE-95AC-E843-979A-A1A45836011E}"/>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7" name="Rectangle 6">
            <a:extLst>
              <a:ext uri="{FF2B5EF4-FFF2-40B4-BE49-F238E27FC236}">
                <a16:creationId xmlns:a16="http://schemas.microsoft.com/office/drawing/2014/main" id="{29C1BABE-6AB9-4F04-A1D6-C28E4287362E}"/>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8D325F85-B4F1-4C5D-855D-1BE9D9C179D6}"/>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10" name="Line 5">
            <a:extLst>
              <a:ext uri="{FF2B5EF4-FFF2-40B4-BE49-F238E27FC236}">
                <a16:creationId xmlns:a16="http://schemas.microsoft.com/office/drawing/2014/main" id="{1F888CF4-3F65-4925-A47B-614AFCDC0550}"/>
              </a:ext>
            </a:extLst>
          </p:cNvPr>
          <p:cNvSpPr>
            <a:spLocks noChangeShapeType="1"/>
          </p:cNvSpPr>
          <p:nvPr userDrawn="1"/>
        </p:nvSpPr>
        <p:spPr bwMode="auto">
          <a:xfrm>
            <a:off x="8004175" y="8223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8" name="Line 6">
            <a:extLst>
              <a:ext uri="{FF2B5EF4-FFF2-40B4-BE49-F238E27FC236}">
                <a16:creationId xmlns:a16="http://schemas.microsoft.com/office/drawing/2014/main" id="{4CFFE01C-81C8-4437-B6F5-7BAAEE5FC29F}"/>
              </a:ext>
            </a:extLst>
          </p:cNvPr>
          <p:cNvSpPr>
            <a:spLocks noChangeShapeType="1"/>
          </p:cNvSpPr>
          <p:nvPr userDrawn="1"/>
        </p:nvSpPr>
        <p:spPr bwMode="auto">
          <a:xfrm>
            <a:off x="8004175" y="8223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24" name="Freeform 7">
            <a:extLst>
              <a:ext uri="{FF2B5EF4-FFF2-40B4-BE49-F238E27FC236}">
                <a16:creationId xmlns:a16="http://schemas.microsoft.com/office/drawing/2014/main" id="{1B955FFA-B6F5-4CDD-940A-DB05FD68B7CA}"/>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5" name="Content Placeholder 5">
            <a:extLst>
              <a:ext uri="{FF2B5EF4-FFF2-40B4-BE49-F238E27FC236}">
                <a16:creationId xmlns:a16="http://schemas.microsoft.com/office/drawing/2014/main" id="{CA5F7EA9-E5C6-4376-AC5D-CA0B1DA0A259}"/>
              </a:ext>
            </a:extLst>
          </p:cNvPr>
          <p:cNvSpPr>
            <a:spLocks noGrp="1"/>
          </p:cNvSpPr>
          <p:nvPr>
            <p:ph sz="quarter" idx="4"/>
          </p:nvPr>
        </p:nvSpPr>
        <p:spPr>
          <a:xfrm>
            <a:off x="388079" y="2453317"/>
            <a:ext cx="5512904" cy="2690184"/>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688975" lvl="1"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p:txBody>
      </p:sp>
    </p:spTree>
    <p:extLst>
      <p:ext uri="{BB962C8B-B14F-4D97-AF65-F5344CB8AC3E}">
        <p14:creationId xmlns:p14="http://schemas.microsoft.com/office/powerpoint/2010/main" val="1041499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k green picture layout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095636" y="1078992"/>
            <a:ext cx="5487073" cy="4224052"/>
          </a:xfrm>
          <a:noFill/>
        </p:spPr>
        <p:txBody>
          <a:bodyPr/>
          <a:lstStyle>
            <a:lvl1pPr marL="0" indent="0">
              <a:buFont typeface="Century Gothic" panose="020B0502020202020204" pitchFamily="34" charset="0"/>
              <a:buNone/>
              <a:defRPr/>
            </a:lvl1pPr>
          </a:lstStyle>
          <a:p>
            <a:r>
              <a:rPr lang="en-US" dirty="0"/>
              <a:t>Click icon to add picture</a:t>
            </a:r>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0" y="1078992"/>
            <a:ext cx="5821680" cy="5779008"/>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hasCustomPrompt="1"/>
          </p:nvPr>
        </p:nvSpPr>
        <p:spPr>
          <a:xfrm>
            <a:off x="388079" y="1275788"/>
            <a:ext cx="5537405" cy="978729"/>
          </a:xfrm>
        </p:spPr>
        <p:txBody>
          <a:bodyPr/>
          <a:lstStyle>
            <a:lvl1pPr>
              <a:lnSpc>
                <a:spcPct val="90000"/>
              </a:lnSpc>
              <a:defRPr sz="3200" b="0">
                <a:solidFill>
                  <a:schemeClr val="tx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6" name="Content Placeholder 5"/>
          <p:cNvSpPr>
            <a:spLocks noGrp="1"/>
          </p:cNvSpPr>
          <p:nvPr>
            <p:ph sz="quarter" idx="4"/>
          </p:nvPr>
        </p:nvSpPr>
        <p:spPr>
          <a:xfrm>
            <a:off x="388079" y="2453316"/>
            <a:ext cx="5512904" cy="4163291"/>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688975" lvl="1"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p:txBody>
      </p:sp>
      <p:sp>
        <p:nvSpPr>
          <p:cNvPr id="11" name="Rectangle 10">
            <a:extLst>
              <a:ext uri="{FF2B5EF4-FFF2-40B4-BE49-F238E27FC236}">
                <a16:creationId xmlns:a16="http://schemas.microsoft.com/office/drawing/2014/main" id="{BD0DB01C-0316-7441-9D7D-F96D7A49FEAC}"/>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F70CC82-0B8B-1D4B-9F0D-823E1CAB4A9C}"/>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DE8EB24F-FBB3-41E8-90F7-B4AA493C6FFD}"/>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16" name="Freeform 7">
            <a:extLst>
              <a:ext uri="{FF2B5EF4-FFF2-40B4-BE49-F238E27FC236}">
                <a16:creationId xmlns:a16="http://schemas.microsoft.com/office/drawing/2014/main" id="{2A500EEB-73EC-4C16-8273-4ED5425DD64C}"/>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3824302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Dk green picture layout wid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4120595" y="1078989"/>
            <a:ext cx="7464186" cy="4226003"/>
          </a:xfrm>
          <a:noFill/>
        </p:spPr>
        <p:txBody>
          <a:bodyPr/>
          <a:lstStyle>
            <a:lvl1pPr marL="0" indent="0">
              <a:buNone/>
              <a:defRPr/>
            </a:lvl1pPr>
          </a:lstStyle>
          <a:p>
            <a:r>
              <a:rPr lang="en-US" dirty="0"/>
              <a:t>Click icon to add picture</a:t>
            </a:r>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1" y="1078991"/>
            <a:ext cx="3846274" cy="5779007"/>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p:nvPr>
        </p:nvSpPr>
        <p:spPr>
          <a:xfrm>
            <a:off x="388079" y="1275788"/>
            <a:ext cx="3576228" cy="979691"/>
          </a:xfrm>
        </p:spPr>
        <p:txBody>
          <a:bodyPr/>
          <a:lstStyle>
            <a:lvl1pPr>
              <a:lnSpc>
                <a:spcPct val="90000"/>
              </a:lnSpc>
              <a:defRPr sz="3200" b="0">
                <a:solidFill>
                  <a:schemeClr val="tx1"/>
                </a:solidFill>
                <a:latin typeface="Century Gothic" panose="020B0502020202020204" pitchFamily="34" charset="0"/>
              </a:defRPr>
            </a:lvl1pPr>
          </a:lstStyle>
          <a:p>
            <a:r>
              <a:rPr lang="en-US" dirty="0"/>
              <a:t>Click to edit Master title style</a:t>
            </a:r>
          </a:p>
        </p:txBody>
      </p:sp>
      <p:sp>
        <p:nvSpPr>
          <p:cNvPr id="6" name="Content Placeholder 5"/>
          <p:cNvSpPr>
            <a:spLocks noGrp="1"/>
          </p:cNvSpPr>
          <p:nvPr>
            <p:ph sz="quarter" idx="4"/>
          </p:nvPr>
        </p:nvSpPr>
        <p:spPr>
          <a:xfrm>
            <a:off x="388079" y="2800350"/>
            <a:ext cx="3541945" cy="3816258"/>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688975" lvl="1"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p:txBody>
      </p:sp>
      <p:sp>
        <p:nvSpPr>
          <p:cNvPr id="11" name="Rectangle 10">
            <a:extLst>
              <a:ext uri="{FF2B5EF4-FFF2-40B4-BE49-F238E27FC236}">
                <a16:creationId xmlns:a16="http://schemas.microsoft.com/office/drawing/2014/main" id="{BD0DB01C-0316-7441-9D7D-F96D7A49FEAC}"/>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F70CC82-0B8B-1D4B-9F0D-823E1CAB4A9C}"/>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DE8EB24F-FBB3-41E8-90F7-B4AA493C6FFD}"/>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8" name="Freeform 5">
            <a:extLst>
              <a:ext uri="{FF2B5EF4-FFF2-40B4-BE49-F238E27FC236}">
                <a16:creationId xmlns:a16="http://schemas.microsoft.com/office/drawing/2014/main" id="{E0FFF716-AFC7-4054-A1F8-2C39C30731D0}"/>
              </a:ext>
            </a:extLst>
          </p:cNvPr>
          <p:cNvSpPr>
            <a:spLocks/>
          </p:cNvSpPr>
          <p:nvPr userDrawn="1"/>
        </p:nvSpPr>
        <p:spPr bwMode="auto">
          <a:xfrm>
            <a:off x="4120595" y="1"/>
            <a:ext cx="8071405" cy="6857998"/>
          </a:xfrm>
          <a:custGeom>
            <a:avLst/>
            <a:gdLst>
              <a:gd name="T0" fmla="*/ 4151 w 4490"/>
              <a:gd name="T1" fmla="*/ 0 h 3815"/>
              <a:gd name="T2" fmla="*/ 4151 w 4490"/>
              <a:gd name="T3" fmla="*/ 2951 h 3815"/>
              <a:gd name="T4" fmla="*/ 0 w 4490"/>
              <a:gd name="T5" fmla="*/ 2951 h 3815"/>
              <a:gd name="T6" fmla="*/ 0 w 4490"/>
              <a:gd name="T7" fmla="*/ 3815 h 3815"/>
              <a:gd name="T8" fmla="*/ 4490 w 4490"/>
              <a:gd name="T9" fmla="*/ 3815 h 3815"/>
              <a:gd name="T10" fmla="*/ 4490 w 4490"/>
              <a:gd name="T11" fmla="*/ 2969 h 3815"/>
              <a:gd name="T12" fmla="*/ 4490 w 4490"/>
              <a:gd name="T13" fmla="*/ 2951 h 3815"/>
              <a:gd name="T14" fmla="*/ 4490 w 4490"/>
              <a:gd name="T15" fmla="*/ 0 h 3815"/>
              <a:gd name="T16" fmla="*/ 4151 w 4490"/>
              <a:gd name="T17" fmla="*/ 0 h 3815"/>
              <a:gd name="T18" fmla="*/ 4151 w 4490"/>
              <a:gd name="T19"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90" h="3815">
                <a:moveTo>
                  <a:pt x="4151" y="0"/>
                </a:moveTo>
                <a:lnTo>
                  <a:pt x="4151" y="2951"/>
                </a:lnTo>
                <a:lnTo>
                  <a:pt x="0" y="2951"/>
                </a:lnTo>
                <a:lnTo>
                  <a:pt x="0" y="3815"/>
                </a:lnTo>
                <a:lnTo>
                  <a:pt x="4490" y="3815"/>
                </a:lnTo>
                <a:lnTo>
                  <a:pt x="4490" y="2969"/>
                </a:lnTo>
                <a:lnTo>
                  <a:pt x="4490" y="2951"/>
                </a:lnTo>
                <a:lnTo>
                  <a:pt x="4490" y="0"/>
                </a:lnTo>
                <a:lnTo>
                  <a:pt x="4151" y="0"/>
                </a:lnTo>
                <a:lnTo>
                  <a:pt x="4151" y="0"/>
                </a:lnTo>
                <a:close/>
              </a:path>
            </a:pathLst>
          </a:custGeom>
          <a:solidFill>
            <a:srgbClr val="4C88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251322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ull picture layout ">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274320" y="2381"/>
            <a:ext cx="11312843" cy="6342021"/>
          </a:xfrm>
          <a:noFill/>
          <a:ln>
            <a:noFill/>
          </a:ln>
        </p:spPr>
        <p:txBody>
          <a:bodyPr/>
          <a:lstStyle>
            <a:lvl1pPr marL="0" indent="0">
              <a:buFont typeface="Century Gothic" panose="020B0502020202020204" pitchFamily="34" charset="0"/>
              <a:buNone/>
              <a:defRPr/>
            </a:lvl1pPr>
          </a:lstStyle>
          <a:p>
            <a:r>
              <a:rPr lang="en-US" dirty="0"/>
              <a:t>Click icon to add picture</a:t>
            </a:r>
          </a:p>
        </p:txBody>
      </p:sp>
      <p:sp>
        <p:nvSpPr>
          <p:cNvPr id="2" name="Title 1"/>
          <p:cNvSpPr>
            <a:spLocks noGrp="1"/>
          </p:cNvSpPr>
          <p:nvPr>
            <p:ph type="title"/>
          </p:nvPr>
        </p:nvSpPr>
        <p:spPr>
          <a:xfrm>
            <a:off x="429769" y="274320"/>
            <a:ext cx="11000232" cy="535531"/>
          </a:xfrm>
        </p:spPr>
        <p:txBody>
          <a:bodyPr/>
          <a:lstStyle>
            <a:lvl1pPr>
              <a:lnSpc>
                <a:spcPct val="90000"/>
              </a:lnSpc>
              <a:defRPr sz="3200" b="0">
                <a:solidFill>
                  <a:schemeClr val="tx1"/>
                </a:solidFill>
                <a:effectLst/>
                <a:latin typeface="Century Gothic" panose="020B0502020202020204" pitchFamily="34" charset="0"/>
              </a:defRPr>
            </a:lvl1pPr>
          </a:lstStyle>
          <a:p>
            <a:r>
              <a:rPr lang="en-US" dirty="0"/>
              <a:t>Click to edit Master title style</a:t>
            </a:r>
          </a:p>
        </p:txBody>
      </p:sp>
      <p:sp>
        <p:nvSpPr>
          <p:cNvPr id="17" name="Rectangle 256">
            <a:extLst>
              <a:ext uri="{FF2B5EF4-FFF2-40B4-BE49-F238E27FC236}">
                <a16:creationId xmlns:a16="http://schemas.microsoft.com/office/drawing/2014/main" id="{50787286-CD5D-43D9-B8DA-70C3358DC829}"/>
              </a:ext>
            </a:extLst>
          </p:cNvPr>
          <p:cNvSpPr txBox="1">
            <a:spLocks noChangeArrowheads="1"/>
          </p:cNvSpPr>
          <p:nvPr userDrawn="1"/>
        </p:nvSpPr>
        <p:spPr>
          <a:xfrm>
            <a:off x="8010283" y="6477000"/>
            <a:ext cx="3860800" cy="182562"/>
          </a:xfrm>
          <a:prstGeom prst="rect">
            <a:avLst/>
          </a:prstGeom>
          <a:ln/>
        </p:spPr>
        <p:txBody>
          <a:bodyPr anchor="ctr"/>
          <a:lstStyle/>
          <a:p>
            <a:pPr algn="r"/>
            <a:r>
              <a:rPr lang="en-US" sz="1000" dirty="0">
                <a:solidFill>
                  <a:schemeClr val="bg1"/>
                </a:solidFill>
                <a:latin typeface="Century Gothic" panose="020B0502020202020204" pitchFamily="34" charset="0"/>
                <a:cs typeface="Arial" pitchFamily="34" charset="0"/>
              </a:rPr>
              <a:t> </a:t>
            </a:r>
          </a:p>
        </p:txBody>
      </p:sp>
      <p:sp>
        <p:nvSpPr>
          <p:cNvPr id="16" name="Freeform 9">
            <a:extLst>
              <a:ext uri="{FF2B5EF4-FFF2-40B4-BE49-F238E27FC236}">
                <a16:creationId xmlns:a16="http://schemas.microsoft.com/office/drawing/2014/main" id="{D938724D-E109-43B4-9560-1552E26DB04A}"/>
              </a:ext>
            </a:extLst>
          </p:cNvPr>
          <p:cNvSpPr>
            <a:spLocks/>
          </p:cNvSpPr>
          <p:nvPr userDrawn="1"/>
        </p:nvSpPr>
        <p:spPr bwMode="auto">
          <a:xfrm>
            <a:off x="6026150" y="0"/>
            <a:ext cx="6165850" cy="6858000"/>
          </a:xfrm>
          <a:custGeom>
            <a:avLst/>
            <a:gdLst>
              <a:gd name="T0" fmla="*/ 3502 w 3884"/>
              <a:gd name="T1" fmla="*/ 0 h 4320"/>
              <a:gd name="T2" fmla="*/ 3502 w 3884"/>
              <a:gd name="T3" fmla="*/ 3998 h 4320"/>
              <a:gd name="T4" fmla="*/ 0 w 3884"/>
              <a:gd name="T5" fmla="*/ 3998 h 4320"/>
              <a:gd name="T6" fmla="*/ 0 w 3884"/>
              <a:gd name="T7" fmla="*/ 4320 h 4320"/>
              <a:gd name="T8" fmla="*/ 3502 w 3884"/>
              <a:gd name="T9" fmla="*/ 4320 h 4320"/>
              <a:gd name="T10" fmla="*/ 3884 w 3884"/>
              <a:gd name="T11" fmla="*/ 4320 h 4320"/>
              <a:gd name="T12" fmla="*/ 3884 w 3884"/>
              <a:gd name="T13" fmla="*/ 3998 h 4320"/>
              <a:gd name="T14" fmla="*/ 3884 w 3884"/>
              <a:gd name="T15" fmla="*/ 0 h 4320"/>
              <a:gd name="T16" fmla="*/ 3502 w 3884"/>
              <a:gd name="T1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4" h="4320">
                <a:moveTo>
                  <a:pt x="3502" y="0"/>
                </a:moveTo>
                <a:lnTo>
                  <a:pt x="3502" y="3998"/>
                </a:lnTo>
                <a:lnTo>
                  <a:pt x="0" y="3998"/>
                </a:lnTo>
                <a:lnTo>
                  <a:pt x="0" y="4320"/>
                </a:lnTo>
                <a:lnTo>
                  <a:pt x="3502" y="4320"/>
                </a:lnTo>
                <a:lnTo>
                  <a:pt x="3884" y="4320"/>
                </a:lnTo>
                <a:lnTo>
                  <a:pt x="3884" y="3998"/>
                </a:lnTo>
                <a:lnTo>
                  <a:pt x="3884" y="0"/>
                </a:lnTo>
                <a:lnTo>
                  <a:pt x="3502" y="0"/>
                </a:lnTo>
                <a:close/>
              </a:path>
            </a:pathLst>
          </a:custGeom>
          <a:solidFill>
            <a:srgbClr val="4087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8" name="Rectangle 17">
            <a:extLst>
              <a:ext uri="{FF2B5EF4-FFF2-40B4-BE49-F238E27FC236}">
                <a16:creationId xmlns:a16="http://schemas.microsoft.com/office/drawing/2014/main" id="{7900E375-D0D6-466C-A383-E914B5C8AE5A}"/>
              </a:ext>
            </a:extLst>
          </p:cNvPr>
          <p:cNvSpPr/>
          <p:nvPr userDrawn="1"/>
        </p:nvSpPr>
        <p:spPr>
          <a:xfrm>
            <a:off x="0" y="6344402"/>
            <a:ext cx="274320" cy="510909"/>
          </a:xfrm>
          <a:prstGeom prst="rect">
            <a:avLst/>
          </a:prstGeom>
          <a:solidFill>
            <a:srgbClr val="397D5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9" name="Rectangle 6">
            <a:extLst>
              <a:ext uri="{FF2B5EF4-FFF2-40B4-BE49-F238E27FC236}">
                <a16:creationId xmlns:a16="http://schemas.microsoft.com/office/drawing/2014/main" id="{D090841D-81E2-4E83-8067-E18C5C3AF8FF}"/>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pic>
        <p:nvPicPr>
          <p:cNvPr id="15" name="Picture 14">
            <a:extLst>
              <a:ext uri="{FF2B5EF4-FFF2-40B4-BE49-F238E27FC236}">
                <a16:creationId xmlns:a16="http://schemas.microsoft.com/office/drawing/2014/main" id="{F4031D8B-25E9-D440-A0B7-53853A82E645}"/>
              </a:ext>
            </a:extLst>
          </p:cNvPr>
          <p:cNvPicPr>
            <a:picLocks noChangeAspect="1"/>
          </p:cNvPicPr>
          <p:nvPr userDrawn="1"/>
        </p:nvPicPr>
        <p:blipFill>
          <a:blip r:embed="rId2"/>
          <a:stretch>
            <a:fillRect/>
          </a:stretch>
        </p:blipFill>
        <p:spPr>
          <a:xfrm>
            <a:off x="405644" y="6452482"/>
            <a:ext cx="2112264" cy="301752"/>
          </a:xfrm>
          <a:prstGeom prst="rect">
            <a:avLst/>
          </a:prstGeom>
        </p:spPr>
      </p:pic>
    </p:spTree>
    <p:extLst>
      <p:ext uri="{BB962C8B-B14F-4D97-AF65-F5344CB8AC3E}">
        <p14:creationId xmlns:p14="http://schemas.microsoft.com/office/powerpoint/2010/main" val="1219607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3702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71089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9767" y="274320"/>
            <a:ext cx="11430000" cy="539496"/>
          </a:xfrm>
        </p:spPr>
        <p:txBody>
          <a:bodyPr/>
          <a:lstStyle>
            <a:lvl1pPr>
              <a:lnSpc>
                <a:spcPct val="90000"/>
              </a:lnSpc>
              <a:defRPr sz="3200"/>
            </a:lvl1pPr>
          </a:lstStyle>
          <a:p>
            <a:r>
              <a:rPr lang="en-US" dirty="0"/>
              <a:t>Click to edit Master title style</a:t>
            </a:r>
          </a:p>
        </p:txBody>
      </p:sp>
      <p:sp>
        <p:nvSpPr>
          <p:cNvPr id="3" name="Content Placeholder 2"/>
          <p:cNvSpPr>
            <a:spLocks noGrp="1"/>
          </p:cNvSpPr>
          <p:nvPr>
            <p:ph idx="1"/>
          </p:nvPr>
        </p:nvSpPr>
        <p:spPr>
          <a:xfrm>
            <a:off x="448055" y="1653735"/>
            <a:ext cx="11430000" cy="4047778"/>
          </a:xfrm>
        </p:spPr>
        <p:txBody>
          <a:bodyPr/>
          <a:lstStyle>
            <a:lvl1pPr marL="288925" indent="-288925">
              <a:spcBef>
                <a:spcPts val="1800"/>
              </a:spcBef>
              <a:buClr>
                <a:schemeClr val="tx1"/>
              </a:buClr>
              <a:buSzPct val="90000"/>
              <a:buFont typeface="Century Gothic" panose="020B0502020202020204" pitchFamily="34" charset="0"/>
              <a:buChar char="•"/>
              <a:defRPr lang="en-US" sz="2800" kern="1200" dirty="0">
                <a:solidFill>
                  <a:schemeClr val="tx1"/>
                </a:solidFill>
                <a:latin typeface="Century Gothic" panose="020B0502020202020204" pitchFamily="34" charset="0"/>
                <a:ea typeface="+mn-ea"/>
                <a:cs typeface="+mn-cs"/>
              </a:defRPr>
            </a:lvl1pPr>
            <a:lvl2pPr marL="687388" indent="-288925">
              <a:buClr>
                <a:schemeClr val="tx1"/>
              </a:buClr>
              <a:buSzPct val="90000"/>
              <a:buFont typeface="Century Gothic" panose="020B0502020202020204" pitchFamily="34" charset="0"/>
              <a:buChar char="–"/>
              <a:defRPr>
                <a:latin typeface="+mn-lt"/>
                <a:cs typeface="Arial" panose="020B0604020202020204" pitchFamily="34" charset="0"/>
              </a:defRPr>
            </a:lvl2pPr>
            <a:lvl3pPr marL="1031875" indent="-288925">
              <a:buClr>
                <a:schemeClr val="tx1"/>
              </a:buClr>
              <a:buSzPct val="90000"/>
              <a:buFont typeface="Century Gothic" panose="020B0502020202020204" pitchFamily="34" charset="0"/>
              <a:buChar char="•"/>
              <a:defRPr>
                <a:latin typeface="+mn-lt"/>
                <a:cs typeface="Arial" panose="020B0604020202020204" pitchFamily="34" charset="0"/>
              </a:defRPr>
            </a:lvl3pPr>
            <a:lvl4pPr>
              <a:buClr>
                <a:schemeClr val="tx1"/>
              </a:buClr>
              <a:defRPr>
                <a:latin typeface="+mn-lt"/>
                <a:cs typeface="Arial" panose="020B0604020202020204" pitchFamily="34" charset="0"/>
              </a:defRPr>
            </a:lvl4pPr>
            <a:lvl5pPr marL="1482725" indent="-222250">
              <a:buClr>
                <a:schemeClr val="tx1"/>
              </a:buClr>
              <a:buFont typeface="Arial" panose="020B0604020202020204" pitchFamily="34" charset="0"/>
              <a:buChar char="•"/>
              <a:defRPr>
                <a:latin typeface="+mn-lt"/>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0" name="Rectangle 9">
            <a:extLst>
              <a:ext uri="{FF2B5EF4-FFF2-40B4-BE49-F238E27FC236}">
                <a16:creationId xmlns:a16="http://schemas.microsoft.com/office/drawing/2014/main" id="{E885FFDA-509C-4548-B17D-5409853CA429}"/>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4" name="Rectangle 6">
            <a:extLst>
              <a:ext uri="{FF2B5EF4-FFF2-40B4-BE49-F238E27FC236}">
                <a16:creationId xmlns:a16="http://schemas.microsoft.com/office/drawing/2014/main" id="{AD9F2534-297B-446C-B822-74E3C23864F7}"/>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8" name="Rectangle 256">
            <a:extLst>
              <a:ext uri="{FF2B5EF4-FFF2-40B4-BE49-F238E27FC236}">
                <a16:creationId xmlns:a16="http://schemas.microsoft.com/office/drawing/2014/main" id="{6349825E-C749-4CDB-BDE4-DDAFE00D2BF9}"/>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pic>
        <p:nvPicPr>
          <p:cNvPr id="14" name="Picture 13">
            <a:extLst>
              <a:ext uri="{FF2B5EF4-FFF2-40B4-BE49-F238E27FC236}">
                <a16:creationId xmlns:a16="http://schemas.microsoft.com/office/drawing/2014/main" id="{65298622-4D3C-4849-B0FA-4101271A784D}"/>
              </a:ext>
            </a:extLst>
          </p:cNvPr>
          <p:cNvPicPr>
            <a:picLocks noChangeAspect="1"/>
          </p:cNvPicPr>
          <p:nvPr userDrawn="1"/>
        </p:nvPicPr>
        <p:blipFill>
          <a:blip r:embed="rId2"/>
          <a:stretch>
            <a:fillRect/>
          </a:stretch>
        </p:blipFill>
        <p:spPr>
          <a:xfrm>
            <a:off x="405644" y="6452482"/>
            <a:ext cx="2112264" cy="301752"/>
          </a:xfrm>
          <a:prstGeom prst="rect">
            <a:avLst/>
          </a:prstGeom>
        </p:spPr>
      </p:pic>
      <p:sp>
        <p:nvSpPr>
          <p:cNvPr id="9" name="TextBox 8">
            <a:extLst>
              <a:ext uri="{FF2B5EF4-FFF2-40B4-BE49-F238E27FC236}">
                <a16:creationId xmlns:a16="http://schemas.microsoft.com/office/drawing/2014/main" id="{CF3A1AE5-746F-4057-86D7-F0AA4F73942C}"/>
              </a:ext>
            </a:extLst>
          </p:cNvPr>
          <p:cNvSpPr txBox="1"/>
          <p:nvPr userDrawn="1"/>
        </p:nvSpPr>
        <p:spPr>
          <a:xfrm>
            <a:off x="9821917" y="6302222"/>
            <a:ext cx="2037851" cy="400110"/>
          </a:xfrm>
          <a:prstGeom prst="rect">
            <a:avLst/>
          </a:prstGeom>
          <a:noFill/>
        </p:spPr>
        <p:txBody>
          <a:bodyPr wrap="square" rtlCol="0">
            <a:spAutoFit/>
          </a:bodyPr>
          <a:lstStyle/>
          <a:p>
            <a:pPr algn="l"/>
            <a:r>
              <a:rPr lang="en-US" sz="1000" b="0" dirty="0">
                <a:solidFill>
                  <a:srgbClr val="BFBFBF"/>
                </a:solidFill>
                <a:latin typeface="Arial" pitchFamily="34" charset="0"/>
                <a:cs typeface="Arial" pitchFamily="34" charset="0"/>
              </a:rPr>
              <a:t>Presentation Name</a:t>
            </a:r>
            <a:endParaRPr lang="en-US" sz="1000" b="0" baseline="0" dirty="0">
              <a:solidFill>
                <a:srgbClr val="BFBFBF"/>
              </a:solidFill>
              <a:latin typeface="Arial" pitchFamily="34" charset="0"/>
              <a:cs typeface="Arial" pitchFamily="34" charset="0"/>
            </a:endParaRPr>
          </a:p>
          <a:p>
            <a:pPr algn="l"/>
            <a:r>
              <a:rPr lang="en-US" sz="1000" b="0" baseline="0" dirty="0">
                <a:solidFill>
                  <a:srgbClr val="BFBFBF"/>
                </a:solidFill>
                <a:latin typeface="Arial" pitchFamily="34" charset="0"/>
                <a:cs typeface="Arial" pitchFamily="34" charset="0"/>
              </a:rPr>
              <a:t>Date</a:t>
            </a:r>
          </a:p>
        </p:txBody>
      </p:sp>
    </p:spTree>
    <p:extLst>
      <p:ext uri="{BB962C8B-B14F-4D97-AF65-F5344CB8AC3E}">
        <p14:creationId xmlns:p14="http://schemas.microsoft.com/office/powerpoint/2010/main" val="2227458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7DAB3A-4154-42CC-B73A-07DD412DD146}"/>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401" b="-1"/>
          <a:stretch/>
        </p:blipFill>
        <p:spPr>
          <a:xfrm>
            <a:off x="6095998" y="1078992"/>
            <a:ext cx="5535025" cy="4228673"/>
          </a:xfrm>
          <a:prstGeom prst="rect">
            <a:avLst/>
          </a:prstGeom>
        </p:spPr>
      </p:pic>
      <p:sp>
        <p:nvSpPr>
          <p:cNvPr id="6" name="Rectangle 5">
            <a:extLst>
              <a:ext uri="{FF2B5EF4-FFF2-40B4-BE49-F238E27FC236}">
                <a16:creationId xmlns:a16="http://schemas.microsoft.com/office/drawing/2014/main" id="{F679D6E9-7CB6-4816-BA71-A98C108727C8}"/>
              </a:ext>
            </a:extLst>
          </p:cNvPr>
          <p:cNvSpPr/>
          <p:nvPr userDrawn="1"/>
        </p:nvSpPr>
        <p:spPr>
          <a:xfrm>
            <a:off x="274320" y="1078992"/>
            <a:ext cx="5821680" cy="4228673"/>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 name="Title 1">
            <a:extLst>
              <a:ext uri="{FF2B5EF4-FFF2-40B4-BE49-F238E27FC236}">
                <a16:creationId xmlns:a16="http://schemas.microsoft.com/office/drawing/2014/main" id="{C2F2F47A-E421-4CE0-A746-76A8C436B135}"/>
              </a:ext>
            </a:extLst>
          </p:cNvPr>
          <p:cNvSpPr>
            <a:spLocks noGrp="1"/>
          </p:cNvSpPr>
          <p:nvPr>
            <p:ph type="title"/>
          </p:nvPr>
        </p:nvSpPr>
        <p:spPr>
          <a:xfrm>
            <a:off x="429768" y="1352479"/>
            <a:ext cx="5413469" cy="1100789"/>
          </a:xfrm>
        </p:spPr>
        <p:txBody>
          <a:bodyPr/>
          <a:lstStyle/>
          <a:p>
            <a:r>
              <a:rPr lang="en-US"/>
              <a:t>Click to edit Master title style</a:t>
            </a:r>
            <a:endParaRPr lang="en-US" dirty="0"/>
          </a:p>
        </p:txBody>
      </p:sp>
      <p:sp>
        <p:nvSpPr>
          <p:cNvPr id="10" name="Content Placeholder 5">
            <a:extLst>
              <a:ext uri="{FF2B5EF4-FFF2-40B4-BE49-F238E27FC236}">
                <a16:creationId xmlns:a16="http://schemas.microsoft.com/office/drawing/2014/main" id="{6068FB31-3CF5-496E-BC0D-61D682234A2C}"/>
              </a:ext>
            </a:extLst>
          </p:cNvPr>
          <p:cNvSpPr>
            <a:spLocks noGrp="1"/>
          </p:cNvSpPr>
          <p:nvPr>
            <p:ph sz="quarter" idx="4"/>
          </p:nvPr>
        </p:nvSpPr>
        <p:spPr>
          <a:xfrm>
            <a:off x="412217" y="2891883"/>
            <a:ext cx="5431021" cy="2252546"/>
          </a:xfrm>
        </p:spPr>
        <p:txBody>
          <a:bodyPr/>
          <a:lstStyle>
            <a:lvl1pPr marL="287338" indent="-287338">
              <a:buClr>
                <a:schemeClr val="tx1"/>
              </a:buClr>
              <a:buFont typeface="Century Gothic" panose="020B0502020202020204" pitchFamily="34" charset="0"/>
              <a:buChar char="•"/>
              <a:defRPr sz="2000">
                <a:latin typeface="Century Gothic" panose="020B0502020202020204" pitchFamily="34" charset="0"/>
              </a:defRPr>
            </a:lvl1pPr>
            <a:lvl2pPr marL="688975" indent="-285750">
              <a:buClr>
                <a:schemeClr val="tx1"/>
              </a:buClr>
              <a:buFont typeface="Century Gothic" panose="020B0502020202020204" pitchFamily="34" charset="0"/>
              <a:buChar char="–"/>
              <a:defRPr sz="1800">
                <a:latin typeface="Century Gothic" panose="020B0502020202020204" pitchFamily="34" charset="0"/>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p:txBody>
      </p:sp>
      <p:sp>
        <p:nvSpPr>
          <p:cNvPr id="15" name="Rectangle 14">
            <a:extLst>
              <a:ext uri="{FF2B5EF4-FFF2-40B4-BE49-F238E27FC236}">
                <a16:creationId xmlns:a16="http://schemas.microsoft.com/office/drawing/2014/main" id="{88ACC93F-6123-3F49-8C15-4A811AF8B7BB}"/>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D7756F41-5AD0-C346-AE90-A0206E07D1B9}"/>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pic>
        <p:nvPicPr>
          <p:cNvPr id="11" name="Picture 10">
            <a:extLst>
              <a:ext uri="{FF2B5EF4-FFF2-40B4-BE49-F238E27FC236}">
                <a16:creationId xmlns:a16="http://schemas.microsoft.com/office/drawing/2014/main" id="{ACE79036-1F33-40EB-AB47-F9529E5C3C6A}"/>
              </a:ext>
            </a:extLst>
          </p:cNvPr>
          <p:cNvPicPr>
            <a:picLocks noChangeAspect="1"/>
          </p:cNvPicPr>
          <p:nvPr userDrawn="1"/>
        </p:nvPicPr>
        <p:blipFill>
          <a:blip r:embed="rId3"/>
          <a:stretch>
            <a:fillRect/>
          </a:stretch>
        </p:blipFill>
        <p:spPr>
          <a:xfrm>
            <a:off x="413129" y="456244"/>
            <a:ext cx="1088136" cy="261860"/>
          </a:xfrm>
          <a:prstGeom prst="rect">
            <a:avLst/>
          </a:prstGeom>
        </p:spPr>
      </p:pic>
      <p:sp>
        <p:nvSpPr>
          <p:cNvPr id="12" name="Freeform 7">
            <a:extLst>
              <a:ext uri="{FF2B5EF4-FFF2-40B4-BE49-F238E27FC236}">
                <a16:creationId xmlns:a16="http://schemas.microsoft.com/office/drawing/2014/main" id="{3E861E90-11A2-4A0B-85EB-1A2865C9A48F}"/>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CBCBCB"/>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2751671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7_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85FFDA-509C-4548-B17D-5409853CA429}"/>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 name="Title 1"/>
          <p:cNvSpPr>
            <a:spLocks noGrp="1"/>
          </p:cNvSpPr>
          <p:nvPr>
            <p:ph type="title"/>
          </p:nvPr>
        </p:nvSpPr>
        <p:spPr>
          <a:xfrm>
            <a:off x="429768" y="274320"/>
            <a:ext cx="11425236" cy="535531"/>
          </a:xfrm>
        </p:spPr>
        <p:txBody>
          <a:bodyPr/>
          <a:lstStyle>
            <a:lvl1pPr>
              <a:lnSpc>
                <a:spcPct val="90000"/>
              </a:lnSpc>
              <a:defRPr sz="3200" baseline="0"/>
            </a:lvl1pPr>
          </a:lstStyle>
          <a:p>
            <a:r>
              <a:rPr lang="en-US" dirty="0"/>
              <a:t>Click to edit Master title style</a:t>
            </a:r>
          </a:p>
        </p:txBody>
      </p:sp>
      <p:sp>
        <p:nvSpPr>
          <p:cNvPr id="4" name="Rectangle 6">
            <a:extLst>
              <a:ext uri="{FF2B5EF4-FFF2-40B4-BE49-F238E27FC236}">
                <a16:creationId xmlns:a16="http://schemas.microsoft.com/office/drawing/2014/main" id="{AD9F2534-297B-446C-B822-74E3C23864F7}"/>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7" name="Rectangle 256">
            <a:extLst>
              <a:ext uri="{FF2B5EF4-FFF2-40B4-BE49-F238E27FC236}">
                <a16:creationId xmlns:a16="http://schemas.microsoft.com/office/drawing/2014/main" id="{BF6A1C92-1EE6-4390-85D8-ACD208CF9DB8}"/>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pic>
        <p:nvPicPr>
          <p:cNvPr id="14" name="Picture 13">
            <a:extLst>
              <a:ext uri="{FF2B5EF4-FFF2-40B4-BE49-F238E27FC236}">
                <a16:creationId xmlns:a16="http://schemas.microsoft.com/office/drawing/2014/main" id="{30DD0A2A-0355-AA49-9A3F-AB977E14FC3B}"/>
              </a:ext>
            </a:extLst>
          </p:cNvPr>
          <p:cNvPicPr>
            <a:picLocks noChangeAspect="1"/>
          </p:cNvPicPr>
          <p:nvPr userDrawn="1"/>
        </p:nvPicPr>
        <p:blipFill>
          <a:blip r:embed="rId2"/>
          <a:stretch>
            <a:fillRect/>
          </a:stretch>
        </p:blipFill>
        <p:spPr>
          <a:xfrm>
            <a:off x="405644" y="6452482"/>
            <a:ext cx="2112264" cy="301752"/>
          </a:xfrm>
          <a:prstGeom prst="rect">
            <a:avLst/>
          </a:prstGeom>
        </p:spPr>
      </p:pic>
    </p:spTree>
    <p:extLst>
      <p:ext uri="{BB962C8B-B14F-4D97-AF65-F5344CB8AC3E}">
        <p14:creationId xmlns:p14="http://schemas.microsoft.com/office/powerpoint/2010/main" val="2987582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D6DB211-F94D-644A-8C58-020193A03AAA}"/>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 name="Title 1"/>
          <p:cNvSpPr>
            <a:spLocks noGrp="1"/>
          </p:cNvSpPr>
          <p:nvPr>
            <p:ph type="title"/>
          </p:nvPr>
        </p:nvSpPr>
        <p:spPr>
          <a:xfrm>
            <a:off x="429768" y="274320"/>
            <a:ext cx="11504904" cy="535531"/>
          </a:xfrm>
        </p:spPr>
        <p:txBody>
          <a:bodyPr/>
          <a:lstStyle>
            <a:lvl1pPr>
              <a:lnSpc>
                <a:spcPct val="90000"/>
              </a:lnSpc>
              <a:defRPr sz="32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417010" y="1444752"/>
            <a:ext cx="5507832" cy="821190"/>
          </a:xfrm>
        </p:spPr>
        <p:txBody>
          <a:bodyPr anchor="b"/>
          <a:lstStyle>
            <a:lvl1pPr marL="0" indent="0">
              <a:buNone/>
              <a:defRPr sz="2400" b="0" baseline="0">
                <a:solidFill>
                  <a:schemeClr val="tx1"/>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17010" y="2275467"/>
            <a:ext cx="5507832" cy="3373229"/>
          </a:xfrm>
        </p:spPr>
        <p:txBody>
          <a:bodyPr/>
          <a:lstStyle>
            <a:lvl1pPr marL="230188" indent="-23018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a:latin typeface="+mn-lt"/>
              </a:defRPr>
            </a:lvl2pPr>
            <a:lvl3pPr marL="914400" indent="-230188">
              <a:buClr>
                <a:schemeClr val="tx1"/>
              </a:buClr>
              <a:buFont typeface="Century Gothic" panose="020B0502020202020204" pitchFamily="34" charset="0"/>
              <a:buChar char="•"/>
              <a:defRPr sz="1600" baseline="0">
                <a:latin typeface="Century Gothic" panose="020B0502020202020204" pitchFamily="34" charset="0"/>
              </a:defRPr>
            </a:lvl3pPr>
            <a:lvl4pPr marL="971550" indent="0">
              <a:buClr>
                <a:schemeClr val="tx1"/>
              </a:buClr>
              <a:buFont typeface="Century Gothic" panose="020B0502020202020204" pitchFamily="34" charset="0"/>
              <a:buNone/>
              <a:defRPr sz="1400">
                <a:latin typeface="+mn-lt"/>
              </a:defRPr>
            </a:lvl4pPr>
            <a:lvl5pPr marL="1482725" indent="-222250">
              <a:buClr>
                <a:schemeClr val="tx1"/>
              </a:buClr>
              <a:buFont typeface="Century Gothic" panose="020B0502020202020204" pitchFamily="34" charset="0"/>
              <a:buChar char="•"/>
              <a:defRPr sz="1600">
                <a:latin typeface="+mn-lt"/>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6193368" y="1444752"/>
            <a:ext cx="5504688" cy="821190"/>
          </a:xfrm>
        </p:spPr>
        <p:txBody>
          <a:bodyPr anchor="b"/>
          <a:lstStyle>
            <a:lvl1pPr marL="0" indent="0">
              <a:buNone/>
              <a:defRPr sz="2400" b="0" baseline="0">
                <a:solidFill>
                  <a:schemeClr val="tx1"/>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93368" y="2275467"/>
            <a:ext cx="5504688" cy="3373229"/>
          </a:xfrm>
        </p:spPr>
        <p:txBody>
          <a:bodyPr/>
          <a:lstStyle>
            <a:lvl1pPr marL="287338" indent="-28733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baseline="0">
                <a:latin typeface="Century Gothic" panose="020B0502020202020204" pitchFamily="34" charset="0"/>
              </a:defRPr>
            </a:lvl2pPr>
            <a:lvl3pPr marL="914400" indent="-230188">
              <a:buClr>
                <a:schemeClr val="tx1"/>
              </a:buClr>
              <a:buFont typeface="Century Gothic" panose="020B0502020202020204" pitchFamily="34" charset="0"/>
              <a:buChar char="•"/>
              <a:defRPr sz="1600">
                <a:latin typeface="+mn-lt"/>
              </a:defRPr>
            </a:lvl3pPr>
            <a:lvl4pPr marL="1144588" indent="-173038">
              <a:buClr>
                <a:schemeClr val="tx1"/>
              </a:buClr>
              <a:buFont typeface="Century Gothic" panose="020B0502020202020204" pitchFamily="34" charset="0"/>
              <a:buChar char="•"/>
              <a:defRPr sz="1400">
                <a:latin typeface="+mn-lt"/>
              </a:defRPr>
            </a:lvl4pPr>
            <a:lvl5pPr marL="1482725" indent="-222250">
              <a:buClr>
                <a:schemeClr val="tx1"/>
              </a:buClr>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7" name="Rectangle 6">
            <a:extLst>
              <a:ext uri="{FF2B5EF4-FFF2-40B4-BE49-F238E27FC236}">
                <a16:creationId xmlns:a16="http://schemas.microsoft.com/office/drawing/2014/main" id="{300C0632-ACDA-4D24-A2CC-14539B91BC55}"/>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12" name="Rectangle 256">
            <a:extLst>
              <a:ext uri="{FF2B5EF4-FFF2-40B4-BE49-F238E27FC236}">
                <a16:creationId xmlns:a16="http://schemas.microsoft.com/office/drawing/2014/main" id="{0ED8B866-A29F-4437-842E-6B7908B2FB7D}"/>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pic>
        <p:nvPicPr>
          <p:cNvPr id="18" name="Picture 17">
            <a:extLst>
              <a:ext uri="{FF2B5EF4-FFF2-40B4-BE49-F238E27FC236}">
                <a16:creationId xmlns:a16="http://schemas.microsoft.com/office/drawing/2014/main" id="{FDF833AF-F2DD-B245-B5D3-AAD481D06553}"/>
              </a:ext>
            </a:extLst>
          </p:cNvPr>
          <p:cNvPicPr>
            <a:picLocks noChangeAspect="1"/>
          </p:cNvPicPr>
          <p:nvPr userDrawn="1"/>
        </p:nvPicPr>
        <p:blipFill>
          <a:blip r:embed="rId2"/>
          <a:stretch>
            <a:fillRect/>
          </a:stretch>
        </p:blipFill>
        <p:spPr>
          <a:xfrm>
            <a:off x="405644" y="6452482"/>
            <a:ext cx="2112264" cy="301752"/>
          </a:xfrm>
          <a:prstGeom prst="rect">
            <a:avLst/>
          </a:prstGeom>
        </p:spPr>
      </p:pic>
    </p:spTree>
    <p:extLst>
      <p:ext uri="{BB962C8B-B14F-4D97-AF65-F5344CB8AC3E}">
        <p14:creationId xmlns:p14="http://schemas.microsoft.com/office/powerpoint/2010/main" val="3260578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3 content boxes with reverse header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7FC5867-1737-E84C-B42D-608A49EBBAA6}"/>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 name="Title 1"/>
          <p:cNvSpPr>
            <a:spLocks noGrp="1"/>
          </p:cNvSpPr>
          <p:nvPr>
            <p:ph type="title"/>
          </p:nvPr>
        </p:nvSpPr>
        <p:spPr>
          <a:xfrm>
            <a:off x="429768" y="274320"/>
            <a:ext cx="11504904" cy="535531"/>
          </a:xfrm>
        </p:spPr>
        <p:txBody>
          <a:bodyPr/>
          <a:lstStyle>
            <a:lvl1pPr>
              <a:lnSpc>
                <a:spcPct val="90000"/>
              </a:lnSpc>
              <a:defRPr sz="3200"/>
            </a:lvl1pPr>
          </a:lstStyle>
          <a:p>
            <a:r>
              <a:rPr lang="en-US"/>
              <a:t>Click to edit Master title style</a:t>
            </a:r>
            <a:endParaRPr lang="en-US" dirty="0"/>
          </a:p>
        </p:txBody>
      </p:sp>
      <p:sp>
        <p:nvSpPr>
          <p:cNvPr id="3" name="Text Placeholder 2"/>
          <p:cNvSpPr>
            <a:spLocks noGrp="1"/>
          </p:cNvSpPr>
          <p:nvPr>
            <p:ph type="body" idx="1"/>
          </p:nvPr>
        </p:nvSpPr>
        <p:spPr>
          <a:xfrm>
            <a:off x="536696" y="1387602"/>
            <a:ext cx="3610478" cy="821190"/>
          </a:xfrm>
          <a:solidFill>
            <a:schemeClr val="tx2"/>
          </a:solidFill>
          <a:ln w="12700">
            <a:solidFill>
              <a:schemeClr val="tx2"/>
            </a:solidFill>
          </a:ln>
        </p:spPr>
        <p:txBody>
          <a:bodyPr tIns="91440" bIns="91440" anchor="b"/>
          <a:lstStyle>
            <a:lvl1pPr marL="0" indent="0">
              <a:lnSpc>
                <a:spcPct val="90000"/>
              </a:lnSpc>
              <a:buNone/>
              <a:defRPr sz="2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536696" y="2208792"/>
            <a:ext cx="361047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baseline="0"/>
            </a:lvl1pPr>
            <a:lvl2pPr marL="514350" indent="-225425">
              <a:lnSpc>
                <a:spcPct val="90000"/>
              </a:lnSpc>
              <a:buClr>
                <a:schemeClr val="tx1"/>
              </a:buClr>
              <a:buSzPct val="90000"/>
              <a:buFont typeface="Century Gothic" panose="020B0502020202020204" pitchFamily="34" charset="0"/>
              <a:buChar char="–"/>
              <a:defRPr sz="1600" baseline="0"/>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393659" y="1387602"/>
            <a:ext cx="3608418" cy="821190"/>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393659" y="2213184"/>
            <a:ext cx="360841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514350" lvl="1" indent="-2254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a:p>
            <a:pPr lvl="2"/>
            <a:r>
              <a:rPr lang="en-US" dirty="0"/>
              <a:t>Third level</a:t>
            </a:r>
          </a:p>
        </p:txBody>
      </p:sp>
      <p:sp>
        <p:nvSpPr>
          <p:cNvPr id="7" name="Text Placeholder 4">
            <a:extLst>
              <a:ext uri="{FF2B5EF4-FFF2-40B4-BE49-F238E27FC236}">
                <a16:creationId xmlns:a16="http://schemas.microsoft.com/office/drawing/2014/main" id="{49D91D4C-0C90-4594-94C2-E939B6EF57C4}"/>
              </a:ext>
            </a:extLst>
          </p:cNvPr>
          <p:cNvSpPr>
            <a:spLocks noGrp="1"/>
          </p:cNvSpPr>
          <p:nvPr>
            <p:ph type="body" sz="quarter" idx="10"/>
          </p:nvPr>
        </p:nvSpPr>
        <p:spPr>
          <a:xfrm>
            <a:off x="8248562" y="1387602"/>
            <a:ext cx="3608418" cy="821190"/>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Content Placeholder 5">
            <a:extLst>
              <a:ext uri="{FF2B5EF4-FFF2-40B4-BE49-F238E27FC236}">
                <a16:creationId xmlns:a16="http://schemas.microsoft.com/office/drawing/2014/main" id="{E1A87D9D-30BD-4BC1-AB79-1F900F87185B}"/>
              </a:ext>
            </a:extLst>
          </p:cNvPr>
          <p:cNvSpPr>
            <a:spLocks noGrp="1"/>
          </p:cNvSpPr>
          <p:nvPr>
            <p:ph sz="quarter" idx="11"/>
          </p:nvPr>
        </p:nvSpPr>
        <p:spPr>
          <a:xfrm>
            <a:off x="8248562" y="2213184"/>
            <a:ext cx="360841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514350" lvl="1" indent="-2254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a:p>
            <a:pPr lvl="2"/>
            <a:r>
              <a:rPr lang="en-US" dirty="0"/>
              <a:t>Third level</a:t>
            </a:r>
          </a:p>
        </p:txBody>
      </p:sp>
      <p:sp>
        <p:nvSpPr>
          <p:cNvPr id="9" name="Rectangle 6">
            <a:extLst>
              <a:ext uri="{FF2B5EF4-FFF2-40B4-BE49-F238E27FC236}">
                <a16:creationId xmlns:a16="http://schemas.microsoft.com/office/drawing/2014/main" id="{C4B83B09-CF3A-4A36-84C0-D32086A13DE2}"/>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14" name="Rectangle 256">
            <a:extLst>
              <a:ext uri="{FF2B5EF4-FFF2-40B4-BE49-F238E27FC236}">
                <a16:creationId xmlns:a16="http://schemas.microsoft.com/office/drawing/2014/main" id="{B764CAE0-734A-4D16-BDA1-3E43A810370F}"/>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pic>
        <p:nvPicPr>
          <p:cNvPr id="13" name="Picture 12">
            <a:extLst>
              <a:ext uri="{FF2B5EF4-FFF2-40B4-BE49-F238E27FC236}">
                <a16:creationId xmlns:a16="http://schemas.microsoft.com/office/drawing/2014/main" id="{B0BAAAD4-FBA9-4334-AA6C-9B74AC2A8370}"/>
              </a:ext>
            </a:extLst>
          </p:cNvPr>
          <p:cNvPicPr>
            <a:picLocks noChangeAspect="1"/>
          </p:cNvPicPr>
          <p:nvPr userDrawn="1"/>
        </p:nvPicPr>
        <p:blipFill>
          <a:blip r:embed="rId2"/>
          <a:stretch>
            <a:fillRect/>
          </a:stretch>
        </p:blipFill>
        <p:spPr>
          <a:xfrm>
            <a:off x="405644" y="6452482"/>
            <a:ext cx="2112264" cy="301752"/>
          </a:xfrm>
          <a:prstGeom prst="rect">
            <a:avLst/>
          </a:prstGeom>
        </p:spPr>
      </p:pic>
    </p:spTree>
    <p:extLst>
      <p:ext uri="{BB962C8B-B14F-4D97-AF65-F5344CB8AC3E}">
        <p14:creationId xmlns:p14="http://schemas.microsoft.com/office/powerpoint/2010/main" val="1861005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3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20" y="1435551"/>
            <a:ext cx="5840756"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6351585" y="1435551"/>
            <a:ext cx="5840415"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5838672"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6351584" y="948037"/>
            <a:ext cx="5840415"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80804" y="966165"/>
            <a:ext cx="5815195" cy="457200"/>
          </a:xfrm>
          <a:noFill/>
          <a:ln w="12700">
            <a:noFill/>
          </a:ln>
        </p:spPr>
        <p:txBody>
          <a:bodyPr tIns="91440" bIns="91440" anchor="ctr"/>
          <a:lstStyle>
            <a:lvl1pPr marL="0" indent="0">
              <a:lnSpc>
                <a:spcPct val="90000"/>
              </a:lnSpc>
              <a:buNone/>
              <a:defRPr sz="2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280804" y="1517523"/>
            <a:ext cx="5815195" cy="4110352"/>
          </a:xfrm>
          <a:ln w="12700">
            <a:noFill/>
          </a:ln>
        </p:spPr>
        <p:txBody>
          <a:bodyPr tIns="45720" bIns="91440"/>
          <a:lstStyle>
            <a:lvl1pPr marL="227013" indent="-227013">
              <a:lnSpc>
                <a:spcPct val="90000"/>
              </a:lnSpc>
              <a:buFont typeface="Century Gothic" panose="020B0502020202020204" pitchFamily="34" charset="0"/>
              <a:buChar char="•"/>
              <a:defRPr sz="1800"/>
            </a:lvl1pPr>
            <a:lvl2pPr marL="569913" indent="-225425">
              <a:lnSpc>
                <a:spcPct val="90000"/>
              </a:lnSpc>
              <a:buSzPct val="90000"/>
              <a:buFont typeface="Century Gothic" panose="020B0502020202020204" pitchFamily="34" charset="0"/>
              <a:buChar char="–"/>
              <a:defRPr sz="1600"/>
            </a:lvl2pPr>
            <a:lvl3pPr marL="860425" indent="-173038">
              <a:lnSpc>
                <a:spcPct val="90000"/>
              </a:lnSpc>
              <a:buFont typeface="Century Gothic" panose="020B0502020202020204" pitchFamily="34" charset="0"/>
              <a:buChar char="•"/>
              <a:defRPr sz="1400"/>
            </a:lvl3pPr>
            <a:lvl4pPr marL="1144588" indent="-173038">
              <a:lnSpc>
                <a:spcPct val="90000"/>
              </a:lnSpc>
              <a:buSzPct val="90000"/>
              <a:buFont typeface="Century Gothic" panose="020B0502020202020204" pitchFamily="34" charset="0"/>
              <a:buChar char="–"/>
              <a:defRPr sz="1200"/>
            </a:lvl4pPr>
            <a:lvl5pPr marL="1482725" indent="-222250">
              <a:lnSpc>
                <a:spcPct val="90000"/>
              </a:lnSpc>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6357344" y="966165"/>
            <a:ext cx="5811876" cy="457200"/>
          </a:xfrm>
          <a:noFill/>
          <a:ln w="12700">
            <a:noFill/>
          </a:ln>
        </p:spPr>
        <p:txBody>
          <a:bodyPr tIns="91440" bIns="9144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6357344" y="1517523"/>
            <a:ext cx="5811876" cy="4110352"/>
          </a:xfrm>
          <a:ln w="12700">
            <a:noFill/>
          </a:ln>
        </p:spPr>
        <p:txBody>
          <a:bodyPr tIns="45720" bIns="91440"/>
          <a:lstStyle>
            <a:lvl1pPr marL="227013" indent="-227013">
              <a:lnSpc>
                <a:spcPct val="90000"/>
              </a:lnSpc>
              <a:buFont typeface="Century Gothic" panose="020B0502020202020204" pitchFamily="34" charset="0"/>
              <a:buChar char="•"/>
              <a:defRPr sz="1800"/>
            </a:lvl1pPr>
            <a:lvl2pPr marL="569913" indent="-225425">
              <a:lnSpc>
                <a:spcPct val="90000"/>
              </a:lnSpc>
              <a:buSzPct val="90000"/>
              <a:buFont typeface="Century Gothic" panose="020B0502020202020204" pitchFamily="34" charset="0"/>
              <a:buChar char="–"/>
              <a:defRPr sz="1600"/>
            </a:lvl2pPr>
            <a:lvl3pPr marL="860425" indent="-173038">
              <a:lnSpc>
                <a:spcPct val="90000"/>
              </a:lnSpc>
              <a:buFont typeface="Century Gothic" panose="020B0502020202020204" pitchFamily="34" charset="0"/>
              <a:buChar char="•"/>
              <a:defRPr sz="1400"/>
            </a:lvl3pPr>
            <a:lvl4pPr marL="1144588" indent="-173038">
              <a:lnSpc>
                <a:spcPct val="90000"/>
              </a:lnSpc>
              <a:buSzPct val="90000"/>
              <a:buFont typeface="Century Gothic" panose="020B0502020202020204" pitchFamily="34" charset="0"/>
              <a:buChar char="–"/>
              <a:defRPr sz="1200"/>
            </a:lvl4pPr>
            <a:lvl5pPr marL="1482725" indent="-222250">
              <a:lnSpc>
                <a:spcPct val="90000"/>
              </a:lnSpc>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9" y="342737"/>
            <a:ext cx="10332720" cy="457200"/>
          </a:xfrm>
        </p:spPr>
        <p:txBody>
          <a:bodyPr anchor="ctr"/>
          <a:lstStyle>
            <a:lvl1pPr>
              <a:lnSpc>
                <a:spcPct val="90000"/>
              </a:lnSpc>
              <a:defRPr sz="2400" b="0">
                <a:solidFill>
                  <a:schemeClr val="tx1"/>
                </a:solidFill>
                <a:latin typeface="Century Gothic" panose="020B0502020202020204" pitchFamily="34" charset="0"/>
              </a:defRPr>
            </a:lvl1pPr>
          </a:lstStyle>
          <a:p>
            <a:r>
              <a:rPr lang="en-US" dirty="0"/>
              <a:t>Click to edit Master title style</a:t>
            </a:r>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25" name="Picture 24">
            <a:extLst>
              <a:ext uri="{FF2B5EF4-FFF2-40B4-BE49-F238E27FC236}">
                <a16:creationId xmlns:a16="http://schemas.microsoft.com/office/drawing/2014/main" id="{03BD6692-283A-4A7F-AE4C-0175D48F79AB}"/>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6" name="Rectangle 256">
            <a:extLst>
              <a:ext uri="{FF2B5EF4-FFF2-40B4-BE49-F238E27FC236}">
                <a16:creationId xmlns:a16="http://schemas.microsoft.com/office/drawing/2014/main" id="{7312AC61-61BF-4F96-99DC-555BD73A05FA}"/>
              </a:ext>
            </a:extLst>
          </p:cNvPr>
          <p:cNvSpPr txBox="1">
            <a:spLocks noChangeArrowheads="1"/>
          </p:cNvSpPr>
          <p:nvPr userDrawn="1"/>
        </p:nvSpPr>
        <p:spPr>
          <a:xfrm>
            <a:off x="8011069" y="6546080"/>
            <a:ext cx="3860800" cy="182562"/>
          </a:xfrm>
          <a:prstGeom prst="rect">
            <a:avLst/>
          </a:prstGeom>
          <a:ln/>
        </p:spPr>
        <p:txBody>
          <a:bodyPr anchor="ctr"/>
          <a:lstStyle/>
          <a:p>
            <a:pPr algn="r">
              <a:lnSpc>
                <a:spcPct val="90000"/>
              </a:lnSpc>
            </a:pP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3831714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3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20" y="1435551"/>
            <a:ext cx="3868138"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4299090" y="1435551"/>
            <a:ext cx="3867912"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8323860" y="1435551"/>
            <a:ext cx="3868138"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3866758"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4299089" y="948037"/>
            <a:ext cx="3867912"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8323860" y="948037"/>
            <a:ext cx="3885931"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8000" y="966165"/>
            <a:ext cx="3833880" cy="457200"/>
          </a:xfrm>
          <a:noFill/>
          <a:ln w="12700">
            <a:noFill/>
          </a:ln>
        </p:spPr>
        <p:txBody>
          <a:bodyPr tIns="91440" bIns="91440" anchor="ctr"/>
          <a:lstStyle>
            <a:lvl1pPr marL="0" indent="0">
              <a:lnSpc>
                <a:spcPct val="90000"/>
              </a:lnSpc>
              <a:buNone/>
              <a:defRPr sz="2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283464" y="1517904"/>
            <a:ext cx="3833880" cy="4110352"/>
          </a:xfrm>
          <a:ln w="12700">
            <a:noFill/>
          </a:ln>
        </p:spPr>
        <p:txBody>
          <a:bodyPr tIns="45720" bIns="91440"/>
          <a:lstStyle>
            <a:lvl1pPr marL="227013" indent="-227013">
              <a:lnSpc>
                <a:spcPct val="90000"/>
              </a:lnSpc>
              <a:buFont typeface="Century Gothic" panose="020B0502020202020204" pitchFamily="34" charset="0"/>
              <a:buChar char="•"/>
              <a:defRPr sz="1800"/>
            </a:lvl1pPr>
            <a:lvl2pPr marL="569913" indent="-225425">
              <a:lnSpc>
                <a:spcPct val="90000"/>
              </a:lnSpc>
              <a:buSzPct val="90000"/>
              <a:buFont typeface="Century Gothic" panose="020B0502020202020204" pitchFamily="34" charset="0"/>
              <a:buChar char="–"/>
              <a:defRPr sz="1600"/>
            </a:lvl2pPr>
            <a:lvl3pPr marL="860425" indent="-173038">
              <a:lnSpc>
                <a:spcPct val="90000"/>
              </a:lnSpc>
              <a:buFont typeface="Century Gothic" panose="020B0502020202020204" pitchFamily="34" charset="0"/>
              <a:buChar char="•"/>
              <a:defRPr sz="1400"/>
            </a:lvl3pPr>
            <a:lvl4pPr marL="1144588" indent="-173038">
              <a:lnSpc>
                <a:spcPct val="90000"/>
              </a:lnSpc>
              <a:buSzPct val="90000"/>
              <a:buFont typeface="Century Gothic" panose="020B0502020202020204" pitchFamily="34" charset="0"/>
              <a:buChar char="–"/>
              <a:defRPr sz="1200"/>
            </a:lvl4pPr>
            <a:lvl5pPr marL="1482725" indent="-222250">
              <a:lnSpc>
                <a:spcPct val="90000"/>
              </a:lnSpc>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4312016" y="966165"/>
            <a:ext cx="3831692" cy="457200"/>
          </a:xfrm>
          <a:noFill/>
          <a:ln w="12700">
            <a:noFill/>
          </a:ln>
        </p:spPr>
        <p:txBody>
          <a:bodyPr tIns="91440" bIns="9144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4319831" y="1517904"/>
            <a:ext cx="3831692" cy="4110352"/>
          </a:xfrm>
          <a:ln w="12700">
            <a:noFill/>
          </a:ln>
        </p:spPr>
        <p:txBody>
          <a:bodyPr tIns="45720" bIns="91440"/>
          <a:lstStyle>
            <a:lvl1pPr marL="227013" indent="-227013">
              <a:lnSpc>
                <a:spcPct val="90000"/>
              </a:lnSpc>
              <a:buFont typeface="Century Gothic" panose="020B0502020202020204" pitchFamily="34" charset="0"/>
              <a:buChar char="•"/>
              <a:defRPr sz="1800"/>
            </a:lvl1pPr>
            <a:lvl2pPr marL="569913" indent="-225425">
              <a:lnSpc>
                <a:spcPct val="90000"/>
              </a:lnSpc>
              <a:buSzPct val="90000"/>
              <a:buFont typeface="Century Gothic" panose="020B0502020202020204" pitchFamily="34" charset="0"/>
              <a:buChar char="–"/>
              <a:defRPr sz="1600"/>
            </a:lvl2pPr>
            <a:lvl3pPr marL="860425" indent="-173038">
              <a:lnSpc>
                <a:spcPct val="90000"/>
              </a:lnSpc>
              <a:buFont typeface="Century Gothic" panose="020B0502020202020204" pitchFamily="34" charset="0"/>
              <a:buChar char="•"/>
              <a:defRPr sz="1400"/>
            </a:lvl3pPr>
            <a:lvl4pPr marL="1144588" indent="-173038">
              <a:lnSpc>
                <a:spcPct val="90000"/>
              </a:lnSpc>
              <a:buSzPct val="90000"/>
              <a:buFont typeface="Century Gothic" panose="020B0502020202020204" pitchFamily="34" charset="0"/>
              <a:buChar char="–"/>
              <a:defRPr sz="1200"/>
            </a:lvl4pPr>
            <a:lvl5pPr marL="1482725" indent="-222250">
              <a:lnSpc>
                <a:spcPct val="90000"/>
              </a:lnSpc>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8337939" y="966165"/>
            <a:ext cx="3797323" cy="457200"/>
          </a:xfrm>
          <a:noFill/>
          <a:ln w="12700">
            <a:noFill/>
          </a:ln>
        </p:spPr>
        <p:txBody>
          <a:bodyPr tIns="91440" bIns="9144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userDrawn="1">
            <p:ph sz="quarter" idx="11"/>
          </p:nvPr>
        </p:nvSpPr>
        <p:spPr>
          <a:xfrm>
            <a:off x="8345754" y="1517904"/>
            <a:ext cx="3797323" cy="4110352"/>
          </a:xfrm>
          <a:ln w="12700">
            <a:noFill/>
          </a:ln>
        </p:spPr>
        <p:txBody>
          <a:bodyPr tIns="45720" bIns="91440"/>
          <a:lstStyle>
            <a:lvl1pPr marL="227013" indent="-227013">
              <a:lnSpc>
                <a:spcPct val="90000"/>
              </a:lnSpc>
              <a:defRPr sz="1800"/>
            </a:lvl1pPr>
            <a:lvl2pPr marL="569913" indent="-225425">
              <a:lnSpc>
                <a:spcPct val="90000"/>
              </a:lnSpc>
              <a:buSzPct val="90000"/>
              <a:buFont typeface="Century Gothic" panose="020B0502020202020204" pitchFamily="34" charset="0"/>
              <a:buChar char="–"/>
              <a:defRPr sz="1600"/>
            </a:lvl2pPr>
            <a:lvl3pPr marL="860425" indent="-173038">
              <a:lnSpc>
                <a:spcPct val="90000"/>
              </a:lnSpc>
              <a:buFont typeface="Century Gothic" panose="020B0502020202020204" pitchFamily="34" charset="0"/>
              <a:buChar char="•"/>
              <a:defRPr sz="1400"/>
            </a:lvl3pPr>
            <a:lvl4pPr marL="1144588" indent="-173038">
              <a:lnSpc>
                <a:spcPct val="90000"/>
              </a:lnSpc>
              <a:buSzPct val="90000"/>
              <a:buFont typeface="Century Gothic" panose="020B0502020202020204" pitchFamily="34" charset="0"/>
              <a:buChar char="–"/>
              <a:defRPr sz="1200"/>
            </a:lvl4pPr>
            <a:lvl5pPr marL="1482725" indent="-222250">
              <a:lnSpc>
                <a:spcPct val="90000"/>
              </a:lnSpc>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936" y="347472"/>
            <a:ext cx="10332720" cy="457200"/>
          </a:xfrm>
        </p:spPr>
        <p:txBody>
          <a:bodyPr anchor="ctr"/>
          <a:lstStyle>
            <a:lvl1pPr>
              <a:lnSpc>
                <a:spcPct val="90000"/>
              </a:lnSpc>
              <a:defRPr sz="2400" b="0">
                <a:solidFill>
                  <a:schemeClr val="tx1"/>
                </a:solidFill>
                <a:latin typeface="Century Gothic" panose="020B0502020202020204" pitchFamily="34" charset="0"/>
              </a:defRPr>
            </a:lvl1pPr>
          </a:lstStyle>
          <a:p>
            <a:r>
              <a:rPr lang="en-US" dirty="0"/>
              <a:t>Click to edit Master title style</a:t>
            </a:r>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25" name="Picture 24">
            <a:extLst>
              <a:ext uri="{FF2B5EF4-FFF2-40B4-BE49-F238E27FC236}">
                <a16:creationId xmlns:a16="http://schemas.microsoft.com/office/drawing/2014/main" id="{03BD6692-283A-4A7F-AE4C-0175D48F79AB}"/>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6" name="Rectangle 256">
            <a:extLst>
              <a:ext uri="{FF2B5EF4-FFF2-40B4-BE49-F238E27FC236}">
                <a16:creationId xmlns:a16="http://schemas.microsoft.com/office/drawing/2014/main" id="{7312AC61-61BF-4F96-99DC-555BD73A05FA}"/>
              </a:ext>
            </a:extLst>
          </p:cNvPr>
          <p:cNvSpPr txBox="1">
            <a:spLocks noChangeArrowheads="1"/>
          </p:cNvSpPr>
          <p:nvPr userDrawn="1"/>
        </p:nvSpPr>
        <p:spPr>
          <a:xfrm>
            <a:off x="8011069" y="6546080"/>
            <a:ext cx="3860800" cy="182562"/>
          </a:xfrm>
          <a:prstGeom prst="rect">
            <a:avLst/>
          </a:prstGeom>
          <a:ln/>
        </p:spPr>
        <p:txBody>
          <a:bodyPr anchor="ctr"/>
          <a:lstStyle/>
          <a:p>
            <a:pPr algn="r">
              <a:lnSpc>
                <a:spcPct val="90000"/>
              </a:lnSpc>
            </a:pP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2085213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4_3 section science highligh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8816" y="966459"/>
            <a:ext cx="2881524" cy="457200"/>
          </a:xfrm>
          <a:noFill/>
          <a:ln w="12700">
            <a:noFill/>
          </a:ln>
        </p:spPr>
        <p:txBody>
          <a:bodyPr lIns="91440" tIns="45720" rIns="91440" bIns="4572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38" name="Rectangle 37">
            <a:extLst>
              <a:ext uri="{FF2B5EF4-FFF2-40B4-BE49-F238E27FC236}">
                <a16:creationId xmlns:a16="http://schemas.microsoft.com/office/drawing/2014/main" id="{1DC80716-D7F2-40BD-B894-87B7C5521D93}"/>
              </a:ext>
            </a:extLst>
          </p:cNvPr>
          <p:cNvSpPr/>
          <p:nvPr userDrawn="1"/>
        </p:nvSpPr>
        <p:spPr>
          <a:xfrm>
            <a:off x="274319"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3288610"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3288610" y="948037"/>
            <a:ext cx="2874805"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6302900"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6302901"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6" name="Rectangle 25">
            <a:extLst>
              <a:ext uri="{FF2B5EF4-FFF2-40B4-BE49-F238E27FC236}">
                <a16:creationId xmlns:a16="http://schemas.microsoft.com/office/drawing/2014/main" id="{925F09E4-91A6-437A-BED4-ED7995D473E7}"/>
              </a:ext>
            </a:extLst>
          </p:cNvPr>
          <p:cNvSpPr/>
          <p:nvPr userDrawn="1"/>
        </p:nvSpPr>
        <p:spPr>
          <a:xfrm>
            <a:off x="9317192"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7" name="Rectangle 26">
            <a:extLst>
              <a:ext uri="{FF2B5EF4-FFF2-40B4-BE49-F238E27FC236}">
                <a16:creationId xmlns:a16="http://schemas.microsoft.com/office/drawing/2014/main" id="{6192D3D3-2A2D-4482-B3F5-B0CBCD39D93A}"/>
              </a:ext>
            </a:extLst>
          </p:cNvPr>
          <p:cNvSpPr/>
          <p:nvPr userDrawn="1"/>
        </p:nvSpPr>
        <p:spPr>
          <a:xfrm>
            <a:off x="9317193"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283464" y="1517904"/>
            <a:ext cx="2843784" cy="5010912"/>
          </a:xfrm>
          <a:ln w="12700">
            <a:noFill/>
          </a:ln>
        </p:spPr>
        <p:txBody>
          <a:bodyPr tIns="45720" bIns="91440"/>
          <a:lstStyle>
            <a:lvl1pPr marL="227013" indent="-227013">
              <a:lnSpc>
                <a:spcPct val="90000"/>
              </a:lnSpc>
              <a:buFont typeface="Century Gothic" panose="020B0502020202020204" pitchFamily="34" charset="0"/>
              <a:buChar char="•"/>
              <a:defRPr sz="1800"/>
            </a:lvl1pPr>
            <a:lvl2pPr marL="569913" indent="-225425">
              <a:lnSpc>
                <a:spcPct val="90000"/>
              </a:lnSpc>
              <a:buSzPct val="90000"/>
              <a:buFont typeface="Century Gothic" panose="020B0502020202020204" pitchFamily="34" charset="0"/>
              <a:buChar char="–"/>
              <a:defRPr sz="1600"/>
            </a:lvl2pPr>
            <a:lvl3pPr marL="914400" indent="-227013">
              <a:lnSpc>
                <a:spcPct val="90000"/>
              </a:lnSpc>
              <a:buFont typeface="Century Gothic" panose="020B0502020202020204" pitchFamily="34" charset="0"/>
              <a:buChar char="•"/>
              <a:tabLst/>
              <a:defRPr sz="1400"/>
            </a:lvl3pPr>
            <a:lvl4pPr marL="1144588" indent="-173038">
              <a:lnSpc>
                <a:spcPct val="90000"/>
              </a:lnSpc>
              <a:buSzPct val="90000"/>
              <a:buFont typeface="Century Gothic" panose="020B0502020202020204" pitchFamily="34" charset="0"/>
              <a:buChar char="–"/>
              <a:defRPr sz="1200"/>
            </a:lvl4pPr>
            <a:lvl5pPr marL="1482725" indent="-222250">
              <a:lnSpc>
                <a:spcPct val="90000"/>
              </a:lnSpc>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3283916" y="969264"/>
            <a:ext cx="2881524" cy="457200"/>
          </a:xfrm>
          <a:noFill/>
          <a:ln w="12700">
            <a:noFill/>
          </a:ln>
        </p:spPr>
        <p:txBody>
          <a:bodyPr lIns="91440" tIns="45720" rIns="91440" bIns="4572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3305378" y="1517904"/>
            <a:ext cx="2843784" cy="5010912"/>
          </a:xfrm>
          <a:ln w="12700">
            <a:noFill/>
          </a:ln>
        </p:spPr>
        <p:txBody>
          <a:bodyPr tIns="45720" bIns="91440"/>
          <a:lstStyle>
            <a:lvl1pPr marL="227013" indent="-227013">
              <a:lnSpc>
                <a:spcPct val="90000"/>
              </a:lnSpc>
              <a:buFont typeface="Century Gothic" panose="020B0502020202020204" pitchFamily="34" charset="0"/>
              <a:buChar char="•"/>
              <a:defRPr sz="1800"/>
            </a:lvl1pPr>
            <a:lvl2pPr marL="630238" indent="-285750">
              <a:lnSpc>
                <a:spcPct val="90000"/>
              </a:lnSpc>
              <a:buSzPct val="90000"/>
              <a:buFont typeface="Century Gothic" panose="020B0502020202020204" pitchFamily="34" charset="0"/>
              <a:buChar char="–"/>
              <a:defRPr lang="en-US" sz="1600" kern="1200" dirty="0">
                <a:solidFill>
                  <a:schemeClr val="tx1"/>
                </a:solidFill>
                <a:latin typeface="Century Gothic" panose="020B0502020202020204" pitchFamily="34" charset="0"/>
                <a:ea typeface="+mn-ea"/>
                <a:cs typeface="+mn-cs"/>
              </a:defRPr>
            </a:lvl2pPr>
            <a:lvl3pPr marL="973137" indent="-285750">
              <a:lnSpc>
                <a:spcPct val="90000"/>
              </a:lnSpc>
              <a:buFont typeface="Century Gothic" panose="020B0502020202020204" pitchFamily="34" charset="0"/>
              <a:buChar char="•"/>
              <a:defRPr lang="en-US" sz="1400" kern="1200" dirty="0">
                <a:solidFill>
                  <a:schemeClr val="tx1"/>
                </a:solidFill>
                <a:latin typeface="Century Gothic" panose="020B0502020202020204" pitchFamily="34" charset="0"/>
                <a:ea typeface="+mn-ea"/>
                <a:cs typeface="+mn-cs"/>
              </a:defRPr>
            </a:lvl3pPr>
            <a:lvl4pPr>
              <a:lnSpc>
                <a:spcPct val="90000"/>
              </a:lnSpc>
              <a:defRPr sz="1200"/>
            </a:lvl4pPr>
            <a:lvl5pPr marL="1482725" indent="-222250">
              <a:lnSpc>
                <a:spcPct val="90000"/>
              </a:lnSpc>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569913" lvl="1" indent="-2254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a:p>
            <a:pPr marL="914400" lvl="2" indent="-227013"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tabLst/>
            </a:pPr>
            <a:r>
              <a:rPr lang="en-US" dirty="0"/>
              <a:t>Third level</a:t>
            </a:r>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6304922" y="969264"/>
            <a:ext cx="2868091" cy="457200"/>
          </a:xfrm>
          <a:noFill/>
          <a:ln w="12700">
            <a:noFill/>
          </a:ln>
        </p:spPr>
        <p:txBody>
          <a:bodyPr lIns="91440" tIns="45720" rIns="91440" bIns="4572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userDrawn="1">
            <p:ph sz="quarter" idx="11"/>
          </p:nvPr>
        </p:nvSpPr>
        <p:spPr>
          <a:xfrm>
            <a:off x="6312952" y="1517904"/>
            <a:ext cx="2843784" cy="5010912"/>
          </a:xfrm>
          <a:ln w="12700">
            <a:noFill/>
          </a:ln>
        </p:spPr>
        <p:txBody>
          <a:bodyPr tIns="45720" bIns="91440"/>
          <a:lstStyle>
            <a:lvl1pPr marL="227013" indent="-227013">
              <a:lnSpc>
                <a:spcPct val="90000"/>
              </a:lnSpc>
              <a:buFont typeface="Century Gothic" panose="020B0502020202020204" pitchFamily="34" charset="0"/>
              <a:buChar char="•"/>
              <a:defRPr sz="1800"/>
            </a:lvl1pPr>
            <a:lvl2pPr marL="630238" indent="-285750">
              <a:lnSpc>
                <a:spcPct val="90000"/>
              </a:lnSpc>
              <a:buSzPct val="90000"/>
              <a:buFont typeface="Century Gothic" panose="020B0502020202020204" pitchFamily="34" charset="0"/>
              <a:buChar char="–"/>
              <a:defRPr lang="en-US" sz="1600" kern="1200" dirty="0">
                <a:solidFill>
                  <a:schemeClr val="tx1"/>
                </a:solidFill>
                <a:latin typeface="Century Gothic" panose="020B0502020202020204" pitchFamily="34" charset="0"/>
                <a:ea typeface="+mn-ea"/>
                <a:cs typeface="+mn-cs"/>
              </a:defRPr>
            </a:lvl2pPr>
            <a:lvl3pPr marL="973137" indent="-285750">
              <a:lnSpc>
                <a:spcPct val="90000"/>
              </a:lnSpc>
              <a:buFont typeface="Century Gothic" panose="020B0502020202020204" pitchFamily="34" charset="0"/>
              <a:buChar char="•"/>
              <a:defRPr lang="en-US" sz="1400" kern="1200" dirty="0">
                <a:solidFill>
                  <a:schemeClr val="tx1"/>
                </a:solidFill>
                <a:latin typeface="Century Gothic" panose="020B0502020202020204" pitchFamily="34" charset="0"/>
                <a:ea typeface="+mn-ea"/>
                <a:cs typeface="+mn-cs"/>
              </a:defRPr>
            </a:lvl3pPr>
            <a:lvl4pPr marL="1144588" indent="-173038">
              <a:lnSpc>
                <a:spcPct val="90000"/>
              </a:lnSpc>
              <a:buSzPct val="90000"/>
              <a:buFont typeface="Century Gothic" panose="020B0502020202020204" pitchFamily="34" charset="0"/>
              <a:buChar char="–"/>
              <a:defRPr sz="1200"/>
            </a:lvl4pPr>
            <a:lvl5pPr marL="1482725" indent="-222250">
              <a:lnSpc>
                <a:spcPct val="90000"/>
              </a:lnSpc>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569913" lvl="1" indent="-2254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a:p>
            <a:pPr marL="914400" lvl="2" indent="-227013"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tabLst/>
            </a:pPr>
            <a:r>
              <a:rPr lang="en-US" dirty="0"/>
              <a:t>Third level</a:t>
            </a:r>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9" y="347472"/>
            <a:ext cx="10332720" cy="457200"/>
          </a:xfrm>
        </p:spPr>
        <p:txBody>
          <a:bodyPr anchor="ctr"/>
          <a:lstStyle>
            <a:lvl1pPr>
              <a:lnSpc>
                <a:spcPct val="90000"/>
              </a:lnSpc>
              <a:defRPr sz="2400" b="0">
                <a:solidFill>
                  <a:schemeClr val="tx1"/>
                </a:solidFill>
                <a:latin typeface="Century Gothic" panose="020B0502020202020204" pitchFamily="34" charset="0"/>
              </a:defRPr>
            </a:lvl1pPr>
          </a:lstStyle>
          <a:p>
            <a:r>
              <a:rPr lang="en-US" dirty="0"/>
              <a:t>Click to edit Master title style</a:t>
            </a:r>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25" name="Picture 24">
            <a:extLst>
              <a:ext uri="{FF2B5EF4-FFF2-40B4-BE49-F238E27FC236}">
                <a16:creationId xmlns:a16="http://schemas.microsoft.com/office/drawing/2014/main" id="{03BD6692-283A-4A7F-AE4C-0175D48F79AB}"/>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9" name="Text Placeholder 4">
            <a:extLst>
              <a:ext uri="{FF2B5EF4-FFF2-40B4-BE49-F238E27FC236}">
                <a16:creationId xmlns:a16="http://schemas.microsoft.com/office/drawing/2014/main" id="{757D323C-D2DD-42C4-81D6-6224EE035EE4}"/>
              </a:ext>
            </a:extLst>
          </p:cNvPr>
          <p:cNvSpPr>
            <a:spLocks noGrp="1"/>
          </p:cNvSpPr>
          <p:nvPr userDrawn="1">
            <p:ph type="body" sz="quarter" idx="12"/>
          </p:nvPr>
        </p:nvSpPr>
        <p:spPr>
          <a:xfrm>
            <a:off x="9312498" y="969264"/>
            <a:ext cx="2879502" cy="457200"/>
          </a:xfrm>
          <a:noFill/>
          <a:ln w="12700">
            <a:noFill/>
          </a:ln>
        </p:spPr>
        <p:txBody>
          <a:bodyPr lIns="91440" tIns="45720" rIns="91440" bIns="4572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30" name="Content Placeholder 5">
            <a:extLst>
              <a:ext uri="{FF2B5EF4-FFF2-40B4-BE49-F238E27FC236}">
                <a16:creationId xmlns:a16="http://schemas.microsoft.com/office/drawing/2014/main" id="{6D6262AB-5413-4C3B-B769-39B07A6E5626}"/>
              </a:ext>
            </a:extLst>
          </p:cNvPr>
          <p:cNvSpPr>
            <a:spLocks noGrp="1"/>
          </p:cNvSpPr>
          <p:nvPr userDrawn="1">
            <p:ph sz="quarter" idx="13"/>
          </p:nvPr>
        </p:nvSpPr>
        <p:spPr>
          <a:xfrm>
            <a:off x="9331938" y="1517904"/>
            <a:ext cx="2843784" cy="5010912"/>
          </a:xfrm>
          <a:ln w="12700">
            <a:noFill/>
          </a:ln>
        </p:spPr>
        <p:txBody>
          <a:bodyPr tIns="45720" bIns="91440"/>
          <a:lstStyle>
            <a:lvl1pPr marL="227013" indent="-227013">
              <a:lnSpc>
                <a:spcPct val="90000"/>
              </a:lnSpc>
              <a:buFont typeface="Century Gothic" panose="020B0502020202020204" pitchFamily="34" charset="0"/>
              <a:buChar char="•"/>
              <a:defRPr sz="1800"/>
            </a:lvl1pPr>
            <a:lvl2pPr marL="630238" indent="-285750">
              <a:lnSpc>
                <a:spcPct val="90000"/>
              </a:lnSpc>
              <a:buSzPct val="90000"/>
              <a:buFont typeface="Century Gothic" panose="020B0502020202020204" pitchFamily="34" charset="0"/>
              <a:buChar char="–"/>
              <a:defRPr lang="en-US" sz="1600" kern="1200" dirty="0">
                <a:solidFill>
                  <a:schemeClr val="tx1"/>
                </a:solidFill>
                <a:latin typeface="Century Gothic" panose="020B0502020202020204" pitchFamily="34" charset="0"/>
                <a:ea typeface="+mn-ea"/>
                <a:cs typeface="+mn-cs"/>
              </a:defRPr>
            </a:lvl2pPr>
            <a:lvl3pPr marL="973137" indent="-285750">
              <a:lnSpc>
                <a:spcPct val="90000"/>
              </a:lnSpc>
              <a:buFont typeface="Century Gothic" panose="020B0502020202020204" pitchFamily="34" charset="0"/>
              <a:buChar char="•"/>
              <a:defRPr lang="en-US" sz="1400" kern="1200" dirty="0">
                <a:solidFill>
                  <a:schemeClr val="tx1"/>
                </a:solidFill>
                <a:latin typeface="Century Gothic" panose="020B0502020202020204" pitchFamily="34" charset="0"/>
                <a:ea typeface="+mn-ea"/>
                <a:cs typeface="+mn-cs"/>
              </a:defRPr>
            </a:lvl3pPr>
            <a:lvl4pPr marL="1144588" indent="-173038">
              <a:lnSpc>
                <a:spcPct val="90000"/>
              </a:lnSpc>
              <a:buSzPct val="90000"/>
              <a:buFont typeface="Century Gothic" panose="020B0502020202020204" pitchFamily="34" charset="0"/>
              <a:buChar char="–"/>
              <a:defRPr sz="1200"/>
            </a:lvl4pPr>
            <a:lvl5pPr marL="1482725" indent="-222250">
              <a:lnSpc>
                <a:spcPct val="90000"/>
              </a:lnSpc>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569913" lvl="1" indent="-2254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a:p>
            <a:pPr marL="914400" lvl="2" indent="-227013"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tabLst/>
            </a:pPr>
            <a:r>
              <a:rPr lang="en-US" dirty="0"/>
              <a:t>Third level</a:t>
            </a:r>
          </a:p>
        </p:txBody>
      </p:sp>
    </p:spTree>
    <p:extLst>
      <p:ext uri="{BB962C8B-B14F-4D97-AF65-F5344CB8AC3E}">
        <p14:creationId xmlns:p14="http://schemas.microsoft.com/office/powerpoint/2010/main" val="1846977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862842F-612F-3641-9908-4224FD3698B3}"/>
              </a:ext>
            </a:extLst>
          </p:cNvPr>
          <p:cNvPicPr>
            <a:picLocks noChangeAspect="1"/>
          </p:cNvPicPr>
          <p:nvPr userDrawn="1"/>
        </p:nvPicPr>
        <p:blipFill>
          <a:blip r:embed="rId17"/>
          <a:stretch>
            <a:fillRect/>
          </a:stretch>
        </p:blipFill>
        <p:spPr>
          <a:xfrm>
            <a:off x="405644" y="6452482"/>
            <a:ext cx="2112264" cy="301752"/>
          </a:xfrm>
          <a:prstGeom prst="rect">
            <a:avLst/>
          </a:prstGeom>
        </p:spPr>
      </p:pic>
      <p:sp>
        <p:nvSpPr>
          <p:cNvPr id="1026" name="Title Placeholder 1"/>
          <p:cNvSpPr>
            <a:spLocks noGrp="1"/>
          </p:cNvSpPr>
          <p:nvPr>
            <p:ph type="title"/>
          </p:nvPr>
        </p:nvSpPr>
        <p:spPr bwMode="auto">
          <a:xfrm>
            <a:off x="429768" y="274320"/>
            <a:ext cx="11430000" cy="5355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dirty="0"/>
              <a:t>Click to edit Master title style</a:t>
            </a:r>
          </a:p>
        </p:txBody>
      </p:sp>
      <p:sp>
        <p:nvSpPr>
          <p:cNvPr id="1027" name="Text Placeholder 2"/>
          <p:cNvSpPr>
            <a:spLocks noGrp="1"/>
          </p:cNvSpPr>
          <p:nvPr>
            <p:ph type="body" idx="1"/>
          </p:nvPr>
        </p:nvSpPr>
        <p:spPr bwMode="auto">
          <a:xfrm>
            <a:off x="451614" y="1650029"/>
            <a:ext cx="11419468"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dirty="0"/>
              <a:t>Edit Master text styles</a:t>
            </a:r>
          </a:p>
          <a:p>
            <a:pPr lvl="1"/>
            <a:r>
              <a:rPr lang="en-US" dirty="0"/>
              <a:t>Second level</a:t>
            </a:r>
          </a:p>
          <a:p>
            <a:pPr lvl="2"/>
            <a:r>
              <a:rPr lang="en-US" dirty="0"/>
              <a:t>Third level</a:t>
            </a:r>
          </a:p>
        </p:txBody>
      </p:sp>
      <p:sp>
        <p:nvSpPr>
          <p:cNvPr id="8" name="Rectangle 6"/>
          <p:cNvSpPr>
            <a:spLocks noChangeArrowheads="1"/>
          </p:cNvSpPr>
          <p:nvPr/>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12" name="Rectangle 11">
            <a:extLst>
              <a:ext uri="{FF2B5EF4-FFF2-40B4-BE49-F238E27FC236}">
                <a16:creationId xmlns:a16="http://schemas.microsoft.com/office/drawing/2014/main" id="{4D3B0D07-6BED-A646-84B4-4749F06D6579}"/>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3" name="Rectangle 6">
            <a:extLst>
              <a:ext uri="{FF2B5EF4-FFF2-40B4-BE49-F238E27FC236}">
                <a16:creationId xmlns:a16="http://schemas.microsoft.com/office/drawing/2014/main" id="{5832D77F-AA48-5846-ACCE-C0EB6A92350A}"/>
              </a:ext>
            </a:extLst>
          </p:cNvPr>
          <p:cNvSpPr>
            <a:spLocks noChangeArrowheads="1"/>
          </p:cNvSpPr>
          <p:nvPr userDrawn="1"/>
        </p:nvSpPr>
        <p:spPr bwMode="auto">
          <a:xfrm flipH="1">
            <a:off x="-4391" y="6616607"/>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10" name="Rectangle 256">
            <a:extLst>
              <a:ext uri="{FF2B5EF4-FFF2-40B4-BE49-F238E27FC236}">
                <a16:creationId xmlns:a16="http://schemas.microsoft.com/office/drawing/2014/main" id="{323F2AC7-81B7-4181-8965-07F2D3F8B684}"/>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
        <p:nvSpPr>
          <p:cNvPr id="9" name="TextBox 8">
            <a:extLst>
              <a:ext uri="{FF2B5EF4-FFF2-40B4-BE49-F238E27FC236}">
                <a16:creationId xmlns:a16="http://schemas.microsoft.com/office/drawing/2014/main" id="{FD120E19-8932-43D2-8486-22CBE0B2C373}"/>
              </a:ext>
            </a:extLst>
          </p:cNvPr>
          <p:cNvSpPr txBox="1"/>
          <p:nvPr userDrawn="1"/>
        </p:nvSpPr>
        <p:spPr>
          <a:xfrm>
            <a:off x="9821917" y="6302222"/>
            <a:ext cx="2037851" cy="400110"/>
          </a:xfrm>
          <a:prstGeom prst="rect">
            <a:avLst/>
          </a:prstGeom>
          <a:noFill/>
        </p:spPr>
        <p:txBody>
          <a:bodyPr wrap="square" rtlCol="0">
            <a:spAutoFit/>
          </a:bodyPr>
          <a:lstStyle/>
          <a:p>
            <a:pPr algn="l"/>
            <a:r>
              <a:rPr lang="en-US" sz="1000" b="0" dirty="0">
                <a:solidFill>
                  <a:srgbClr val="BFBFBF"/>
                </a:solidFill>
                <a:latin typeface="Arial" pitchFamily="34" charset="0"/>
                <a:cs typeface="Arial" pitchFamily="34" charset="0"/>
              </a:rPr>
              <a:t>Presentation Name</a:t>
            </a:r>
            <a:endParaRPr lang="en-US" sz="1000" b="0" baseline="0" dirty="0">
              <a:solidFill>
                <a:srgbClr val="BFBFBF"/>
              </a:solidFill>
              <a:latin typeface="Arial" pitchFamily="34" charset="0"/>
              <a:cs typeface="Arial" pitchFamily="34" charset="0"/>
            </a:endParaRPr>
          </a:p>
          <a:p>
            <a:pPr algn="l"/>
            <a:r>
              <a:rPr lang="en-US" sz="1000" b="0" baseline="0" dirty="0">
                <a:solidFill>
                  <a:srgbClr val="BFBFBF"/>
                </a:solidFill>
                <a:latin typeface="Arial" pitchFamily="34" charset="0"/>
                <a:cs typeface="Arial" pitchFamily="34" charset="0"/>
              </a:rPr>
              <a:t>Date</a:t>
            </a:r>
          </a:p>
        </p:txBody>
      </p:sp>
    </p:spTree>
    <p:extLst>
      <p:ext uri="{BB962C8B-B14F-4D97-AF65-F5344CB8AC3E}">
        <p14:creationId xmlns:p14="http://schemas.microsoft.com/office/powerpoint/2010/main" val="2725756759"/>
      </p:ext>
    </p:extLst>
  </p:cSld>
  <p:clrMap bg1="lt1" tx1="dk1" bg2="lt2" tx2="dk2" accent1="accent1" accent2="accent2" accent3="accent3" accent4="accent4" accent5="accent5" accent6="accent6" hlink="hlink" folHlink="folHlink"/>
  <p:sldLayoutIdLst>
    <p:sldLayoutId id="2147483671" r:id="rId1"/>
    <p:sldLayoutId id="2147483732" r:id="rId2"/>
    <p:sldLayoutId id="2147483716" r:id="rId3"/>
    <p:sldLayoutId id="2147483736" r:id="rId4"/>
    <p:sldLayoutId id="2147483663" r:id="rId5"/>
    <p:sldLayoutId id="2147483685" r:id="rId6"/>
    <p:sldLayoutId id="2147483750" r:id="rId7"/>
    <p:sldLayoutId id="2147483755" r:id="rId8"/>
    <p:sldLayoutId id="2147483754" r:id="rId9"/>
    <p:sldLayoutId id="2147483667" r:id="rId10"/>
    <p:sldLayoutId id="2147483725" r:id="rId11"/>
    <p:sldLayoutId id="2147483756" r:id="rId12"/>
    <p:sldLayoutId id="2147483678" r:id="rId13"/>
    <p:sldLayoutId id="2147483757" r:id="rId14"/>
    <p:sldLayoutId id="2147483758" r:id="rId15"/>
  </p:sldLayoutIdLst>
  <p:txStyles>
    <p:titleStyle>
      <a:lvl1pPr algn="l" rtl="0" eaLnBrk="1" fontAlgn="base" hangingPunct="1">
        <a:lnSpc>
          <a:spcPct val="90000"/>
        </a:lnSpc>
        <a:spcBef>
          <a:spcPct val="0"/>
        </a:spcBef>
        <a:spcAft>
          <a:spcPct val="0"/>
        </a:spcAft>
        <a:defRPr sz="3200" b="0" kern="1200">
          <a:solidFill>
            <a:schemeClr val="tx1"/>
          </a:solidFill>
          <a:latin typeface="Century Gothic" panose="020B0502020202020204"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87338" indent="-287338" algn="l" rtl="0" eaLnBrk="1" fontAlgn="base" hangingPunct="1">
        <a:lnSpc>
          <a:spcPct val="90000"/>
        </a:lnSpc>
        <a:spcBef>
          <a:spcPts val="1400"/>
        </a:spcBef>
        <a:spcAft>
          <a:spcPct val="0"/>
        </a:spcAft>
        <a:buClr>
          <a:schemeClr val="tx1"/>
        </a:buClr>
        <a:buSzPct val="90000"/>
        <a:buFont typeface="Century Gothic" panose="020B0502020202020204" pitchFamily="34" charset="0"/>
        <a:buChar char="•"/>
        <a:defRPr sz="2800" kern="1200">
          <a:solidFill>
            <a:schemeClr val="tx1"/>
          </a:solidFill>
          <a:latin typeface="Century Gothic" panose="020B0502020202020204" pitchFamily="34" charset="0"/>
          <a:ea typeface="+mn-ea"/>
          <a:cs typeface="+mn-cs"/>
        </a:defRPr>
      </a:lvl1pPr>
      <a:lvl2pPr marL="688975"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400" kern="1200">
          <a:solidFill>
            <a:schemeClr val="tx1"/>
          </a:solidFill>
          <a:latin typeface="Century Gothic" panose="020B0502020202020204" pitchFamily="34" charset="0"/>
          <a:ea typeface="+mn-ea"/>
          <a:cs typeface="+mn-cs"/>
        </a:defRPr>
      </a:lvl2pPr>
      <a:lvl3pPr marL="1030288"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4pPr>
      <a:lvl5pPr marL="1482725" indent="-222250" algn="l" rtl="0" eaLnBrk="1" fontAlgn="base" hangingPunct="1">
        <a:lnSpc>
          <a:spcPct val="90000"/>
        </a:lnSpc>
        <a:spcBef>
          <a:spcPts val="6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800C1-4BD0-4441-9F02-CABA00D22C2F}"/>
              </a:ext>
            </a:extLst>
          </p:cNvPr>
          <p:cNvSpPr>
            <a:spLocks noGrp="1"/>
          </p:cNvSpPr>
          <p:nvPr>
            <p:ph type="ctrTitle"/>
          </p:nvPr>
        </p:nvSpPr>
        <p:spPr>
          <a:xfrm>
            <a:off x="428736" y="1388962"/>
            <a:ext cx="8678194" cy="535531"/>
          </a:xfrm>
        </p:spPr>
        <p:txBody>
          <a:bodyPr/>
          <a:lstStyle/>
          <a:p>
            <a:r>
              <a:rPr lang="en-US" dirty="0"/>
              <a:t>SNS Commissioning</a:t>
            </a:r>
          </a:p>
        </p:txBody>
      </p:sp>
      <p:sp>
        <p:nvSpPr>
          <p:cNvPr id="3" name="Subtitle 2">
            <a:extLst>
              <a:ext uri="{FF2B5EF4-FFF2-40B4-BE49-F238E27FC236}">
                <a16:creationId xmlns:a16="http://schemas.microsoft.com/office/drawing/2014/main" id="{14112E8D-8CA8-4596-914D-BD6FE69564F5}"/>
              </a:ext>
            </a:extLst>
          </p:cNvPr>
          <p:cNvSpPr>
            <a:spLocks noGrp="1"/>
          </p:cNvSpPr>
          <p:nvPr>
            <p:ph type="subTitle" idx="1"/>
          </p:nvPr>
        </p:nvSpPr>
        <p:spPr/>
        <p:txBody>
          <a:bodyPr/>
          <a:lstStyle/>
          <a:p>
            <a:r>
              <a:rPr lang="en-US" dirty="0"/>
              <a:t>Mike Plum</a:t>
            </a:r>
          </a:p>
          <a:p>
            <a:r>
              <a:rPr lang="en-US" dirty="0"/>
              <a:t>Ring Systems manager for the Power Upgrade Project</a:t>
            </a:r>
            <a:br>
              <a:rPr lang="en-US" dirty="0"/>
            </a:br>
            <a:endParaRPr lang="en-US" dirty="0"/>
          </a:p>
          <a:p>
            <a:r>
              <a:rPr lang="en-US" dirty="0"/>
              <a:t>Lund, Oct. 16-17, 2018</a:t>
            </a:r>
          </a:p>
        </p:txBody>
      </p:sp>
      <p:grpSp>
        <p:nvGrpSpPr>
          <p:cNvPr id="4" name="Group 3">
            <a:extLst>
              <a:ext uri="{FF2B5EF4-FFF2-40B4-BE49-F238E27FC236}">
                <a16:creationId xmlns:a16="http://schemas.microsoft.com/office/drawing/2014/main" id="{81C94193-C098-4891-8685-625B2B44592F}"/>
              </a:ext>
            </a:extLst>
          </p:cNvPr>
          <p:cNvGrpSpPr/>
          <p:nvPr/>
        </p:nvGrpSpPr>
        <p:grpSpPr>
          <a:xfrm>
            <a:off x="6664003" y="1467358"/>
            <a:ext cx="3240473" cy="3273716"/>
            <a:chOff x="6945943" y="1033555"/>
            <a:chExt cx="3750440" cy="3799512"/>
          </a:xfrm>
        </p:grpSpPr>
        <p:pic>
          <p:nvPicPr>
            <p:cNvPr id="5" name="Picture 4">
              <a:extLst>
                <a:ext uri="{FF2B5EF4-FFF2-40B4-BE49-F238E27FC236}">
                  <a16:creationId xmlns:a16="http://schemas.microsoft.com/office/drawing/2014/main" id="{1692D1D6-F7DB-4EAE-A2E7-0C23BFFD7BDE}"/>
                </a:ext>
              </a:extLst>
            </p:cNvPr>
            <p:cNvPicPr preferRelativeResize="0">
              <a:picLocks noChangeArrowheads="1"/>
            </p:cNvPicPr>
            <p:nvPr/>
          </p:nvPicPr>
          <p:blipFill rotWithShape="1">
            <a:blip r:embed="rId2" cstate="print">
              <a:extLst>
                <a:ext uri="{28A0092B-C50C-407E-A947-70E740481C1C}">
                  <a14:useLocalDpi xmlns:a14="http://schemas.microsoft.com/office/drawing/2010/main" val="0"/>
                </a:ext>
              </a:extLst>
            </a:blip>
            <a:srcRect l="14592" t="528" r="33679" b="7508"/>
            <a:stretch/>
          </p:blipFill>
          <p:spPr bwMode="auto">
            <a:xfrm>
              <a:off x="6945943" y="1033555"/>
              <a:ext cx="2382192" cy="2382192"/>
            </a:xfrm>
            <a:prstGeom prst="ellipse">
              <a:avLst/>
            </a:prstGeom>
            <a:noFill/>
            <a:ln w="76200">
              <a:solidFill>
                <a:schemeClr val="bg2">
                  <a:lumMod val="95000"/>
                  <a:alpha val="65000"/>
                </a:schemeClr>
              </a:solidFill>
              <a:miter lim="800000"/>
              <a:headEnd/>
              <a:tailEnd/>
            </a:ln>
            <a:effectLst>
              <a:outerShdw blurRad="50800" dist="38100" dir="2700000" algn="tl" rotWithShape="0">
                <a:prstClr val="black">
                  <a:alpha val="40000"/>
                </a:prstClr>
              </a:outerShdw>
            </a:effectLst>
            <a:extLst/>
          </p:spPr>
        </p:pic>
        <p:pic>
          <p:nvPicPr>
            <p:cNvPr id="6" name="Picture 5">
              <a:extLst>
                <a:ext uri="{FF2B5EF4-FFF2-40B4-BE49-F238E27FC236}">
                  <a16:creationId xmlns:a16="http://schemas.microsoft.com/office/drawing/2014/main" id="{C11D67B4-642A-4967-9AD9-DBCD297549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295" t="-312" r="11884" b="9963"/>
            <a:stretch/>
          </p:blipFill>
          <p:spPr>
            <a:xfrm>
              <a:off x="8628438" y="1658698"/>
              <a:ext cx="2067945" cy="2067945"/>
            </a:xfrm>
            <a:prstGeom prst="ellipse">
              <a:avLst/>
            </a:prstGeom>
            <a:noFill/>
            <a:ln w="76200">
              <a:solidFill>
                <a:schemeClr val="bg2">
                  <a:lumMod val="95000"/>
                  <a:alpha val="65000"/>
                </a:schemeClr>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B7006D60-67D7-4E23-9D79-35FF1DD20D4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667" r="16667"/>
            <a:stretch/>
          </p:blipFill>
          <p:spPr>
            <a:xfrm>
              <a:off x="7878631" y="2998273"/>
              <a:ext cx="1834794" cy="1834794"/>
            </a:xfrm>
            <a:prstGeom prst="ellipse">
              <a:avLst/>
            </a:prstGeom>
            <a:blipFill>
              <a:blip r:embed="rId5" cstate="print">
                <a:extLst>
                  <a:ext uri="{28A0092B-C50C-407E-A947-70E740481C1C}">
                    <a14:useLocalDpi xmlns:a14="http://schemas.microsoft.com/office/drawing/2010/main"/>
                  </a:ext>
                </a:extLst>
              </a:blip>
              <a:stretch>
                <a:fillRect/>
              </a:stretch>
            </a:blipFill>
            <a:ln w="76200">
              <a:solidFill>
                <a:schemeClr val="bg2">
                  <a:lumMod val="95000"/>
                  <a:alpha val="65000"/>
                </a:schemeClr>
              </a:solidFill>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1713182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SCL commissioning	</a:t>
            </a:r>
          </a:p>
        </p:txBody>
      </p:sp>
      <p:sp>
        <p:nvSpPr>
          <p:cNvPr id="3" name="Content Placeholder 2"/>
          <p:cNvSpPr>
            <a:spLocks noGrp="1"/>
          </p:cNvSpPr>
          <p:nvPr>
            <p:ph idx="1"/>
          </p:nvPr>
        </p:nvSpPr>
        <p:spPr>
          <a:xfrm>
            <a:off x="448055" y="1126670"/>
            <a:ext cx="11430000" cy="5053693"/>
          </a:xfrm>
        </p:spPr>
        <p:txBody>
          <a:bodyPr>
            <a:normAutofit lnSpcReduction="10000"/>
          </a:bodyPr>
          <a:lstStyle/>
          <a:p>
            <a:r>
              <a:rPr lang="en-US" sz="2600" dirty="0"/>
              <a:t>Initially commissioned at 4.2 and 2.1 deg. K, but </a:t>
            </a:r>
            <a:r>
              <a:rPr lang="en-US" sz="2600" dirty="0" err="1"/>
              <a:t>cryo</a:t>
            </a:r>
            <a:r>
              <a:rPr lang="en-US" sz="2600" dirty="0"/>
              <a:t>-plant at </a:t>
            </a:r>
            <a:br>
              <a:rPr lang="en-US" sz="2600" dirty="0"/>
            </a:br>
            <a:r>
              <a:rPr lang="en-US" sz="2600" dirty="0"/>
              <a:t>2.1 K was not stable at the time</a:t>
            </a:r>
          </a:p>
          <a:p>
            <a:r>
              <a:rPr lang="en-US" sz="2600" dirty="0"/>
              <a:t>Cavity amplitudes set to maximum stable gradients – much different than design gradients</a:t>
            </a:r>
          </a:p>
          <a:p>
            <a:r>
              <a:rPr lang="en-US" sz="2600" dirty="0"/>
              <a:t>Determining cavity phase set points was a lot easier than expected, partly due to the large acceptance of the SCL</a:t>
            </a:r>
          </a:p>
          <a:p>
            <a:pPr lvl="1"/>
            <a:r>
              <a:rPr lang="en-US" b="0" dirty="0"/>
              <a:t>Had two methods </a:t>
            </a:r>
            <a:r>
              <a:rPr lang="en-US" dirty="0"/>
              <a:t>prepared: Beam Induced Signal (Drifting Beam method) </a:t>
            </a:r>
            <a:r>
              <a:rPr lang="en-US" b="0" dirty="0"/>
              <a:t>and Phase Scan. Phase Scan method worked great, no need to further develop Drifting Beam method.</a:t>
            </a:r>
          </a:p>
          <a:p>
            <a:r>
              <a:rPr lang="en-US" sz="2600" dirty="0"/>
              <a:t>Operated at 4.2 K from 2005 to 2007 to give time for </a:t>
            </a:r>
            <a:r>
              <a:rPr lang="en-US" sz="2600" dirty="0" err="1"/>
              <a:t>cryoplant</a:t>
            </a:r>
            <a:r>
              <a:rPr lang="en-US" sz="2600" dirty="0"/>
              <a:t> adjustments needed for stable 2.1 K operation, and also because 4.2 K met operations needs during that time</a:t>
            </a:r>
          </a:p>
        </p:txBody>
      </p:sp>
    </p:spTree>
    <p:extLst>
      <p:ext uri="{BB962C8B-B14F-4D97-AF65-F5344CB8AC3E}">
        <p14:creationId xmlns:p14="http://schemas.microsoft.com/office/powerpoint/2010/main" val="1727627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we should have done differently</a:t>
            </a:r>
          </a:p>
        </p:txBody>
      </p:sp>
      <p:sp>
        <p:nvSpPr>
          <p:cNvPr id="5" name="Content Placeholder 4"/>
          <p:cNvSpPr>
            <a:spLocks noGrp="1"/>
          </p:cNvSpPr>
          <p:nvPr>
            <p:ph idx="1"/>
          </p:nvPr>
        </p:nvSpPr>
        <p:spPr>
          <a:xfrm>
            <a:off x="448055" y="1151165"/>
            <a:ext cx="11430000" cy="4278086"/>
          </a:xfrm>
        </p:spPr>
        <p:txBody>
          <a:bodyPr>
            <a:normAutofit/>
          </a:bodyPr>
          <a:lstStyle/>
          <a:p>
            <a:r>
              <a:rPr lang="en-US" dirty="0"/>
              <a:t>During commissioning many system adjustments and modifications were needed to get everything working together. The rapid pace did not accommodate careful reviews of the modifications. Modifications to the Machine Protection System should have been more carefully reviewed.</a:t>
            </a:r>
          </a:p>
          <a:p>
            <a:pPr lvl="1"/>
            <a:r>
              <a:rPr lang="en-US" dirty="0"/>
              <a:t>Low pass filters were added to some MPS inputs to help with false trips due to noise. This ended up slowing down the response time of the MPS, which we didn’t realize at the time, and which caused some (temporary) performance degradation due to the increased beam loss.</a:t>
            </a:r>
          </a:p>
        </p:txBody>
      </p:sp>
    </p:spTree>
    <p:extLst>
      <p:ext uri="{BB962C8B-B14F-4D97-AF65-F5344CB8AC3E}">
        <p14:creationId xmlns:p14="http://schemas.microsoft.com/office/powerpoint/2010/main" val="4007314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worked well for us</a:t>
            </a:r>
          </a:p>
        </p:txBody>
      </p:sp>
      <p:sp>
        <p:nvSpPr>
          <p:cNvPr id="3" name="Content Placeholder 2"/>
          <p:cNvSpPr>
            <a:spLocks noGrp="1"/>
          </p:cNvSpPr>
          <p:nvPr>
            <p:ph idx="1"/>
          </p:nvPr>
        </p:nvSpPr>
        <p:spPr>
          <a:xfrm>
            <a:off x="448055" y="1028700"/>
            <a:ext cx="11430000" cy="5280660"/>
          </a:xfrm>
        </p:spPr>
        <p:txBody>
          <a:bodyPr>
            <a:normAutofit fontScale="85000" lnSpcReduction="20000"/>
          </a:bodyPr>
          <a:lstStyle/>
          <a:p>
            <a:r>
              <a:rPr lang="en-US" dirty="0"/>
              <a:t>Having a physicist assigned to each section of the accelerator</a:t>
            </a:r>
          </a:p>
          <a:p>
            <a:r>
              <a:rPr lang="en-US" dirty="0"/>
              <a:t>Thorough magnet measurement program allowed “dialing-in” magnet currents and immediately transporting beam – first shot through HEBT hit view screen in ring injection section (didn’t do as well with first shot to neutron target)</a:t>
            </a:r>
          </a:p>
          <a:p>
            <a:r>
              <a:rPr lang="en-US" dirty="0"/>
              <a:t>Good set point reproducibility in the magnet power supplies. </a:t>
            </a:r>
          </a:p>
          <a:p>
            <a:r>
              <a:rPr lang="en-US" dirty="0"/>
              <a:t>Physics apps were integrated with the on-line model and the control system, and well developed before start of commissioning</a:t>
            </a:r>
          </a:p>
          <a:p>
            <a:r>
              <a:rPr lang="en-US" dirty="0"/>
              <a:t>Physics apps written by commissioning team members</a:t>
            </a:r>
          </a:p>
          <a:p>
            <a:r>
              <a:rPr lang="en-US" dirty="0"/>
              <a:t>Commissioning the machine in 7 stages</a:t>
            </a:r>
          </a:p>
          <a:p>
            <a:r>
              <a:rPr lang="en-US" dirty="0"/>
              <a:t>Good set of beam instrumentation (lots of beam position, beam profile, beam phase, and beam loss monitors)</a:t>
            </a:r>
          </a:p>
          <a:p>
            <a:r>
              <a:rPr lang="en-US" dirty="0"/>
              <a:t>General philosophy of getting low intensity beam to go as far as possible as soon as possible</a:t>
            </a:r>
          </a:p>
        </p:txBody>
      </p:sp>
    </p:spTree>
    <p:extLst>
      <p:ext uri="{BB962C8B-B14F-4D97-AF65-F5344CB8AC3E}">
        <p14:creationId xmlns:p14="http://schemas.microsoft.com/office/powerpoint/2010/main" val="4267349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lessons learned</a:t>
            </a:r>
          </a:p>
        </p:txBody>
      </p:sp>
      <p:sp>
        <p:nvSpPr>
          <p:cNvPr id="3" name="Content Placeholder 2"/>
          <p:cNvSpPr>
            <a:spLocks noGrp="1"/>
          </p:cNvSpPr>
          <p:nvPr>
            <p:ph idx="1"/>
          </p:nvPr>
        </p:nvSpPr>
        <p:spPr>
          <a:xfrm>
            <a:off x="448055" y="902970"/>
            <a:ext cx="11430000" cy="5360669"/>
          </a:xfrm>
        </p:spPr>
        <p:txBody>
          <a:bodyPr>
            <a:normAutofit fontScale="85000" lnSpcReduction="20000"/>
          </a:bodyPr>
          <a:lstStyle/>
          <a:p>
            <a:r>
              <a:rPr lang="en-US" dirty="0"/>
              <a:t>Equipment checkout with beam takes a large fraction of the time </a:t>
            </a:r>
          </a:p>
          <a:p>
            <a:pPr lvl="1"/>
            <a:r>
              <a:rPr lang="en-US" dirty="0"/>
              <a:t>Beam instrumentation</a:t>
            </a:r>
          </a:p>
          <a:p>
            <a:pPr lvl="1"/>
            <a:r>
              <a:rPr lang="en-US" dirty="0"/>
              <a:t>RF &amp; LLRF</a:t>
            </a:r>
          </a:p>
          <a:p>
            <a:pPr lvl="1"/>
            <a:r>
              <a:rPr lang="en-US" dirty="0"/>
              <a:t>Control system</a:t>
            </a:r>
          </a:p>
          <a:p>
            <a:pPr lvl="1"/>
            <a:r>
              <a:rPr lang="en-US" dirty="0"/>
              <a:t>Machine Protection System</a:t>
            </a:r>
          </a:p>
          <a:p>
            <a:r>
              <a:rPr lang="en-US" dirty="0"/>
              <a:t>The pace of the commissioning is determined by equipment issues. If all the equipment worked as designed from day one it would only take a few days to commission.</a:t>
            </a:r>
          </a:p>
          <a:p>
            <a:r>
              <a:rPr lang="en-US" dirty="0"/>
              <a:t>Need to closely involve hardware experts, thoroughly test hardware as much as practically possible before commissioning </a:t>
            </a:r>
          </a:p>
          <a:p>
            <a:r>
              <a:rPr lang="en-US" dirty="0"/>
              <a:t>Need to prioritize equipment readiness in event of limited resources (e.g. don’t need multipole corrector magnets for initial commissioning)</a:t>
            </a:r>
          </a:p>
          <a:p>
            <a:r>
              <a:rPr lang="en-US" dirty="0"/>
              <a:t>Low power commissioning is relatively easy. High power operations brings unexpected surprises.</a:t>
            </a:r>
          </a:p>
          <a:p>
            <a:r>
              <a:rPr lang="en-US" dirty="0"/>
              <a:t>Be careful with modifications to critical systems (e.g. MPS system)</a:t>
            </a:r>
          </a:p>
        </p:txBody>
      </p:sp>
    </p:spTree>
    <p:extLst>
      <p:ext uri="{BB962C8B-B14F-4D97-AF65-F5344CB8AC3E}">
        <p14:creationId xmlns:p14="http://schemas.microsoft.com/office/powerpoint/2010/main" val="3431347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ramp up (the commissioning after the initial commissioning)</a:t>
            </a:r>
          </a:p>
        </p:txBody>
      </p:sp>
      <p:sp>
        <p:nvSpPr>
          <p:cNvPr id="3" name="Content Placeholder 2"/>
          <p:cNvSpPr>
            <a:spLocks noGrp="1"/>
          </p:cNvSpPr>
          <p:nvPr>
            <p:ph idx="1"/>
          </p:nvPr>
        </p:nvSpPr>
        <p:spPr>
          <a:xfrm>
            <a:off x="448055" y="1653734"/>
            <a:ext cx="11430000" cy="4552755"/>
          </a:xfrm>
        </p:spPr>
        <p:txBody>
          <a:bodyPr>
            <a:normAutofit/>
          </a:bodyPr>
          <a:lstStyle/>
          <a:p>
            <a:r>
              <a:rPr lang="en-US" sz="2600" dirty="0"/>
              <a:t>Two schools of thought here: </a:t>
            </a:r>
          </a:p>
          <a:p>
            <a:pPr marL="803275" lvl="1" indent="-457200">
              <a:buFont typeface="+mj-lt"/>
              <a:buAutoNum type="arabicParenR"/>
            </a:pPr>
            <a:r>
              <a:rPr lang="en-US" dirty="0"/>
              <a:t>Keep the beam power low, get all the bugs worked out, don’t endanger beam availability, don’t activate beam line components until everything is working well</a:t>
            </a:r>
          </a:p>
          <a:p>
            <a:pPr marL="803275" lvl="1" indent="-457200">
              <a:buFont typeface="+mj-lt"/>
              <a:buAutoNum type="arabicParenR"/>
            </a:pPr>
            <a:r>
              <a:rPr lang="en-US" dirty="0"/>
              <a:t>Aggressively push beam power to identify weak components and to solve high-power problems before the users expect/demand high availability</a:t>
            </a:r>
          </a:p>
          <a:p>
            <a:r>
              <a:rPr lang="en-US" sz="2600" dirty="0"/>
              <a:t>At SNS we choose the latter, and we are glad we did</a:t>
            </a:r>
          </a:p>
          <a:p>
            <a:r>
              <a:rPr lang="en-US" sz="2600" dirty="0"/>
              <a:t>At 1 MW we paused to focus on beam availability. Budget and then target problems caused us to stay at 1 MW for longer than we had hoped.</a:t>
            </a:r>
          </a:p>
        </p:txBody>
      </p:sp>
    </p:spTree>
    <p:extLst>
      <p:ext uri="{BB962C8B-B14F-4D97-AF65-F5344CB8AC3E}">
        <p14:creationId xmlns:p14="http://schemas.microsoft.com/office/powerpoint/2010/main" val="4174824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429767" y="1041413"/>
            <a:ext cx="11430000" cy="4047778"/>
          </a:xfrm>
        </p:spPr>
        <p:txBody>
          <a:bodyPr/>
          <a:lstStyle/>
          <a:p>
            <a:r>
              <a:rPr lang="en-US" sz="2600" dirty="0"/>
              <a:t>The pace of commissioning and beam power ramp was determined by the hardware (RF modulators, target, RFQ, ion source, beam instrumentation)</a:t>
            </a:r>
          </a:p>
          <a:p>
            <a:r>
              <a:rPr lang="en-US" sz="2600" dirty="0"/>
              <a:t>Accelerator physics worked 24/7, with support from technical experts as needed. Sometimes this was not very efficient because equipment limited the rate of progress.</a:t>
            </a:r>
          </a:p>
          <a:p>
            <a:endParaRPr lang="en-US" dirty="0"/>
          </a:p>
        </p:txBody>
      </p:sp>
    </p:spTree>
    <p:extLst>
      <p:ext uri="{BB962C8B-B14F-4D97-AF65-F5344CB8AC3E}">
        <p14:creationId xmlns:p14="http://schemas.microsoft.com/office/powerpoint/2010/main" val="716829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Commissioning: A Period of Ups and Downs</a:t>
            </a:r>
          </a:p>
        </p:txBody>
      </p:sp>
      <p:sp>
        <p:nvSpPr>
          <p:cNvPr id="3" name="Content Placeholder 2"/>
          <p:cNvSpPr>
            <a:spLocks noGrp="1"/>
          </p:cNvSpPr>
          <p:nvPr>
            <p:ph idx="1"/>
          </p:nvPr>
        </p:nvSpPr>
        <p:spPr>
          <a:xfrm>
            <a:off x="366412" y="986011"/>
            <a:ext cx="11430000" cy="4047778"/>
          </a:xfrm>
        </p:spPr>
        <p:txBody>
          <a:bodyPr/>
          <a:lstStyle/>
          <a:p>
            <a:r>
              <a:rPr lang="en-US" dirty="0"/>
              <a:t>Beam commissioning can be extremely frustrating and is hard work (long hours)</a:t>
            </a:r>
          </a:p>
          <a:p>
            <a:r>
              <a:rPr lang="en-US" dirty="0"/>
              <a:t>But it is ultimately extremely rewarding</a:t>
            </a:r>
          </a:p>
          <a:p>
            <a:r>
              <a:rPr lang="en-US" dirty="0"/>
              <a:t>Enjoy it</a:t>
            </a:r>
          </a:p>
        </p:txBody>
      </p:sp>
      <p:pic>
        <p:nvPicPr>
          <p:cNvPr id="4" name="Picture 3"/>
          <p:cNvPicPr>
            <a:picLocks noChangeAspect="1"/>
          </p:cNvPicPr>
          <p:nvPr/>
        </p:nvPicPr>
        <p:blipFill>
          <a:blip r:embed="rId2"/>
          <a:srcRect l="41576" t="12264" r="3198" b="39937"/>
          <a:stretch>
            <a:fillRect/>
          </a:stretch>
        </p:blipFill>
        <p:spPr>
          <a:xfrm>
            <a:off x="2133600" y="3124200"/>
            <a:ext cx="4495800" cy="2895600"/>
          </a:xfrm>
          <a:prstGeom prst="rect">
            <a:avLst/>
          </a:prstGeom>
        </p:spPr>
      </p:pic>
      <p:pic>
        <p:nvPicPr>
          <p:cNvPr id="5" name="Picture 4"/>
          <p:cNvPicPr>
            <a:picLocks noChangeAspect="1"/>
          </p:cNvPicPr>
          <p:nvPr/>
        </p:nvPicPr>
        <p:blipFill>
          <a:blip r:embed="rId3"/>
          <a:stretch>
            <a:fillRect/>
          </a:stretch>
        </p:blipFill>
        <p:spPr>
          <a:xfrm>
            <a:off x="6400800" y="3048000"/>
            <a:ext cx="3810000" cy="2354792"/>
          </a:xfrm>
          <a:prstGeom prst="rect">
            <a:avLst/>
          </a:prstGeom>
        </p:spPr>
      </p:pic>
    </p:spTree>
    <p:extLst>
      <p:ext uri="{BB962C8B-B14F-4D97-AF65-F5344CB8AC3E}">
        <p14:creationId xmlns:p14="http://schemas.microsoft.com/office/powerpoint/2010/main" val="2217438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0" y="3048001"/>
            <a:ext cx="5742214" cy="487313"/>
          </a:xfrm>
        </p:spPr>
        <p:txBody>
          <a:bodyPr/>
          <a:lstStyle/>
          <a:p>
            <a:pPr marL="0" indent="0">
              <a:buNone/>
            </a:pPr>
            <a:r>
              <a:rPr lang="en-US" dirty="0"/>
              <a:t>Thank you for your attention!</a:t>
            </a:r>
          </a:p>
        </p:txBody>
      </p:sp>
    </p:spTree>
    <p:extLst>
      <p:ext uri="{BB962C8B-B14F-4D97-AF65-F5344CB8AC3E}">
        <p14:creationId xmlns:p14="http://schemas.microsoft.com/office/powerpoint/2010/main" val="2038524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45680B-F0B3-F845-81C3-459C87B11674}"/>
              </a:ext>
            </a:extLst>
          </p:cNvPr>
          <p:cNvSpPr>
            <a:spLocks noGrp="1"/>
          </p:cNvSpPr>
          <p:nvPr>
            <p:ph idx="1"/>
          </p:nvPr>
        </p:nvSpPr>
        <p:spPr>
          <a:xfrm>
            <a:off x="4072997" y="3057992"/>
            <a:ext cx="6009895" cy="1154779"/>
          </a:xfrm>
        </p:spPr>
        <p:txBody>
          <a:bodyPr/>
          <a:lstStyle/>
          <a:p>
            <a:pPr marL="0" indent="0">
              <a:buNone/>
            </a:pPr>
            <a:r>
              <a:rPr lang="en-US" dirty="0"/>
              <a:t>Backup slides</a:t>
            </a:r>
          </a:p>
        </p:txBody>
      </p:sp>
    </p:spTree>
    <p:extLst>
      <p:ext uri="{BB962C8B-B14F-4D97-AF65-F5344CB8AC3E}">
        <p14:creationId xmlns:p14="http://schemas.microsoft.com/office/powerpoint/2010/main" val="3038752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FDD7037-16C0-CE4C-AE85-663B5B77ECFB}"/>
              </a:ext>
            </a:extLst>
          </p:cNvPr>
          <p:cNvPicPr>
            <a:picLocks noChangeAspect="1"/>
          </p:cNvPicPr>
          <p:nvPr/>
        </p:nvPicPr>
        <p:blipFill>
          <a:blip r:embed="rId2"/>
          <a:stretch>
            <a:fillRect/>
          </a:stretch>
        </p:blipFill>
        <p:spPr>
          <a:xfrm>
            <a:off x="0" y="2195824"/>
            <a:ext cx="10319077" cy="3854315"/>
          </a:xfrm>
          <a:prstGeom prst="rect">
            <a:avLst/>
          </a:prstGeom>
        </p:spPr>
      </p:pic>
      <p:sp>
        <p:nvSpPr>
          <p:cNvPr id="2" name="Title 1">
            <a:extLst>
              <a:ext uri="{FF2B5EF4-FFF2-40B4-BE49-F238E27FC236}">
                <a16:creationId xmlns:a16="http://schemas.microsoft.com/office/drawing/2014/main" id="{09ED623B-6577-7546-83A0-93279A2E74E9}"/>
              </a:ext>
            </a:extLst>
          </p:cNvPr>
          <p:cNvSpPr>
            <a:spLocks noGrp="1"/>
          </p:cNvSpPr>
          <p:nvPr>
            <p:ph type="title"/>
          </p:nvPr>
        </p:nvSpPr>
        <p:spPr/>
        <p:txBody>
          <a:bodyPr/>
          <a:lstStyle/>
          <a:p>
            <a:r>
              <a:rPr lang="en-US" dirty="0"/>
              <a:t>PPU system upgrades</a:t>
            </a:r>
          </a:p>
        </p:txBody>
      </p:sp>
      <p:sp>
        <p:nvSpPr>
          <p:cNvPr id="4" name="Rectangle 3">
            <a:extLst>
              <a:ext uri="{FF2B5EF4-FFF2-40B4-BE49-F238E27FC236}">
                <a16:creationId xmlns:a16="http://schemas.microsoft.com/office/drawing/2014/main" id="{3E23831E-09EF-9F4B-BC4C-27733E7B326B}"/>
              </a:ext>
            </a:extLst>
          </p:cNvPr>
          <p:cNvSpPr/>
          <p:nvPr/>
        </p:nvSpPr>
        <p:spPr>
          <a:xfrm>
            <a:off x="513298" y="2768791"/>
            <a:ext cx="3415205" cy="738664"/>
          </a:xfrm>
          <a:prstGeom prst="rect">
            <a:avLst/>
          </a:prstGeom>
          <a:ln>
            <a:solidFill>
              <a:srgbClr val="002060"/>
            </a:solidFill>
          </a:ln>
        </p:spPr>
        <p:txBody>
          <a:bodyPr wrap="square">
            <a:spAutoFit/>
          </a:bodyPr>
          <a:lstStyle/>
          <a:p>
            <a:pPr>
              <a:tabLst>
                <a:tab pos="457200" algn="l"/>
              </a:tabLst>
            </a:pPr>
            <a:r>
              <a:rPr lang="en-US" sz="1400" b="1" dirty="0"/>
              <a:t>WARM LINAC KLYSTRONS</a:t>
            </a:r>
          </a:p>
          <a:p>
            <a:pPr marL="234950" indent="-234950">
              <a:buFont typeface="Arial" panose="020B0604020202020204" pitchFamily="34" charset="0"/>
              <a:buChar char="•"/>
              <a:tabLst>
                <a:tab pos="225425" algn="l"/>
              </a:tabLst>
            </a:pPr>
            <a:r>
              <a:rPr lang="en-US" sz="1400" dirty="0">
                <a:solidFill>
                  <a:srgbClr val="002060"/>
                </a:solidFill>
              </a:rPr>
              <a:t>Upgrade DTL klystrons 3, 4, and 5 from 2.5 MW to 3.0 MW</a:t>
            </a:r>
          </a:p>
        </p:txBody>
      </p:sp>
      <p:sp>
        <p:nvSpPr>
          <p:cNvPr id="5" name="Rectangle 4">
            <a:extLst>
              <a:ext uri="{FF2B5EF4-FFF2-40B4-BE49-F238E27FC236}">
                <a16:creationId xmlns:a16="http://schemas.microsoft.com/office/drawing/2014/main" id="{5BC68FEB-B1E9-5C48-95F8-0C2F5842C023}"/>
              </a:ext>
            </a:extLst>
          </p:cNvPr>
          <p:cNvSpPr/>
          <p:nvPr/>
        </p:nvSpPr>
        <p:spPr>
          <a:xfrm>
            <a:off x="8156491" y="1395605"/>
            <a:ext cx="3378516" cy="1600438"/>
          </a:xfrm>
          <a:prstGeom prst="rect">
            <a:avLst/>
          </a:prstGeom>
          <a:ln>
            <a:solidFill>
              <a:srgbClr val="002060"/>
            </a:solidFill>
          </a:ln>
        </p:spPr>
        <p:txBody>
          <a:bodyPr wrap="square">
            <a:spAutoFit/>
          </a:bodyPr>
          <a:lstStyle/>
          <a:p>
            <a:pPr>
              <a:tabLst>
                <a:tab pos="457200" algn="l"/>
              </a:tabLst>
            </a:pPr>
            <a:r>
              <a:rPr lang="en-US" sz="1400" b="1" dirty="0"/>
              <a:t>RING EXTRACTION</a:t>
            </a:r>
          </a:p>
          <a:p>
            <a:pPr marL="234950" indent="-234950">
              <a:buFont typeface="Arial" panose="020B0604020202020204" pitchFamily="34" charset="0"/>
              <a:buChar char="•"/>
              <a:tabLst>
                <a:tab pos="457200" algn="l"/>
              </a:tabLst>
            </a:pPr>
            <a:r>
              <a:rPr lang="en-US" sz="1400" dirty="0">
                <a:solidFill>
                  <a:srgbClr val="002060"/>
                </a:solidFill>
              </a:rPr>
              <a:t>Add 2 more kickers to the existing 14 kickers. </a:t>
            </a:r>
          </a:p>
          <a:p>
            <a:pPr marL="234950" indent="-234950">
              <a:buFont typeface="Arial" panose="020B0604020202020204" pitchFamily="34" charset="0"/>
              <a:buChar char="•"/>
              <a:tabLst>
                <a:tab pos="457200" algn="l"/>
              </a:tabLst>
            </a:pPr>
            <a:r>
              <a:rPr lang="en-US" sz="1400" dirty="0">
                <a:solidFill>
                  <a:srgbClr val="002060"/>
                </a:solidFill>
              </a:rPr>
              <a:t>But there is another way: to upgrade the voltage capability of the existing 14 kickers -- prototype testing is in progress.</a:t>
            </a:r>
          </a:p>
        </p:txBody>
      </p:sp>
      <p:sp>
        <p:nvSpPr>
          <p:cNvPr id="6" name="Rectangle 5">
            <a:extLst>
              <a:ext uri="{FF2B5EF4-FFF2-40B4-BE49-F238E27FC236}">
                <a16:creationId xmlns:a16="http://schemas.microsoft.com/office/drawing/2014/main" id="{EA1533BE-D0BE-4344-BD50-7712FEA74FD8}"/>
              </a:ext>
            </a:extLst>
          </p:cNvPr>
          <p:cNvSpPr/>
          <p:nvPr/>
        </p:nvSpPr>
        <p:spPr>
          <a:xfrm>
            <a:off x="4137161" y="2905670"/>
            <a:ext cx="2161379" cy="1169551"/>
          </a:xfrm>
          <a:prstGeom prst="rect">
            <a:avLst/>
          </a:prstGeom>
          <a:ln>
            <a:solidFill>
              <a:srgbClr val="000000"/>
            </a:solidFill>
          </a:ln>
        </p:spPr>
        <p:txBody>
          <a:bodyPr wrap="square">
            <a:spAutoFit/>
          </a:bodyPr>
          <a:lstStyle/>
          <a:p>
            <a:pPr>
              <a:tabLst>
                <a:tab pos="457200" algn="l"/>
              </a:tabLst>
            </a:pPr>
            <a:r>
              <a:rPr lang="en-US" sz="1400" b="1" dirty="0">
                <a:solidFill>
                  <a:srgbClr val="000000"/>
                </a:solidFill>
              </a:rPr>
              <a:t>SCL</a:t>
            </a:r>
          </a:p>
          <a:p>
            <a:pPr marL="234950" indent="-234950">
              <a:buFont typeface="Arial" panose="020B0604020202020204" pitchFamily="34" charset="0"/>
              <a:buChar char="•"/>
              <a:tabLst>
                <a:tab pos="225425" algn="l"/>
              </a:tabLst>
            </a:pPr>
            <a:r>
              <a:rPr lang="en-US" sz="1400" dirty="0">
                <a:solidFill>
                  <a:srgbClr val="002060"/>
                </a:solidFill>
              </a:rPr>
              <a:t>Add 7 cryomodules </a:t>
            </a:r>
            <a:br>
              <a:rPr lang="en-US" sz="1400" dirty="0">
                <a:solidFill>
                  <a:srgbClr val="002060"/>
                </a:solidFill>
              </a:rPr>
            </a:br>
            <a:r>
              <a:rPr lang="en-US" sz="1400" dirty="0">
                <a:solidFill>
                  <a:srgbClr val="002060"/>
                </a:solidFill>
              </a:rPr>
              <a:t>(28 cavities)</a:t>
            </a:r>
          </a:p>
          <a:p>
            <a:pPr marL="234950" indent="-234950">
              <a:buFont typeface="Arial" panose="020B0604020202020204" pitchFamily="34" charset="0"/>
              <a:buChar char="•"/>
              <a:tabLst>
                <a:tab pos="225425" algn="l"/>
              </a:tabLst>
            </a:pPr>
            <a:r>
              <a:rPr lang="en-US" sz="1400" dirty="0">
                <a:solidFill>
                  <a:srgbClr val="002060"/>
                </a:solidFill>
              </a:rPr>
              <a:t>Add 28 klystrons and 3 modulators</a:t>
            </a:r>
          </a:p>
        </p:txBody>
      </p:sp>
      <p:sp>
        <p:nvSpPr>
          <p:cNvPr id="7" name="Rectangle 6">
            <a:extLst>
              <a:ext uri="{FF2B5EF4-FFF2-40B4-BE49-F238E27FC236}">
                <a16:creationId xmlns:a16="http://schemas.microsoft.com/office/drawing/2014/main" id="{5EF698E7-DDB4-9E45-AEBB-E407720626D1}"/>
              </a:ext>
            </a:extLst>
          </p:cNvPr>
          <p:cNvSpPr/>
          <p:nvPr/>
        </p:nvSpPr>
        <p:spPr>
          <a:xfrm>
            <a:off x="2319531" y="1519207"/>
            <a:ext cx="3748167" cy="1169551"/>
          </a:xfrm>
          <a:prstGeom prst="rect">
            <a:avLst/>
          </a:prstGeom>
          <a:ln>
            <a:solidFill>
              <a:srgbClr val="000000"/>
            </a:solidFill>
          </a:ln>
        </p:spPr>
        <p:txBody>
          <a:bodyPr wrap="square">
            <a:spAutoFit/>
          </a:bodyPr>
          <a:lstStyle/>
          <a:p>
            <a:pPr>
              <a:tabLst>
                <a:tab pos="457200" algn="l"/>
              </a:tabLst>
            </a:pPr>
            <a:r>
              <a:rPr lang="en-US" sz="1400" b="1" dirty="0">
                <a:solidFill>
                  <a:srgbClr val="000000"/>
                </a:solidFill>
              </a:rPr>
              <a:t>RING INJECTION</a:t>
            </a:r>
          </a:p>
          <a:p>
            <a:pPr marL="234950" indent="-234950">
              <a:buFont typeface="Arial" panose="020B0604020202020204" pitchFamily="34" charset="0"/>
              <a:buChar char="•"/>
              <a:tabLst>
                <a:tab pos="457200" algn="l"/>
              </a:tabLst>
            </a:pPr>
            <a:r>
              <a:rPr lang="en-US" sz="1400" dirty="0">
                <a:solidFill>
                  <a:srgbClr val="002060"/>
                </a:solidFill>
              </a:rPr>
              <a:t>Replace 2 chicane magnets</a:t>
            </a:r>
          </a:p>
          <a:p>
            <a:pPr marL="234950" indent="-234950">
              <a:buFont typeface="Arial" panose="020B0604020202020204" pitchFamily="34" charset="0"/>
              <a:buChar char="•"/>
              <a:tabLst>
                <a:tab pos="457200" algn="l"/>
              </a:tabLst>
            </a:pPr>
            <a:r>
              <a:rPr lang="en-US" sz="1400" dirty="0">
                <a:solidFill>
                  <a:srgbClr val="002060"/>
                </a:solidFill>
              </a:rPr>
              <a:t>Replace inj. dump septum magnet</a:t>
            </a:r>
          </a:p>
          <a:p>
            <a:pPr marL="234950" indent="-234950">
              <a:buFont typeface="Arial" panose="020B0604020202020204" pitchFamily="34" charset="0"/>
              <a:buChar char="•"/>
              <a:tabLst>
                <a:tab pos="457200" algn="l"/>
              </a:tabLst>
            </a:pPr>
            <a:r>
              <a:rPr lang="en-US" sz="1400" dirty="0">
                <a:solidFill>
                  <a:srgbClr val="002060"/>
                </a:solidFill>
              </a:rPr>
              <a:t>Upgrade 8 inj. kickers</a:t>
            </a:r>
          </a:p>
          <a:p>
            <a:pPr marL="234950" indent="-234950">
              <a:buFont typeface="Arial" panose="020B0604020202020204" pitchFamily="34" charset="0"/>
              <a:buChar char="•"/>
              <a:tabLst>
                <a:tab pos="457200" algn="l"/>
              </a:tabLst>
            </a:pPr>
            <a:r>
              <a:rPr lang="en-US" sz="1400" dirty="0">
                <a:solidFill>
                  <a:srgbClr val="002060"/>
                </a:solidFill>
              </a:rPr>
              <a:t>Add quad magnet to inj. dump beam line</a:t>
            </a:r>
          </a:p>
        </p:txBody>
      </p:sp>
      <p:sp>
        <p:nvSpPr>
          <p:cNvPr id="8" name="Rectangle 7">
            <a:extLst>
              <a:ext uri="{FF2B5EF4-FFF2-40B4-BE49-F238E27FC236}">
                <a16:creationId xmlns:a16="http://schemas.microsoft.com/office/drawing/2014/main" id="{75DC44A4-719F-684F-811D-E2B02E158DA2}"/>
              </a:ext>
            </a:extLst>
          </p:cNvPr>
          <p:cNvSpPr/>
          <p:nvPr/>
        </p:nvSpPr>
        <p:spPr>
          <a:xfrm>
            <a:off x="5045657" y="5795151"/>
            <a:ext cx="2968360" cy="738664"/>
          </a:xfrm>
          <a:prstGeom prst="rect">
            <a:avLst/>
          </a:prstGeom>
          <a:ln>
            <a:solidFill>
              <a:srgbClr val="000000"/>
            </a:solidFill>
          </a:ln>
        </p:spPr>
        <p:txBody>
          <a:bodyPr wrap="square">
            <a:spAutoFit/>
          </a:bodyPr>
          <a:lstStyle/>
          <a:p>
            <a:pPr>
              <a:tabLst>
                <a:tab pos="457200" algn="l"/>
              </a:tabLst>
            </a:pPr>
            <a:r>
              <a:rPr lang="en-US" sz="1400" b="1" dirty="0">
                <a:solidFill>
                  <a:srgbClr val="000000"/>
                </a:solidFill>
              </a:rPr>
              <a:t>TARGET</a:t>
            </a:r>
          </a:p>
          <a:p>
            <a:pPr marL="234950" indent="-234950">
              <a:buFont typeface="Arial" panose="020B0604020202020204" pitchFamily="34" charset="0"/>
              <a:buChar char="•"/>
              <a:tabLst>
                <a:tab pos="225425" algn="l"/>
              </a:tabLst>
            </a:pPr>
            <a:r>
              <a:rPr lang="en-US" sz="1400" dirty="0">
                <a:solidFill>
                  <a:srgbClr val="002060"/>
                </a:solidFill>
              </a:rPr>
              <a:t>Increase power capability from 1.4 to 2.0 MW</a:t>
            </a:r>
          </a:p>
        </p:txBody>
      </p:sp>
      <p:sp>
        <p:nvSpPr>
          <p:cNvPr id="9" name="Rectangle 8">
            <a:extLst>
              <a:ext uri="{FF2B5EF4-FFF2-40B4-BE49-F238E27FC236}">
                <a16:creationId xmlns:a16="http://schemas.microsoft.com/office/drawing/2014/main" id="{2541F109-1F96-1641-B4B5-76BEC1D69288}"/>
              </a:ext>
            </a:extLst>
          </p:cNvPr>
          <p:cNvSpPr/>
          <p:nvPr/>
        </p:nvSpPr>
        <p:spPr>
          <a:xfrm>
            <a:off x="9845749" y="4755144"/>
            <a:ext cx="2290958" cy="954107"/>
          </a:xfrm>
          <a:prstGeom prst="rect">
            <a:avLst/>
          </a:prstGeom>
          <a:ln>
            <a:solidFill>
              <a:srgbClr val="000000"/>
            </a:solidFill>
          </a:ln>
        </p:spPr>
        <p:txBody>
          <a:bodyPr wrap="square">
            <a:spAutoFit/>
          </a:bodyPr>
          <a:lstStyle/>
          <a:p>
            <a:pPr>
              <a:tabLst>
                <a:tab pos="457200" algn="l"/>
              </a:tabLst>
            </a:pPr>
            <a:r>
              <a:rPr lang="en-US" sz="1400" b="1" dirty="0">
                <a:solidFill>
                  <a:srgbClr val="000000"/>
                </a:solidFill>
              </a:rPr>
              <a:t>STS STUB</a:t>
            </a:r>
          </a:p>
          <a:p>
            <a:pPr marL="234950" indent="-234950">
              <a:buFont typeface="Arial" panose="020B0604020202020204" pitchFamily="34" charset="0"/>
              <a:buChar char="•"/>
              <a:tabLst>
                <a:tab pos="457200" algn="l"/>
              </a:tabLst>
            </a:pPr>
            <a:r>
              <a:rPr lang="en-US" sz="1400" dirty="0">
                <a:solidFill>
                  <a:srgbClr val="002060"/>
                </a:solidFill>
              </a:rPr>
              <a:t>Build first part of beam tunnel to future second target</a:t>
            </a:r>
          </a:p>
        </p:txBody>
      </p:sp>
      <p:cxnSp>
        <p:nvCxnSpPr>
          <p:cNvPr id="10" name="Straight Arrow Connector 9">
            <a:extLst>
              <a:ext uri="{FF2B5EF4-FFF2-40B4-BE49-F238E27FC236}">
                <a16:creationId xmlns:a16="http://schemas.microsoft.com/office/drawing/2014/main" id="{FB70A5E2-9935-AD40-9D0E-DD795CBE34FE}"/>
              </a:ext>
            </a:extLst>
          </p:cNvPr>
          <p:cNvCxnSpPr>
            <a:cxnSpLocks/>
          </p:cNvCxnSpPr>
          <p:nvPr/>
        </p:nvCxnSpPr>
        <p:spPr>
          <a:xfrm>
            <a:off x="1839901" y="3507455"/>
            <a:ext cx="0" cy="925637"/>
          </a:xfrm>
          <a:prstGeom prst="straightConnector1">
            <a:avLst/>
          </a:prstGeom>
          <a:ln>
            <a:solidFill>
              <a:srgbClr val="002060"/>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355AF769-B156-D640-B848-AE1383D11DB5}"/>
              </a:ext>
            </a:extLst>
          </p:cNvPr>
          <p:cNvCxnSpPr>
            <a:cxnSpLocks/>
            <a:stCxn id="7" idx="3"/>
          </p:cNvCxnSpPr>
          <p:nvPr/>
        </p:nvCxnSpPr>
        <p:spPr>
          <a:xfrm>
            <a:off x="6067698" y="2103983"/>
            <a:ext cx="535195" cy="720541"/>
          </a:xfrm>
          <a:prstGeom prst="straightConnector1">
            <a:avLst/>
          </a:prstGeom>
          <a:ln>
            <a:solidFill>
              <a:srgbClr val="000000"/>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EE55AAAC-FB5C-FA4C-B173-6E88096815FF}"/>
              </a:ext>
            </a:extLst>
          </p:cNvPr>
          <p:cNvCxnSpPr>
            <a:cxnSpLocks/>
          </p:cNvCxnSpPr>
          <p:nvPr/>
        </p:nvCxnSpPr>
        <p:spPr>
          <a:xfrm>
            <a:off x="4955383" y="4075221"/>
            <a:ext cx="0" cy="357871"/>
          </a:xfrm>
          <a:prstGeom prst="straightConnector1">
            <a:avLst/>
          </a:prstGeom>
          <a:ln>
            <a:solidFill>
              <a:srgbClr val="000000"/>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8807B689-0628-8C4A-947D-C007A37591CE}"/>
              </a:ext>
            </a:extLst>
          </p:cNvPr>
          <p:cNvCxnSpPr>
            <a:cxnSpLocks/>
          </p:cNvCxnSpPr>
          <p:nvPr/>
        </p:nvCxnSpPr>
        <p:spPr>
          <a:xfrm flipV="1">
            <a:off x="8014017" y="4935234"/>
            <a:ext cx="579459" cy="858302"/>
          </a:xfrm>
          <a:prstGeom prst="straightConnector1">
            <a:avLst/>
          </a:prstGeom>
          <a:ln>
            <a:solidFill>
              <a:srgbClr val="000000"/>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22C34CD6-CBBA-9A4D-A9AF-2B649BCC0122}"/>
              </a:ext>
            </a:extLst>
          </p:cNvPr>
          <p:cNvCxnSpPr>
            <a:cxnSpLocks/>
          </p:cNvCxnSpPr>
          <p:nvPr/>
        </p:nvCxnSpPr>
        <p:spPr>
          <a:xfrm flipH="1" flipV="1">
            <a:off x="8274050" y="3903585"/>
            <a:ext cx="1571701" cy="851562"/>
          </a:xfrm>
          <a:prstGeom prst="straightConnector1">
            <a:avLst/>
          </a:prstGeom>
          <a:ln>
            <a:solidFill>
              <a:srgbClr val="000000"/>
            </a:solidFill>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C4B9171E-F80D-C643-85CF-7759CE2E9DC7}"/>
              </a:ext>
            </a:extLst>
          </p:cNvPr>
          <p:cNvCxnSpPr>
            <a:cxnSpLocks/>
          </p:cNvCxnSpPr>
          <p:nvPr/>
        </p:nvCxnSpPr>
        <p:spPr>
          <a:xfrm flipH="1">
            <a:off x="7730067" y="2761681"/>
            <a:ext cx="426425" cy="143989"/>
          </a:xfrm>
          <a:prstGeom prst="straightConnector1">
            <a:avLst/>
          </a:prstGeom>
          <a:ln>
            <a:solidFill>
              <a:srgbClr val="000000"/>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5FAB303A-894C-1E4E-A292-85BFC3F0F47E}"/>
              </a:ext>
            </a:extLst>
          </p:cNvPr>
          <p:cNvSpPr txBox="1"/>
          <p:nvPr/>
        </p:nvSpPr>
        <p:spPr>
          <a:xfrm>
            <a:off x="10234942" y="3490445"/>
            <a:ext cx="1746504" cy="590931"/>
          </a:xfrm>
          <a:prstGeom prst="rect">
            <a:avLst/>
          </a:prstGeom>
          <a:noFill/>
        </p:spPr>
        <p:txBody>
          <a:bodyPr wrap="square" rtlCol="0">
            <a:spAutoFit/>
          </a:bodyPr>
          <a:lstStyle/>
          <a:p>
            <a:pPr algn="l">
              <a:lnSpc>
                <a:spcPct val="90000"/>
              </a:lnSpc>
            </a:pPr>
            <a:r>
              <a:rPr lang="en-US" sz="1200" dirty="0">
                <a:latin typeface="+mn-lt"/>
              </a:rPr>
              <a:t>Future beam line to second target station</a:t>
            </a:r>
          </a:p>
        </p:txBody>
      </p:sp>
      <p:sp>
        <p:nvSpPr>
          <p:cNvPr id="20" name="Freeform 19">
            <a:extLst>
              <a:ext uri="{FF2B5EF4-FFF2-40B4-BE49-F238E27FC236}">
                <a16:creationId xmlns:a16="http://schemas.microsoft.com/office/drawing/2014/main" id="{63F6247D-21F3-E640-ADFD-EDCADA89F5D1}"/>
              </a:ext>
            </a:extLst>
          </p:cNvPr>
          <p:cNvSpPr/>
          <p:nvPr/>
        </p:nvSpPr>
        <p:spPr>
          <a:xfrm>
            <a:off x="9433367" y="4079858"/>
            <a:ext cx="304800" cy="115747"/>
          </a:xfrm>
          <a:custGeom>
            <a:avLst/>
            <a:gdLst>
              <a:gd name="connsiteX0" fmla="*/ 0 w 304800"/>
              <a:gd name="connsiteY0" fmla="*/ 0 h 115747"/>
              <a:gd name="connsiteX1" fmla="*/ 304800 w 304800"/>
              <a:gd name="connsiteY1" fmla="*/ 115747 h 115747"/>
            </a:gdLst>
            <a:ahLst/>
            <a:cxnLst>
              <a:cxn ang="0">
                <a:pos x="connsiteX0" y="connsiteY0"/>
              </a:cxn>
              <a:cxn ang="0">
                <a:pos x="connsiteX1" y="connsiteY1"/>
              </a:cxn>
            </a:cxnLst>
            <a:rect l="l" t="t" r="r" b="b"/>
            <a:pathLst>
              <a:path w="304800" h="115747">
                <a:moveTo>
                  <a:pt x="0" y="0"/>
                </a:moveTo>
                <a:lnTo>
                  <a:pt x="304800" y="115747"/>
                </a:lnTo>
              </a:path>
            </a:pathLst>
          </a:custGeom>
          <a:noFill/>
          <a:ln w="38100">
            <a:solidFill>
              <a:schemeClr val="bg2"/>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3" name="Freeform 32">
            <a:extLst>
              <a:ext uri="{FF2B5EF4-FFF2-40B4-BE49-F238E27FC236}">
                <a16:creationId xmlns:a16="http://schemas.microsoft.com/office/drawing/2014/main" id="{58B5AE7B-5D87-D349-8AE1-C76A00A5A93E}"/>
              </a:ext>
            </a:extLst>
          </p:cNvPr>
          <p:cNvSpPr/>
          <p:nvPr/>
        </p:nvSpPr>
        <p:spPr>
          <a:xfrm>
            <a:off x="7934325" y="3598785"/>
            <a:ext cx="419100" cy="257175"/>
          </a:xfrm>
          <a:custGeom>
            <a:avLst/>
            <a:gdLst>
              <a:gd name="connsiteX0" fmla="*/ 0 w 419100"/>
              <a:gd name="connsiteY0" fmla="*/ 0 h 257175"/>
              <a:gd name="connsiteX1" fmla="*/ 63500 w 419100"/>
              <a:gd name="connsiteY1" fmla="*/ 104775 h 257175"/>
              <a:gd name="connsiteX2" fmla="*/ 146050 w 419100"/>
              <a:gd name="connsiteY2" fmla="*/ 139700 h 257175"/>
              <a:gd name="connsiteX3" fmla="*/ 260350 w 419100"/>
              <a:gd name="connsiteY3" fmla="*/ 165100 h 257175"/>
              <a:gd name="connsiteX4" fmla="*/ 390525 w 419100"/>
              <a:gd name="connsiteY4" fmla="*/ 146050 h 257175"/>
              <a:gd name="connsiteX5" fmla="*/ 419100 w 419100"/>
              <a:gd name="connsiteY5" fmla="*/ 238125 h 257175"/>
              <a:gd name="connsiteX6" fmla="*/ 336550 w 419100"/>
              <a:gd name="connsiteY6" fmla="*/ 257175 h 257175"/>
              <a:gd name="connsiteX7" fmla="*/ 250825 w 419100"/>
              <a:gd name="connsiteY7" fmla="*/ 254000 h 257175"/>
              <a:gd name="connsiteX8" fmla="*/ 171450 w 419100"/>
              <a:gd name="connsiteY8" fmla="*/ 234950 h 257175"/>
              <a:gd name="connsiteX9" fmla="*/ 82550 w 419100"/>
              <a:gd name="connsiteY9" fmla="*/ 219075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9100" h="257175">
                <a:moveTo>
                  <a:pt x="0" y="0"/>
                </a:moveTo>
                <a:lnTo>
                  <a:pt x="63500" y="104775"/>
                </a:lnTo>
                <a:lnTo>
                  <a:pt x="146050" y="139700"/>
                </a:lnTo>
                <a:lnTo>
                  <a:pt x="260350" y="165100"/>
                </a:lnTo>
                <a:lnTo>
                  <a:pt x="390525" y="146050"/>
                </a:lnTo>
                <a:lnTo>
                  <a:pt x="419100" y="238125"/>
                </a:lnTo>
                <a:lnTo>
                  <a:pt x="336550" y="257175"/>
                </a:lnTo>
                <a:lnTo>
                  <a:pt x="250825" y="254000"/>
                </a:lnTo>
                <a:lnTo>
                  <a:pt x="171450" y="234950"/>
                </a:lnTo>
                <a:lnTo>
                  <a:pt x="82550" y="219075"/>
                </a:lnTo>
              </a:path>
            </a:pathLst>
          </a:custGeom>
          <a:noFill/>
          <a:ln w="12700">
            <a:solidFill>
              <a:schemeClr val="tx1"/>
            </a:solidFill>
            <a:prstDash val="solid"/>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5A27429-B563-D24A-88F5-893E862567A4}"/>
              </a:ext>
            </a:extLst>
          </p:cNvPr>
          <p:cNvSpPr/>
          <p:nvPr/>
        </p:nvSpPr>
        <p:spPr>
          <a:xfrm>
            <a:off x="5924740" y="461580"/>
            <a:ext cx="3337561" cy="738664"/>
          </a:xfrm>
          <a:prstGeom prst="rect">
            <a:avLst/>
          </a:prstGeom>
          <a:ln>
            <a:solidFill>
              <a:srgbClr val="000000"/>
            </a:solidFill>
          </a:ln>
        </p:spPr>
        <p:txBody>
          <a:bodyPr wrap="square">
            <a:spAutoFit/>
          </a:bodyPr>
          <a:lstStyle/>
          <a:p>
            <a:pPr>
              <a:tabLst>
                <a:tab pos="457200" algn="l"/>
              </a:tabLst>
            </a:pPr>
            <a:r>
              <a:rPr lang="en-US" sz="1400" b="1" dirty="0">
                <a:solidFill>
                  <a:srgbClr val="000000"/>
                </a:solidFill>
              </a:rPr>
              <a:t>INJECTION DUMP</a:t>
            </a:r>
          </a:p>
          <a:p>
            <a:pPr marL="234950" indent="-234950">
              <a:buFont typeface="Arial" panose="020B0604020202020204" pitchFamily="34" charset="0"/>
              <a:buChar char="•"/>
              <a:tabLst>
                <a:tab pos="457200" algn="l"/>
              </a:tabLst>
            </a:pPr>
            <a:r>
              <a:rPr lang="en-US" sz="1400" dirty="0">
                <a:solidFill>
                  <a:srgbClr val="002060"/>
                </a:solidFill>
              </a:rPr>
              <a:t>Re-assess 150 kW power rating</a:t>
            </a:r>
          </a:p>
          <a:p>
            <a:pPr marL="234950" indent="-234950">
              <a:buFont typeface="Arial" panose="020B0604020202020204" pitchFamily="34" charset="0"/>
              <a:buChar char="•"/>
              <a:tabLst>
                <a:tab pos="457200" algn="l"/>
              </a:tabLst>
            </a:pPr>
            <a:r>
              <a:rPr lang="en-US" sz="1400" dirty="0">
                <a:solidFill>
                  <a:srgbClr val="002060"/>
                </a:solidFill>
              </a:rPr>
              <a:t>Add view screen imaging system</a:t>
            </a:r>
          </a:p>
        </p:txBody>
      </p:sp>
      <p:cxnSp>
        <p:nvCxnSpPr>
          <p:cNvPr id="22" name="Straight Arrow Connector 21">
            <a:extLst>
              <a:ext uri="{FF2B5EF4-FFF2-40B4-BE49-F238E27FC236}">
                <a16:creationId xmlns:a16="http://schemas.microsoft.com/office/drawing/2014/main" id="{1B855433-1DBD-BC4F-8BA8-0B6CB21D6645}"/>
              </a:ext>
            </a:extLst>
          </p:cNvPr>
          <p:cNvCxnSpPr>
            <a:cxnSpLocks/>
          </p:cNvCxnSpPr>
          <p:nvPr/>
        </p:nvCxnSpPr>
        <p:spPr>
          <a:xfrm flipH="1">
            <a:off x="6650629" y="1200244"/>
            <a:ext cx="303990" cy="1156977"/>
          </a:xfrm>
          <a:prstGeom prst="straightConnector1">
            <a:avLst/>
          </a:prstGeom>
          <a:ln>
            <a:solidFill>
              <a:srgbClr val="000000"/>
            </a:solidFill>
            <a:tailEnd type="triangle"/>
          </a:ln>
        </p:spPr>
        <p:style>
          <a:lnRef idx="2">
            <a:schemeClr val="accent1"/>
          </a:lnRef>
          <a:fillRef idx="0">
            <a:schemeClr val="accent1"/>
          </a:fillRef>
          <a:effectRef idx="1">
            <a:schemeClr val="accent1"/>
          </a:effectRef>
          <a:fontRef idx="minor">
            <a:schemeClr val="tx1"/>
          </a:fontRef>
        </p:style>
      </p:cxnSp>
      <p:sp>
        <p:nvSpPr>
          <p:cNvPr id="23" name="Rectangle 22">
            <a:extLst>
              <a:ext uri="{FF2B5EF4-FFF2-40B4-BE49-F238E27FC236}">
                <a16:creationId xmlns:a16="http://schemas.microsoft.com/office/drawing/2014/main" id="{38FA737A-F445-1E4A-A543-4415F7DD07DA}"/>
              </a:ext>
            </a:extLst>
          </p:cNvPr>
          <p:cNvSpPr/>
          <p:nvPr/>
        </p:nvSpPr>
        <p:spPr>
          <a:xfrm>
            <a:off x="4067089" y="4942143"/>
            <a:ext cx="2968360" cy="523220"/>
          </a:xfrm>
          <a:prstGeom prst="rect">
            <a:avLst/>
          </a:prstGeom>
          <a:ln>
            <a:solidFill>
              <a:srgbClr val="000000"/>
            </a:solidFill>
          </a:ln>
        </p:spPr>
        <p:txBody>
          <a:bodyPr wrap="square">
            <a:spAutoFit/>
          </a:bodyPr>
          <a:lstStyle/>
          <a:p>
            <a:pPr>
              <a:tabLst>
                <a:tab pos="457200" algn="l"/>
              </a:tabLst>
            </a:pPr>
            <a:r>
              <a:rPr lang="en-US" sz="1400" b="1" dirty="0">
                <a:solidFill>
                  <a:srgbClr val="000000"/>
                </a:solidFill>
              </a:rPr>
              <a:t>RING UTILITIES</a:t>
            </a:r>
          </a:p>
          <a:p>
            <a:pPr marL="234950" indent="-234950">
              <a:buFont typeface="Arial" panose="020B0604020202020204" pitchFamily="34" charset="0"/>
              <a:buChar char="•"/>
              <a:tabLst>
                <a:tab pos="225425" algn="l"/>
              </a:tabLst>
            </a:pPr>
            <a:r>
              <a:rPr lang="en-US" sz="1400" dirty="0">
                <a:solidFill>
                  <a:srgbClr val="002060"/>
                </a:solidFill>
              </a:rPr>
              <a:t>Increase water cooling capacity</a:t>
            </a:r>
          </a:p>
        </p:txBody>
      </p:sp>
      <p:cxnSp>
        <p:nvCxnSpPr>
          <p:cNvPr id="24" name="Straight Arrow Connector 23">
            <a:extLst>
              <a:ext uri="{FF2B5EF4-FFF2-40B4-BE49-F238E27FC236}">
                <a16:creationId xmlns:a16="http://schemas.microsoft.com/office/drawing/2014/main" id="{0C3D5B1B-A337-3048-8A21-B6CB20F3747F}"/>
              </a:ext>
            </a:extLst>
          </p:cNvPr>
          <p:cNvCxnSpPr>
            <a:cxnSpLocks/>
          </p:cNvCxnSpPr>
          <p:nvPr/>
        </p:nvCxnSpPr>
        <p:spPr>
          <a:xfrm flipV="1">
            <a:off x="6753832" y="3785166"/>
            <a:ext cx="281617" cy="1148357"/>
          </a:xfrm>
          <a:prstGeom prst="straightConnector1">
            <a:avLst/>
          </a:prstGeom>
          <a:ln>
            <a:solidFill>
              <a:srgbClr val="00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6855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7446" name="Picture 86" descr="HEBT-Ring-RTBT"/>
          <p:cNvPicPr>
            <a:picLocks noChangeAspect="1" noChangeArrowheads="1"/>
          </p:cNvPicPr>
          <p:nvPr/>
        </p:nvPicPr>
        <p:blipFill>
          <a:blip r:embed="rId3" cstate="print">
            <a:extLst>
              <a:ext uri="{28A0092B-C50C-407E-A947-70E740481C1C}">
                <a14:useLocalDpi xmlns:a14="http://schemas.microsoft.com/office/drawing/2010/main"/>
              </a:ext>
            </a:extLst>
          </a:blip>
          <a:srcRect r="24016"/>
          <a:stretch>
            <a:fillRect/>
          </a:stretch>
        </p:blipFill>
        <p:spPr bwMode="auto">
          <a:xfrm>
            <a:off x="6288088" y="1227138"/>
            <a:ext cx="4379912" cy="4411662"/>
          </a:xfrm>
          <a:prstGeom prst="rect">
            <a:avLst/>
          </a:prstGeom>
          <a:noFill/>
        </p:spPr>
      </p:pic>
      <p:sp>
        <p:nvSpPr>
          <p:cNvPr id="527363" name="Line 3"/>
          <p:cNvSpPr>
            <a:spLocks noChangeShapeType="1"/>
          </p:cNvSpPr>
          <p:nvPr/>
        </p:nvSpPr>
        <p:spPr bwMode="auto">
          <a:xfrm>
            <a:off x="2058988" y="3857625"/>
            <a:ext cx="4768850" cy="1588"/>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527364" name="Rectangle 4"/>
          <p:cNvSpPr>
            <a:spLocks noGrp="1" noChangeArrowheads="1"/>
          </p:cNvSpPr>
          <p:nvPr>
            <p:ph type="title"/>
          </p:nvPr>
        </p:nvSpPr>
        <p:spPr/>
        <p:txBody>
          <a:bodyPr/>
          <a:lstStyle/>
          <a:p>
            <a:r>
              <a:rPr lang="en-US" dirty="0"/>
              <a:t>SNS Accelerator Complex</a:t>
            </a:r>
          </a:p>
        </p:txBody>
      </p:sp>
      <p:sp>
        <p:nvSpPr>
          <p:cNvPr id="527365" name="Text Box 5"/>
          <p:cNvSpPr txBox="1">
            <a:spLocks noChangeArrowheads="1"/>
          </p:cNvSpPr>
          <p:nvPr/>
        </p:nvSpPr>
        <p:spPr bwMode="auto">
          <a:xfrm>
            <a:off x="1524001" y="1762125"/>
            <a:ext cx="2060575" cy="1136650"/>
          </a:xfrm>
          <a:prstGeom prst="rect">
            <a:avLst/>
          </a:prstGeom>
          <a:noFill/>
          <a:ln w="9525">
            <a:noFill/>
            <a:miter lim="800000"/>
            <a:headEnd/>
            <a:tailEnd/>
          </a:ln>
          <a:effectLst/>
        </p:spPr>
        <p:txBody>
          <a:bodyPr>
            <a:prstTxWarp prst="textNoShape">
              <a:avLst/>
            </a:prstTxWarp>
            <a:spAutoFit/>
          </a:bodyPr>
          <a:lstStyle/>
          <a:p>
            <a:pPr algn="ctr" eaLnBrk="1" hangingPunct="1">
              <a:spcBef>
                <a:spcPct val="50000"/>
              </a:spcBef>
            </a:pPr>
            <a:r>
              <a:rPr lang="en-US" b="1">
                <a:solidFill>
                  <a:schemeClr val="tx2"/>
                </a:solidFill>
                <a:ea typeface="Arial" charset="0"/>
                <a:cs typeface="Arial" charset="0"/>
              </a:rPr>
              <a:t>Front-End:</a:t>
            </a:r>
          </a:p>
          <a:p>
            <a:pPr algn="ctr" eaLnBrk="1" hangingPunct="1">
              <a:spcBef>
                <a:spcPct val="15000"/>
              </a:spcBef>
            </a:pPr>
            <a:r>
              <a:rPr lang="en-US" sz="1600" b="1">
                <a:solidFill>
                  <a:schemeClr val="tx2"/>
                </a:solidFill>
                <a:ea typeface="Arial" charset="0"/>
              </a:rPr>
              <a:t>Produce a 1-msec long, chopped,</a:t>
            </a:r>
            <a:br>
              <a:rPr lang="en-US" sz="1600" b="1">
                <a:solidFill>
                  <a:schemeClr val="tx2"/>
                </a:solidFill>
                <a:ea typeface="Arial" charset="0"/>
              </a:rPr>
            </a:br>
            <a:r>
              <a:rPr lang="en-US" sz="1600" b="1">
                <a:solidFill>
                  <a:schemeClr val="tx2"/>
                </a:solidFill>
                <a:ea typeface="Arial" charset="0"/>
              </a:rPr>
              <a:t>H</a:t>
            </a:r>
            <a:r>
              <a:rPr lang="en-US" sz="1600" b="1" baseline="30000">
                <a:solidFill>
                  <a:schemeClr val="tx2"/>
                </a:solidFill>
                <a:ea typeface="Arial" charset="0"/>
              </a:rPr>
              <a:t>-</a:t>
            </a:r>
            <a:r>
              <a:rPr lang="en-US" sz="1600" b="1">
                <a:solidFill>
                  <a:schemeClr val="tx2"/>
                </a:solidFill>
                <a:ea typeface="Arial" charset="0"/>
              </a:rPr>
              <a:t> beam </a:t>
            </a:r>
          </a:p>
        </p:txBody>
      </p:sp>
      <p:sp>
        <p:nvSpPr>
          <p:cNvPr id="527366" name="Text Box 6"/>
          <p:cNvSpPr txBox="1">
            <a:spLocks noChangeArrowheads="1"/>
          </p:cNvSpPr>
          <p:nvPr/>
        </p:nvSpPr>
        <p:spPr bwMode="auto">
          <a:xfrm>
            <a:off x="3567113" y="1728788"/>
            <a:ext cx="1447800" cy="641350"/>
          </a:xfrm>
          <a:prstGeom prst="rect">
            <a:avLst/>
          </a:prstGeom>
          <a:noFill/>
          <a:ln w="9525">
            <a:noFill/>
            <a:miter lim="800000"/>
            <a:headEnd/>
            <a:tailEnd/>
          </a:ln>
          <a:effectLst/>
        </p:spPr>
        <p:txBody>
          <a:bodyPr>
            <a:prstTxWarp prst="textNoShape">
              <a:avLst/>
            </a:prstTxWarp>
            <a:spAutoFit/>
          </a:bodyPr>
          <a:lstStyle/>
          <a:p>
            <a:pPr algn="ctr" eaLnBrk="1" hangingPunct="1">
              <a:spcBef>
                <a:spcPct val="50000"/>
              </a:spcBef>
            </a:pPr>
            <a:r>
              <a:rPr lang="en-US" b="1">
                <a:solidFill>
                  <a:schemeClr val="accent1"/>
                </a:solidFill>
                <a:ea typeface="Arial" charset="0"/>
                <a:cs typeface="Arial" charset="0"/>
              </a:rPr>
              <a:t>1 GeV LINAC</a:t>
            </a:r>
            <a:endParaRPr lang="en-US" sz="1600" b="1">
              <a:solidFill>
                <a:schemeClr val="accent1"/>
              </a:solidFill>
              <a:ea typeface="Arial" charset="0"/>
            </a:endParaRPr>
          </a:p>
        </p:txBody>
      </p:sp>
      <p:sp>
        <p:nvSpPr>
          <p:cNvPr id="527367" name="Text Box 7"/>
          <p:cNvSpPr txBox="1">
            <a:spLocks noChangeArrowheads="1"/>
          </p:cNvSpPr>
          <p:nvPr/>
        </p:nvSpPr>
        <p:spPr bwMode="auto">
          <a:xfrm>
            <a:off x="5076825" y="1717675"/>
            <a:ext cx="2362200" cy="1100138"/>
          </a:xfrm>
          <a:prstGeom prst="rect">
            <a:avLst/>
          </a:prstGeom>
          <a:noFill/>
          <a:ln w="9525">
            <a:noFill/>
            <a:miter lim="800000"/>
            <a:headEnd/>
            <a:tailEnd/>
          </a:ln>
          <a:effectLst/>
        </p:spPr>
        <p:txBody>
          <a:bodyPr>
            <a:prstTxWarp prst="textNoShape">
              <a:avLst/>
            </a:prstTxWarp>
            <a:spAutoFit/>
          </a:bodyPr>
          <a:lstStyle/>
          <a:p>
            <a:pPr algn="ctr" eaLnBrk="1" hangingPunct="1">
              <a:spcBef>
                <a:spcPct val="50000"/>
              </a:spcBef>
            </a:pPr>
            <a:r>
              <a:rPr lang="en-US" b="1">
                <a:solidFill>
                  <a:srgbClr val="800040"/>
                </a:solidFill>
                <a:ea typeface="Arial" charset="0"/>
                <a:cs typeface="Arial" charset="0"/>
              </a:rPr>
              <a:t>Accumulator Ring: </a:t>
            </a:r>
            <a:r>
              <a:rPr lang="en-US" sz="1600" b="1">
                <a:solidFill>
                  <a:srgbClr val="800040"/>
                </a:solidFill>
                <a:ea typeface="Arial" charset="0"/>
              </a:rPr>
              <a:t>Compress 1 msec long pulse to 700 nsec</a:t>
            </a:r>
          </a:p>
        </p:txBody>
      </p:sp>
      <p:sp>
        <p:nvSpPr>
          <p:cNvPr id="527368" name="Line 8"/>
          <p:cNvSpPr>
            <a:spLocks noChangeShapeType="1"/>
          </p:cNvSpPr>
          <p:nvPr/>
        </p:nvSpPr>
        <p:spPr bwMode="auto">
          <a:xfrm>
            <a:off x="7305676" y="1927226"/>
            <a:ext cx="1101725" cy="100013"/>
          </a:xfrm>
          <a:prstGeom prst="line">
            <a:avLst/>
          </a:prstGeom>
          <a:noFill/>
          <a:ln w="19050">
            <a:solidFill>
              <a:srgbClr val="800040"/>
            </a:solidFill>
            <a:round/>
            <a:headEnd/>
            <a:tailEnd type="stealth" w="sm" len="med"/>
          </a:ln>
          <a:effectLst/>
        </p:spPr>
        <p:txBody>
          <a:bodyPr>
            <a:prstTxWarp prst="textNoShape">
              <a:avLst/>
            </a:prstTxWarp>
          </a:bodyPr>
          <a:lstStyle/>
          <a:p>
            <a:endParaRPr lang="en-US"/>
          </a:p>
        </p:txBody>
      </p:sp>
      <p:sp>
        <p:nvSpPr>
          <p:cNvPr id="527376" name="Text Box 16"/>
          <p:cNvSpPr txBox="1">
            <a:spLocks noChangeArrowheads="1"/>
          </p:cNvSpPr>
          <p:nvPr/>
        </p:nvSpPr>
        <p:spPr bwMode="auto">
          <a:xfrm>
            <a:off x="7467601" y="4495801"/>
            <a:ext cx="1239837" cy="46166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200" b="1" dirty="0">
                <a:ea typeface="Arial" charset="0"/>
              </a:rPr>
              <a:t>7.5 kW beam dump</a:t>
            </a:r>
          </a:p>
        </p:txBody>
      </p:sp>
      <p:sp>
        <p:nvSpPr>
          <p:cNvPr id="527377" name="Text Box 17"/>
          <p:cNvSpPr txBox="1">
            <a:spLocks noChangeArrowheads="1"/>
          </p:cNvSpPr>
          <p:nvPr/>
        </p:nvSpPr>
        <p:spPr bwMode="auto">
          <a:xfrm>
            <a:off x="9607550" y="3008313"/>
            <a:ext cx="596900" cy="21431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800">
                <a:solidFill>
                  <a:schemeClr val="bg2"/>
                </a:solidFill>
                <a:ea typeface="Arial" charset="0"/>
              </a:rPr>
              <a:t>RTBT</a:t>
            </a:r>
          </a:p>
        </p:txBody>
      </p:sp>
      <p:sp>
        <p:nvSpPr>
          <p:cNvPr id="527378" name="Text Box 18"/>
          <p:cNvSpPr txBox="1">
            <a:spLocks noChangeArrowheads="1"/>
          </p:cNvSpPr>
          <p:nvPr/>
        </p:nvSpPr>
        <p:spPr bwMode="auto">
          <a:xfrm>
            <a:off x="7191375" y="3479801"/>
            <a:ext cx="596900" cy="2143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800">
                <a:solidFill>
                  <a:schemeClr val="bg2"/>
                </a:solidFill>
                <a:ea typeface="Arial" charset="0"/>
              </a:rPr>
              <a:t>HEBT</a:t>
            </a:r>
          </a:p>
        </p:txBody>
      </p:sp>
      <p:sp>
        <p:nvSpPr>
          <p:cNvPr id="527379" name="Text Box 19"/>
          <p:cNvSpPr txBox="1">
            <a:spLocks noChangeArrowheads="1"/>
          </p:cNvSpPr>
          <p:nvPr/>
        </p:nvSpPr>
        <p:spPr bwMode="auto">
          <a:xfrm>
            <a:off x="8051800" y="2103438"/>
            <a:ext cx="596900" cy="1841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600">
                <a:solidFill>
                  <a:schemeClr val="bg2"/>
                </a:solidFill>
                <a:ea typeface="Arial" charset="0"/>
              </a:rPr>
              <a:t>Injection</a:t>
            </a:r>
          </a:p>
        </p:txBody>
      </p:sp>
      <p:sp>
        <p:nvSpPr>
          <p:cNvPr id="527380" name="Text Box 20"/>
          <p:cNvSpPr txBox="1">
            <a:spLocks noChangeArrowheads="1"/>
          </p:cNvSpPr>
          <p:nvPr/>
        </p:nvSpPr>
        <p:spPr bwMode="auto">
          <a:xfrm>
            <a:off x="8601075" y="1905000"/>
            <a:ext cx="596900" cy="184150"/>
          </a:xfrm>
          <a:prstGeom prst="rect">
            <a:avLst/>
          </a:prstGeom>
          <a:noFill/>
          <a:ln w="9525">
            <a:noFill/>
            <a:miter lim="800000"/>
            <a:headEnd/>
            <a:tailEnd/>
          </a:ln>
          <a:effectLst/>
        </p:spPr>
        <p:txBody>
          <a:bodyPr>
            <a:prstTxWarp prst="textNoShape">
              <a:avLst/>
            </a:prstTxWarp>
            <a:spAutoFit/>
          </a:bodyPr>
          <a:lstStyle/>
          <a:p>
            <a:pPr algn="r">
              <a:spcBef>
                <a:spcPct val="50000"/>
              </a:spcBef>
            </a:pPr>
            <a:r>
              <a:rPr lang="en-US" sz="600">
                <a:solidFill>
                  <a:schemeClr val="bg2"/>
                </a:solidFill>
                <a:ea typeface="Arial" charset="0"/>
              </a:rPr>
              <a:t>Extraction</a:t>
            </a:r>
          </a:p>
        </p:txBody>
      </p:sp>
      <p:sp>
        <p:nvSpPr>
          <p:cNvPr id="527381" name="Text Box 21"/>
          <p:cNvSpPr txBox="1">
            <a:spLocks noChangeArrowheads="1"/>
          </p:cNvSpPr>
          <p:nvPr/>
        </p:nvSpPr>
        <p:spPr bwMode="auto">
          <a:xfrm>
            <a:off x="8221663" y="2503488"/>
            <a:ext cx="596900" cy="1841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600">
                <a:solidFill>
                  <a:schemeClr val="bg2"/>
                </a:solidFill>
                <a:ea typeface="Arial" charset="0"/>
              </a:rPr>
              <a:t>RF</a:t>
            </a:r>
          </a:p>
        </p:txBody>
      </p:sp>
      <p:sp>
        <p:nvSpPr>
          <p:cNvPr id="527382" name="Text Box 22"/>
          <p:cNvSpPr txBox="1">
            <a:spLocks noChangeArrowheads="1"/>
          </p:cNvSpPr>
          <p:nvPr/>
        </p:nvSpPr>
        <p:spPr bwMode="auto">
          <a:xfrm>
            <a:off x="8312150" y="1608138"/>
            <a:ext cx="596900" cy="1841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600">
                <a:solidFill>
                  <a:schemeClr val="bg2"/>
                </a:solidFill>
                <a:ea typeface="Arial" charset="0"/>
              </a:rPr>
              <a:t>Collimators</a:t>
            </a:r>
          </a:p>
        </p:txBody>
      </p:sp>
      <p:sp>
        <p:nvSpPr>
          <p:cNvPr id="527383" name="Rectangle 23"/>
          <p:cNvSpPr>
            <a:spLocks noChangeArrowheads="1"/>
          </p:cNvSpPr>
          <p:nvPr/>
        </p:nvSpPr>
        <p:spPr bwMode="auto">
          <a:xfrm>
            <a:off x="8167688" y="4373564"/>
            <a:ext cx="184150" cy="579437"/>
          </a:xfrm>
          <a:prstGeom prst="rect">
            <a:avLst/>
          </a:prstGeom>
          <a:noFill/>
          <a:ln w="9525">
            <a:noFill/>
            <a:miter lim="800000"/>
            <a:headEnd/>
            <a:tailEnd/>
          </a:ln>
          <a:effectLst/>
        </p:spPr>
        <p:txBody>
          <a:bodyPr wrap="none">
            <a:prstTxWarp prst="textNoShape">
              <a:avLst/>
            </a:prstTxWarp>
            <a:spAutoFit/>
          </a:bodyPr>
          <a:lstStyle/>
          <a:p>
            <a:endParaRPr lang="en-US" sz="3200">
              <a:ea typeface="Arial" charset="0"/>
            </a:endParaRPr>
          </a:p>
        </p:txBody>
      </p:sp>
      <p:sp>
        <p:nvSpPr>
          <p:cNvPr id="527443" name="Text Box 83"/>
          <p:cNvSpPr txBox="1">
            <a:spLocks noChangeArrowheads="1"/>
          </p:cNvSpPr>
          <p:nvPr/>
        </p:nvSpPr>
        <p:spPr bwMode="auto">
          <a:xfrm>
            <a:off x="8839200" y="4962525"/>
            <a:ext cx="1447800" cy="641350"/>
          </a:xfrm>
          <a:prstGeom prst="rect">
            <a:avLst/>
          </a:prstGeom>
          <a:noFill/>
          <a:ln w="9525">
            <a:noFill/>
            <a:miter lim="800000"/>
            <a:headEnd/>
            <a:tailEnd/>
          </a:ln>
          <a:effectLst/>
        </p:spPr>
        <p:txBody>
          <a:bodyPr>
            <a:prstTxWarp prst="textNoShape">
              <a:avLst/>
            </a:prstTxWarp>
            <a:spAutoFit/>
          </a:bodyPr>
          <a:lstStyle/>
          <a:p>
            <a:pPr algn="ctr" eaLnBrk="1" hangingPunct="1">
              <a:spcBef>
                <a:spcPct val="50000"/>
              </a:spcBef>
            </a:pPr>
            <a:r>
              <a:rPr lang="en-US" b="1" dirty="0">
                <a:solidFill>
                  <a:schemeClr val="accent1"/>
                </a:solidFill>
                <a:ea typeface="Arial" charset="0"/>
                <a:cs typeface="Arial" charset="0"/>
              </a:rPr>
              <a:t>Liquid Hg Target</a:t>
            </a:r>
          </a:p>
        </p:txBody>
      </p:sp>
      <p:sp>
        <p:nvSpPr>
          <p:cNvPr id="86" name="Text Box 16"/>
          <p:cNvSpPr txBox="1">
            <a:spLocks noChangeArrowheads="1"/>
          </p:cNvSpPr>
          <p:nvPr/>
        </p:nvSpPr>
        <p:spPr bwMode="auto">
          <a:xfrm>
            <a:off x="8382001" y="3200401"/>
            <a:ext cx="1239837" cy="46166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200" b="1" dirty="0">
                <a:ea typeface="Arial" charset="0"/>
              </a:rPr>
              <a:t>7.5 kW beam dump</a:t>
            </a:r>
          </a:p>
        </p:txBody>
      </p:sp>
      <p:sp>
        <p:nvSpPr>
          <p:cNvPr id="87" name="Line 11"/>
          <p:cNvSpPr>
            <a:spLocks noChangeShapeType="1"/>
          </p:cNvSpPr>
          <p:nvPr/>
        </p:nvSpPr>
        <p:spPr bwMode="auto">
          <a:xfrm>
            <a:off x="8001000" y="3962400"/>
            <a:ext cx="0" cy="533400"/>
          </a:xfrm>
          <a:prstGeom prst="line">
            <a:avLst/>
          </a:prstGeom>
          <a:noFill/>
          <a:ln w="25400">
            <a:solidFill>
              <a:schemeClr val="tx1"/>
            </a:solidFill>
            <a:round/>
            <a:headEnd type="triangle" w="sm" len="med"/>
            <a:tailEnd/>
          </a:ln>
          <a:effectLst/>
        </p:spPr>
        <p:txBody>
          <a:bodyPr wrap="none" anchor="ctr">
            <a:prstTxWarp prst="textNoShape">
              <a:avLst/>
            </a:prstTxWarp>
          </a:bodyPr>
          <a:lstStyle/>
          <a:p>
            <a:endParaRPr lang="en-US"/>
          </a:p>
        </p:txBody>
      </p:sp>
      <p:sp>
        <p:nvSpPr>
          <p:cNvPr id="88" name="Line 11"/>
          <p:cNvSpPr>
            <a:spLocks noChangeShapeType="1"/>
          </p:cNvSpPr>
          <p:nvPr/>
        </p:nvSpPr>
        <p:spPr bwMode="auto">
          <a:xfrm flipH="1">
            <a:off x="9220200" y="3505200"/>
            <a:ext cx="228600" cy="0"/>
          </a:xfrm>
          <a:prstGeom prst="line">
            <a:avLst/>
          </a:prstGeom>
          <a:noFill/>
          <a:ln w="25400">
            <a:solidFill>
              <a:schemeClr val="tx1"/>
            </a:solidFill>
            <a:round/>
            <a:headEnd type="triangle" w="sm" len="med"/>
            <a:tailEnd/>
          </a:ln>
          <a:effectLst/>
        </p:spPr>
        <p:txBody>
          <a:bodyPr wrap="none" anchor="ctr">
            <a:prstTxWarp prst="textNoShape">
              <a:avLst/>
            </a:prstTxWarp>
          </a:bodyPr>
          <a:lstStyle/>
          <a:p>
            <a:endParaRPr lang="en-US"/>
          </a:p>
        </p:txBody>
      </p:sp>
      <p:sp>
        <p:nvSpPr>
          <p:cNvPr id="89" name="Text Box 16"/>
          <p:cNvSpPr txBox="1">
            <a:spLocks noChangeArrowheads="1"/>
          </p:cNvSpPr>
          <p:nvPr/>
        </p:nvSpPr>
        <p:spPr bwMode="auto">
          <a:xfrm>
            <a:off x="7086600" y="762001"/>
            <a:ext cx="1524000" cy="461665"/>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1200" b="1" dirty="0">
                <a:ea typeface="Arial" charset="0"/>
              </a:rPr>
              <a:t>150 kW injection dump</a:t>
            </a:r>
          </a:p>
        </p:txBody>
      </p:sp>
      <p:sp>
        <p:nvSpPr>
          <p:cNvPr id="90" name="Line 11"/>
          <p:cNvSpPr>
            <a:spLocks noChangeShapeType="1"/>
          </p:cNvSpPr>
          <p:nvPr/>
        </p:nvSpPr>
        <p:spPr bwMode="auto">
          <a:xfrm flipV="1">
            <a:off x="7848600" y="1066800"/>
            <a:ext cx="0" cy="381000"/>
          </a:xfrm>
          <a:prstGeom prst="line">
            <a:avLst/>
          </a:prstGeom>
          <a:noFill/>
          <a:ln w="25400">
            <a:solidFill>
              <a:schemeClr val="tx1"/>
            </a:solidFill>
            <a:round/>
            <a:headEnd type="triangle" w="sm" len="med"/>
            <a:tailEnd/>
          </a:ln>
          <a:effectLst/>
        </p:spPr>
        <p:txBody>
          <a:bodyPr wrap="none" anchor="ctr">
            <a:prstTxWarp prst="textNoShape">
              <a:avLst/>
            </a:prstTxWarp>
          </a:bodyPr>
          <a:lstStyle/>
          <a:p>
            <a:endParaRPr lang="en-US"/>
          </a:p>
        </p:txBody>
      </p:sp>
      <p:sp>
        <p:nvSpPr>
          <p:cNvPr id="33" name="Line 3"/>
          <p:cNvSpPr>
            <a:spLocks noChangeShapeType="1"/>
          </p:cNvSpPr>
          <p:nvPr/>
        </p:nvSpPr>
        <p:spPr bwMode="auto">
          <a:xfrm>
            <a:off x="2058988" y="3858156"/>
            <a:ext cx="4768850" cy="1588"/>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34" name="Line 12"/>
          <p:cNvSpPr>
            <a:spLocks noChangeShapeType="1"/>
          </p:cNvSpPr>
          <p:nvPr/>
        </p:nvSpPr>
        <p:spPr bwMode="auto">
          <a:xfrm flipH="1" flipV="1">
            <a:off x="6705600" y="3386668"/>
            <a:ext cx="0" cy="357188"/>
          </a:xfrm>
          <a:prstGeom prst="line">
            <a:avLst/>
          </a:prstGeom>
          <a:noFill/>
          <a:ln w="25400">
            <a:solidFill>
              <a:schemeClr val="tx1"/>
            </a:solidFill>
            <a:round/>
            <a:headEnd type="triangle" w="sm" len="med"/>
            <a:tailEnd/>
          </a:ln>
          <a:effectLst/>
        </p:spPr>
        <p:txBody>
          <a:bodyPr wrap="none" anchor="ctr">
            <a:prstTxWarp prst="textNoShape">
              <a:avLst/>
            </a:prstTxWarp>
          </a:bodyPr>
          <a:lstStyle/>
          <a:p>
            <a:endParaRPr lang="en-US"/>
          </a:p>
        </p:txBody>
      </p:sp>
      <p:sp>
        <p:nvSpPr>
          <p:cNvPr id="35" name="Rectangle 84"/>
          <p:cNvSpPr>
            <a:spLocks noChangeArrowheads="1"/>
          </p:cNvSpPr>
          <p:nvPr/>
        </p:nvSpPr>
        <p:spPr bwMode="auto">
          <a:xfrm>
            <a:off x="6248401" y="3048000"/>
            <a:ext cx="881651" cy="274434"/>
          </a:xfrm>
          <a:prstGeom prst="rect">
            <a:avLst/>
          </a:prstGeom>
          <a:noFill/>
          <a:ln w="12700">
            <a:noFill/>
            <a:miter lim="800000"/>
            <a:headEnd/>
            <a:tailEnd/>
          </a:ln>
          <a:effectLst/>
        </p:spPr>
        <p:txBody>
          <a:bodyPr wrap="none" lIns="90487" tIns="44450" rIns="90487" bIns="44450">
            <a:prstTxWarp prst="textNoShape">
              <a:avLst/>
            </a:prstTxWarp>
            <a:spAutoFit/>
          </a:bodyPr>
          <a:lstStyle/>
          <a:p>
            <a:pPr eaLnBrk="1" hangingPunct="1"/>
            <a:r>
              <a:rPr lang="en-US" sz="1200" dirty="0">
                <a:ea typeface="Arial" charset="0"/>
              </a:rPr>
              <a:t>1000 MeV</a:t>
            </a:r>
          </a:p>
        </p:txBody>
      </p:sp>
      <p:sp>
        <p:nvSpPr>
          <p:cNvPr id="36" name="Line 3"/>
          <p:cNvSpPr>
            <a:spLocks noChangeShapeType="1"/>
          </p:cNvSpPr>
          <p:nvPr/>
        </p:nvSpPr>
        <p:spPr bwMode="auto">
          <a:xfrm>
            <a:off x="2012950" y="3853393"/>
            <a:ext cx="4768850" cy="1588"/>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7" name="Rectangle 55"/>
          <p:cNvSpPr>
            <a:spLocks noChangeArrowheads="1"/>
          </p:cNvSpPr>
          <p:nvPr/>
        </p:nvSpPr>
        <p:spPr bwMode="auto">
          <a:xfrm>
            <a:off x="1477962" y="3246968"/>
            <a:ext cx="924932" cy="2744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1" hangingPunct="1"/>
            <a:r>
              <a:rPr lang="en-US" sz="1200"/>
              <a:t>Ion Source</a:t>
            </a:r>
          </a:p>
        </p:txBody>
      </p:sp>
      <p:sp>
        <p:nvSpPr>
          <p:cNvPr id="38" name="Rectangle 56"/>
          <p:cNvSpPr>
            <a:spLocks noChangeArrowheads="1"/>
          </p:cNvSpPr>
          <p:nvPr/>
        </p:nvSpPr>
        <p:spPr bwMode="auto">
          <a:xfrm>
            <a:off x="1825626" y="3699407"/>
            <a:ext cx="200025" cy="280987"/>
          </a:xfrm>
          <a:prstGeom prst="rect">
            <a:avLst/>
          </a:prstGeom>
          <a:gradFill rotWithShape="0">
            <a:gsLst>
              <a:gs pos="0">
                <a:schemeClr val="tx2">
                  <a:gamma/>
                  <a:shade val="46275"/>
                  <a:invGamma/>
                </a:schemeClr>
              </a:gs>
              <a:gs pos="50000">
                <a:schemeClr val="tx2"/>
              </a:gs>
              <a:gs pos="100000">
                <a:schemeClr val="tx2">
                  <a:gamma/>
                  <a:shade val="46275"/>
                  <a:invGamma/>
                </a:schemeClr>
              </a:gs>
            </a:gsLst>
            <a:lin ang="5400000" scaled="1"/>
          </a:gra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 name="Rectangle 57"/>
          <p:cNvSpPr>
            <a:spLocks noChangeArrowheads="1"/>
          </p:cNvSpPr>
          <p:nvPr/>
        </p:nvSpPr>
        <p:spPr bwMode="auto">
          <a:xfrm>
            <a:off x="2828926" y="3712107"/>
            <a:ext cx="688975" cy="263525"/>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 name="Rectangle 58"/>
          <p:cNvSpPr>
            <a:spLocks noChangeArrowheads="1"/>
          </p:cNvSpPr>
          <p:nvPr/>
        </p:nvSpPr>
        <p:spPr bwMode="auto">
          <a:xfrm>
            <a:off x="2355850" y="3058056"/>
            <a:ext cx="755014" cy="2744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1" hangingPunct="1"/>
            <a:r>
              <a:rPr lang="en-US" sz="1200"/>
              <a:t>2.5 MeV</a:t>
            </a:r>
          </a:p>
        </p:txBody>
      </p:sp>
      <p:sp>
        <p:nvSpPr>
          <p:cNvPr id="41" name="Rectangle 59"/>
          <p:cNvSpPr>
            <a:spLocks noChangeArrowheads="1"/>
          </p:cNvSpPr>
          <p:nvPr/>
        </p:nvSpPr>
        <p:spPr bwMode="auto">
          <a:xfrm>
            <a:off x="3571875" y="3716869"/>
            <a:ext cx="590550" cy="258763"/>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2" name="Line 60"/>
          <p:cNvSpPr>
            <a:spLocks noChangeShapeType="1"/>
          </p:cNvSpPr>
          <p:nvPr/>
        </p:nvSpPr>
        <p:spPr bwMode="auto">
          <a:xfrm flipH="1" flipV="1">
            <a:off x="2803528" y="3319993"/>
            <a:ext cx="0" cy="357188"/>
          </a:xfrm>
          <a:prstGeom prst="line">
            <a:avLst/>
          </a:prstGeom>
          <a:noFill/>
          <a:ln w="25400">
            <a:solidFill>
              <a:schemeClr val="tx1"/>
            </a:solidFill>
            <a:round/>
            <a:headEnd type="triangle" w="sm"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3" name="Rectangle 62"/>
          <p:cNvSpPr>
            <a:spLocks noChangeArrowheads="1"/>
          </p:cNvSpPr>
          <p:nvPr/>
        </p:nvSpPr>
        <p:spPr bwMode="auto">
          <a:xfrm>
            <a:off x="3146425" y="3058056"/>
            <a:ext cx="711732" cy="2744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1" hangingPunct="1"/>
            <a:r>
              <a:rPr lang="en-US" sz="1200"/>
              <a:t>87 MeV</a:t>
            </a:r>
          </a:p>
        </p:txBody>
      </p:sp>
      <p:sp>
        <p:nvSpPr>
          <p:cNvPr id="44" name="Rectangle 63"/>
          <p:cNvSpPr>
            <a:spLocks noChangeArrowheads="1"/>
          </p:cNvSpPr>
          <p:nvPr/>
        </p:nvSpPr>
        <p:spPr bwMode="auto">
          <a:xfrm>
            <a:off x="3589337" y="3707343"/>
            <a:ext cx="546100" cy="274434"/>
          </a:xfrm>
          <a:prstGeom prst="rect">
            <a:avLst/>
          </a:prstGeom>
          <a:noFill/>
          <a:ln>
            <a:noFill/>
          </a:ln>
          <a:effectLst>
            <a:outerShdw blurRad="38100" dist="25399"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50800">
                <a:solidFill>
                  <a:schemeClr val="tx1"/>
                </a:solidFill>
                <a:miter lim="800000"/>
                <a:headEnd/>
                <a:tailEnd/>
              </a14:hiddenLine>
            </a:ext>
          </a:extLst>
        </p:spPr>
        <p:txBody>
          <a:bodyPr lIns="90487" tIns="44450" rIns="90487" bIns="44450">
            <a:spAutoFit/>
          </a:bodyPr>
          <a:lstStyle/>
          <a:p>
            <a:pPr algn="ctr" eaLnBrk="1" hangingPunct="1"/>
            <a:r>
              <a:rPr lang="en-US" sz="1200" b="1">
                <a:solidFill>
                  <a:srgbClr val="F4F4F4"/>
                </a:solidFill>
              </a:rPr>
              <a:t>CCL</a:t>
            </a:r>
          </a:p>
        </p:txBody>
      </p:sp>
      <p:sp>
        <p:nvSpPr>
          <p:cNvPr id="45" name="Rectangle 64"/>
          <p:cNvSpPr>
            <a:spLocks noChangeArrowheads="1"/>
          </p:cNvSpPr>
          <p:nvPr/>
        </p:nvSpPr>
        <p:spPr bwMode="auto">
          <a:xfrm>
            <a:off x="4222751" y="3715281"/>
            <a:ext cx="1133475" cy="266700"/>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 name="Rectangle 65"/>
          <p:cNvSpPr>
            <a:spLocks noChangeArrowheads="1"/>
          </p:cNvSpPr>
          <p:nvPr/>
        </p:nvSpPr>
        <p:spPr bwMode="auto">
          <a:xfrm>
            <a:off x="5410200" y="3721631"/>
            <a:ext cx="1185862" cy="260350"/>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7" name="Rectangle 66"/>
          <p:cNvSpPr>
            <a:spLocks noChangeArrowheads="1"/>
          </p:cNvSpPr>
          <p:nvPr/>
        </p:nvSpPr>
        <p:spPr bwMode="auto">
          <a:xfrm>
            <a:off x="4314017" y="3699406"/>
            <a:ext cx="922367" cy="305212"/>
          </a:xfrm>
          <a:prstGeom prst="rect">
            <a:avLst/>
          </a:prstGeom>
          <a:noFill/>
          <a:ln>
            <a:noFill/>
          </a:ln>
          <a:effectLst>
            <a:outerShdw blurRad="38100" dist="25399"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50800">
                <a:solidFill>
                  <a:schemeClr val="tx1"/>
                </a:solidFill>
                <a:miter lim="800000"/>
                <a:headEnd/>
                <a:tailEnd/>
              </a14:hiddenLine>
            </a:ext>
          </a:extLst>
        </p:spPr>
        <p:txBody>
          <a:bodyPr wrap="none" lIns="18288" tIns="44450" rIns="18288" bIns="44450">
            <a:spAutoFit/>
          </a:bodyPr>
          <a:lstStyle/>
          <a:p>
            <a:pPr algn="ctr" eaLnBrk="1" hangingPunct="1"/>
            <a:r>
              <a:rPr lang="en-US" sz="1200" b="1">
                <a:solidFill>
                  <a:srgbClr val="F4F4F4"/>
                </a:solidFill>
              </a:rPr>
              <a:t>SRF,</a:t>
            </a:r>
            <a:r>
              <a:rPr lang="en-US" sz="1400" b="1">
                <a:solidFill>
                  <a:srgbClr val="F4F4F4"/>
                </a:solidFill>
                <a:latin typeface="Arial Unicode MS" charset="0"/>
              </a:rPr>
              <a:t> </a:t>
            </a:r>
            <a:r>
              <a:rPr lang="en-US" sz="1400" b="1">
                <a:solidFill>
                  <a:srgbClr val="F4F4F4"/>
                </a:solidFill>
                <a:latin typeface="Symbol" charset="0"/>
              </a:rPr>
              <a:t>b</a:t>
            </a:r>
            <a:r>
              <a:rPr lang="en-US" sz="1400" b="1">
                <a:solidFill>
                  <a:srgbClr val="F4F4F4"/>
                </a:solidFill>
              </a:rPr>
              <a:t>=</a:t>
            </a:r>
            <a:r>
              <a:rPr lang="en-US" sz="1200" b="1">
                <a:solidFill>
                  <a:srgbClr val="F4F4F4"/>
                </a:solidFill>
              </a:rPr>
              <a:t>0.61</a:t>
            </a:r>
            <a:endParaRPr lang="en-US" sz="1400" b="1">
              <a:solidFill>
                <a:srgbClr val="F4F4F4"/>
              </a:solidFill>
              <a:latin typeface="Arial Unicode MS" charset="0"/>
            </a:endParaRPr>
          </a:p>
        </p:txBody>
      </p:sp>
      <p:sp>
        <p:nvSpPr>
          <p:cNvPr id="48" name="Rectangle 67"/>
          <p:cNvSpPr>
            <a:spLocks noChangeArrowheads="1"/>
          </p:cNvSpPr>
          <p:nvPr/>
        </p:nvSpPr>
        <p:spPr bwMode="auto">
          <a:xfrm>
            <a:off x="5524501" y="3705756"/>
            <a:ext cx="907941" cy="305212"/>
          </a:xfrm>
          <a:prstGeom prst="rect">
            <a:avLst/>
          </a:prstGeom>
          <a:noFill/>
          <a:ln>
            <a:noFill/>
          </a:ln>
          <a:effectLst>
            <a:outerShdw blurRad="38100" dist="25399"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50800">
                <a:solidFill>
                  <a:schemeClr val="tx1"/>
                </a:solidFill>
                <a:miter lim="800000"/>
                <a:headEnd/>
                <a:tailEnd/>
              </a14:hiddenLine>
            </a:ext>
          </a:extLst>
        </p:spPr>
        <p:txBody>
          <a:bodyPr wrap="none" lIns="18288" tIns="44450" rIns="18288" bIns="44450">
            <a:spAutoFit/>
          </a:bodyPr>
          <a:lstStyle/>
          <a:p>
            <a:pPr eaLnBrk="1" hangingPunct="1"/>
            <a:r>
              <a:rPr lang="en-US" sz="1200" b="1">
                <a:solidFill>
                  <a:srgbClr val="F4F4F4"/>
                </a:solidFill>
              </a:rPr>
              <a:t>SRF,</a:t>
            </a:r>
            <a:r>
              <a:rPr lang="en-US" sz="1400" b="1">
                <a:solidFill>
                  <a:srgbClr val="F4F4F4"/>
                </a:solidFill>
                <a:latin typeface="Arial Unicode MS" charset="0"/>
              </a:rPr>
              <a:t> </a:t>
            </a:r>
            <a:r>
              <a:rPr lang="en-US" sz="1400" b="1">
                <a:solidFill>
                  <a:srgbClr val="F4F4F4"/>
                </a:solidFill>
                <a:latin typeface="Symbol" charset="0"/>
              </a:rPr>
              <a:t>b</a:t>
            </a:r>
            <a:r>
              <a:rPr lang="en-US" sz="1200" b="1">
                <a:solidFill>
                  <a:srgbClr val="F4F4F4"/>
                </a:solidFill>
              </a:rPr>
              <a:t>=0.81</a:t>
            </a:r>
          </a:p>
        </p:txBody>
      </p:sp>
      <p:sp>
        <p:nvSpPr>
          <p:cNvPr id="49" name="Rectangle 68"/>
          <p:cNvSpPr>
            <a:spLocks noChangeArrowheads="1"/>
          </p:cNvSpPr>
          <p:nvPr/>
        </p:nvSpPr>
        <p:spPr bwMode="auto">
          <a:xfrm>
            <a:off x="3792537" y="3058056"/>
            <a:ext cx="796692" cy="2744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1" hangingPunct="1"/>
            <a:r>
              <a:rPr lang="en-US" sz="1200"/>
              <a:t>186 MeV</a:t>
            </a:r>
          </a:p>
        </p:txBody>
      </p:sp>
      <p:sp>
        <p:nvSpPr>
          <p:cNvPr id="50" name="Rectangle 69"/>
          <p:cNvSpPr>
            <a:spLocks noChangeArrowheads="1"/>
          </p:cNvSpPr>
          <p:nvPr/>
        </p:nvSpPr>
        <p:spPr bwMode="auto">
          <a:xfrm>
            <a:off x="4968875" y="3058056"/>
            <a:ext cx="796692" cy="2744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1" hangingPunct="1"/>
            <a:r>
              <a:rPr lang="en-US" sz="1200"/>
              <a:t>387 MeV</a:t>
            </a:r>
          </a:p>
        </p:txBody>
      </p:sp>
      <p:sp>
        <p:nvSpPr>
          <p:cNvPr id="51" name="Line 70"/>
          <p:cNvSpPr>
            <a:spLocks noChangeShapeType="1"/>
          </p:cNvSpPr>
          <p:nvPr/>
        </p:nvSpPr>
        <p:spPr bwMode="auto">
          <a:xfrm flipH="1" flipV="1">
            <a:off x="3550710" y="3300943"/>
            <a:ext cx="0" cy="357188"/>
          </a:xfrm>
          <a:prstGeom prst="line">
            <a:avLst/>
          </a:prstGeom>
          <a:noFill/>
          <a:ln w="25400">
            <a:solidFill>
              <a:schemeClr val="tx1"/>
            </a:solidFill>
            <a:round/>
            <a:headEnd type="triangle" w="sm"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2" name="Line 71"/>
          <p:cNvSpPr>
            <a:spLocks noChangeShapeType="1"/>
          </p:cNvSpPr>
          <p:nvPr/>
        </p:nvSpPr>
        <p:spPr bwMode="auto">
          <a:xfrm flipH="1" flipV="1">
            <a:off x="4175125" y="3310468"/>
            <a:ext cx="0" cy="357188"/>
          </a:xfrm>
          <a:prstGeom prst="line">
            <a:avLst/>
          </a:prstGeom>
          <a:noFill/>
          <a:ln w="25400">
            <a:solidFill>
              <a:schemeClr val="tx1"/>
            </a:solidFill>
            <a:round/>
            <a:headEnd type="triangle" w="sm"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3" name="Line 73"/>
          <p:cNvSpPr>
            <a:spLocks noChangeShapeType="1"/>
          </p:cNvSpPr>
          <p:nvPr/>
        </p:nvSpPr>
        <p:spPr bwMode="auto">
          <a:xfrm flipH="1" flipV="1">
            <a:off x="5365750" y="3315232"/>
            <a:ext cx="0" cy="357187"/>
          </a:xfrm>
          <a:prstGeom prst="line">
            <a:avLst/>
          </a:prstGeom>
          <a:noFill/>
          <a:ln w="25400">
            <a:solidFill>
              <a:schemeClr val="tx1"/>
            </a:solidFill>
            <a:round/>
            <a:headEnd type="triangle" w="sm"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4" name="Rectangle 74"/>
          <p:cNvSpPr>
            <a:spLocks noChangeArrowheads="1"/>
          </p:cNvSpPr>
          <p:nvPr/>
        </p:nvSpPr>
        <p:spPr bwMode="auto">
          <a:xfrm>
            <a:off x="2095501" y="3707344"/>
            <a:ext cx="688975" cy="263525"/>
          </a:xfrm>
          <a:prstGeom prst="rect">
            <a:avLst/>
          </a:prstGeom>
          <a:gradFill rotWithShape="0">
            <a:gsLst>
              <a:gs pos="0">
                <a:schemeClr val="tx2">
                  <a:gamma/>
                  <a:shade val="46275"/>
                  <a:invGamma/>
                </a:schemeClr>
              </a:gs>
              <a:gs pos="50000">
                <a:schemeClr val="tx2"/>
              </a:gs>
              <a:gs pos="100000">
                <a:schemeClr val="tx2">
                  <a:gamma/>
                  <a:shade val="46275"/>
                  <a:invGamma/>
                </a:schemeClr>
              </a:gs>
            </a:gsLst>
            <a:lin ang="5400000" scaled="1"/>
          </a:gra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5" name="Rectangle 75"/>
          <p:cNvSpPr>
            <a:spLocks noChangeArrowheads="1"/>
          </p:cNvSpPr>
          <p:nvPr/>
        </p:nvSpPr>
        <p:spPr bwMode="auto">
          <a:xfrm>
            <a:off x="2921000" y="3693056"/>
            <a:ext cx="558800" cy="305212"/>
          </a:xfrm>
          <a:prstGeom prst="rect">
            <a:avLst/>
          </a:prstGeom>
          <a:noFill/>
          <a:ln>
            <a:noFill/>
          </a:ln>
          <a:effectLst>
            <a:outerShdw blurRad="38100" dist="25399"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50800">
                <a:solidFill>
                  <a:schemeClr val="tx1"/>
                </a:solidFill>
                <a:miter lim="800000"/>
                <a:headEnd/>
                <a:tailEnd/>
              </a14:hiddenLine>
            </a:ext>
          </a:extLst>
        </p:spPr>
        <p:txBody>
          <a:bodyPr lIns="90487" tIns="44450" rIns="90487" bIns="44450">
            <a:spAutoFit/>
          </a:bodyPr>
          <a:lstStyle/>
          <a:p>
            <a:pPr eaLnBrk="1" hangingPunct="1"/>
            <a:r>
              <a:rPr lang="en-US" sz="1400" b="1">
                <a:solidFill>
                  <a:srgbClr val="F4F4F4"/>
                </a:solidFill>
              </a:rPr>
              <a:t>DTL</a:t>
            </a:r>
          </a:p>
        </p:txBody>
      </p:sp>
      <p:sp>
        <p:nvSpPr>
          <p:cNvPr id="56" name="Rectangle 76"/>
          <p:cNvSpPr>
            <a:spLocks noChangeArrowheads="1"/>
          </p:cNvSpPr>
          <p:nvPr/>
        </p:nvSpPr>
        <p:spPr bwMode="auto">
          <a:xfrm>
            <a:off x="2190751" y="3696231"/>
            <a:ext cx="508151" cy="274434"/>
          </a:xfrm>
          <a:prstGeom prst="rect">
            <a:avLst/>
          </a:prstGeom>
          <a:noFill/>
          <a:ln>
            <a:noFill/>
          </a:ln>
          <a:effectLst>
            <a:outerShdw blurRad="38100" dist="25399"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50800">
                <a:solidFill>
                  <a:schemeClr val="tx1"/>
                </a:solidFill>
                <a:miter lim="800000"/>
                <a:headEnd/>
                <a:tailEnd/>
              </a14:hiddenLine>
            </a:ext>
          </a:extLst>
        </p:spPr>
        <p:txBody>
          <a:bodyPr wrap="none" lIns="90487" tIns="44450" rIns="90487" bIns="44450">
            <a:spAutoFit/>
          </a:bodyPr>
          <a:lstStyle/>
          <a:p>
            <a:pPr eaLnBrk="1" hangingPunct="1"/>
            <a:r>
              <a:rPr lang="en-US" sz="1200" b="1">
                <a:solidFill>
                  <a:srgbClr val="F4F4F4"/>
                </a:solidFill>
              </a:rPr>
              <a:t>RFQ</a:t>
            </a:r>
          </a:p>
        </p:txBody>
      </p:sp>
      <p:sp>
        <p:nvSpPr>
          <p:cNvPr id="57" name="Line 77"/>
          <p:cNvSpPr>
            <a:spLocks noChangeShapeType="1"/>
          </p:cNvSpPr>
          <p:nvPr/>
        </p:nvSpPr>
        <p:spPr bwMode="auto">
          <a:xfrm flipH="1" flipV="1">
            <a:off x="1925637" y="3469218"/>
            <a:ext cx="0" cy="230188"/>
          </a:xfrm>
          <a:prstGeom prst="line">
            <a:avLst/>
          </a:prstGeom>
          <a:noFill/>
          <a:ln w="25400">
            <a:solidFill>
              <a:schemeClr val="tx1"/>
            </a:solidFill>
            <a:round/>
            <a:headEnd type="triangle" w="sm"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aphicFrame>
        <p:nvGraphicFramePr>
          <p:cNvPr id="58" name="Group 54"/>
          <p:cNvGraphicFramePr>
            <a:graphicFrameLocks noGrp="1"/>
          </p:cNvGraphicFramePr>
          <p:nvPr>
            <p:extLst/>
          </p:nvPr>
        </p:nvGraphicFramePr>
        <p:xfrm>
          <a:off x="2971800" y="4343400"/>
          <a:ext cx="3429000" cy="1984248"/>
        </p:xfrm>
        <a:graphic>
          <a:graphicData uri="http://schemas.openxmlformats.org/drawingml/2006/table">
            <a:tbl>
              <a:tblPr bandRow="1">
                <a:effectLst>
                  <a:outerShdw blurRad="50800" dist="38100" dir="5400000" algn="t" rotWithShape="0">
                    <a:prstClr val="black">
                      <a:alpha val="40000"/>
                    </a:prstClr>
                  </a:outerShdw>
                </a:effectLst>
                <a:tableStyleId>{3C2FFA5D-87B4-456A-9821-1D502468CF0F}</a:tableStyleId>
              </a:tblPr>
              <a:tblGrid>
                <a:gridCol w="2466473">
                  <a:extLst>
                    <a:ext uri="{9D8B030D-6E8A-4147-A177-3AD203B41FA5}">
                      <a16:colId xmlns:a16="http://schemas.microsoft.com/office/drawing/2014/main" val="20000"/>
                    </a:ext>
                  </a:extLst>
                </a:gridCol>
                <a:gridCol w="962527">
                  <a:extLst>
                    <a:ext uri="{9D8B030D-6E8A-4147-A177-3AD203B41FA5}">
                      <a16:colId xmlns:a16="http://schemas.microsoft.com/office/drawing/2014/main" val="20001"/>
                    </a:ext>
                  </a:extLst>
                </a:gridCol>
              </a:tblGrid>
              <a:tr h="217714">
                <a:tc>
                  <a:txBody>
                    <a:bodyPr/>
                    <a:lstStyle/>
                    <a:p>
                      <a:pPr marL="0" marR="0" lvl="0" indent="0" algn="l" defTabSz="914400" rtl="0" eaLnBrk="1" fontAlgn="base" latinLnBrk="0" hangingPunct="1">
                        <a:lnSpc>
                          <a:spcPct val="90000"/>
                        </a:lnSpc>
                        <a:spcBef>
                          <a:spcPct val="60000"/>
                        </a:spcBef>
                        <a:spcAft>
                          <a:spcPct val="0"/>
                        </a:spcAft>
                        <a:buClr>
                          <a:srgbClr val="01673E"/>
                        </a:buClr>
                        <a:buSzTx/>
                        <a:buFont typeface="Symbol" pitchFamily="18" charset="2"/>
                        <a:buNone/>
                        <a:tabLst/>
                      </a:pPr>
                      <a:r>
                        <a:rPr kumimoji="0" lang="en-US" sz="1400" b="1" i="0" u="none" strike="noStrike" cap="none" normalizeH="0" baseline="0" dirty="0">
                          <a:ln>
                            <a:noFill/>
                          </a:ln>
                          <a:solidFill>
                            <a:schemeClr val="bg1"/>
                          </a:solidFill>
                          <a:effectLst/>
                          <a:latin typeface="Arial" charset="0"/>
                        </a:rPr>
                        <a:t>Design parameters</a:t>
                      </a:r>
                    </a:p>
                  </a:txBody>
                  <a:tcPr horzOverflow="overflow">
                    <a:solidFill>
                      <a:srgbClr val="003300"/>
                    </a:solidFill>
                  </a:tcPr>
                </a:tc>
                <a:tc>
                  <a:txBody>
                    <a:bodyPr/>
                    <a:lstStyle/>
                    <a:p>
                      <a:pPr marL="0" marR="0" lvl="0" indent="0" algn="ctr" defTabSz="914400" rtl="0" eaLnBrk="1" fontAlgn="base" latinLnBrk="0" hangingPunct="1">
                        <a:lnSpc>
                          <a:spcPct val="90000"/>
                        </a:lnSpc>
                        <a:spcBef>
                          <a:spcPct val="60000"/>
                        </a:spcBef>
                        <a:spcAft>
                          <a:spcPct val="0"/>
                        </a:spcAft>
                        <a:buClr>
                          <a:srgbClr val="01673E"/>
                        </a:buClr>
                        <a:buSzTx/>
                        <a:buFont typeface="Arial" pitchFamily="34" charset="0"/>
                        <a:buNone/>
                        <a:tabLst/>
                      </a:pPr>
                      <a:endParaRPr kumimoji="0" lang="en-US" sz="1400" b="1" u="none" strike="noStrike" kern="1200" cap="none" normalizeH="0" baseline="0" dirty="0">
                        <a:ln>
                          <a:noFill/>
                        </a:ln>
                        <a:solidFill>
                          <a:srgbClr val="FFFF00"/>
                        </a:solidFill>
                        <a:effectLst/>
                        <a:latin typeface="+mj-lt"/>
                        <a:ea typeface="+mn-ea"/>
                        <a:cs typeface="+mn-cs"/>
                      </a:endParaRPr>
                    </a:p>
                  </a:txBody>
                  <a:tcPr anchor="ctr" horzOverflow="overflow">
                    <a:solidFill>
                      <a:srgbClr val="003300"/>
                    </a:solidFill>
                  </a:tcPr>
                </a:tc>
                <a:extLst>
                  <a:ext uri="{0D108BD9-81ED-4DB2-BD59-A6C34878D82A}">
                    <a16:rowId xmlns:a16="http://schemas.microsoft.com/office/drawing/2014/main" val="10000"/>
                  </a:ext>
                </a:extLst>
              </a:tr>
              <a:tr h="217714">
                <a:tc>
                  <a:txBody>
                    <a:bodyPr/>
                    <a:lstStyle/>
                    <a:p>
                      <a:pPr marL="0" marR="0" lvl="0" indent="0" algn="l" defTabSz="914400" rtl="0" eaLnBrk="1" fontAlgn="base" latinLnBrk="0" hangingPunct="1">
                        <a:lnSpc>
                          <a:spcPct val="90000"/>
                        </a:lnSpc>
                        <a:spcBef>
                          <a:spcPct val="60000"/>
                        </a:spcBef>
                        <a:spcAft>
                          <a:spcPct val="0"/>
                        </a:spcAft>
                        <a:buClr>
                          <a:srgbClr val="01673E"/>
                        </a:buClr>
                        <a:buSzTx/>
                        <a:buFont typeface="Symbol" pitchFamily="18" charset="2"/>
                        <a:buNone/>
                        <a:tabLst/>
                      </a:pPr>
                      <a:r>
                        <a:rPr kumimoji="0" lang="en-US" sz="1400" b="1" u="none" strike="noStrike" cap="none" normalizeH="0" baseline="0" dirty="0">
                          <a:ln>
                            <a:noFill/>
                          </a:ln>
                          <a:solidFill>
                            <a:srgbClr val="003300"/>
                          </a:solidFill>
                          <a:effectLst/>
                        </a:rPr>
                        <a:t>Kinetic Energy [GeV]</a:t>
                      </a:r>
                      <a:endParaRPr kumimoji="0" lang="en-US" sz="1400" b="1" i="0" u="none" strike="noStrike" cap="none" normalizeH="0" baseline="0" dirty="0">
                        <a:ln>
                          <a:noFill/>
                        </a:ln>
                        <a:solidFill>
                          <a:srgbClr val="003300"/>
                        </a:solidFill>
                        <a:effectLst/>
                        <a:latin typeface="Arial" charset="0"/>
                      </a:endParaRPr>
                    </a:p>
                  </a:txBody>
                  <a:tcPr horzOverflow="overflow">
                    <a:solidFill>
                      <a:schemeClr val="bg1"/>
                    </a:solidFill>
                  </a:tcPr>
                </a:tc>
                <a:tc>
                  <a:txBody>
                    <a:bodyPr/>
                    <a:lstStyle/>
                    <a:p>
                      <a:pPr marL="0" marR="0" lvl="0" indent="0" algn="l" defTabSz="914400" rtl="0" eaLnBrk="1" fontAlgn="base" latinLnBrk="0" hangingPunct="1">
                        <a:lnSpc>
                          <a:spcPct val="90000"/>
                        </a:lnSpc>
                        <a:spcBef>
                          <a:spcPct val="60000"/>
                        </a:spcBef>
                        <a:spcAft>
                          <a:spcPct val="0"/>
                        </a:spcAft>
                        <a:buClr>
                          <a:srgbClr val="01673E"/>
                        </a:buClr>
                        <a:buSzTx/>
                        <a:buFont typeface="Symbol" pitchFamily="18" charset="2"/>
                        <a:buNone/>
                        <a:tabLst/>
                      </a:pPr>
                      <a:r>
                        <a:rPr kumimoji="0" lang="en-US" sz="1400" b="1" u="none" strike="noStrike" cap="none" normalizeH="0" baseline="0" dirty="0">
                          <a:ln>
                            <a:noFill/>
                          </a:ln>
                          <a:solidFill>
                            <a:srgbClr val="003300"/>
                          </a:solidFill>
                          <a:effectLst/>
                        </a:rPr>
                        <a:t>1.0 </a:t>
                      </a:r>
                      <a:endParaRPr kumimoji="0" lang="en-US" sz="1400" b="1" i="0" u="none" strike="noStrike" cap="none" normalizeH="0" baseline="0" dirty="0">
                        <a:ln>
                          <a:noFill/>
                        </a:ln>
                        <a:solidFill>
                          <a:srgbClr val="003300"/>
                        </a:solidFill>
                        <a:effectLst/>
                        <a:latin typeface="Arial" charset="0"/>
                      </a:endParaRPr>
                    </a:p>
                  </a:txBody>
                  <a:tcPr horzOverflow="overflow">
                    <a:solidFill>
                      <a:schemeClr val="bg1"/>
                    </a:solidFill>
                  </a:tcPr>
                </a:tc>
                <a:extLst>
                  <a:ext uri="{0D108BD9-81ED-4DB2-BD59-A6C34878D82A}">
                    <a16:rowId xmlns:a16="http://schemas.microsoft.com/office/drawing/2014/main" val="10001"/>
                  </a:ext>
                </a:extLst>
              </a:tr>
              <a:tr h="217714">
                <a:tc>
                  <a:txBody>
                    <a:bodyPr/>
                    <a:lstStyle/>
                    <a:p>
                      <a:pPr marL="0" marR="0" lvl="0" indent="0" algn="l" defTabSz="914400" rtl="0" eaLnBrk="1" fontAlgn="base" latinLnBrk="0" hangingPunct="1">
                        <a:lnSpc>
                          <a:spcPct val="90000"/>
                        </a:lnSpc>
                        <a:spcBef>
                          <a:spcPct val="60000"/>
                        </a:spcBef>
                        <a:spcAft>
                          <a:spcPct val="0"/>
                        </a:spcAft>
                        <a:buClr>
                          <a:srgbClr val="01673E"/>
                        </a:buClr>
                        <a:buSzTx/>
                        <a:buFont typeface="Symbol" pitchFamily="18" charset="2"/>
                        <a:buNone/>
                        <a:tabLst/>
                      </a:pPr>
                      <a:r>
                        <a:rPr kumimoji="0" lang="en-US" sz="1400" b="1" u="none" strike="noStrike" cap="none" normalizeH="0" baseline="0" dirty="0">
                          <a:ln>
                            <a:noFill/>
                          </a:ln>
                          <a:solidFill>
                            <a:srgbClr val="003300"/>
                          </a:solidFill>
                          <a:effectLst/>
                        </a:rPr>
                        <a:t>Beam Power  [MW]</a:t>
                      </a:r>
                      <a:endParaRPr kumimoji="0" lang="en-US" sz="1400" b="1" i="0" u="none" strike="noStrike" cap="none" normalizeH="0" baseline="0" dirty="0">
                        <a:ln>
                          <a:noFill/>
                        </a:ln>
                        <a:solidFill>
                          <a:srgbClr val="003300"/>
                        </a:solidFill>
                        <a:effectLst/>
                        <a:latin typeface="Arial" charset="0"/>
                      </a:endParaRPr>
                    </a:p>
                  </a:txBody>
                  <a:tcPr horzOverflow="overflow">
                    <a:solidFill>
                      <a:schemeClr val="bg1"/>
                    </a:solidFill>
                  </a:tcPr>
                </a:tc>
                <a:tc>
                  <a:txBody>
                    <a:bodyPr/>
                    <a:lstStyle/>
                    <a:p>
                      <a:pPr marL="0" marR="0" lvl="0" indent="0" algn="l" defTabSz="914400" rtl="0" eaLnBrk="1" fontAlgn="base" latinLnBrk="0" hangingPunct="1">
                        <a:lnSpc>
                          <a:spcPct val="90000"/>
                        </a:lnSpc>
                        <a:spcBef>
                          <a:spcPct val="60000"/>
                        </a:spcBef>
                        <a:spcAft>
                          <a:spcPct val="0"/>
                        </a:spcAft>
                        <a:buClr>
                          <a:srgbClr val="01673E"/>
                        </a:buClr>
                        <a:buSzTx/>
                        <a:buFont typeface="Symbol" pitchFamily="18" charset="2"/>
                        <a:buNone/>
                        <a:tabLst/>
                      </a:pPr>
                      <a:r>
                        <a:rPr kumimoji="0" lang="en-US" sz="1400" b="1" u="none" strike="noStrike" cap="none" normalizeH="0" baseline="0" dirty="0">
                          <a:ln>
                            <a:noFill/>
                          </a:ln>
                          <a:solidFill>
                            <a:srgbClr val="003300"/>
                          </a:solidFill>
                          <a:effectLst/>
                        </a:rPr>
                        <a:t>1.4 </a:t>
                      </a:r>
                      <a:endParaRPr kumimoji="0" lang="en-US" sz="1400" b="1" i="0" u="none" strike="noStrike" cap="none" normalizeH="0" baseline="0" dirty="0">
                        <a:ln>
                          <a:noFill/>
                        </a:ln>
                        <a:solidFill>
                          <a:srgbClr val="003300"/>
                        </a:solidFill>
                        <a:effectLst/>
                        <a:latin typeface="Arial" charset="0"/>
                      </a:endParaRPr>
                    </a:p>
                  </a:txBody>
                  <a:tcPr horzOverflow="overflow">
                    <a:solidFill>
                      <a:schemeClr val="bg1"/>
                    </a:solidFill>
                  </a:tcPr>
                </a:tc>
                <a:extLst>
                  <a:ext uri="{0D108BD9-81ED-4DB2-BD59-A6C34878D82A}">
                    <a16:rowId xmlns:a16="http://schemas.microsoft.com/office/drawing/2014/main" val="10002"/>
                  </a:ext>
                </a:extLst>
              </a:tr>
              <a:tr h="217714">
                <a:tc>
                  <a:txBody>
                    <a:bodyPr/>
                    <a:lstStyle/>
                    <a:p>
                      <a:pPr marL="0" marR="0" lvl="0" indent="0" algn="l" defTabSz="914400" rtl="0" eaLnBrk="1" fontAlgn="base" latinLnBrk="0" hangingPunct="1">
                        <a:lnSpc>
                          <a:spcPct val="90000"/>
                        </a:lnSpc>
                        <a:spcBef>
                          <a:spcPct val="60000"/>
                        </a:spcBef>
                        <a:spcAft>
                          <a:spcPct val="0"/>
                        </a:spcAft>
                        <a:buClr>
                          <a:srgbClr val="01673E"/>
                        </a:buClr>
                        <a:buSzTx/>
                        <a:buFont typeface="Symbol" pitchFamily="18" charset="2"/>
                        <a:buNone/>
                        <a:tabLst/>
                      </a:pPr>
                      <a:r>
                        <a:rPr kumimoji="0" lang="en-US" sz="1400" b="1" u="none" strike="noStrike" cap="none" normalizeH="0" baseline="0" dirty="0">
                          <a:ln>
                            <a:noFill/>
                          </a:ln>
                          <a:solidFill>
                            <a:srgbClr val="003300"/>
                          </a:solidFill>
                          <a:effectLst/>
                        </a:rPr>
                        <a:t>Repetition Rate [Hz]</a:t>
                      </a:r>
                      <a:endParaRPr kumimoji="0" lang="en-US" sz="1400" b="1" i="0" u="none" strike="noStrike" cap="none" normalizeH="0" baseline="0" dirty="0">
                        <a:ln>
                          <a:noFill/>
                        </a:ln>
                        <a:solidFill>
                          <a:srgbClr val="003300"/>
                        </a:solidFill>
                        <a:effectLst/>
                        <a:latin typeface="Arial" charset="0"/>
                      </a:endParaRPr>
                    </a:p>
                  </a:txBody>
                  <a:tcPr horzOverflow="overflow">
                    <a:solidFill>
                      <a:schemeClr val="bg1"/>
                    </a:solidFill>
                  </a:tcPr>
                </a:tc>
                <a:tc>
                  <a:txBody>
                    <a:bodyPr/>
                    <a:lstStyle/>
                    <a:p>
                      <a:pPr marL="0" marR="0" lvl="0" indent="0" algn="l" defTabSz="914400" rtl="0" eaLnBrk="1" fontAlgn="base" latinLnBrk="0" hangingPunct="1">
                        <a:lnSpc>
                          <a:spcPct val="90000"/>
                        </a:lnSpc>
                        <a:spcBef>
                          <a:spcPct val="60000"/>
                        </a:spcBef>
                        <a:spcAft>
                          <a:spcPct val="0"/>
                        </a:spcAft>
                        <a:buClr>
                          <a:srgbClr val="01673E"/>
                        </a:buClr>
                        <a:buSzTx/>
                        <a:buFont typeface="Symbol" pitchFamily="18" charset="2"/>
                        <a:buNone/>
                        <a:tabLst/>
                      </a:pPr>
                      <a:r>
                        <a:rPr kumimoji="0" lang="en-US" sz="1400" b="1" u="none" strike="noStrike" cap="none" normalizeH="0" baseline="0" dirty="0">
                          <a:ln>
                            <a:noFill/>
                          </a:ln>
                          <a:solidFill>
                            <a:srgbClr val="003300"/>
                          </a:solidFill>
                          <a:effectLst/>
                        </a:rPr>
                        <a:t>60 </a:t>
                      </a:r>
                      <a:endParaRPr kumimoji="0" lang="en-US" sz="1400" b="1" i="0" u="none" strike="noStrike" cap="none" normalizeH="0" baseline="0" dirty="0">
                        <a:ln>
                          <a:noFill/>
                        </a:ln>
                        <a:solidFill>
                          <a:srgbClr val="003300"/>
                        </a:solidFill>
                        <a:effectLst/>
                        <a:latin typeface="Arial" charset="0"/>
                      </a:endParaRPr>
                    </a:p>
                  </a:txBody>
                  <a:tcPr horzOverflow="overflow">
                    <a:solidFill>
                      <a:schemeClr val="bg1"/>
                    </a:solidFill>
                  </a:tcPr>
                </a:tc>
                <a:extLst>
                  <a:ext uri="{0D108BD9-81ED-4DB2-BD59-A6C34878D82A}">
                    <a16:rowId xmlns:a16="http://schemas.microsoft.com/office/drawing/2014/main" val="10003"/>
                  </a:ext>
                </a:extLst>
              </a:tr>
              <a:tr h="217714">
                <a:tc>
                  <a:txBody>
                    <a:bodyPr/>
                    <a:lstStyle/>
                    <a:p>
                      <a:pPr marL="0" marR="0" lvl="0" indent="0" algn="l" defTabSz="914400" rtl="0" eaLnBrk="1" fontAlgn="base" latinLnBrk="0" hangingPunct="1">
                        <a:lnSpc>
                          <a:spcPct val="90000"/>
                        </a:lnSpc>
                        <a:spcBef>
                          <a:spcPct val="60000"/>
                        </a:spcBef>
                        <a:spcAft>
                          <a:spcPct val="0"/>
                        </a:spcAft>
                        <a:buClr>
                          <a:srgbClr val="01673E"/>
                        </a:buClr>
                        <a:buSzTx/>
                        <a:buFont typeface="Symbol" pitchFamily="18" charset="2"/>
                        <a:buNone/>
                        <a:tabLst/>
                      </a:pPr>
                      <a:r>
                        <a:rPr kumimoji="0" lang="en-US" sz="1400" b="1" u="none" strike="noStrike" cap="none" normalizeH="0" baseline="0" dirty="0">
                          <a:ln>
                            <a:noFill/>
                          </a:ln>
                          <a:solidFill>
                            <a:srgbClr val="003300"/>
                          </a:solidFill>
                          <a:effectLst/>
                        </a:rPr>
                        <a:t>Peak Linac Current [mA]</a:t>
                      </a:r>
                      <a:endParaRPr kumimoji="0" lang="en-US" sz="1400" b="1" i="0" u="none" strike="noStrike" cap="none" normalizeH="0" baseline="0" dirty="0">
                        <a:ln>
                          <a:noFill/>
                        </a:ln>
                        <a:solidFill>
                          <a:srgbClr val="003300"/>
                        </a:solidFill>
                        <a:effectLst/>
                        <a:latin typeface="Arial" charset="0"/>
                      </a:endParaRPr>
                    </a:p>
                  </a:txBody>
                  <a:tcPr horzOverflow="overflow">
                    <a:solidFill>
                      <a:schemeClr val="bg1"/>
                    </a:solidFill>
                  </a:tcPr>
                </a:tc>
                <a:tc>
                  <a:txBody>
                    <a:bodyPr/>
                    <a:lstStyle/>
                    <a:p>
                      <a:pPr marL="0" marR="0" lvl="0" indent="0" algn="l" defTabSz="914400" rtl="0" eaLnBrk="1" fontAlgn="base" latinLnBrk="0" hangingPunct="1">
                        <a:lnSpc>
                          <a:spcPct val="90000"/>
                        </a:lnSpc>
                        <a:spcBef>
                          <a:spcPct val="60000"/>
                        </a:spcBef>
                        <a:spcAft>
                          <a:spcPct val="0"/>
                        </a:spcAft>
                        <a:buClr>
                          <a:srgbClr val="01673E"/>
                        </a:buClr>
                        <a:buSzTx/>
                        <a:buFont typeface="Symbol" pitchFamily="18" charset="2"/>
                        <a:buNone/>
                        <a:tabLst/>
                      </a:pPr>
                      <a:r>
                        <a:rPr kumimoji="0" lang="en-US" sz="1400" b="1" u="none" strike="noStrike" cap="none" normalizeH="0" baseline="0" dirty="0">
                          <a:ln>
                            <a:noFill/>
                          </a:ln>
                          <a:solidFill>
                            <a:srgbClr val="003300"/>
                          </a:solidFill>
                          <a:effectLst/>
                        </a:rPr>
                        <a:t>38 </a:t>
                      </a:r>
                      <a:endParaRPr kumimoji="0" lang="en-US" sz="1400" b="1" i="0" u="none" strike="noStrike" cap="none" normalizeH="0" baseline="0" dirty="0">
                        <a:ln>
                          <a:noFill/>
                        </a:ln>
                        <a:solidFill>
                          <a:srgbClr val="003300"/>
                        </a:solidFill>
                        <a:effectLst/>
                        <a:latin typeface="Arial" charset="0"/>
                      </a:endParaRPr>
                    </a:p>
                  </a:txBody>
                  <a:tcPr horzOverflow="overflow">
                    <a:solidFill>
                      <a:schemeClr val="bg1"/>
                    </a:solidFill>
                  </a:tcPr>
                </a:tc>
                <a:extLst>
                  <a:ext uri="{0D108BD9-81ED-4DB2-BD59-A6C34878D82A}">
                    <a16:rowId xmlns:a16="http://schemas.microsoft.com/office/drawing/2014/main" val="10004"/>
                  </a:ext>
                </a:extLst>
              </a:tr>
              <a:tr h="217714">
                <a:tc>
                  <a:txBody>
                    <a:bodyPr/>
                    <a:lstStyle/>
                    <a:p>
                      <a:pPr marL="0" marR="0" lvl="0" indent="0" algn="l" defTabSz="914400" rtl="0" eaLnBrk="1" fontAlgn="base" latinLnBrk="0" hangingPunct="1">
                        <a:lnSpc>
                          <a:spcPct val="90000"/>
                        </a:lnSpc>
                        <a:spcBef>
                          <a:spcPct val="60000"/>
                        </a:spcBef>
                        <a:spcAft>
                          <a:spcPct val="0"/>
                        </a:spcAft>
                        <a:buClr>
                          <a:srgbClr val="01673E"/>
                        </a:buClr>
                        <a:buSzTx/>
                        <a:buFont typeface="Symbol" pitchFamily="18" charset="2"/>
                        <a:buNone/>
                        <a:tabLst/>
                      </a:pPr>
                      <a:r>
                        <a:rPr kumimoji="0" lang="en-US" sz="1400" b="1" u="none" strike="noStrike" cap="none" normalizeH="0" baseline="0" dirty="0">
                          <a:ln>
                            <a:noFill/>
                          </a:ln>
                          <a:solidFill>
                            <a:srgbClr val="003300"/>
                          </a:solidFill>
                          <a:effectLst/>
                        </a:rPr>
                        <a:t>Linac pulse length [msec]</a:t>
                      </a:r>
                      <a:endParaRPr kumimoji="0" lang="en-US" sz="1400" b="1" i="0" u="none" strike="noStrike" cap="none" normalizeH="0" baseline="0" dirty="0">
                        <a:ln>
                          <a:noFill/>
                        </a:ln>
                        <a:solidFill>
                          <a:srgbClr val="003300"/>
                        </a:solidFill>
                        <a:effectLst/>
                        <a:latin typeface="Arial" charset="0"/>
                      </a:endParaRPr>
                    </a:p>
                  </a:txBody>
                  <a:tcPr horzOverflow="overflow">
                    <a:solidFill>
                      <a:schemeClr val="bg1"/>
                    </a:solidFill>
                  </a:tcPr>
                </a:tc>
                <a:tc>
                  <a:txBody>
                    <a:bodyPr/>
                    <a:lstStyle/>
                    <a:p>
                      <a:pPr marL="0" marR="0" lvl="0" indent="0" algn="l" defTabSz="914400" rtl="0" eaLnBrk="1" fontAlgn="base" latinLnBrk="0" hangingPunct="1">
                        <a:lnSpc>
                          <a:spcPct val="90000"/>
                        </a:lnSpc>
                        <a:spcBef>
                          <a:spcPct val="60000"/>
                        </a:spcBef>
                        <a:spcAft>
                          <a:spcPct val="0"/>
                        </a:spcAft>
                        <a:buClr>
                          <a:srgbClr val="01673E"/>
                        </a:buClr>
                        <a:buSzTx/>
                        <a:buFont typeface="Symbol" pitchFamily="18" charset="2"/>
                        <a:buNone/>
                        <a:tabLst/>
                      </a:pPr>
                      <a:r>
                        <a:rPr kumimoji="0" lang="en-US" sz="1400" b="1" u="none" strike="noStrike" cap="none" normalizeH="0" baseline="0" dirty="0">
                          <a:ln>
                            <a:noFill/>
                          </a:ln>
                          <a:solidFill>
                            <a:srgbClr val="003300"/>
                          </a:solidFill>
                          <a:effectLst/>
                        </a:rPr>
                        <a:t>1.0 </a:t>
                      </a:r>
                      <a:endParaRPr kumimoji="0" lang="en-US" sz="1400" b="1" i="0" u="none" strike="noStrike" cap="none" normalizeH="0" baseline="0" dirty="0">
                        <a:ln>
                          <a:noFill/>
                        </a:ln>
                        <a:solidFill>
                          <a:srgbClr val="003300"/>
                        </a:solidFill>
                        <a:effectLst/>
                        <a:latin typeface="Arial" charset="0"/>
                      </a:endParaRPr>
                    </a:p>
                  </a:txBody>
                  <a:tcPr horzOverflow="overflow">
                    <a:solidFill>
                      <a:schemeClr val="bg1"/>
                    </a:solidFill>
                  </a:tcPr>
                </a:tc>
                <a:extLst>
                  <a:ext uri="{0D108BD9-81ED-4DB2-BD59-A6C34878D82A}">
                    <a16:rowId xmlns:a16="http://schemas.microsoft.com/office/drawing/2014/main" val="10005"/>
                  </a:ext>
                </a:extLst>
              </a:tr>
              <a:tr h="217714">
                <a:tc>
                  <a:txBody>
                    <a:bodyPr/>
                    <a:lstStyle/>
                    <a:p>
                      <a:pPr marL="0" marR="0" lvl="0" indent="0" algn="l" defTabSz="914400" rtl="0" eaLnBrk="1" fontAlgn="base" latinLnBrk="0" hangingPunct="1">
                        <a:lnSpc>
                          <a:spcPct val="90000"/>
                        </a:lnSpc>
                        <a:spcBef>
                          <a:spcPct val="60000"/>
                        </a:spcBef>
                        <a:spcAft>
                          <a:spcPct val="0"/>
                        </a:spcAft>
                        <a:buClr>
                          <a:srgbClr val="01673E"/>
                        </a:buClr>
                        <a:buSzTx/>
                        <a:buFont typeface="Symbol" pitchFamily="18" charset="2"/>
                        <a:buNone/>
                        <a:tabLst/>
                      </a:pPr>
                      <a:r>
                        <a:rPr kumimoji="0" lang="en-US" sz="1400" b="1" u="none" strike="noStrike" cap="none" normalizeH="0" baseline="0" dirty="0">
                          <a:ln>
                            <a:noFill/>
                          </a:ln>
                          <a:solidFill>
                            <a:srgbClr val="003300"/>
                          </a:solidFill>
                          <a:effectLst/>
                        </a:rPr>
                        <a:t>SRF Cavities</a:t>
                      </a:r>
                      <a:endParaRPr kumimoji="0" lang="en-US" sz="1400" b="1" i="0" u="none" strike="noStrike" cap="none" normalizeH="0" baseline="0" dirty="0">
                        <a:ln>
                          <a:noFill/>
                        </a:ln>
                        <a:solidFill>
                          <a:srgbClr val="003300"/>
                        </a:solidFill>
                        <a:effectLst/>
                        <a:latin typeface="Arial" charset="0"/>
                      </a:endParaRPr>
                    </a:p>
                  </a:txBody>
                  <a:tcPr horzOverflow="overflow">
                    <a:solidFill>
                      <a:schemeClr val="bg1"/>
                    </a:solidFill>
                  </a:tcPr>
                </a:tc>
                <a:tc>
                  <a:txBody>
                    <a:bodyPr/>
                    <a:lstStyle/>
                    <a:p>
                      <a:pPr marL="0" marR="0" lvl="0" indent="0" algn="l" defTabSz="914400" rtl="0" eaLnBrk="1" fontAlgn="base" latinLnBrk="0" hangingPunct="1">
                        <a:lnSpc>
                          <a:spcPct val="90000"/>
                        </a:lnSpc>
                        <a:spcBef>
                          <a:spcPct val="60000"/>
                        </a:spcBef>
                        <a:spcAft>
                          <a:spcPct val="0"/>
                        </a:spcAft>
                        <a:buClr>
                          <a:srgbClr val="01673E"/>
                        </a:buClr>
                        <a:buSzTx/>
                        <a:buFont typeface="Symbol" pitchFamily="18" charset="2"/>
                        <a:buNone/>
                        <a:tabLst/>
                      </a:pPr>
                      <a:r>
                        <a:rPr kumimoji="0" lang="en-US" sz="1400" b="1" u="none" strike="noStrike" cap="none" normalizeH="0" baseline="0" dirty="0">
                          <a:ln>
                            <a:noFill/>
                          </a:ln>
                          <a:solidFill>
                            <a:srgbClr val="003300"/>
                          </a:solidFill>
                          <a:effectLst/>
                        </a:rPr>
                        <a:t>81</a:t>
                      </a:r>
                      <a:endParaRPr kumimoji="0" lang="en-US" sz="1400" b="1" i="0" u="none" strike="noStrike" cap="none" normalizeH="0" baseline="0" dirty="0">
                        <a:ln>
                          <a:noFill/>
                        </a:ln>
                        <a:solidFill>
                          <a:srgbClr val="003300"/>
                        </a:solidFill>
                        <a:effectLst/>
                        <a:latin typeface="Arial" charset="0"/>
                      </a:endParaRPr>
                    </a:p>
                  </a:txBody>
                  <a:tcPr horzOverflow="overflow">
                    <a:solidFill>
                      <a:schemeClr val="bg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497043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Design </a:t>
            </a:r>
            <a:r>
              <a:rPr lang="en-US" dirty="0" err="1"/>
              <a:t>vs</a:t>
            </a:r>
            <a:r>
              <a:rPr lang="en-US" dirty="0"/>
              <a:t> operation SCL gradients</a:t>
            </a:r>
          </a:p>
        </p:txBody>
      </p:sp>
      <p:grpSp>
        <p:nvGrpSpPr>
          <p:cNvPr id="5" name="Group 43"/>
          <p:cNvGrpSpPr>
            <a:grpSpLocks/>
          </p:cNvGrpSpPr>
          <p:nvPr/>
        </p:nvGrpSpPr>
        <p:grpSpPr bwMode="auto">
          <a:xfrm>
            <a:off x="1524001" y="987425"/>
            <a:ext cx="9136063" cy="4122738"/>
            <a:chOff x="0" y="672"/>
            <a:chExt cx="5755" cy="2597"/>
          </a:xfrm>
        </p:grpSpPr>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2"/>
              <a:ext cx="5755" cy="25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7" name="Line 5"/>
            <p:cNvSpPr>
              <a:spLocks noChangeShapeType="1"/>
            </p:cNvSpPr>
            <p:nvPr/>
          </p:nvSpPr>
          <p:spPr bwMode="auto">
            <a:xfrm>
              <a:off x="429" y="2156"/>
              <a:ext cx="0" cy="151"/>
            </a:xfrm>
            <a:prstGeom prst="line">
              <a:avLst/>
            </a:prstGeom>
            <a:noFill/>
            <a:ln w="19050">
              <a:solidFill>
                <a:srgbClr val="008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8" name="Line 6"/>
            <p:cNvSpPr>
              <a:spLocks noChangeShapeType="1"/>
            </p:cNvSpPr>
            <p:nvPr/>
          </p:nvSpPr>
          <p:spPr bwMode="auto">
            <a:xfrm>
              <a:off x="565" y="1946"/>
              <a:ext cx="0" cy="889"/>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9" name="Line 7"/>
            <p:cNvSpPr>
              <a:spLocks noChangeShapeType="1"/>
            </p:cNvSpPr>
            <p:nvPr/>
          </p:nvSpPr>
          <p:spPr bwMode="auto">
            <a:xfrm flipV="1">
              <a:off x="1023" y="2052"/>
              <a:ext cx="0" cy="777"/>
            </a:xfrm>
            <a:prstGeom prst="line">
              <a:avLst/>
            </a:prstGeom>
            <a:noFill/>
            <a:ln w="19050">
              <a:solidFill>
                <a:srgbClr val="3366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 name="Line 8"/>
            <p:cNvSpPr>
              <a:spLocks noChangeShapeType="1"/>
            </p:cNvSpPr>
            <p:nvPr/>
          </p:nvSpPr>
          <p:spPr bwMode="auto">
            <a:xfrm>
              <a:off x="1352" y="1509"/>
              <a:ext cx="0" cy="179"/>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1" name="Line 9"/>
            <p:cNvSpPr>
              <a:spLocks noChangeShapeType="1"/>
            </p:cNvSpPr>
            <p:nvPr/>
          </p:nvSpPr>
          <p:spPr bwMode="auto">
            <a:xfrm>
              <a:off x="1884" y="1749"/>
              <a:ext cx="0" cy="151"/>
            </a:xfrm>
            <a:prstGeom prst="line">
              <a:avLst/>
            </a:prstGeom>
            <a:noFill/>
            <a:ln w="19050">
              <a:solidFill>
                <a:srgbClr val="008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2" name="Line 10"/>
            <p:cNvSpPr>
              <a:spLocks noChangeShapeType="1"/>
            </p:cNvSpPr>
            <p:nvPr/>
          </p:nvSpPr>
          <p:spPr bwMode="auto">
            <a:xfrm>
              <a:off x="1821" y="1560"/>
              <a:ext cx="0" cy="66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3" name="Line 11"/>
            <p:cNvSpPr>
              <a:spLocks noChangeShapeType="1"/>
            </p:cNvSpPr>
            <p:nvPr/>
          </p:nvSpPr>
          <p:spPr bwMode="auto">
            <a:xfrm>
              <a:off x="2811" y="1874"/>
              <a:ext cx="0" cy="537"/>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4" name="Line 12"/>
            <p:cNvSpPr>
              <a:spLocks noChangeShapeType="1"/>
            </p:cNvSpPr>
            <p:nvPr/>
          </p:nvSpPr>
          <p:spPr bwMode="auto">
            <a:xfrm>
              <a:off x="3075" y="1645"/>
              <a:ext cx="0" cy="537"/>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5" name="Line 13"/>
            <p:cNvSpPr>
              <a:spLocks noChangeShapeType="1"/>
            </p:cNvSpPr>
            <p:nvPr/>
          </p:nvSpPr>
          <p:spPr bwMode="auto">
            <a:xfrm>
              <a:off x="3679" y="1847"/>
              <a:ext cx="0" cy="414"/>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6" name="Line 14"/>
            <p:cNvSpPr>
              <a:spLocks noChangeShapeType="1"/>
            </p:cNvSpPr>
            <p:nvPr/>
          </p:nvSpPr>
          <p:spPr bwMode="auto">
            <a:xfrm flipH="1">
              <a:off x="4200" y="2071"/>
              <a:ext cx="6" cy="604"/>
            </a:xfrm>
            <a:prstGeom prst="line">
              <a:avLst/>
            </a:prstGeom>
            <a:noFill/>
            <a:ln w="19050">
              <a:solidFill>
                <a:srgbClr val="A05F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7" name="Line 15"/>
            <p:cNvSpPr>
              <a:spLocks noChangeShapeType="1"/>
            </p:cNvSpPr>
            <p:nvPr/>
          </p:nvSpPr>
          <p:spPr bwMode="auto">
            <a:xfrm>
              <a:off x="4468" y="1669"/>
              <a:ext cx="0" cy="1175"/>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 name="Line 16"/>
            <p:cNvSpPr>
              <a:spLocks noChangeShapeType="1"/>
            </p:cNvSpPr>
            <p:nvPr/>
          </p:nvSpPr>
          <p:spPr bwMode="auto">
            <a:xfrm>
              <a:off x="4541" y="1596"/>
              <a:ext cx="0" cy="615"/>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9" name="Line 17"/>
            <p:cNvSpPr>
              <a:spLocks noChangeShapeType="1"/>
            </p:cNvSpPr>
            <p:nvPr/>
          </p:nvSpPr>
          <p:spPr bwMode="auto">
            <a:xfrm>
              <a:off x="4670" y="1663"/>
              <a:ext cx="0" cy="414"/>
            </a:xfrm>
            <a:prstGeom prst="line">
              <a:avLst/>
            </a:prstGeom>
            <a:noFill/>
            <a:ln w="19050">
              <a:solidFill>
                <a:srgbClr val="008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0" name="Line 18"/>
            <p:cNvSpPr>
              <a:spLocks noChangeShapeType="1"/>
            </p:cNvSpPr>
            <p:nvPr/>
          </p:nvSpPr>
          <p:spPr bwMode="auto">
            <a:xfrm flipH="1">
              <a:off x="5458" y="1457"/>
              <a:ext cx="6" cy="800"/>
            </a:xfrm>
            <a:prstGeom prst="line">
              <a:avLst/>
            </a:prstGeom>
            <a:noFill/>
            <a:ln w="19050">
              <a:solidFill>
                <a:srgbClr val="008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1" name="Line 19"/>
            <p:cNvSpPr>
              <a:spLocks noChangeShapeType="1"/>
            </p:cNvSpPr>
            <p:nvPr/>
          </p:nvSpPr>
          <p:spPr bwMode="auto">
            <a:xfrm>
              <a:off x="5531" y="1551"/>
              <a:ext cx="0" cy="313"/>
            </a:xfrm>
            <a:prstGeom prst="line">
              <a:avLst/>
            </a:prstGeom>
            <a:noFill/>
            <a:ln w="19050">
              <a:solidFill>
                <a:srgbClr val="A05F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2" name="Line 20"/>
            <p:cNvSpPr>
              <a:spLocks noChangeShapeType="1"/>
            </p:cNvSpPr>
            <p:nvPr/>
          </p:nvSpPr>
          <p:spPr bwMode="auto">
            <a:xfrm flipH="1">
              <a:off x="5593" y="1418"/>
              <a:ext cx="5" cy="711"/>
            </a:xfrm>
            <a:prstGeom prst="line">
              <a:avLst/>
            </a:prstGeom>
            <a:noFill/>
            <a:ln w="19050">
              <a:solidFill>
                <a:srgbClr val="008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3" name="Oval 23"/>
            <p:cNvSpPr>
              <a:spLocks noChangeArrowheads="1"/>
            </p:cNvSpPr>
            <p:nvPr/>
          </p:nvSpPr>
          <p:spPr bwMode="auto">
            <a:xfrm>
              <a:off x="2343" y="2785"/>
              <a:ext cx="134" cy="134"/>
            </a:xfrm>
            <a:prstGeom prst="ellipse">
              <a:avLst/>
            </a:prstGeom>
            <a:noFill/>
            <a:ln w="3810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 name="Oval 24"/>
            <p:cNvSpPr>
              <a:spLocks noChangeArrowheads="1"/>
            </p:cNvSpPr>
            <p:nvPr/>
          </p:nvSpPr>
          <p:spPr bwMode="auto">
            <a:xfrm>
              <a:off x="4402" y="2770"/>
              <a:ext cx="134" cy="134"/>
            </a:xfrm>
            <a:prstGeom prst="ellipse">
              <a:avLst/>
            </a:prstGeom>
            <a:noFill/>
            <a:ln w="3810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 name="Oval 25"/>
            <p:cNvSpPr>
              <a:spLocks noChangeArrowheads="1"/>
            </p:cNvSpPr>
            <p:nvPr/>
          </p:nvSpPr>
          <p:spPr bwMode="auto">
            <a:xfrm>
              <a:off x="493" y="2765"/>
              <a:ext cx="134" cy="134"/>
            </a:xfrm>
            <a:prstGeom prst="ellipse">
              <a:avLst/>
            </a:prstGeom>
            <a:noFill/>
            <a:ln w="381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 name="Oval 26"/>
            <p:cNvSpPr>
              <a:spLocks noChangeArrowheads="1"/>
            </p:cNvSpPr>
            <p:nvPr/>
          </p:nvSpPr>
          <p:spPr bwMode="auto">
            <a:xfrm>
              <a:off x="1954" y="2793"/>
              <a:ext cx="134" cy="134"/>
            </a:xfrm>
            <a:prstGeom prst="ellipse">
              <a:avLst/>
            </a:prstGeom>
            <a:noFill/>
            <a:ln w="381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 name="Oval 27"/>
            <p:cNvSpPr>
              <a:spLocks noChangeArrowheads="1"/>
            </p:cNvSpPr>
            <p:nvPr/>
          </p:nvSpPr>
          <p:spPr bwMode="auto">
            <a:xfrm>
              <a:off x="2670" y="2783"/>
              <a:ext cx="134" cy="134"/>
            </a:xfrm>
            <a:prstGeom prst="ellipse">
              <a:avLst/>
            </a:prstGeom>
            <a:noFill/>
            <a:ln w="381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 name="Oval 28"/>
            <p:cNvSpPr>
              <a:spLocks noChangeArrowheads="1"/>
            </p:cNvSpPr>
            <p:nvPr/>
          </p:nvSpPr>
          <p:spPr bwMode="auto">
            <a:xfrm>
              <a:off x="3141" y="2784"/>
              <a:ext cx="134" cy="134"/>
            </a:xfrm>
            <a:prstGeom prst="ellipse">
              <a:avLst/>
            </a:prstGeom>
            <a:noFill/>
            <a:ln w="381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9" name="Oval 29"/>
          <p:cNvSpPr>
            <a:spLocks noChangeArrowheads="1"/>
          </p:cNvSpPr>
          <p:nvPr/>
        </p:nvSpPr>
        <p:spPr bwMode="auto">
          <a:xfrm>
            <a:off x="3354389" y="5216526"/>
            <a:ext cx="212725" cy="212725"/>
          </a:xfrm>
          <a:prstGeom prst="ellipse">
            <a:avLst/>
          </a:prstGeom>
          <a:noFill/>
          <a:ln w="3810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 name="Oval 30"/>
          <p:cNvSpPr>
            <a:spLocks noChangeArrowheads="1"/>
          </p:cNvSpPr>
          <p:nvPr/>
        </p:nvSpPr>
        <p:spPr bwMode="auto">
          <a:xfrm>
            <a:off x="3354389" y="5522914"/>
            <a:ext cx="212725" cy="212725"/>
          </a:xfrm>
          <a:prstGeom prst="ellipse">
            <a:avLst/>
          </a:prstGeom>
          <a:noFill/>
          <a:ln w="381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 name="Line 31"/>
          <p:cNvSpPr>
            <a:spLocks noChangeShapeType="1"/>
          </p:cNvSpPr>
          <p:nvPr/>
        </p:nvSpPr>
        <p:spPr bwMode="auto">
          <a:xfrm>
            <a:off x="5570539" y="5291138"/>
            <a:ext cx="320675" cy="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2" name="Line 32"/>
          <p:cNvSpPr>
            <a:spLocks noChangeShapeType="1"/>
          </p:cNvSpPr>
          <p:nvPr/>
        </p:nvSpPr>
        <p:spPr bwMode="auto">
          <a:xfrm>
            <a:off x="5561014" y="5489575"/>
            <a:ext cx="320675" cy="0"/>
          </a:xfrm>
          <a:prstGeom prst="line">
            <a:avLst/>
          </a:prstGeom>
          <a:noFill/>
          <a:ln w="19050">
            <a:solidFill>
              <a:srgbClr val="008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3" name="Line 33"/>
          <p:cNvSpPr>
            <a:spLocks noChangeShapeType="1"/>
          </p:cNvSpPr>
          <p:nvPr/>
        </p:nvSpPr>
        <p:spPr bwMode="auto">
          <a:xfrm>
            <a:off x="5561014" y="5683250"/>
            <a:ext cx="320675" cy="0"/>
          </a:xfrm>
          <a:prstGeom prst="line">
            <a:avLst/>
          </a:prstGeom>
          <a:noFill/>
          <a:ln w="19050">
            <a:solidFill>
              <a:srgbClr val="A05F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4" name="Line 34"/>
          <p:cNvSpPr>
            <a:spLocks noChangeShapeType="1"/>
          </p:cNvSpPr>
          <p:nvPr/>
        </p:nvSpPr>
        <p:spPr bwMode="auto">
          <a:xfrm>
            <a:off x="7827964" y="5284788"/>
            <a:ext cx="320675" cy="0"/>
          </a:xfrm>
          <a:prstGeom prst="line">
            <a:avLst/>
          </a:prstGeom>
          <a:noFill/>
          <a:ln w="19050">
            <a:solidFill>
              <a:srgbClr val="3366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5" name="Line 35"/>
          <p:cNvSpPr>
            <a:spLocks noChangeShapeType="1"/>
          </p:cNvSpPr>
          <p:nvPr/>
        </p:nvSpPr>
        <p:spPr bwMode="auto">
          <a:xfrm>
            <a:off x="7829551" y="5473700"/>
            <a:ext cx="320675"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6" name="Text Box 36"/>
          <p:cNvSpPr txBox="1">
            <a:spLocks noChangeArrowheads="1"/>
          </p:cNvSpPr>
          <p:nvPr/>
        </p:nvSpPr>
        <p:spPr bwMode="auto">
          <a:xfrm>
            <a:off x="5895975" y="5129213"/>
            <a:ext cx="598488"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400">
                <a:solidFill>
                  <a:srgbClr val="FF0000"/>
                </a:solidFill>
              </a:rPr>
              <a:t>HOM</a:t>
            </a:r>
          </a:p>
        </p:txBody>
      </p:sp>
      <p:sp>
        <p:nvSpPr>
          <p:cNvPr id="37" name="Text Box 37"/>
          <p:cNvSpPr txBox="1">
            <a:spLocks noChangeArrowheads="1"/>
          </p:cNvSpPr>
          <p:nvPr/>
        </p:nvSpPr>
        <p:spPr bwMode="auto">
          <a:xfrm>
            <a:off x="5888039" y="5326063"/>
            <a:ext cx="1169987"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400">
                <a:solidFill>
                  <a:srgbClr val="008000"/>
                </a:solidFill>
              </a:rPr>
              <a:t>Conditioning</a:t>
            </a:r>
          </a:p>
        </p:txBody>
      </p:sp>
      <p:sp>
        <p:nvSpPr>
          <p:cNvPr id="38" name="Text Box 38"/>
          <p:cNvSpPr txBox="1">
            <a:spLocks noChangeArrowheads="1"/>
          </p:cNvSpPr>
          <p:nvPr/>
        </p:nvSpPr>
        <p:spPr bwMode="auto">
          <a:xfrm>
            <a:off x="5892801" y="5522913"/>
            <a:ext cx="1687513"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400">
                <a:solidFill>
                  <a:srgbClr val="FF0000"/>
                </a:solidFill>
              </a:rPr>
              <a:t>HOM</a:t>
            </a:r>
            <a:r>
              <a:rPr lang="en-US" sz="1400">
                <a:solidFill>
                  <a:srgbClr val="A05F00"/>
                </a:solidFill>
              </a:rPr>
              <a:t>+</a:t>
            </a:r>
            <a:r>
              <a:rPr lang="en-US" sz="1400">
                <a:solidFill>
                  <a:srgbClr val="008000"/>
                </a:solidFill>
              </a:rPr>
              <a:t>Conditioning</a:t>
            </a:r>
          </a:p>
        </p:txBody>
      </p:sp>
      <p:sp>
        <p:nvSpPr>
          <p:cNvPr id="39" name="Text Box 39"/>
          <p:cNvSpPr txBox="1">
            <a:spLocks noChangeArrowheads="1"/>
          </p:cNvSpPr>
          <p:nvPr/>
        </p:nvSpPr>
        <p:spPr bwMode="auto">
          <a:xfrm>
            <a:off x="8153400" y="5143500"/>
            <a:ext cx="9906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400">
                <a:solidFill>
                  <a:srgbClr val="3366FF"/>
                </a:solidFill>
              </a:rPr>
              <a:t>Turned on</a:t>
            </a:r>
          </a:p>
        </p:txBody>
      </p:sp>
      <p:sp>
        <p:nvSpPr>
          <p:cNvPr id="40" name="Text Box 40"/>
          <p:cNvSpPr txBox="1">
            <a:spLocks noChangeArrowheads="1"/>
          </p:cNvSpPr>
          <p:nvPr/>
        </p:nvSpPr>
        <p:spPr bwMode="auto">
          <a:xfrm>
            <a:off x="8158164" y="5340350"/>
            <a:ext cx="1335087"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400" dirty="0"/>
              <a:t>Tuner problem</a:t>
            </a:r>
          </a:p>
        </p:txBody>
      </p:sp>
      <p:sp>
        <p:nvSpPr>
          <p:cNvPr id="41" name="Text Box 41"/>
          <p:cNvSpPr txBox="1">
            <a:spLocks noChangeArrowheads="1"/>
          </p:cNvSpPr>
          <p:nvPr/>
        </p:nvSpPr>
        <p:spPr bwMode="auto">
          <a:xfrm>
            <a:off x="3617914" y="5187950"/>
            <a:ext cx="598487"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400">
                <a:solidFill>
                  <a:srgbClr val="FF0000"/>
                </a:solidFill>
              </a:rPr>
              <a:t>HOM</a:t>
            </a:r>
          </a:p>
        </p:txBody>
      </p:sp>
      <p:sp>
        <p:nvSpPr>
          <p:cNvPr id="42" name="Text Box 42"/>
          <p:cNvSpPr txBox="1">
            <a:spLocks noChangeArrowheads="1"/>
          </p:cNvSpPr>
          <p:nvPr/>
        </p:nvSpPr>
        <p:spPr bwMode="auto">
          <a:xfrm>
            <a:off x="3576639" y="5500688"/>
            <a:ext cx="69532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400"/>
              <a:t>Tuner </a:t>
            </a:r>
          </a:p>
        </p:txBody>
      </p:sp>
      <p:sp>
        <p:nvSpPr>
          <p:cNvPr id="43" name="TextBox 42"/>
          <p:cNvSpPr txBox="1"/>
          <p:nvPr/>
        </p:nvSpPr>
        <p:spPr>
          <a:xfrm>
            <a:off x="6858001" y="6400801"/>
            <a:ext cx="2529421" cy="307777"/>
          </a:xfrm>
          <a:prstGeom prst="rect">
            <a:avLst/>
          </a:prstGeom>
          <a:noFill/>
        </p:spPr>
        <p:txBody>
          <a:bodyPr wrap="none" rtlCol="0">
            <a:spAutoFit/>
          </a:bodyPr>
          <a:lstStyle/>
          <a:p>
            <a:r>
              <a:rPr lang="en-US" sz="1400" dirty="0"/>
              <a:t>(from R. </a:t>
            </a:r>
            <a:r>
              <a:rPr lang="en-US" sz="1400" dirty="0" err="1"/>
              <a:t>Campisi</a:t>
            </a:r>
            <a:r>
              <a:rPr lang="en-US" sz="1400" dirty="0"/>
              <a:t>, June 2006)</a:t>
            </a:r>
          </a:p>
        </p:txBody>
      </p:sp>
      <p:cxnSp>
        <p:nvCxnSpPr>
          <p:cNvPr id="45" name="Straight Connector 44"/>
          <p:cNvCxnSpPr/>
          <p:nvPr/>
        </p:nvCxnSpPr>
        <p:spPr>
          <a:xfrm>
            <a:off x="2057400" y="3124200"/>
            <a:ext cx="3429000"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5486400" y="2438400"/>
            <a:ext cx="5105400"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a:endCxn id="54" idx="1"/>
          </p:cNvCxnSpPr>
          <p:nvPr/>
        </p:nvCxnSpPr>
        <p:spPr>
          <a:xfrm flipV="1">
            <a:off x="7848600" y="5713512"/>
            <a:ext cx="304800" cy="1488"/>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54" name="Text Box 40"/>
          <p:cNvSpPr txBox="1">
            <a:spLocks noChangeArrowheads="1"/>
          </p:cNvSpPr>
          <p:nvPr/>
        </p:nvSpPr>
        <p:spPr bwMode="auto">
          <a:xfrm>
            <a:off x="8153401" y="5559624"/>
            <a:ext cx="1442209"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400" dirty="0">
                <a:solidFill>
                  <a:srgbClr val="0000FF"/>
                </a:solidFill>
              </a:rPr>
              <a:t>Design gradient</a:t>
            </a:r>
          </a:p>
        </p:txBody>
      </p:sp>
    </p:spTree>
    <p:extLst>
      <p:ext uri="{BB962C8B-B14F-4D97-AF65-F5344CB8AC3E}">
        <p14:creationId xmlns:p14="http://schemas.microsoft.com/office/powerpoint/2010/main" val="816610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6FFB7AE-B66C-BF41-B24B-7B10E7FE1445}"/>
              </a:ext>
            </a:extLst>
          </p:cNvPr>
          <p:cNvPicPr>
            <a:picLocks noChangeAspect="1"/>
          </p:cNvPicPr>
          <p:nvPr/>
        </p:nvPicPr>
        <p:blipFill>
          <a:blip r:embed="rId2"/>
          <a:stretch>
            <a:fillRect/>
          </a:stretch>
        </p:blipFill>
        <p:spPr>
          <a:xfrm>
            <a:off x="646570" y="1020918"/>
            <a:ext cx="10534316" cy="5095403"/>
          </a:xfrm>
          <a:prstGeom prst="rect">
            <a:avLst/>
          </a:prstGeom>
        </p:spPr>
      </p:pic>
      <p:sp>
        <p:nvSpPr>
          <p:cNvPr id="3" name="Title 2">
            <a:extLst>
              <a:ext uri="{FF2B5EF4-FFF2-40B4-BE49-F238E27FC236}">
                <a16:creationId xmlns:a16="http://schemas.microsoft.com/office/drawing/2014/main" id="{842B39E2-E919-8D44-B95F-B2C9B0D67D32}"/>
              </a:ext>
            </a:extLst>
          </p:cNvPr>
          <p:cNvSpPr>
            <a:spLocks noGrp="1"/>
          </p:cNvSpPr>
          <p:nvPr>
            <p:ph type="title"/>
          </p:nvPr>
        </p:nvSpPr>
        <p:spPr/>
        <p:txBody>
          <a:bodyPr/>
          <a:lstStyle/>
          <a:p>
            <a:r>
              <a:rPr lang="en-US" dirty="0"/>
              <a:t>SNS beam power history</a:t>
            </a:r>
          </a:p>
        </p:txBody>
      </p:sp>
      <p:sp>
        <p:nvSpPr>
          <p:cNvPr id="8" name="TextBox 7">
            <a:extLst>
              <a:ext uri="{FF2B5EF4-FFF2-40B4-BE49-F238E27FC236}">
                <a16:creationId xmlns:a16="http://schemas.microsoft.com/office/drawing/2014/main" id="{B2F1AFBA-7C29-D847-882A-9291F39DD0D3}"/>
              </a:ext>
            </a:extLst>
          </p:cNvPr>
          <p:cNvSpPr txBox="1"/>
          <p:nvPr/>
        </p:nvSpPr>
        <p:spPr>
          <a:xfrm>
            <a:off x="3753853" y="6054296"/>
            <a:ext cx="7427033" cy="590931"/>
          </a:xfrm>
          <a:prstGeom prst="rect">
            <a:avLst/>
          </a:prstGeom>
          <a:noFill/>
        </p:spPr>
        <p:txBody>
          <a:bodyPr wrap="none" rtlCol="0">
            <a:spAutoFit/>
          </a:bodyPr>
          <a:lstStyle/>
          <a:p>
            <a:pPr algn="l">
              <a:lnSpc>
                <a:spcPct val="90000"/>
              </a:lnSpc>
            </a:pPr>
            <a:r>
              <a:rPr lang="en-US" dirty="0">
                <a:latin typeface="+mn-lt"/>
              </a:rPr>
              <a:t>Availability for last fiscal year was 94.5%</a:t>
            </a:r>
          </a:p>
          <a:p>
            <a:pPr algn="l">
              <a:lnSpc>
                <a:spcPct val="90000"/>
              </a:lnSpc>
            </a:pPr>
            <a:r>
              <a:rPr lang="en-US" dirty="0">
                <a:latin typeface="+mn-lt"/>
              </a:rPr>
              <a:t>Plan to operate at 1.4 MW from now until Power Upgrade Project</a:t>
            </a:r>
          </a:p>
        </p:txBody>
      </p:sp>
      <p:cxnSp>
        <p:nvCxnSpPr>
          <p:cNvPr id="10" name="Straight Connector 9">
            <a:extLst>
              <a:ext uri="{FF2B5EF4-FFF2-40B4-BE49-F238E27FC236}">
                <a16:creationId xmlns:a16="http://schemas.microsoft.com/office/drawing/2014/main" id="{BC857926-3BDE-574D-BD63-73D53C1A482F}"/>
              </a:ext>
            </a:extLst>
          </p:cNvPr>
          <p:cNvCxnSpPr/>
          <p:nvPr/>
        </p:nvCxnSpPr>
        <p:spPr>
          <a:xfrm flipH="1">
            <a:off x="1454022" y="2018011"/>
            <a:ext cx="8919411" cy="0"/>
          </a:xfrm>
          <a:prstGeom prst="line">
            <a:avLst/>
          </a:prstGeom>
          <a:ln w="28575">
            <a:solidFill>
              <a:schemeClr val="bg1">
                <a:lumMod val="50000"/>
              </a:schemeClr>
            </a:solidFill>
            <a:prstDash val="dash"/>
            <a:miter lim="800000"/>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DE84E8F-30BE-A548-A18B-31E724080EBE}"/>
              </a:ext>
            </a:extLst>
          </p:cNvPr>
          <p:cNvSpPr txBox="1"/>
          <p:nvPr/>
        </p:nvSpPr>
        <p:spPr>
          <a:xfrm>
            <a:off x="4499382" y="1620242"/>
            <a:ext cx="1002197" cy="341632"/>
          </a:xfrm>
          <a:prstGeom prst="rect">
            <a:avLst/>
          </a:prstGeom>
          <a:solidFill>
            <a:schemeClr val="bg1"/>
          </a:solidFill>
        </p:spPr>
        <p:txBody>
          <a:bodyPr wrap="none" rtlCol="0">
            <a:spAutoFit/>
          </a:bodyPr>
          <a:lstStyle/>
          <a:p>
            <a:pPr algn="l">
              <a:lnSpc>
                <a:spcPct val="90000"/>
              </a:lnSpc>
            </a:pPr>
            <a:r>
              <a:rPr lang="en-US" dirty="0">
                <a:latin typeface="+mn-lt"/>
              </a:rPr>
              <a:t>1.4 MW</a:t>
            </a:r>
          </a:p>
        </p:txBody>
      </p:sp>
      <p:sp>
        <p:nvSpPr>
          <p:cNvPr id="4" name="Left Brace 3">
            <a:extLst>
              <a:ext uri="{FF2B5EF4-FFF2-40B4-BE49-F238E27FC236}">
                <a16:creationId xmlns:a16="http://schemas.microsoft.com/office/drawing/2014/main" id="{8320CF5E-2B71-D848-B441-408E231761A4}"/>
              </a:ext>
            </a:extLst>
          </p:cNvPr>
          <p:cNvSpPr/>
          <p:nvPr/>
        </p:nvSpPr>
        <p:spPr>
          <a:xfrm rot="5400000">
            <a:off x="8645973" y="-77903"/>
            <a:ext cx="294625" cy="3160296"/>
          </a:xfrm>
          <a:prstGeom prst="leftBrace">
            <a:avLst/>
          </a:prstGeom>
          <a:ln w="28575">
            <a:solidFill>
              <a:schemeClr val="bg1">
                <a:lumMod val="50000"/>
              </a:schemeClr>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E4F03344-8BCA-E047-BA93-D94FCA3D02E6}"/>
              </a:ext>
            </a:extLst>
          </p:cNvPr>
          <p:cNvSpPr txBox="1"/>
          <p:nvPr/>
        </p:nvSpPr>
        <p:spPr>
          <a:xfrm>
            <a:off x="7213137" y="492012"/>
            <a:ext cx="3473116" cy="840230"/>
          </a:xfrm>
          <a:prstGeom prst="rect">
            <a:avLst/>
          </a:prstGeom>
          <a:noFill/>
        </p:spPr>
        <p:txBody>
          <a:bodyPr wrap="square" rtlCol="0">
            <a:spAutoFit/>
          </a:bodyPr>
          <a:lstStyle/>
          <a:p>
            <a:pPr algn="l">
              <a:lnSpc>
                <a:spcPct val="90000"/>
              </a:lnSpc>
            </a:pPr>
            <a:r>
              <a:rPr lang="en-US" dirty="0">
                <a:latin typeface="+mn-lt"/>
              </a:rPr>
              <a:t>Beam power administratively limited by target most of this time</a:t>
            </a:r>
          </a:p>
        </p:txBody>
      </p:sp>
      <p:cxnSp>
        <p:nvCxnSpPr>
          <p:cNvPr id="5" name="Straight Arrow Connector 4">
            <a:extLst>
              <a:ext uri="{FF2B5EF4-FFF2-40B4-BE49-F238E27FC236}">
                <a16:creationId xmlns:a16="http://schemas.microsoft.com/office/drawing/2014/main" id="{1D6F7B94-5B0B-D940-B92F-0DEE1BCB065C}"/>
              </a:ext>
            </a:extLst>
          </p:cNvPr>
          <p:cNvCxnSpPr/>
          <p:nvPr/>
        </p:nvCxnSpPr>
        <p:spPr>
          <a:xfrm>
            <a:off x="1566153" y="2957209"/>
            <a:ext cx="2110902" cy="0"/>
          </a:xfrm>
          <a:prstGeom prst="straightConnector1">
            <a:avLst/>
          </a:prstGeom>
          <a:ln w="28575">
            <a:solidFill>
              <a:schemeClr val="bg1">
                <a:lumMod val="50000"/>
              </a:schemeClr>
            </a:solidFill>
            <a:miter lim="800000"/>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F730D05-45FB-C340-8BA9-EBA1F914F36E}"/>
              </a:ext>
            </a:extLst>
          </p:cNvPr>
          <p:cNvSpPr txBox="1"/>
          <p:nvPr/>
        </p:nvSpPr>
        <p:spPr>
          <a:xfrm>
            <a:off x="1712068" y="2657177"/>
            <a:ext cx="1622560" cy="341632"/>
          </a:xfrm>
          <a:prstGeom prst="rect">
            <a:avLst/>
          </a:prstGeom>
          <a:noFill/>
        </p:spPr>
        <p:txBody>
          <a:bodyPr wrap="none" rtlCol="0">
            <a:spAutoFit/>
          </a:bodyPr>
          <a:lstStyle/>
          <a:p>
            <a:pPr algn="l">
              <a:lnSpc>
                <a:spcPct val="90000"/>
              </a:lnSpc>
            </a:pPr>
            <a:r>
              <a:rPr lang="en-US" dirty="0">
                <a:latin typeface="+mn-lt"/>
              </a:rPr>
              <a:t>~3 y to 1 MW</a:t>
            </a:r>
          </a:p>
        </p:txBody>
      </p:sp>
    </p:spTree>
    <p:extLst>
      <p:ext uri="{BB962C8B-B14F-4D97-AF65-F5344CB8AC3E}">
        <p14:creationId xmlns:p14="http://schemas.microsoft.com/office/powerpoint/2010/main" val="1272652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0210" name="Rectangle 2"/>
          <p:cNvSpPr>
            <a:spLocks noGrp="1" noChangeArrowheads="1"/>
          </p:cNvSpPr>
          <p:nvPr>
            <p:ph type="title"/>
          </p:nvPr>
        </p:nvSpPr>
        <p:spPr/>
        <p:txBody>
          <a:bodyPr/>
          <a:lstStyle/>
          <a:p>
            <a:r>
              <a:rPr lang="en-US"/>
              <a:t>Commissioning Timeline</a:t>
            </a:r>
          </a:p>
        </p:txBody>
      </p:sp>
      <p:sp>
        <p:nvSpPr>
          <p:cNvPr id="990211" name="Rectangle 3"/>
          <p:cNvSpPr>
            <a:spLocks noChangeArrowheads="1"/>
          </p:cNvSpPr>
          <p:nvPr/>
        </p:nvSpPr>
        <p:spPr bwMode="auto">
          <a:xfrm>
            <a:off x="1816101" y="2326760"/>
            <a:ext cx="8209642" cy="369332"/>
          </a:xfrm>
          <a:prstGeom prst="rect">
            <a:avLst/>
          </a:prstGeom>
          <a:solidFill>
            <a:srgbClr val="CCEC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sp>
        <p:nvSpPr>
          <p:cNvPr id="990212" name="Rectangle 4"/>
          <p:cNvSpPr>
            <a:spLocks noChangeArrowheads="1"/>
          </p:cNvSpPr>
          <p:nvPr/>
        </p:nvSpPr>
        <p:spPr bwMode="auto">
          <a:xfrm>
            <a:off x="3306764" y="2324101"/>
            <a:ext cx="346075" cy="37147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990213" name="Rectangle 5"/>
          <p:cNvSpPr>
            <a:spLocks noChangeArrowheads="1"/>
          </p:cNvSpPr>
          <p:nvPr/>
        </p:nvSpPr>
        <p:spPr bwMode="auto">
          <a:xfrm>
            <a:off x="4440239" y="2319339"/>
            <a:ext cx="346075" cy="37147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990214" name="Rectangle 6"/>
          <p:cNvSpPr>
            <a:spLocks noChangeArrowheads="1"/>
          </p:cNvSpPr>
          <p:nvPr/>
        </p:nvSpPr>
        <p:spPr bwMode="auto">
          <a:xfrm>
            <a:off x="8343900" y="2338389"/>
            <a:ext cx="122238" cy="37147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990215" name="Rectangle 7"/>
          <p:cNvSpPr>
            <a:spLocks noChangeArrowheads="1"/>
          </p:cNvSpPr>
          <p:nvPr/>
        </p:nvSpPr>
        <p:spPr bwMode="auto">
          <a:xfrm>
            <a:off x="7256464" y="2332039"/>
            <a:ext cx="346075" cy="37147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990216" name="Line 8"/>
          <p:cNvSpPr>
            <a:spLocks noChangeShapeType="1"/>
          </p:cNvSpPr>
          <p:nvPr/>
        </p:nvSpPr>
        <p:spPr bwMode="auto">
          <a:xfrm>
            <a:off x="2014538" y="2093914"/>
            <a:ext cx="0" cy="847725"/>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990217" name="Line 9"/>
          <p:cNvSpPr>
            <a:spLocks noChangeShapeType="1"/>
          </p:cNvSpPr>
          <p:nvPr/>
        </p:nvSpPr>
        <p:spPr bwMode="auto">
          <a:xfrm>
            <a:off x="3533775" y="2060576"/>
            <a:ext cx="0" cy="847725"/>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990218" name="Line 10"/>
          <p:cNvSpPr>
            <a:spLocks noChangeShapeType="1"/>
          </p:cNvSpPr>
          <p:nvPr/>
        </p:nvSpPr>
        <p:spPr bwMode="auto">
          <a:xfrm>
            <a:off x="4903788" y="2079626"/>
            <a:ext cx="0" cy="847725"/>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990219" name="Line 11"/>
          <p:cNvSpPr>
            <a:spLocks noChangeShapeType="1"/>
          </p:cNvSpPr>
          <p:nvPr/>
        </p:nvSpPr>
        <p:spPr bwMode="auto">
          <a:xfrm>
            <a:off x="7905750" y="2074864"/>
            <a:ext cx="0" cy="847725"/>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990220" name="Line 12"/>
          <p:cNvSpPr>
            <a:spLocks noChangeShapeType="1"/>
          </p:cNvSpPr>
          <p:nvPr/>
        </p:nvSpPr>
        <p:spPr bwMode="auto">
          <a:xfrm>
            <a:off x="9583738" y="2119314"/>
            <a:ext cx="0" cy="847725"/>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990221" name="Line 13"/>
          <p:cNvSpPr>
            <a:spLocks noChangeShapeType="1"/>
          </p:cNvSpPr>
          <p:nvPr/>
        </p:nvSpPr>
        <p:spPr bwMode="auto">
          <a:xfrm>
            <a:off x="6394450" y="2100264"/>
            <a:ext cx="0" cy="847725"/>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990222" name="Rectangle 14"/>
          <p:cNvSpPr>
            <a:spLocks noChangeArrowheads="1"/>
          </p:cNvSpPr>
          <p:nvPr/>
        </p:nvSpPr>
        <p:spPr bwMode="auto">
          <a:xfrm>
            <a:off x="5241926" y="2325689"/>
            <a:ext cx="187325" cy="37147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990223" name="Rectangle 15"/>
          <p:cNvSpPr>
            <a:spLocks noChangeArrowheads="1"/>
          </p:cNvSpPr>
          <p:nvPr/>
        </p:nvSpPr>
        <p:spPr bwMode="auto">
          <a:xfrm>
            <a:off x="5951539" y="2338389"/>
            <a:ext cx="346075" cy="37147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990224" name="Text Box 16"/>
          <p:cNvSpPr txBox="1">
            <a:spLocks noChangeArrowheads="1"/>
          </p:cNvSpPr>
          <p:nvPr/>
        </p:nvSpPr>
        <p:spPr bwMode="auto">
          <a:xfrm>
            <a:off x="2225675" y="1630363"/>
            <a:ext cx="12065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400" dirty="0">
                <a:cs typeface="Arial" charset="0"/>
              </a:rPr>
              <a:t>2002</a:t>
            </a:r>
          </a:p>
        </p:txBody>
      </p:sp>
      <p:sp>
        <p:nvSpPr>
          <p:cNvPr id="990225" name="Text Box 17"/>
          <p:cNvSpPr txBox="1">
            <a:spLocks noChangeArrowheads="1"/>
          </p:cNvSpPr>
          <p:nvPr/>
        </p:nvSpPr>
        <p:spPr bwMode="auto">
          <a:xfrm>
            <a:off x="3649663" y="1624013"/>
            <a:ext cx="12065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400">
                <a:cs typeface="Arial" charset="0"/>
              </a:rPr>
              <a:t>2003</a:t>
            </a:r>
          </a:p>
        </p:txBody>
      </p:sp>
      <p:sp>
        <p:nvSpPr>
          <p:cNvPr id="990226" name="Text Box 18"/>
          <p:cNvSpPr txBox="1">
            <a:spLocks noChangeArrowheads="1"/>
          </p:cNvSpPr>
          <p:nvPr/>
        </p:nvSpPr>
        <p:spPr bwMode="auto">
          <a:xfrm>
            <a:off x="5046663" y="1643063"/>
            <a:ext cx="12065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400">
                <a:cs typeface="Arial" charset="0"/>
              </a:rPr>
              <a:t>2004</a:t>
            </a:r>
          </a:p>
        </p:txBody>
      </p:sp>
      <p:sp>
        <p:nvSpPr>
          <p:cNvPr id="990227" name="Text Box 19"/>
          <p:cNvSpPr txBox="1">
            <a:spLocks noChangeArrowheads="1"/>
          </p:cNvSpPr>
          <p:nvPr/>
        </p:nvSpPr>
        <p:spPr bwMode="auto">
          <a:xfrm>
            <a:off x="6562725" y="1649413"/>
            <a:ext cx="12065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400">
                <a:cs typeface="Arial" charset="0"/>
              </a:rPr>
              <a:t>2005</a:t>
            </a:r>
          </a:p>
        </p:txBody>
      </p:sp>
      <p:sp>
        <p:nvSpPr>
          <p:cNvPr id="990228" name="Text Box 20"/>
          <p:cNvSpPr txBox="1">
            <a:spLocks noChangeArrowheads="1"/>
          </p:cNvSpPr>
          <p:nvPr/>
        </p:nvSpPr>
        <p:spPr bwMode="auto">
          <a:xfrm>
            <a:off x="8212138" y="1644651"/>
            <a:ext cx="12065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400">
                <a:cs typeface="Arial" charset="0"/>
              </a:rPr>
              <a:t>2006</a:t>
            </a:r>
          </a:p>
        </p:txBody>
      </p:sp>
      <p:sp>
        <p:nvSpPr>
          <p:cNvPr id="990229" name="Rectangle 21"/>
          <p:cNvSpPr>
            <a:spLocks noChangeArrowheads="1"/>
          </p:cNvSpPr>
          <p:nvPr/>
        </p:nvSpPr>
        <p:spPr bwMode="auto">
          <a:xfrm>
            <a:off x="7951788" y="2332039"/>
            <a:ext cx="227012" cy="37147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990230" name="Text Box 22"/>
          <p:cNvSpPr txBox="1">
            <a:spLocks noChangeArrowheads="1"/>
          </p:cNvSpPr>
          <p:nvPr/>
        </p:nvSpPr>
        <p:spPr bwMode="auto">
          <a:xfrm>
            <a:off x="4105276" y="4333875"/>
            <a:ext cx="2239963" cy="457200"/>
          </a:xfrm>
          <a:prstGeom prst="rect">
            <a:avLst/>
          </a:prstGeom>
          <a:solidFill>
            <a:srgbClr val="FFFF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2400"/>
              <a:t>DTL Tanks 1-3</a:t>
            </a:r>
          </a:p>
        </p:txBody>
      </p:sp>
      <p:sp>
        <p:nvSpPr>
          <p:cNvPr id="990231" name="Line 23"/>
          <p:cNvSpPr>
            <a:spLocks noChangeShapeType="1"/>
          </p:cNvSpPr>
          <p:nvPr/>
        </p:nvSpPr>
        <p:spPr bwMode="auto">
          <a:xfrm>
            <a:off x="3459163" y="2743201"/>
            <a:ext cx="0" cy="39687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990232" name="Line 24"/>
          <p:cNvSpPr>
            <a:spLocks noChangeShapeType="1"/>
          </p:cNvSpPr>
          <p:nvPr/>
        </p:nvSpPr>
        <p:spPr bwMode="auto">
          <a:xfrm>
            <a:off x="4611688" y="2716213"/>
            <a:ext cx="0" cy="102076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990233" name="Line 25"/>
          <p:cNvSpPr>
            <a:spLocks noChangeShapeType="1"/>
          </p:cNvSpPr>
          <p:nvPr/>
        </p:nvSpPr>
        <p:spPr bwMode="auto">
          <a:xfrm>
            <a:off x="5326063" y="2703513"/>
            <a:ext cx="0" cy="167005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990234" name="Line 26"/>
          <p:cNvSpPr>
            <a:spLocks noChangeShapeType="1"/>
          </p:cNvSpPr>
          <p:nvPr/>
        </p:nvSpPr>
        <p:spPr bwMode="auto">
          <a:xfrm>
            <a:off x="6140450" y="2703514"/>
            <a:ext cx="0" cy="38417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990235" name="Line 27"/>
          <p:cNvSpPr>
            <a:spLocks noChangeShapeType="1"/>
          </p:cNvSpPr>
          <p:nvPr/>
        </p:nvSpPr>
        <p:spPr bwMode="auto">
          <a:xfrm>
            <a:off x="7424738" y="2716213"/>
            <a:ext cx="0" cy="103505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990236" name="Line 28"/>
          <p:cNvSpPr>
            <a:spLocks noChangeShapeType="1"/>
          </p:cNvSpPr>
          <p:nvPr/>
        </p:nvSpPr>
        <p:spPr bwMode="auto">
          <a:xfrm>
            <a:off x="8056563" y="2717801"/>
            <a:ext cx="0" cy="1643063"/>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990237" name="Line 29"/>
          <p:cNvSpPr>
            <a:spLocks noChangeShapeType="1"/>
          </p:cNvSpPr>
          <p:nvPr/>
        </p:nvSpPr>
        <p:spPr bwMode="auto">
          <a:xfrm>
            <a:off x="8401050" y="2703514"/>
            <a:ext cx="0" cy="235902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990238" name="Text Box 30"/>
          <p:cNvSpPr txBox="1">
            <a:spLocks noChangeArrowheads="1"/>
          </p:cNvSpPr>
          <p:nvPr/>
        </p:nvSpPr>
        <p:spPr bwMode="auto">
          <a:xfrm>
            <a:off x="2609850" y="3073400"/>
            <a:ext cx="1563688" cy="457200"/>
          </a:xfrm>
          <a:prstGeom prst="rect">
            <a:avLst/>
          </a:prstGeom>
          <a:solidFill>
            <a:srgbClr val="FFFF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2400"/>
              <a:t>Front-End</a:t>
            </a:r>
          </a:p>
        </p:txBody>
      </p:sp>
      <p:sp>
        <p:nvSpPr>
          <p:cNvPr id="990239" name="Text Box 31"/>
          <p:cNvSpPr txBox="1">
            <a:spLocks noChangeArrowheads="1"/>
          </p:cNvSpPr>
          <p:nvPr/>
        </p:nvSpPr>
        <p:spPr bwMode="auto">
          <a:xfrm>
            <a:off x="3635375" y="3692525"/>
            <a:ext cx="1881188" cy="457200"/>
          </a:xfrm>
          <a:prstGeom prst="rect">
            <a:avLst/>
          </a:prstGeom>
          <a:solidFill>
            <a:srgbClr val="FFFF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2400"/>
              <a:t>DTL Tank 1</a:t>
            </a:r>
          </a:p>
        </p:txBody>
      </p:sp>
      <p:sp>
        <p:nvSpPr>
          <p:cNvPr id="990240" name="Text Box 32"/>
          <p:cNvSpPr txBox="1">
            <a:spLocks noChangeArrowheads="1"/>
          </p:cNvSpPr>
          <p:nvPr/>
        </p:nvSpPr>
        <p:spPr bwMode="auto">
          <a:xfrm>
            <a:off x="5416550" y="3117850"/>
            <a:ext cx="1563688" cy="457200"/>
          </a:xfrm>
          <a:prstGeom prst="rect">
            <a:avLst/>
          </a:prstGeom>
          <a:solidFill>
            <a:srgbClr val="FFFF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2400"/>
              <a:t>DTL/CCL</a:t>
            </a:r>
          </a:p>
        </p:txBody>
      </p:sp>
      <p:sp>
        <p:nvSpPr>
          <p:cNvPr id="990241" name="Text Box 33"/>
          <p:cNvSpPr txBox="1">
            <a:spLocks noChangeArrowheads="1"/>
          </p:cNvSpPr>
          <p:nvPr/>
        </p:nvSpPr>
        <p:spPr bwMode="auto">
          <a:xfrm>
            <a:off x="6735763" y="3622675"/>
            <a:ext cx="1403350" cy="457200"/>
          </a:xfrm>
          <a:prstGeom prst="rect">
            <a:avLst/>
          </a:prstGeom>
          <a:solidFill>
            <a:srgbClr val="FFFF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2400"/>
              <a:t>SCL</a:t>
            </a:r>
          </a:p>
        </p:txBody>
      </p:sp>
      <p:sp>
        <p:nvSpPr>
          <p:cNvPr id="990242" name="Text Box 34"/>
          <p:cNvSpPr txBox="1">
            <a:spLocks noChangeArrowheads="1"/>
          </p:cNvSpPr>
          <p:nvPr/>
        </p:nvSpPr>
        <p:spPr bwMode="auto">
          <a:xfrm>
            <a:off x="7423151" y="4289425"/>
            <a:ext cx="1152525" cy="457200"/>
          </a:xfrm>
          <a:prstGeom prst="rect">
            <a:avLst/>
          </a:prstGeom>
          <a:solidFill>
            <a:srgbClr val="FFFF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2400"/>
              <a:t>Ring</a:t>
            </a:r>
          </a:p>
        </p:txBody>
      </p:sp>
      <p:sp>
        <p:nvSpPr>
          <p:cNvPr id="990243" name="Text Box 35"/>
          <p:cNvSpPr txBox="1">
            <a:spLocks noChangeArrowheads="1"/>
          </p:cNvSpPr>
          <p:nvPr/>
        </p:nvSpPr>
        <p:spPr bwMode="auto">
          <a:xfrm>
            <a:off x="7815264" y="5038725"/>
            <a:ext cx="1152525" cy="457200"/>
          </a:xfrm>
          <a:prstGeom prst="rect">
            <a:avLst/>
          </a:prstGeom>
          <a:solidFill>
            <a:srgbClr val="FFFF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2400"/>
              <a:t>Target</a:t>
            </a:r>
          </a:p>
        </p:txBody>
      </p:sp>
      <p:sp>
        <p:nvSpPr>
          <p:cNvPr id="990244" name="AutoShape 36"/>
          <p:cNvSpPr>
            <a:spLocks noChangeArrowheads="1"/>
          </p:cNvSpPr>
          <p:nvPr/>
        </p:nvSpPr>
        <p:spPr bwMode="auto">
          <a:xfrm rot="5400000">
            <a:off x="9807575" y="2158882"/>
            <a:ext cx="914400" cy="733663"/>
          </a:xfrm>
          <a:prstGeom prst="triangle">
            <a:avLst>
              <a:gd name="adj" fmla="val 50000"/>
            </a:avLst>
          </a:prstGeom>
          <a:solidFill>
            <a:srgbClr val="CCEC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2" name="TextBox 1">
            <a:extLst>
              <a:ext uri="{FF2B5EF4-FFF2-40B4-BE49-F238E27FC236}">
                <a16:creationId xmlns:a16="http://schemas.microsoft.com/office/drawing/2014/main" id="{66B6095B-C726-3842-92C8-940B8AE58430}"/>
              </a:ext>
            </a:extLst>
          </p:cNvPr>
          <p:cNvSpPr txBox="1"/>
          <p:nvPr/>
        </p:nvSpPr>
        <p:spPr>
          <a:xfrm>
            <a:off x="3067396" y="5893724"/>
            <a:ext cx="6598281" cy="341632"/>
          </a:xfrm>
          <a:prstGeom prst="rect">
            <a:avLst/>
          </a:prstGeom>
          <a:noFill/>
        </p:spPr>
        <p:txBody>
          <a:bodyPr wrap="none" rtlCol="0">
            <a:spAutoFit/>
          </a:bodyPr>
          <a:lstStyle/>
          <a:p>
            <a:pPr algn="l">
              <a:lnSpc>
                <a:spcPct val="90000"/>
              </a:lnSpc>
            </a:pPr>
            <a:r>
              <a:rPr lang="en-US" dirty="0">
                <a:latin typeface="+mn-lt"/>
              </a:rPr>
              <a:t>Total commissioning duration was about 3 years 7 months</a:t>
            </a:r>
          </a:p>
        </p:txBody>
      </p:sp>
    </p:spTree>
    <p:extLst>
      <p:ext uri="{BB962C8B-B14F-4D97-AF65-F5344CB8AC3E}">
        <p14:creationId xmlns:p14="http://schemas.microsoft.com/office/powerpoint/2010/main" val="4264328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we did it</a:t>
            </a:r>
          </a:p>
        </p:txBody>
      </p:sp>
      <p:sp>
        <p:nvSpPr>
          <p:cNvPr id="3" name="Content Placeholder 2"/>
          <p:cNvSpPr>
            <a:spLocks noGrp="1"/>
          </p:cNvSpPr>
          <p:nvPr>
            <p:ph idx="1"/>
          </p:nvPr>
        </p:nvSpPr>
        <p:spPr>
          <a:xfrm>
            <a:off x="429767" y="1114892"/>
            <a:ext cx="11430000" cy="4047778"/>
          </a:xfrm>
        </p:spPr>
        <p:txBody>
          <a:bodyPr/>
          <a:lstStyle/>
          <a:p>
            <a:r>
              <a:rPr lang="en-US" sz="2600" dirty="0"/>
              <a:t>Each section of the accelerator complex had an assigned physicist (area manager)</a:t>
            </a:r>
          </a:p>
          <a:p>
            <a:pPr lvl="1"/>
            <a:r>
              <a:rPr lang="en-US" sz="2200" dirty="0"/>
              <a:t>Responsible for the overall commissioning and performance of that section</a:t>
            </a:r>
          </a:p>
          <a:p>
            <a:pPr lvl="1"/>
            <a:r>
              <a:rPr lang="en-US" sz="2200" dirty="0"/>
              <a:t>Four areas: Front end, warm </a:t>
            </a:r>
            <a:r>
              <a:rPr lang="en-US" sz="2200" dirty="0" err="1"/>
              <a:t>linac</a:t>
            </a:r>
            <a:r>
              <a:rPr lang="en-US" sz="2200" dirty="0"/>
              <a:t>, cold </a:t>
            </a:r>
            <a:r>
              <a:rPr lang="en-US" sz="2200" dirty="0" err="1"/>
              <a:t>linac</a:t>
            </a:r>
            <a:r>
              <a:rPr lang="en-US" sz="2200" dirty="0"/>
              <a:t>, HEBT/Ring/RTBT</a:t>
            </a:r>
          </a:p>
          <a:p>
            <a:pPr lvl="1"/>
            <a:r>
              <a:rPr lang="en-US" sz="2200" dirty="0"/>
              <a:t>Front end later combined with warm </a:t>
            </a:r>
            <a:r>
              <a:rPr lang="en-US" sz="2200" dirty="0" err="1"/>
              <a:t>linac</a:t>
            </a:r>
            <a:r>
              <a:rPr lang="en-US" sz="2200" dirty="0"/>
              <a:t> to make one area</a:t>
            </a:r>
          </a:p>
          <a:p>
            <a:r>
              <a:rPr lang="en-US" sz="2600" dirty="0"/>
              <a:t>Commissioning shifts were staffed 24/7, 2 physicists per 8 hour shift</a:t>
            </a:r>
          </a:p>
          <a:p>
            <a:pPr lvl="1"/>
            <a:r>
              <a:rPr lang="en-US" sz="2200" dirty="0"/>
              <a:t>Technical support called in as needed </a:t>
            </a:r>
          </a:p>
          <a:p>
            <a:r>
              <a:rPr lang="en-US" sz="2600" dirty="0"/>
              <a:t>Commissioned with beam in 7 stages (5 for linac, 2 for Ring and target) over ~3.5 years</a:t>
            </a:r>
          </a:p>
          <a:p>
            <a:r>
              <a:rPr lang="en-US" sz="2600" dirty="0"/>
              <a:t>Front End through CCL-3 “control room” was a few computer stations in the Front End building, hard hats and safety shoes were required </a:t>
            </a:r>
          </a:p>
        </p:txBody>
      </p:sp>
    </p:spTree>
    <p:extLst>
      <p:ext uri="{BB962C8B-B14F-4D97-AF65-F5344CB8AC3E}">
        <p14:creationId xmlns:p14="http://schemas.microsoft.com/office/powerpoint/2010/main" val="4191944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we did it (cont.)</a:t>
            </a:r>
          </a:p>
        </p:txBody>
      </p:sp>
      <p:sp>
        <p:nvSpPr>
          <p:cNvPr id="3" name="Content Placeholder 2"/>
          <p:cNvSpPr>
            <a:spLocks noGrp="1"/>
          </p:cNvSpPr>
          <p:nvPr>
            <p:ph idx="1"/>
          </p:nvPr>
        </p:nvSpPr>
        <p:spPr>
          <a:xfrm>
            <a:off x="497040" y="1057743"/>
            <a:ext cx="11430000" cy="4047778"/>
          </a:xfrm>
        </p:spPr>
        <p:txBody>
          <a:bodyPr/>
          <a:lstStyle/>
          <a:p>
            <a:r>
              <a:rPr lang="en-US" sz="2600" dirty="0"/>
              <a:t>Commissioned DTL-1 (7.5 MeV output energy) with a special diagnostics beam line (D-plate) that had a high-power beam stop. We used it to demonstrate 1.0 MW equivalent power (26 mA </a:t>
            </a:r>
            <a:r>
              <a:rPr lang="en-US" sz="2600" dirty="0" err="1"/>
              <a:t>pk</a:t>
            </a:r>
            <a:r>
              <a:rPr lang="en-US" sz="2600" dirty="0"/>
              <a:t>, 650 us, 60 Hz) in 2003. After that did not return to 1 MW beam parameters until 2009.</a:t>
            </a:r>
            <a:endParaRPr lang="en-US" sz="1800" dirty="0"/>
          </a:p>
          <a:p>
            <a:r>
              <a:rPr lang="en-US" sz="2600" dirty="0"/>
              <a:t>After initial low intensity commissioning, large fraction of accelerator physics time was spent developing low-loss tunes for the next step in beam power </a:t>
            </a:r>
          </a:p>
        </p:txBody>
      </p:sp>
    </p:spTree>
    <p:extLst>
      <p:ext uri="{BB962C8B-B14F-4D97-AF65-F5344CB8AC3E}">
        <p14:creationId xmlns:p14="http://schemas.microsoft.com/office/powerpoint/2010/main" val="2724700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1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371600"/>
            <a:ext cx="8534400" cy="4021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76802" name="Rectangle 2"/>
          <p:cNvSpPr>
            <a:spLocks noGrp="1" noChangeArrowheads="1"/>
          </p:cNvSpPr>
          <p:nvPr>
            <p:ph type="title"/>
          </p:nvPr>
        </p:nvSpPr>
        <p:spPr/>
        <p:txBody>
          <a:bodyPr/>
          <a:lstStyle/>
          <a:p>
            <a:r>
              <a:rPr lang="en-US"/>
              <a:t> </a:t>
            </a:r>
          </a:p>
        </p:txBody>
      </p:sp>
      <p:sp>
        <p:nvSpPr>
          <p:cNvPr id="76810" name="Rectangle 10"/>
          <p:cNvSpPr>
            <a:spLocks noChangeArrowheads="1"/>
          </p:cNvSpPr>
          <p:nvPr/>
        </p:nvSpPr>
        <p:spPr bwMode="auto">
          <a:xfrm>
            <a:off x="1828800" y="-123825"/>
            <a:ext cx="7391400"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l">
              <a:spcBef>
                <a:spcPct val="0"/>
              </a:spcBef>
            </a:pPr>
            <a:r>
              <a:rPr lang="en-US" sz="2600" b="1">
                <a:solidFill>
                  <a:schemeClr val="tx2"/>
                </a:solidFill>
              </a:rPr>
              <a:t> </a:t>
            </a:r>
          </a:p>
        </p:txBody>
      </p:sp>
      <p:sp>
        <p:nvSpPr>
          <p:cNvPr id="76812" name="Text Box 12"/>
          <p:cNvSpPr txBox="1">
            <a:spLocks noChangeArrowheads="1"/>
          </p:cNvSpPr>
          <p:nvPr/>
        </p:nvSpPr>
        <p:spPr bwMode="auto">
          <a:xfrm>
            <a:off x="7696200" y="4648200"/>
            <a:ext cx="19050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r>
              <a:rPr lang="en-US" sz="1400" b="1">
                <a:solidFill>
                  <a:srgbClr val="A50021"/>
                </a:solidFill>
              </a:rPr>
              <a:t>Linac Dump 7.5 KW</a:t>
            </a:r>
            <a:endParaRPr lang="en-US" sz="1400" b="1"/>
          </a:p>
          <a:p>
            <a:pPr algn="l"/>
            <a:endParaRPr lang="en-US" sz="1400" b="1"/>
          </a:p>
        </p:txBody>
      </p:sp>
      <p:sp>
        <p:nvSpPr>
          <p:cNvPr id="76813" name="Text Box 13"/>
          <p:cNvSpPr txBox="1">
            <a:spLocks noChangeArrowheads="1"/>
          </p:cNvSpPr>
          <p:nvPr/>
        </p:nvSpPr>
        <p:spPr bwMode="auto">
          <a:xfrm>
            <a:off x="6781800" y="990600"/>
            <a:ext cx="23622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r>
              <a:rPr lang="en-US" sz="1400" b="1">
                <a:solidFill>
                  <a:srgbClr val="A50021"/>
                </a:solidFill>
              </a:rPr>
              <a:t>Injection Dump 150kW</a:t>
            </a:r>
            <a:endParaRPr lang="en-US" sz="1400" b="1"/>
          </a:p>
        </p:txBody>
      </p:sp>
      <p:sp>
        <p:nvSpPr>
          <p:cNvPr id="76814" name="Text Box 14"/>
          <p:cNvSpPr txBox="1">
            <a:spLocks noChangeArrowheads="1"/>
          </p:cNvSpPr>
          <p:nvPr/>
        </p:nvSpPr>
        <p:spPr bwMode="auto">
          <a:xfrm>
            <a:off x="8915400" y="2667000"/>
            <a:ext cx="17526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r>
              <a:rPr lang="en-US" sz="1400" b="1">
                <a:solidFill>
                  <a:srgbClr val="A50021"/>
                </a:solidFill>
              </a:rPr>
              <a:t>Extraction Dump 7.5KW</a:t>
            </a:r>
            <a:endParaRPr lang="en-US" sz="1400" b="1"/>
          </a:p>
        </p:txBody>
      </p:sp>
      <p:sp>
        <p:nvSpPr>
          <p:cNvPr id="76815" name="Text Box 15"/>
          <p:cNvSpPr txBox="1">
            <a:spLocks noChangeArrowheads="1"/>
          </p:cNvSpPr>
          <p:nvPr/>
        </p:nvSpPr>
        <p:spPr bwMode="auto">
          <a:xfrm>
            <a:off x="2667000" y="1981200"/>
            <a:ext cx="1981200" cy="915988"/>
          </a:xfrm>
          <a:prstGeom prst="rect">
            <a:avLst/>
          </a:prstGeom>
          <a:solidFill>
            <a:srgbClr val="00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a:t>End of Linac - HEBT Gate PPS 1.0, 1.2</a:t>
            </a:r>
          </a:p>
        </p:txBody>
      </p:sp>
      <p:sp>
        <p:nvSpPr>
          <p:cNvPr id="76816" name="Line 16"/>
          <p:cNvSpPr>
            <a:spLocks noChangeShapeType="1"/>
          </p:cNvSpPr>
          <p:nvPr/>
        </p:nvSpPr>
        <p:spPr bwMode="auto">
          <a:xfrm>
            <a:off x="4419600" y="2667000"/>
            <a:ext cx="17526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6817" name="Text Box 17"/>
          <p:cNvSpPr txBox="1">
            <a:spLocks noChangeArrowheads="1"/>
          </p:cNvSpPr>
          <p:nvPr/>
        </p:nvSpPr>
        <p:spPr bwMode="auto">
          <a:xfrm>
            <a:off x="2286000" y="4114801"/>
            <a:ext cx="1828800" cy="1200329"/>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dirty="0"/>
              <a:t>DTL Tank 1 </a:t>
            </a:r>
          </a:p>
          <a:p>
            <a:r>
              <a:rPr lang="en-US" dirty="0"/>
              <a:t>and</a:t>
            </a:r>
          </a:p>
          <a:p>
            <a:r>
              <a:rPr lang="en-US" dirty="0"/>
              <a:t>DTL Tanks 1-3 </a:t>
            </a:r>
          </a:p>
          <a:p>
            <a:r>
              <a:rPr lang="en-US" dirty="0"/>
              <a:t>PPS 0.4/0.5</a:t>
            </a:r>
          </a:p>
        </p:txBody>
      </p:sp>
      <p:sp>
        <p:nvSpPr>
          <p:cNvPr id="76818" name="Line 18"/>
          <p:cNvSpPr>
            <a:spLocks noChangeShapeType="1"/>
          </p:cNvSpPr>
          <p:nvPr/>
        </p:nvSpPr>
        <p:spPr bwMode="auto">
          <a:xfrm flipH="1" flipV="1">
            <a:off x="2819400" y="3733800"/>
            <a:ext cx="228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6819" name="Text Box 19"/>
          <p:cNvSpPr txBox="1">
            <a:spLocks noChangeArrowheads="1"/>
          </p:cNvSpPr>
          <p:nvPr/>
        </p:nvSpPr>
        <p:spPr bwMode="auto">
          <a:xfrm>
            <a:off x="5181600" y="1524000"/>
            <a:ext cx="1524000" cy="923330"/>
          </a:xfrm>
          <a:prstGeom prst="rect">
            <a:avLst/>
          </a:prstGeom>
          <a:solidFill>
            <a:srgbClr val="00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a:t>HEBT -Ring Gate</a:t>
            </a:r>
          </a:p>
          <a:p>
            <a:r>
              <a:rPr lang="en-US"/>
              <a:t>PPS 2.0</a:t>
            </a:r>
          </a:p>
        </p:txBody>
      </p:sp>
      <p:sp>
        <p:nvSpPr>
          <p:cNvPr id="76820" name="Line 20"/>
          <p:cNvSpPr>
            <a:spLocks noChangeShapeType="1"/>
          </p:cNvSpPr>
          <p:nvPr/>
        </p:nvSpPr>
        <p:spPr bwMode="auto">
          <a:xfrm>
            <a:off x="6324600" y="2590800"/>
            <a:ext cx="6096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6822" name="Line 22"/>
          <p:cNvSpPr>
            <a:spLocks noChangeShapeType="1"/>
          </p:cNvSpPr>
          <p:nvPr/>
        </p:nvSpPr>
        <p:spPr bwMode="auto">
          <a:xfrm flipH="1" flipV="1">
            <a:off x="7543800" y="3581400"/>
            <a:ext cx="685800" cy="106680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chemeClr val="tx1"/>
                </a:solidFill>
                <a:round/>
                <a:headEnd/>
                <a:tailEnd type="triangl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6823" name="Line 23"/>
          <p:cNvSpPr>
            <a:spLocks noChangeShapeType="1"/>
          </p:cNvSpPr>
          <p:nvPr/>
        </p:nvSpPr>
        <p:spPr bwMode="auto">
          <a:xfrm flipH="1" flipV="1">
            <a:off x="7620000" y="3657600"/>
            <a:ext cx="685800" cy="91440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chemeClr val="tx1"/>
                </a:solidFill>
                <a:round/>
                <a:headEnd/>
                <a:tailEnd type="triangl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6824" name="Line 24"/>
          <p:cNvSpPr>
            <a:spLocks noChangeShapeType="1"/>
          </p:cNvSpPr>
          <p:nvPr/>
        </p:nvSpPr>
        <p:spPr bwMode="auto">
          <a:xfrm flipH="1" flipV="1">
            <a:off x="7543800" y="3581400"/>
            <a:ext cx="762000" cy="106680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chemeClr val="tx1"/>
                </a:solidFill>
                <a:round/>
                <a:headEnd/>
                <a:tailEnd type="triangl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6825" name="Line 25"/>
          <p:cNvSpPr>
            <a:spLocks noChangeShapeType="1"/>
          </p:cNvSpPr>
          <p:nvPr/>
        </p:nvSpPr>
        <p:spPr bwMode="auto">
          <a:xfrm flipH="1" flipV="1">
            <a:off x="7086600" y="3505200"/>
            <a:ext cx="106680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6826" name="Line 26"/>
          <p:cNvSpPr>
            <a:spLocks noChangeShapeType="1"/>
          </p:cNvSpPr>
          <p:nvPr/>
        </p:nvSpPr>
        <p:spPr bwMode="auto">
          <a:xfrm flipH="1">
            <a:off x="8382000" y="2895600"/>
            <a:ext cx="5334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6827" name="Line 27"/>
          <p:cNvSpPr>
            <a:spLocks noChangeShapeType="1"/>
          </p:cNvSpPr>
          <p:nvPr/>
        </p:nvSpPr>
        <p:spPr bwMode="auto">
          <a:xfrm flipH="1">
            <a:off x="6934200" y="1219200"/>
            <a:ext cx="7620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6828" name="Text Box 28"/>
          <p:cNvSpPr txBox="1">
            <a:spLocks noChangeArrowheads="1"/>
          </p:cNvSpPr>
          <p:nvPr/>
        </p:nvSpPr>
        <p:spPr bwMode="auto">
          <a:xfrm>
            <a:off x="8686800" y="1295400"/>
            <a:ext cx="1676400" cy="923330"/>
          </a:xfrm>
          <a:prstGeom prst="rect">
            <a:avLst/>
          </a:prstGeom>
          <a:solidFill>
            <a:srgbClr val="0000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r>
              <a:rPr lang="en-US"/>
              <a:t>HEBT-RTBT-Target</a:t>
            </a:r>
          </a:p>
          <a:p>
            <a:pPr algn="l"/>
            <a:r>
              <a:rPr lang="en-US"/>
              <a:t>PPS 3.0</a:t>
            </a:r>
          </a:p>
        </p:txBody>
      </p:sp>
      <p:sp>
        <p:nvSpPr>
          <p:cNvPr id="76829" name="Line 29"/>
          <p:cNvSpPr>
            <a:spLocks noChangeShapeType="1"/>
          </p:cNvSpPr>
          <p:nvPr/>
        </p:nvSpPr>
        <p:spPr bwMode="auto">
          <a:xfrm flipH="1">
            <a:off x="8001000" y="1600200"/>
            <a:ext cx="685800" cy="15240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chemeClr val="tx1"/>
                </a:solidFill>
                <a:round/>
                <a:headEnd/>
                <a:tailEnd type="triangl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6830" name="Line 30"/>
          <p:cNvSpPr>
            <a:spLocks noChangeShapeType="1"/>
          </p:cNvSpPr>
          <p:nvPr/>
        </p:nvSpPr>
        <p:spPr bwMode="auto">
          <a:xfrm flipH="1">
            <a:off x="8077200" y="1676400"/>
            <a:ext cx="533400" cy="15240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chemeClr val="tx1"/>
                </a:solidFill>
                <a:round/>
                <a:headEnd/>
                <a:tailEnd type="triangl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76831" name="Line 31"/>
          <p:cNvSpPr>
            <a:spLocks noChangeShapeType="1"/>
          </p:cNvSpPr>
          <p:nvPr/>
        </p:nvSpPr>
        <p:spPr bwMode="auto">
          <a:xfrm flipH="1">
            <a:off x="8001000" y="1752600"/>
            <a:ext cx="6858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26" name="Title 1">
            <a:extLst>
              <a:ext uri="{FF2B5EF4-FFF2-40B4-BE49-F238E27FC236}">
                <a16:creationId xmlns:a16="http://schemas.microsoft.com/office/drawing/2014/main" id="{133DFC3C-F1D7-B941-9CDA-62A7072F9A2D}"/>
              </a:ext>
            </a:extLst>
          </p:cNvPr>
          <p:cNvSpPr txBox="1">
            <a:spLocks/>
          </p:cNvSpPr>
          <p:nvPr/>
        </p:nvSpPr>
        <p:spPr bwMode="auto">
          <a:xfrm>
            <a:off x="429767" y="274320"/>
            <a:ext cx="11430000" cy="5394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algn="l" rtl="0" eaLnBrk="1" fontAlgn="base" hangingPunct="1">
              <a:lnSpc>
                <a:spcPct val="90000"/>
              </a:lnSpc>
              <a:spcBef>
                <a:spcPct val="0"/>
              </a:spcBef>
              <a:spcAft>
                <a:spcPct val="0"/>
              </a:spcAft>
              <a:defRPr sz="3200" b="0" kern="1200" baseline="0">
                <a:solidFill>
                  <a:schemeClr val="tx1"/>
                </a:solidFill>
                <a:latin typeface="Century Gothic" panose="020B0502020202020204"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a:lstStyle>
          <a:p>
            <a:r>
              <a:rPr lang="en-US" dirty="0"/>
              <a:t>Evolution of PPS enclosures</a:t>
            </a:r>
          </a:p>
        </p:txBody>
      </p:sp>
    </p:spTree>
    <p:extLst>
      <p:ext uri="{BB962C8B-B14F-4D97-AF65-F5344CB8AC3E}">
        <p14:creationId xmlns:p14="http://schemas.microsoft.com/office/powerpoint/2010/main" val="287103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long did it take (how much time did we spend)?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85666139"/>
              </p:ext>
            </p:extLst>
          </p:nvPr>
        </p:nvGraphicFramePr>
        <p:xfrm>
          <a:off x="447675" y="1654175"/>
          <a:ext cx="8957582" cy="2225040"/>
        </p:xfrm>
        <a:graphic>
          <a:graphicData uri="http://schemas.openxmlformats.org/drawingml/2006/table">
            <a:tbl>
              <a:tblPr firstRow="1" bandRow="1">
                <a:tableStyleId>{5C22544A-7EE6-4342-B048-85BDC9FD1C3A}</a:tableStyleId>
              </a:tblPr>
              <a:tblGrid>
                <a:gridCol w="3626827">
                  <a:extLst>
                    <a:ext uri="{9D8B030D-6E8A-4147-A177-3AD203B41FA5}">
                      <a16:colId xmlns:a16="http://schemas.microsoft.com/office/drawing/2014/main" val="20000"/>
                    </a:ext>
                  </a:extLst>
                </a:gridCol>
                <a:gridCol w="5330755">
                  <a:extLst>
                    <a:ext uri="{9D8B030D-6E8A-4147-A177-3AD203B41FA5}">
                      <a16:colId xmlns:a16="http://schemas.microsoft.com/office/drawing/2014/main" val="20001"/>
                    </a:ext>
                  </a:extLst>
                </a:gridCol>
              </a:tblGrid>
              <a:tr h="370840">
                <a:tc>
                  <a:txBody>
                    <a:bodyPr/>
                    <a:lstStyle/>
                    <a:p>
                      <a:r>
                        <a:rPr lang="en-US" dirty="0"/>
                        <a:t>Section</a:t>
                      </a:r>
                      <a:r>
                        <a:rPr lang="en-US" baseline="0" dirty="0"/>
                        <a:t> commissioned</a:t>
                      </a:r>
                      <a:endParaRPr lang="en-US" dirty="0"/>
                    </a:p>
                  </a:txBody>
                  <a:tcPr marL="131885" marR="131885"/>
                </a:tc>
                <a:tc>
                  <a:txBody>
                    <a:bodyPr/>
                    <a:lstStyle/>
                    <a:p>
                      <a:r>
                        <a:rPr lang="en-US" dirty="0"/>
                        <a:t>days actual*</a:t>
                      </a:r>
                    </a:p>
                  </a:txBody>
                  <a:tcPr marL="131885" marR="131885"/>
                </a:tc>
                <a:extLst>
                  <a:ext uri="{0D108BD9-81ED-4DB2-BD59-A6C34878D82A}">
                    <a16:rowId xmlns:a16="http://schemas.microsoft.com/office/drawing/2014/main" val="10000"/>
                  </a:ext>
                </a:extLst>
              </a:tr>
              <a:tr h="370840">
                <a:tc>
                  <a:txBody>
                    <a:bodyPr/>
                    <a:lstStyle/>
                    <a:p>
                      <a:r>
                        <a:rPr lang="en-US" dirty="0"/>
                        <a:t>Front end</a:t>
                      </a:r>
                    </a:p>
                  </a:txBody>
                  <a:tcPr marL="131885" marR="131885"/>
                </a:tc>
                <a:tc>
                  <a:txBody>
                    <a:bodyPr/>
                    <a:lstStyle/>
                    <a:p>
                      <a:r>
                        <a:rPr lang="en-US" dirty="0"/>
                        <a:t>33</a:t>
                      </a:r>
                    </a:p>
                  </a:txBody>
                  <a:tcPr marL="131885" marR="131885"/>
                </a:tc>
                <a:extLst>
                  <a:ext uri="{0D108BD9-81ED-4DB2-BD59-A6C34878D82A}">
                    <a16:rowId xmlns:a16="http://schemas.microsoft.com/office/drawing/2014/main" val="10001"/>
                  </a:ext>
                </a:extLst>
              </a:tr>
              <a:tr h="370840">
                <a:tc>
                  <a:txBody>
                    <a:bodyPr/>
                    <a:lstStyle/>
                    <a:p>
                      <a:r>
                        <a:rPr lang="en-US" dirty="0"/>
                        <a:t>DTL 1</a:t>
                      </a:r>
                    </a:p>
                  </a:txBody>
                  <a:tcPr marL="131885" marR="131885"/>
                </a:tc>
                <a:tc>
                  <a:txBody>
                    <a:bodyPr/>
                    <a:lstStyle/>
                    <a:p>
                      <a:r>
                        <a:rPr lang="en-US" dirty="0"/>
                        <a:t>47</a:t>
                      </a:r>
                    </a:p>
                  </a:txBody>
                  <a:tcPr marL="131885" marR="131885"/>
                </a:tc>
                <a:extLst>
                  <a:ext uri="{0D108BD9-81ED-4DB2-BD59-A6C34878D82A}">
                    <a16:rowId xmlns:a16="http://schemas.microsoft.com/office/drawing/2014/main" val="10002"/>
                  </a:ext>
                </a:extLst>
              </a:tr>
              <a:tr h="370840">
                <a:tc>
                  <a:txBody>
                    <a:bodyPr/>
                    <a:lstStyle/>
                    <a:p>
                      <a:r>
                        <a:rPr lang="en-US" dirty="0"/>
                        <a:t>DTL 2-3</a:t>
                      </a:r>
                    </a:p>
                  </a:txBody>
                  <a:tcPr marL="131885" marR="131885"/>
                </a:tc>
                <a:tc>
                  <a:txBody>
                    <a:bodyPr/>
                    <a:lstStyle/>
                    <a:p>
                      <a:r>
                        <a:rPr lang="en-US" dirty="0"/>
                        <a:t>12</a:t>
                      </a:r>
                    </a:p>
                  </a:txBody>
                  <a:tcPr marL="131885" marR="131885"/>
                </a:tc>
                <a:extLst>
                  <a:ext uri="{0D108BD9-81ED-4DB2-BD59-A6C34878D82A}">
                    <a16:rowId xmlns:a16="http://schemas.microsoft.com/office/drawing/2014/main" val="10003"/>
                  </a:ext>
                </a:extLst>
              </a:tr>
              <a:tr h="370840">
                <a:tc>
                  <a:txBody>
                    <a:bodyPr/>
                    <a:lstStyle/>
                    <a:p>
                      <a:r>
                        <a:rPr lang="en-US" dirty="0"/>
                        <a:t>DTL 4-6 and CCL 1-3</a:t>
                      </a:r>
                    </a:p>
                  </a:txBody>
                  <a:tcPr marL="131885" marR="131885"/>
                </a:tc>
                <a:tc>
                  <a:txBody>
                    <a:bodyPr/>
                    <a:lstStyle/>
                    <a:p>
                      <a:r>
                        <a:rPr lang="en-US" dirty="0"/>
                        <a:t>135 (incl.</a:t>
                      </a:r>
                      <a:r>
                        <a:rPr lang="en-US" baseline="0" dirty="0"/>
                        <a:t> ~40 days of planned shutdown)</a:t>
                      </a:r>
                      <a:endParaRPr lang="en-US" dirty="0"/>
                    </a:p>
                  </a:txBody>
                  <a:tcPr marL="131885" marR="131885"/>
                </a:tc>
                <a:extLst>
                  <a:ext uri="{0D108BD9-81ED-4DB2-BD59-A6C34878D82A}">
                    <a16:rowId xmlns:a16="http://schemas.microsoft.com/office/drawing/2014/main" val="10004"/>
                  </a:ext>
                </a:extLst>
              </a:tr>
              <a:tr h="370840">
                <a:tc>
                  <a:txBody>
                    <a:bodyPr/>
                    <a:lstStyle/>
                    <a:p>
                      <a:r>
                        <a:rPr lang="en-US" dirty="0"/>
                        <a:t>CCL 4 thru</a:t>
                      </a:r>
                      <a:r>
                        <a:rPr lang="en-US" baseline="0" dirty="0"/>
                        <a:t> </a:t>
                      </a:r>
                      <a:r>
                        <a:rPr lang="en-US" dirty="0"/>
                        <a:t>SCL</a:t>
                      </a:r>
                    </a:p>
                  </a:txBody>
                  <a:tcPr marL="131885" marR="131885"/>
                </a:tc>
                <a:tc>
                  <a:txBody>
                    <a:bodyPr/>
                    <a:lstStyle/>
                    <a:p>
                      <a:r>
                        <a:rPr lang="en-US" dirty="0"/>
                        <a:t>63 (incl. ~13</a:t>
                      </a:r>
                      <a:r>
                        <a:rPr lang="en-US" baseline="0" dirty="0"/>
                        <a:t> days of planned shutdown)</a:t>
                      </a:r>
                      <a:endParaRPr lang="en-US" dirty="0"/>
                    </a:p>
                  </a:txBody>
                  <a:tcPr marL="131885" marR="131885"/>
                </a:tc>
                <a:extLst>
                  <a:ext uri="{0D108BD9-81ED-4DB2-BD59-A6C34878D82A}">
                    <a16:rowId xmlns:a16="http://schemas.microsoft.com/office/drawing/2014/main" val="10005"/>
                  </a:ext>
                </a:extLst>
              </a:tr>
            </a:tbl>
          </a:graphicData>
        </a:graphic>
      </p:graphicFrame>
      <p:sp>
        <p:nvSpPr>
          <p:cNvPr id="3" name="TextBox 2"/>
          <p:cNvSpPr txBox="1"/>
          <p:nvPr/>
        </p:nvSpPr>
        <p:spPr>
          <a:xfrm>
            <a:off x="447675" y="4114801"/>
            <a:ext cx="9153525" cy="923330"/>
          </a:xfrm>
          <a:prstGeom prst="rect">
            <a:avLst/>
          </a:prstGeom>
          <a:noFill/>
        </p:spPr>
        <p:txBody>
          <a:bodyPr wrap="square" rtlCol="0">
            <a:spAutoFit/>
          </a:bodyPr>
          <a:lstStyle/>
          <a:p>
            <a:r>
              <a:rPr lang="en-US" dirty="0"/>
              <a:t>*Some times could have been shorter. For example we spent a large amount of time studying the beam halo, and some of this work never bore fruit. On the other hand, this could be seen as time well spent gaining experience with the machine. </a:t>
            </a:r>
          </a:p>
        </p:txBody>
      </p:sp>
    </p:spTree>
    <p:extLst>
      <p:ext uri="{BB962C8B-B14F-4D97-AF65-F5344CB8AC3E}">
        <p14:creationId xmlns:p14="http://schemas.microsoft.com/office/powerpoint/2010/main" val="931713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DTL and CCL warm linac commissioning	</a:t>
            </a:r>
          </a:p>
        </p:txBody>
      </p:sp>
      <p:sp>
        <p:nvSpPr>
          <p:cNvPr id="3" name="Content Placeholder 2"/>
          <p:cNvSpPr>
            <a:spLocks noGrp="1"/>
          </p:cNvSpPr>
          <p:nvPr>
            <p:ph idx="1"/>
          </p:nvPr>
        </p:nvSpPr>
        <p:spPr>
          <a:xfrm>
            <a:off x="448055" y="1053193"/>
            <a:ext cx="11430000" cy="5135336"/>
          </a:xfrm>
        </p:spPr>
        <p:txBody>
          <a:bodyPr>
            <a:normAutofit lnSpcReduction="10000"/>
          </a:bodyPr>
          <a:lstStyle/>
          <a:p>
            <a:r>
              <a:rPr lang="en-US" sz="2400" dirty="0"/>
              <a:t>Temporary high-power (1.4 MW equivalent) beam dump for DTL-1</a:t>
            </a:r>
          </a:p>
          <a:p>
            <a:r>
              <a:rPr lang="en-US" sz="2400" dirty="0"/>
              <a:t>Temporary low-power (50 us, 1 Hz) dump for DTL 2-3</a:t>
            </a:r>
          </a:p>
          <a:p>
            <a:r>
              <a:rPr lang="en-US" sz="2400" dirty="0"/>
              <a:t>After that only internal / permanent dumps </a:t>
            </a:r>
          </a:p>
          <a:p>
            <a:r>
              <a:rPr lang="en-US" sz="2400" dirty="0"/>
              <a:t>For DTL we had two methods prepared to set cavity phases and amplitudes</a:t>
            </a:r>
          </a:p>
          <a:p>
            <a:pPr lvl="1"/>
            <a:r>
              <a:rPr lang="en-US" dirty="0"/>
              <a:t>Delta-t method</a:t>
            </a:r>
          </a:p>
          <a:p>
            <a:pPr lvl="1"/>
            <a:r>
              <a:rPr lang="en-US" dirty="0"/>
              <a:t>Energy degrader method</a:t>
            </a:r>
          </a:p>
          <a:p>
            <a:pPr lvl="1"/>
            <a:r>
              <a:rPr lang="en-US" dirty="0"/>
              <a:t>Later developed phase scan signature method (PASTA), and today we use a variation of the PASTA method</a:t>
            </a:r>
          </a:p>
          <a:p>
            <a:r>
              <a:rPr lang="en-US" sz="2400" dirty="0"/>
              <a:t>For CCL we had one method prepared</a:t>
            </a:r>
          </a:p>
          <a:p>
            <a:pPr lvl="1"/>
            <a:r>
              <a:rPr lang="en-US" dirty="0"/>
              <a:t>Delta-t method</a:t>
            </a:r>
          </a:p>
          <a:p>
            <a:pPr lvl="1"/>
            <a:r>
              <a:rPr lang="en-US" dirty="0"/>
              <a:t>Today we use a variation of the PASTA method</a:t>
            </a:r>
          </a:p>
        </p:txBody>
      </p:sp>
    </p:spTree>
    <p:extLst>
      <p:ext uri="{BB962C8B-B14F-4D97-AF65-F5344CB8AC3E}">
        <p14:creationId xmlns:p14="http://schemas.microsoft.com/office/powerpoint/2010/main" val="503726041"/>
      </p:ext>
    </p:extLst>
  </p:cSld>
  <p:clrMapOvr>
    <a:masterClrMapping/>
  </p:clrMapOvr>
</p:sld>
</file>

<file path=ppt/theme/theme1.xml><?xml version="1.0" encoding="utf-8"?>
<a:theme xmlns:a="http://schemas.openxmlformats.org/drawingml/2006/main" name="ORNL">
  <a:themeElements>
    <a:clrScheme name="ORNL theme colors 180717 final">
      <a:dk1>
        <a:sysClr val="windowText" lastClr="000000"/>
      </a:dk1>
      <a:lt1>
        <a:sysClr val="window" lastClr="FFFFFF"/>
      </a:lt1>
      <a:dk2>
        <a:srgbClr val="447E59"/>
      </a:dk2>
      <a:lt2>
        <a:srgbClr val="FFFFFF"/>
      </a:lt2>
      <a:accent1>
        <a:srgbClr val="3BA2AD"/>
      </a:accent1>
      <a:accent2>
        <a:srgbClr val="8FBB55"/>
      </a:accent2>
      <a:accent3>
        <a:srgbClr val="5785B7"/>
      </a:accent3>
      <a:accent4>
        <a:srgbClr val="E5A940"/>
      </a:accent4>
      <a:accent5>
        <a:srgbClr val="919785"/>
      </a:accent5>
      <a:accent6>
        <a:srgbClr val="CB4D3D"/>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w="38100">
          <a:solidFill>
            <a:schemeClr val="bg2"/>
          </a:solidFill>
          <a:miter lim="800000"/>
        </a:ln>
        <a:effectLst/>
        <a:scene3d>
          <a:camera prst="orthographicFront">
            <a:rot lat="0" lon="0" rev="0"/>
          </a:camera>
          <a:lightRig rig="threePt" dir="t">
            <a:rot lat="0" lon="0" rev="1200000"/>
          </a:lightRig>
        </a:scene3d>
        <a:sp3d/>
      </a:spPr>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defPPr algn="l">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lnDef>
      <a:spPr>
        <a:ln w="28575">
          <a:solidFill>
            <a:schemeClr val="bg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90000"/>
          </a:lnSpc>
          <a:defRPr dirty="0" smtClean="0">
            <a:latin typeface="+mn-lt"/>
          </a:defRPr>
        </a:defPPr>
      </a:lstStyle>
    </a:txDef>
  </a:objectDefaults>
  <a:extraClrSchemeLst/>
  <a:extLst>
    <a:ext uri="{05A4C25C-085E-4340-85A3-A5531E510DB2}">
      <thm15:themeFamily xmlns:thm15="http://schemas.microsoft.com/office/thememl/2012/main" name="ORNL 16x9 template 180719" id="{91F5A9DE-0FF5-42D2-8B71-414341298470}" vid="{19B61368-BE15-4FF9-B836-7A1A3976FBB8}"/>
    </a:ext>
  </a:extLst>
</a:theme>
</file>

<file path=ppt/theme/theme2.xml><?xml version="1.0" encoding="utf-8"?>
<a:theme xmlns:a="http://schemas.openxmlformats.org/drawingml/2006/main" name="Office Theme">
  <a:themeElements>
    <a:clrScheme name="ORNL presentation palette 180710">
      <a:dk1>
        <a:sysClr val="windowText" lastClr="000000"/>
      </a:dk1>
      <a:lt1>
        <a:sysClr val="window" lastClr="FFFFFF"/>
      </a:lt1>
      <a:dk2>
        <a:srgbClr val="447E59"/>
      </a:dk2>
      <a:lt2>
        <a:srgbClr val="FFFFFF"/>
      </a:lt2>
      <a:accent1>
        <a:srgbClr val="17A6B6"/>
      </a:accent1>
      <a:accent2>
        <a:srgbClr val="98BA6A"/>
      </a:accent2>
      <a:accent3>
        <a:srgbClr val="5085C0"/>
      </a:accent3>
      <a:accent4>
        <a:srgbClr val="EC855C"/>
      </a:accent4>
      <a:accent5>
        <a:srgbClr val="8E7B6C"/>
      </a:accent5>
      <a:accent6>
        <a:srgbClr val="C75653"/>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NL presentation palette 180710">
      <a:dk1>
        <a:sysClr val="windowText" lastClr="000000"/>
      </a:dk1>
      <a:lt1>
        <a:sysClr val="window" lastClr="FFFFFF"/>
      </a:lt1>
      <a:dk2>
        <a:srgbClr val="447E59"/>
      </a:dk2>
      <a:lt2>
        <a:srgbClr val="FFFFFF"/>
      </a:lt2>
      <a:accent1>
        <a:srgbClr val="17A6B6"/>
      </a:accent1>
      <a:accent2>
        <a:srgbClr val="98BA6A"/>
      </a:accent2>
      <a:accent3>
        <a:srgbClr val="5085C0"/>
      </a:accent3>
      <a:accent4>
        <a:srgbClr val="EC855C"/>
      </a:accent4>
      <a:accent5>
        <a:srgbClr val="8E7B6C"/>
      </a:accent5>
      <a:accent6>
        <a:srgbClr val="C75653"/>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975B17BC858B94FAA5409F11FF9B884" ma:contentTypeVersion="0" ma:contentTypeDescription="Create a new document." ma:contentTypeScope="" ma:versionID="ba30602e445ba7bd833ef2f532e4a59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B6F5DE5-FF42-42F2-9962-F83010572F4E}">
  <ds:schemaRefs>
    <ds:schemaRef ds:uri="http://purl.org/dc/dcmitype/"/>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purl.org/dc/term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4FF1CA81-B025-421E-9746-B1FF59551E5E}">
  <ds:schemaRefs>
    <ds:schemaRef ds:uri="http://schemas.microsoft.com/sharepoint/v3/contenttype/forms"/>
  </ds:schemaRefs>
</ds:datastoreItem>
</file>

<file path=customXml/itemProps3.xml><?xml version="1.0" encoding="utf-8"?>
<ds:datastoreItem xmlns:ds="http://schemas.openxmlformats.org/officeDocument/2006/customXml" ds:itemID="{4950AF3C-223B-4322-9D84-8F5422CEAF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1386</Words>
  <Application>Microsoft Macintosh PowerPoint</Application>
  <PresentationFormat>Widescreen</PresentationFormat>
  <Paragraphs>195</Paragraphs>
  <Slides>20</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 Unicode MS</vt:lpstr>
      <vt:lpstr>Arial</vt:lpstr>
      <vt:lpstr>Arial Black</vt:lpstr>
      <vt:lpstr>Century Gothic</vt:lpstr>
      <vt:lpstr>Symbol</vt:lpstr>
      <vt:lpstr>Times New Roman</vt:lpstr>
      <vt:lpstr>ORNL</vt:lpstr>
      <vt:lpstr>SNS Commissioning</vt:lpstr>
      <vt:lpstr>SNS Accelerator Complex</vt:lpstr>
      <vt:lpstr>SNS beam power history</vt:lpstr>
      <vt:lpstr>Commissioning Timeline</vt:lpstr>
      <vt:lpstr>How we did it</vt:lpstr>
      <vt:lpstr>How we did it (cont.)</vt:lpstr>
      <vt:lpstr> </vt:lpstr>
      <vt:lpstr>How long did it take (how much time did we spend)?</vt:lpstr>
      <vt:lpstr>DTL and CCL warm linac commissioning </vt:lpstr>
      <vt:lpstr>SCL commissioning </vt:lpstr>
      <vt:lpstr>What we should have done differently</vt:lpstr>
      <vt:lpstr>What worked well for us</vt:lpstr>
      <vt:lpstr>Some lessons learned</vt:lpstr>
      <vt:lpstr>Power ramp up (the commissioning after the initial commissioning)</vt:lpstr>
      <vt:lpstr>Summary</vt:lpstr>
      <vt:lpstr>Commissioning: A Period of Ups and Downs</vt:lpstr>
      <vt:lpstr>PowerPoint Presentation</vt:lpstr>
      <vt:lpstr>PowerPoint Presentation</vt:lpstr>
      <vt:lpstr>PPU system upgrades</vt:lpstr>
      <vt:lpstr>Design vs operation SCL gradients</vt:lpstr>
    </vt:vector>
  </TitlesOfParts>
  <Manager/>
  <Company/>
  <LinksUpToDate>false</LinksUpToDate>
  <SharedDoc>false</SharedDoc>
  <HyperlinkBase/>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2018-07-12T19:30:01Z</dcterms:created>
  <dcterms:modified xsi:type="dcterms:W3CDTF">2018-10-15T18:03:13Z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0x0101003975B17BC858B94FAA5409F11FF9B884</vt:lpwstr>
  </property>
</Properties>
</file>