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261" r:id="rId3"/>
    <p:sldId id="269" r:id="rId4"/>
    <p:sldId id="374" r:id="rId5"/>
    <p:sldId id="270" r:id="rId6"/>
    <p:sldId id="272" r:id="rId7"/>
    <p:sldId id="273" r:id="rId8"/>
    <p:sldId id="379" r:id="rId9"/>
    <p:sldId id="274" r:id="rId10"/>
    <p:sldId id="275" r:id="rId11"/>
    <p:sldId id="276" r:id="rId12"/>
    <p:sldId id="283" r:id="rId13"/>
    <p:sldId id="281" r:id="rId14"/>
    <p:sldId id="278" r:id="rId15"/>
    <p:sldId id="285" r:id="rId16"/>
    <p:sldId id="284" r:id="rId17"/>
    <p:sldId id="376" r:id="rId18"/>
    <p:sldId id="263" r:id="rId19"/>
    <p:sldId id="279" r:id="rId20"/>
    <p:sldId id="282" r:id="rId21"/>
    <p:sldId id="286" r:id="rId22"/>
    <p:sldId id="288" r:id="rId23"/>
    <p:sldId id="289" r:id="rId24"/>
    <p:sldId id="377" r:id="rId25"/>
    <p:sldId id="380" r:id="rId26"/>
    <p:sldId id="378" r:id="rId27"/>
    <p:sldId id="375" r:id="rId2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097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14" autoAdjust="0"/>
    <p:restoredTop sz="91140" autoAdjust="0"/>
  </p:normalViewPr>
  <p:slideViewPr>
    <p:cSldViewPr>
      <p:cViewPr varScale="1">
        <p:scale>
          <a:sx n="115" d="100"/>
          <a:sy n="115" d="100"/>
        </p:scale>
        <p:origin x="12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2018-10-16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2490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25084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coordination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package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leader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CPL, is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design and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commissioning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proton and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electron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specifications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different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equipments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services (i.e. magnets,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converters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instrumentation, vacuum,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interlock system,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cabling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EL). The CGL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integration and installation,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coordinates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related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studies and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activities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progress and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insures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milestones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achieved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plans. </a:t>
            </a:r>
            <a:endParaRPr lang="sv-SE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6681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dirty="0"/>
              <a:t>Installation completed</a:t>
            </a:r>
            <a:r>
              <a:rPr lang="en-US" sz="1200" dirty="0"/>
              <a:t> </a:t>
            </a:r>
          </a:p>
          <a:p>
            <a:r>
              <a:rPr lang="en-US" sz="1200" b="1" dirty="0"/>
              <a:t>Everything cabled </a:t>
            </a:r>
            <a:r>
              <a:rPr lang="en-US" sz="1200" dirty="0"/>
              <a:t>(</a:t>
            </a:r>
            <a:r>
              <a:rPr lang="en-US" sz="1200" b="1" dirty="0"/>
              <a:t>powering</a:t>
            </a:r>
            <a:r>
              <a:rPr lang="en-US" sz="1200" dirty="0"/>
              <a:t> and </a:t>
            </a:r>
            <a:r>
              <a:rPr lang="en-US" sz="1200" b="1" dirty="0"/>
              <a:t>controls</a:t>
            </a:r>
            <a:r>
              <a:rPr lang="en-US" sz="1200" dirty="0"/>
              <a:t>, including</a:t>
            </a:r>
            <a:r>
              <a:rPr lang="en-US" sz="1200" b="1" dirty="0"/>
              <a:t> Ethernet</a:t>
            </a:r>
            <a:r>
              <a:rPr lang="en-US" sz="1200" dirty="0"/>
              <a:t>) </a:t>
            </a:r>
          </a:p>
          <a:p>
            <a:pPr lvl="0"/>
            <a:r>
              <a:rPr lang="en-US" sz="1200" b="1" dirty="0"/>
              <a:t>Water and air-cooling active</a:t>
            </a:r>
          </a:p>
          <a:p>
            <a:r>
              <a:rPr lang="en-US" sz="1200" b="1" dirty="0"/>
              <a:t>Vacuum</a:t>
            </a:r>
            <a:r>
              <a:rPr lang="en-US" sz="1200" dirty="0"/>
              <a:t> to operational value: </a:t>
            </a:r>
            <a:r>
              <a:rPr lang="en-US" sz="1200" b="1" dirty="0"/>
              <a:t>1e-7 mbar</a:t>
            </a:r>
          </a:p>
          <a:p>
            <a:pPr lvl="0"/>
            <a:r>
              <a:rPr lang="en-US" sz="1200" b="1" dirty="0"/>
              <a:t>Access system ready</a:t>
            </a:r>
            <a:r>
              <a:rPr lang="en-US" sz="1200" dirty="0"/>
              <a:t> </a:t>
            </a:r>
            <a:r>
              <a:rPr lang="en-US" sz="1200" b="1" dirty="0"/>
              <a:t>(starting in June 2016)</a:t>
            </a:r>
          </a:p>
          <a:p>
            <a:pPr lvl="0"/>
            <a:r>
              <a:rPr lang="en-US" sz="1200" b="1" dirty="0"/>
              <a:t>CIBU installed and ready</a:t>
            </a:r>
          </a:p>
          <a:p>
            <a:pPr lvl="0"/>
            <a:r>
              <a:rPr lang="en-US" sz="1200" b="1" dirty="0"/>
              <a:t>SPS timing ready</a:t>
            </a:r>
          </a:p>
          <a:p>
            <a:r>
              <a:rPr lang="en-US" sz="1200" b="1" dirty="0"/>
              <a:t>Controls</a:t>
            </a:r>
            <a:r>
              <a:rPr lang="en-US" sz="1200" dirty="0"/>
              <a:t> and </a:t>
            </a:r>
            <a:r>
              <a:rPr lang="en-US" sz="1200" b="1" dirty="0"/>
              <a:t>applications</a:t>
            </a:r>
            <a:r>
              <a:rPr lang="en-US" sz="1200" dirty="0"/>
              <a:t> ready</a:t>
            </a:r>
            <a:endParaRPr lang="en-US" sz="1200" b="1" dirty="0"/>
          </a:p>
          <a:p>
            <a:pPr lvl="0"/>
            <a:r>
              <a:rPr lang="en-US" sz="1200" b="1" dirty="0"/>
              <a:t>All data</a:t>
            </a:r>
            <a:r>
              <a:rPr lang="en-US" sz="1200" dirty="0"/>
              <a:t> for all equipment </a:t>
            </a:r>
            <a:r>
              <a:rPr lang="en-US" sz="1200" b="1" dirty="0"/>
              <a:t>logged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36989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63816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16/10/2018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16/10/2018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16/10/2018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16/10/2018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5" y="6156548"/>
            <a:ext cx="840378" cy="564929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de-DE"/>
              <a:t>Mastertitelformat bearbeiten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7978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16/10/2018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espace.cern.ch/be-dep/BEDepartmentalDocuments/Forms/AllItems.aspx?RootFolder=/be-dep/BEDepartmentalDocuments/BE&amp;FolderCTID=0x012000B603D27BE1176C4F9E47AE282716E474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wake.web.cern.ch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.cern/about/updates/2018/08/awake-successfully-accelerates-electrons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ome.cern/about/updates/2016/12/awake-making-waves-accelerator-technology" TargetMode="Externa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/>
              <a:t>AWAKE </a:t>
            </a:r>
            <a:r>
              <a:rPr lang="sv-SE" sz="4000" dirty="0" err="1"/>
              <a:t>Commissioning</a:t>
            </a:r>
            <a:r>
              <a:rPr lang="sv-SE" sz="4000" dirty="0"/>
              <a:t> at CERN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Janet Schmidt</a:t>
            </a:r>
          </a:p>
          <a:p>
            <a:r>
              <a:rPr lang="en-GB" sz="2000" dirty="0">
                <a:solidFill>
                  <a:schemeClr val="bg1"/>
                </a:solidFill>
              </a:rPr>
              <a:t>ESS </a:t>
            </a:r>
            <a:r>
              <a:rPr lang="en-GB" sz="2000" dirty="0" err="1">
                <a:solidFill>
                  <a:schemeClr val="bg1"/>
                </a:solidFill>
              </a:rPr>
              <a:t>Linac</a:t>
            </a:r>
            <a:r>
              <a:rPr lang="en-GB" sz="2000" dirty="0">
                <a:solidFill>
                  <a:schemeClr val="bg1"/>
                </a:solidFill>
              </a:rPr>
              <a:t> Group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16 October, 2018</a:t>
            </a:fld>
            <a:endParaRPr lang="en-GB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EAE48-0767-C74B-B8F1-D6951FDAA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handover procedure </a:t>
            </a:r>
            <a:r>
              <a:rPr lang="en-GB" dirty="0">
                <a:sym typeface="Wingdings" pitchFamily="2" charset="2"/>
              </a:rPr>
              <a:t> permits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4187D-E16A-714B-87D4-B878C5BEE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The permit document is the gateway to start hardware (powering permit) or beam (beam permit) commissioning.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Formal procedure: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Preparation of the document together with the safety group responsible (template available from safety group) </a:t>
            </a:r>
            <a:r>
              <a:rPr lang="en-GB" dirty="0">
                <a:sym typeface="Wingdings" pitchFamily="2" charset="2"/>
              </a:rPr>
              <a:t> </a:t>
            </a:r>
            <a:r>
              <a:rPr lang="en-GB" u="sng" dirty="0">
                <a:sym typeface="Wingdings" pitchFamily="2" charset="2"/>
              </a:rPr>
              <a:t>coordination package leader with safety</a:t>
            </a:r>
            <a:endParaRPr lang="en-GB" u="sng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Comments from required systems are collected in EDMS on the document when </a:t>
            </a:r>
            <a:r>
              <a:rPr lang="en-GB" dirty="0">
                <a:sym typeface="Wingdings" pitchFamily="2" charset="2"/>
              </a:rPr>
              <a:t> </a:t>
            </a:r>
            <a:r>
              <a:rPr lang="en-GB" u="sng" dirty="0">
                <a:sym typeface="Wingdings" pitchFamily="2" charset="2"/>
              </a:rPr>
              <a:t>equipment responsible</a:t>
            </a:r>
            <a:endParaRPr lang="en-GB" u="sng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After all system experts have given the “green light” the document is approved and released </a:t>
            </a:r>
            <a:r>
              <a:rPr lang="en-GB" dirty="0">
                <a:sym typeface="Wingdings" pitchFamily="2" charset="2"/>
              </a:rPr>
              <a:t> </a:t>
            </a:r>
            <a:r>
              <a:rPr lang="en-GB" u="sng" dirty="0">
                <a:sym typeface="Wingdings" pitchFamily="2" charset="2"/>
              </a:rPr>
              <a:t>project leader and operation leader</a:t>
            </a:r>
            <a:r>
              <a:rPr lang="en-GB" dirty="0">
                <a:sym typeface="Wingdings" pitchFamily="2" charset="2"/>
              </a:rPr>
              <a:t> (issued by </a:t>
            </a:r>
            <a:r>
              <a:rPr lang="en-GB" u="sng" dirty="0">
                <a:sym typeface="Wingdings" pitchFamily="2" charset="2"/>
              </a:rPr>
              <a:t>safety leader)</a:t>
            </a:r>
            <a:endParaRPr lang="en-GB" dirty="0">
              <a:sym typeface="Wingdings" pitchFamily="2" charset="2"/>
            </a:endParaRP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D5C7D-88AF-F84D-9224-4946B71D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A5D180-625B-5349-8283-EF39B4FD35A0}"/>
              </a:ext>
            </a:extLst>
          </p:cNvPr>
          <p:cNvSpPr txBox="1"/>
          <p:nvPr/>
        </p:nvSpPr>
        <p:spPr>
          <a:xfrm>
            <a:off x="251520" y="6356350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Comment: EDMS = CERN document management system (~ CHESS)</a:t>
            </a:r>
          </a:p>
        </p:txBody>
      </p:sp>
    </p:spTree>
    <p:extLst>
      <p:ext uri="{BB962C8B-B14F-4D97-AF65-F5344CB8AC3E}">
        <p14:creationId xmlns:p14="http://schemas.microsoft.com/office/powerpoint/2010/main" val="1392946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EAE48-0767-C74B-B8F1-D6951FDAA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installation to hardware commissioning </a:t>
            </a:r>
            <a:r>
              <a:rPr lang="en-GB" dirty="0">
                <a:sym typeface="Wingdings" pitchFamily="2" charset="2"/>
              </a:rPr>
              <a:t> the </a:t>
            </a:r>
            <a:r>
              <a:rPr lang="en-GB" dirty="0"/>
              <a:t>“powering permit”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D5C7D-88AF-F84D-9224-4946B71D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E057CA-F2A8-F24D-88C8-62228BC44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76050"/>
            <a:ext cx="8664388" cy="612269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6D4C26C-AD2F-FE4F-9585-FF85B18E9AAD}"/>
              </a:ext>
            </a:extLst>
          </p:cNvPr>
          <p:cNvSpPr/>
          <p:nvPr/>
        </p:nvSpPr>
        <p:spPr>
          <a:xfrm>
            <a:off x="6228184" y="1397827"/>
            <a:ext cx="201622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Covered area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A46725-CC28-C246-9AA2-D41DD2F1D0BB}"/>
              </a:ext>
            </a:extLst>
          </p:cNvPr>
          <p:cNvSpPr/>
          <p:nvPr/>
        </p:nvSpPr>
        <p:spPr>
          <a:xfrm>
            <a:off x="1115616" y="1988840"/>
            <a:ext cx="3672408" cy="2664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Check points to grant permit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FA7337A-688C-DC47-B063-C524361D0F0A}"/>
              </a:ext>
            </a:extLst>
          </p:cNvPr>
          <p:cNvSpPr/>
          <p:nvPr/>
        </p:nvSpPr>
        <p:spPr>
          <a:xfrm>
            <a:off x="6228184" y="2061302"/>
            <a:ext cx="2016224" cy="3599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Responsible persons to give status, review, approve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43FA220-6AB4-6E43-A46C-97394BBA03D9}"/>
              </a:ext>
            </a:extLst>
          </p:cNvPr>
          <p:cNvSpPr/>
          <p:nvPr/>
        </p:nvSpPr>
        <p:spPr>
          <a:xfrm>
            <a:off x="755576" y="4882303"/>
            <a:ext cx="3672408" cy="944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Scope of permit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157FF71-57D6-EF45-B497-9E1BD200D9AF}"/>
              </a:ext>
            </a:extLst>
          </p:cNvPr>
          <p:cNvSpPr/>
          <p:nvPr/>
        </p:nvSpPr>
        <p:spPr>
          <a:xfrm>
            <a:off x="179512" y="5835807"/>
            <a:ext cx="2511896" cy="944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Procedure for suspension of permit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298B45-E693-ED4C-9EE8-B49A99F33C2F}"/>
              </a:ext>
            </a:extLst>
          </p:cNvPr>
          <p:cNvSpPr/>
          <p:nvPr/>
        </p:nvSpPr>
        <p:spPr>
          <a:xfrm>
            <a:off x="3237502" y="5826790"/>
            <a:ext cx="2511896" cy="944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Procedure for reactivation of permit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F00DF98-EB4E-F340-97B9-406DEC694139}"/>
              </a:ext>
            </a:extLst>
          </p:cNvPr>
          <p:cNvSpPr/>
          <p:nvPr/>
        </p:nvSpPr>
        <p:spPr>
          <a:xfrm>
            <a:off x="5980348" y="5813950"/>
            <a:ext cx="2511896" cy="944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Procedure for cancellation of permit</a:t>
            </a:r>
          </a:p>
        </p:txBody>
      </p:sp>
    </p:spTree>
    <p:extLst>
      <p:ext uri="{BB962C8B-B14F-4D97-AF65-F5344CB8AC3E}">
        <p14:creationId xmlns:p14="http://schemas.microsoft.com/office/powerpoint/2010/main" val="373077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680E6-7E34-EB48-81B0-CAA85CC01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Installation Coordination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189D1-10B5-6947-BA3F-79B8C6305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Weekly project meeting covering:</a:t>
            </a:r>
          </a:p>
          <a:p>
            <a:pPr lvl="1"/>
            <a:r>
              <a:rPr lang="en-GB" dirty="0"/>
              <a:t>Planning coordination (short term and long term) </a:t>
            </a:r>
          </a:p>
          <a:p>
            <a:pPr lvl="2"/>
            <a:r>
              <a:rPr lang="en-GB" dirty="0"/>
              <a:t>Same plan (tool) for short and long term planning</a:t>
            </a:r>
          </a:p>
          <a:p>
            <a:pPr lvl="2"/>
            <a:r>
              <a:rPr lang="en-GB" dirty="0"/>
              <a:t>In meeting: open plan, check and update</a:t>
            </a:r>
          </a:p>
          <a:p>
            <a:pPr lvl="1"/>
            <a:r>
              <a:rPr lang="en-GB" dirty="0"/>
              <a:t>Integration issues</a:t>
            </a:r>
          </a:p>
          <a:p>
            <a:r>
              <a:rPr lang="en-GB" dirty="0"/>
              <a:t>Bi-weekly coordination package meetings (sequence depending on </a:t>
            </a:r>
            <a:r>
              <a:rPr lang="en-GB" dirty="0" err="1"/>
              <a:t>coord</a:t>
            </a:r>
            <a:r>
              <a:rPr lang="en-GB" dirty="0"/>
              <a:t>. package)</a:t>
            </a:r>
          </a:p>
          <a:p>
            <a:r>
              <a:rPr lang="en-GB" dirty="0"/>
              <a:t>Activity registration</a:t>
            </a:r>
          </a:p>
          <a:p>
            <a:pPr lvl="1"/>
            <a:r>
              <a:rPr lang="en-GB" dirty="0"/>
              <a:t>Approval by area coordinators (installation coordinator, project leader, beam line coordination package leader)</a:t>
            </a:r>
          </a:p>
          <a:p>
            <a:pPr lvl="1"/>
            <a:r>
              <a:rPr lang="en-GB" dirty="0"/>
              <a:t>No access w/o registration of person</a:t>
            </a:r>
          </a:p>
          <a:p>
            <a:pPr lvl="1"/>
            <a:r>
              <a:rPr lang="en-GB" dirty="0"/>
              <a:t>Key information: what, who, where, when interference with other activities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07F2C-729D-2B4B-ACE4-B3C889D2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51444D-9492-734A-A142-7399573DEA1C}"/>
              </a:ext>
            </a:extLst>
          </p:cNvPr>
          <p:cNvSpPr txBox="1"/>
          <p:nvPr/>
        </p:nvSpPr>
        <p:spPr>
          <a:xfrm>
            <a:off x="457200" y="6237312"/>
            <a:ext cx="5626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Comment: I have screenshots of the activity registration tool available, if someone is interested to take a look</a:t>
            </a:r>
          </a:p>
        </p:txBody>
      </p:sp>
    </p:spTree>
    <p:extLst>
      <p:ext uri="{BB962C8B-B14F-4D97-AF65-F5344CB8AC3E}">
        <p14:creationId xmlns:p14="http://schemas.microsoft.com/office/powerpoint/2010/main" val="1102753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EAE48-0767-C74B-B8F1-D6951FDAA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installation to hardware commissioning </a:t>
            </a:r>
            <a:r>
              <a:rPr lang="en-GB" dirty="0">
                <a:sym typeface="Wingdings" pitchFamily="2" charset="2"/>
              </a:rPr>
              <a:t> the </a:t>
            </a:r>
            <a:r>
              <a:rPr lang="en-GB" dirty="0"/>
              <a:t>“powering permit”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D5C7D-88AF-F84D-9224-4946B71D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E057CA-F2A8-F24D-88C8-62228BC44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76050"/>
            <a:ext cx="8664388" cy="612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28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EAE48-0767-C74B-B8F1-D6951FDAA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installation to hardware commissioning </a:t>
            </a:r>
            <a:r>
              <a:rPr lang="en-GB" dirty="0">
                <a:sym typeface="Wingdings" pitchFamily="2" charset="2"/>
              </a:rPr>
              <a:t> the </a:t>
            </a:r>
            <a:r>
              <a:rPr lang="en-GB" dirty="0"/>
              <a:t>“powering permit”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D5C7D-88AF-F84D-9224-4946B71D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E057CA-F2A8-F24D-88C8-62228BC44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76050"/>
            <a:ext cx="8664388" cy="6122698"/>
          </a:xfrm>
          <a:prstGeom prst="rect">
            <a:avLst/>
          </a:prstGeom>
        </p:spPr>
      </p:pic>
      <p:sp>
        <p:nvSpPr>
          <p:cNvPr id="9" name="4-Point Star 8">
            <a:extLst>
              <a:ext uri="{FF2B5EF4-FFF2-40B4-BE49-F238E27FC236}">
                <a16:creationId xmlns:a16="http://schemas.microsoft.com/office/drawing/2014/main" id="{7C268A94-2772-6C4A-AFEB-A3DE30E20991}"/>
              </a:ext>
            </a:extLst>
          </p:cNvPr>
          <p:cNvSpPr/>
          <p:nvPr/>
        </p:nvSpPr>
        <p:spPr>
          <a:xfrm>
            <a:off x="3347864" y="4221088"/>
            <a:ext cx="283059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DB45-7D41-034C-973E-07A9F4A98946}"/>
              </a:ext>
            </a:extLst>
          </p:cNvPr>
          <p:cNvSpPr/>
          <p:nvPr/>
        </p:nvSpPr>
        <p:spPr>
          <a:xfrm>
            <a:off x="2601007" y="2055297"/>
            <a:ext cx="324533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Installation complete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97599E-B1B7-A447-8F79-88F74670A7CA}"/>
              </a:ext>
            </a:extLst>
          </p:cNvPr>
          <p:cNvSpPr/>
          <p:nvPr/>
        </p:nvSpPr>
        <p:spPr>
          <a:xfrm>
            <a:off x="2601007" y="2756709"/>
            <a:ext cx="324533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Access system functional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BCFAED-C606-C842-BAD0-2C32A58975A6}"/>
              </a:ext>
            </a:extLst>
          </p:cNvPr>
          <p:cNvSpPr/>
          <p:nvPr/>
        </p:nvSpPr>
        <p:spPr>
          <a:xfrm>
            <a:off x="2589597" y="3429000"/>
            <a:ext cx="324533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Safety documentation complete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1521D5-B50D-E84C-89C1-D41B47F7AB14}"/>
              </a:ext>
            </a:extLst>
          </p:cNvPr>
          <p:cNvSpPr/>
          <p:nvPr/>
        </p:nvSpPr>
        <p:spPr>
          <a:xfrm>
            <a:off x="2586159" y="4174959"/>
            <a:ext cx="324533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Protection from false beam  active</a:t>
            </a:r>
          </a:p>
        </p:txBody>
      </p:sp>
      <p:sp>
        <p:nvSpPr>
          <p:cNvPr id="5" name="4-Point Star 4">
            <a:extLst>
              <a:ext uri="{FF2B5EF4-FFF2-40B4-BE49-F238E27FC236}">
                <a16:creationId xmlns:a16="http://schemas.microsoft.com/office/drawing/2014/main" id="{37A56A9A-A515-6347-B5E3-D971E7E49EAE}"/>
              </a:ext>
            </a:extLst>
          </p:cNvPr>
          <p:cNvSpPr/>
          <p:nvPr/>
        </p:nvSpPr>
        <p:spPr>
          <a:xfrm>
            <a:off x="2678980" y="4270031"/>
            <a:ext cx="288032" cy="313911"/>
          </a:xfrm>
          <a:prstGeom prst="star4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365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EAE48-0767-C74B-B8F1-D6951FDAA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installation to hardware commissioning </a:t>
            </a:r>
            <a:r>
              <a:rPr lang="en-GB" dirty="0">
                <a:sym typeface="Wingdings" pitchFamily="2" charset="2"/>
              </a:rPr>
              <a:t> the </a:t>
            </a:r>
            <a:r>
              <a:rPr lang="en-GB" dirty="0"/>
              <a:t>“powering permit”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D5C7D-88AF-F84D-9224-4946B71D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E057CA-F2A8-F24D-88C8-62228BC44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76050"/>
            <a:ext cx="8664388" cy="6122698"/>
          </a:xfrm>
          <a:prstGeom prst="rect">
            <a:avLst/>
          </a:prstGeom>
        </p:spPr>
      </p:pic>
      <p:sp>
        <p:nvSpPr>
          <p:cNvPr id="9" name="4-Point Star 8">
            <a:extLst>
              <a:ext uri="{FF2B5EF4-FFF2-40B4-BE49-F238E27FC236}">
                <a16:creationId xmlns:a16="http://schemas.microsoft.com/office/drawing/2014/main" id="{7C268A94-2772-6C4A-AFEB-A3DE30E20991}"/>
              </a:ext>
            </a:extLst>
          </p:cNvPr>
          <p:cNvSpPr/>
          <p:nvPr/>
        </p:nvSpPr>
        <p:spPr>
          <a:xfrm>
            <a:off x="3347864" y="4221088"/>
            <a:ext cx="283059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A4DB45-7D41-034C-973E-07A9F4A98946}"/>
              </a:ext>
            </a:extLst>
          </p:cNvPr>
          <p:cNvSpPr/>
          <p:nvPr/>
        </p:nvSpPr>
        <p:spPr>
          <a:xfrm>
            <a:off x="2601007" y="2055297"/>
            <a:ext cx="324533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Installation complete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97599E-B1B7-A447-8F79-88F74670A7CA}"/>
              </a:ext>
            </a:extLst>
          </p:cNvPr>
          <p:cNvSpPr/>
          <p:nvPr/>
        </p:nvSpPr>
        <p:spPr>
          <a:xfrm>
            <a:off x="2601007" y="2756709"/>
            <a:ext cx="324533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Access system functional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BCFAED-C606-C842-BAD0-2C32A58975A6}"/>
              </a:ext>
            </a:extLst>
          </p:cNvPr>
          <p:cNvSpPr/>
          <p:nvPr/>
        </p:nvSpPr>
        <p:spPr>
          <a:xfrm>
            <a:off x="2589597" y="3429000"/>
            <a:ext cx="324533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Safety documentation complete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1521D5-B50D-E84C-89C1-D41B47F7AB14}"/>
              </a:ext>
            </a:extLst>
          </p:cNvPr>
          <p:cNvSpPr/>
          <p:nvPr/>
        </p:nvSpPr>
        <p:spPr>
          <a:xfrm>
            <a:off x="2586159" y="4174959"/>
            <a:ext cx="324533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Protection from false beam  active</a:t>
            </a:r>
          </a:p>
        </p:txBody>
      </p:sp>
      <p:sp>
        <p:nvSpPr>
          <p:cNvPr id="5" name="4-Point Star 4">
            <a:extLst>
              <a:ext uri="{FF2B5EF4-FFF2-40B4-BE49-F238E27FC236}">
                <a16:creationId xmlns:a16="http://schemas.microsoft.com/office/drawing/2014/main" id="{37A56A9A-A515-6347-B5E3-D971E7E49EAE}"/>
              </a:ext>
            </a:extLst>
          </p:cNvPr>
          <p:cNvSpPr/>
          <p:nvPr/>
        </p:nvSpPr>
        <p:spPr>
          <a:xfrm>
            <a:off x="2678980" y="4270031"/>
            <a:ext cx="288032" cy="313911"/>
          </a:xfrm>
          <a:prstGeom prst="star4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olded Corner 10">
            <a:extLst>
              <a:ext uri="{FF2B5EF4-FFF2-40B4-BE49-F238E27FC236}">
                <a16:creationId xmlns:a16="http://schemas.microsoft.com/office/drawing/2014/main" id="{476122D4-CD6E-7A40-B7A8-B9B43F12F9A1}"/>
              </a:ext>
            </a:extLst>
          </p:cNvPr>
          <p:cNvSpPr/>
          <p:nvPr/>
        </p:nvSpPr>
        <p:spPr>
          <a:xfrm rot="606859">
            <a:off x="4428776" y="1777767"/>
            <a:ext cx="4428779" cy="3699439"/>
          </a:xfrm>
          <a:prstGeom prst="foldedCorner">
            <a:avLst/>
          </a:prstGeom>
          <a:solidFill>
            <a:srgbClr val="FFF09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AWAKE internal pre-requirements: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Installation completed </a:t>
            </a:r>
          </a:p>
          <a:p>
            <a:r>
              <a:rPr lang="en-US" dirty="0">
                <a:solidFill>
                  <a:schemeClr val="tx1"/>
                </a:solidFill>
              </a:rPr>
              <a:t>Everything cabled (powering and controls, including Ethernet) 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Water and air-cooling active</a:t>
            </a:r>
          </a:p>
          <a:p>
            <a:r>
              <a:rPr lang="en-US" dirty="0">
                <a:solidFill>
                  <a:schemeClr val="tx1"/>
                </a:solidFill>
              </a:rPr>
              <a:t>Vacuum to operational value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Access system ready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CIBU installed and ready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SPS timing ready</a:t>
            </a:r>
          </a:p>
          <a:p>
            <a:r>
              <a:rPr lang="en-US" dirty="0">
                <a:solidFill>
                  <a:schemeClr val="tx1"/>
                </a:solidFill>
              </a:rPr>
              <a:t>Controls and applications ready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All data for all equipment logged </a:t>
            </a:r>
          </a:p>
        </p:txBody>
      </p:sp>
    </p:spTree>
    <p:extLst>
      <p:ext uri="{BB962C8B-B14F-4D97-AF65-F5344CB8AC3E}">
        <p14:creationId xmlns:p14="http://schemas.microsoft.com/office/powerpoint/2010/main" val="351584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95E3C-6A16-5548-AB46-270EDC3CB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Hardware commissioning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D2613-3216-AF46-BD77-2237CB69C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Coordination:</a:t>
            </a:r>
          </a:p>
          <a:p>
            <a:pPr lvl="1"/>
            <a:r>
              <a:rPr lang="en-GB" dirty="0"/>
              <a:t>Handover from installation (no installation activities in parallel, if not explicitly approved by commissioning coordinator)</a:t>
            </a:r>
          </a:p>
          <a:p>
            <a:pPr lvl="1"/>
            <a:r>
              <a:rPr lang="en-GB" dirty="0"/>
              <a:t>Clear list of activities defined before start</a:t>
            </a:r>
          </a:p>
          <a:p>
            <a:pPr lvl="1"/>
            <a:r>
              <a:rPr lang="en-GB" dirty="0"/>
              <a:t>Daily meetings in the evening:</a:t>
            </a:r>
          </a:p>
          <a:p>
            <a:pPr lvl="2"/>
            <a:r>
              <a:rPr lang="en-GB" dirty="0"/>
              <a:t>What has happened today, </a:t>
            </a:r>
          </a:p>
          <a:p>
            <a:pPr lvl="2"/>
            <a:r>
              <a:rPr lang="en-GB" dirty="0"/>
              <a:t>what is the plan for tomorrow, </a:t>
            </a:r>
          </a:p>
          <a:p>
            <a:pPr lvl="2"/>
            <a:r>
              <a:rPr lang="en-GB" dirty="0"/>
              <a:t>any changes needed in planning, </a:t>
            </a:r>
          </a:p>
          <a:p>
            <a:pPr lvl="2"/>
            <a:r>
              <a:rPr lang="en-GB" dirty="0"/>
              <a:t>test results (non-conformities)</a:t>
            </a:r>
          </a:p>
          <a:p>
            <a:pPr lvl="1"/>
            <a:endParaRPr lang="en-GB" dirty="0"/>
          </a:p>
          <a:p>
            <a:r>
              <a:rPr lang="en-GB" dirty="0"/>
              <a:t>For each activity registered</a:t>
            </a:r>
          </a:p>
          <a:p>
            <a:pPr lvl="1"/>
            <a:r>
              <a:rPr lang="en-GB" dirty="0"/>
              <a:t>need / no need for: vacuum, access system, timing, interlock system, controls, logging, applications</a:t>
            </a:r>
          </a:p>
          <a:p>
            <a:pPr lvl="1"/>
            <a:r>
              <a:rPr lang="en-GB" dirty="0"/>
              <a:t>Conflict with other activities</a:t>
            </a:r>
          </a:p>
          <a:p>
            <a:r>
              <a:rPr lang="en-GB" dirty="0"/>
              <a:t>Tests done:</a:t>
            </a:r>
          </a:p>
          <a:p>
            <a:pPr lvl="1"/>
            <a:r>
              <a:rPr lang="en-GB" dirty="0"/>
              <a:t>Vacuum, beam diagnostic, beam interlock system, power </a:t>
            </a:r>
            <a:r>
              <a:rPr lang="en-GB" dirty="0" err="1"/>
              <a:t>converters+magnets+temp</a:t>
            </a:r>
            <a:r>
              <a:rPr lang="en-GB" dirty="0"/>
              <a:t>. interlock system</a:t>
            </a:r>
          </a:p>
          <a:p>
            <a:pPr lvl="1"/>
            <a:r>
              <a:rPr lang="en-GB" dirty="0">
                <a:sym typeface="Wingdings" pitchFamily="2" charset="2"/>
              </a:rPr>
              <a:t>Mainly: movement of parts, interlock tests, calibration, magnet testing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F9B59-2196-354B-B9DA-3E14F0EBF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75202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7E18E-BFFD-F34E-AF56-DACA12F5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 testing in detail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516C6-A2B2-5E47-B751-1C6B9BF8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pic>
        <p:nvPicPr>
          <p:cNvPr id="5" name="Picture 4" descr="Screen Shot 2015-11-27 at 17.24.17.png">
            <a:extLst>
              <a:ext uri="{FF2B5EF4-FFF2-40B4-BE49-F238E27FC236}">
                <a16:creationId xmlns:a16="http://schemas.microsoft.com/office/drawing/2014/main" id="{CE76F0C6-5485-B845-9692-EC1BB830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88" y="1759016"/>
            <a:ext cx="7164754" cy="48922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DC965A-6F2E-A44B-9B5F-C43C92263E4A}"/>
              </a:ext>
            </a:extLst>
          </p:cNvPr>
          <p:cNvSpPr/>
          <p:nvPr/>
        </p:nvSpPr>
        <p:spPr>
          <a:xfrm>
            <a:off x="755088" y="1759016"/>
            <a:ext cx="7164754" cy="655229"/>
          </a:xfrm>
          <a:prstGeom prst="rect">
            <a:avLst/>
          </a:prstGeom>
          <a:noFill/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5-11-27 at 17.29.19.png">
            <a:extLst>
              <a:ext uri="{FF2B5EF4-FFF2-40B4-BE49-F238E27FC236}">
                <a16:creationId xmlns:a16="http://schemas.microsoft.com/office/drawing/2014/main" id="{E3BBC447-0A33-5D40-8A19-7D9595C9B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" y="2639084"/>
            <a:ext cx="8763595" cy="160844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Screen Shot 2015-11-27 at 17.30.00.png">
            <a:extLst>
              <a:ext uri="{FF2B5EF4-FFF2-40B4-BE49-F238E27FC236}">
                <a16:creationId xmlns:a16="http://schemas.microsoft.com/office/drawing/2014/main" id="{DCA49836-8A53-7546-9F17-4DFE46E8A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80" y="4479375"/>
            <a:ext cx="7450772" cy="1719409"/>
          </a:xfrm>
          <a:prstGeom prst="rect">
            <a:avLst/>
          </a:prstGeom>
        </p:spPr>
      </p:pic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455610DB-7DDD-E44F-813F-034011DDBE96}"/>
              </a:ext>
            </a:extLst>
          </p:cNvPr>
          <p:cNvSpPr/>
          <p:nvPr/>
        </p:nvSpPr>
        <p:spPr>
          <a:xfrm>
            <a:off x="8686371" y="3398250"/>
            <a:ext cx="457629" cy="345482"/>
          </a:xfrm>
          <a:prstGeom prst="strip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DA0AE826-2851-4E48-9517-0057F0A9AFC6}"/>
              </a:ext>
            </a:extLst>
          </p:cNvPr>
          <p:cNvSpPr/>
          <p:nvPr/>
        </p:nvSpPr>
        <p:spPr>
          <a:xfrm>
            <a:off x="1061130" y="5266938"/>
            <a:ext cx="457629" cy="345482"/>
          </a:xfrm>
          <a:prstGeom prst="strip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00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Original “</a:t>
            </a:r>
            <a:r>
              <a:rPr dirty="0"/>
              <a:t>Lessons </a:t>
            </a:r>
            <a:r>
              <a:rPr lang="en-US" dirty="0"/>
              <a:t>L</a:t>
            </a:r>
            <a:r>
              <a:rPr dirty="0"/>
              <a:t>earned</a:t>
            </a:r>
            <a:r>
              <a:rPr lang="en-US" dirty="0"/>
              <a:t>" slide from AWAKE HWC</a:t>
            </a:r>
            <a:endParaRPr dirty="0"/>
          </a:p>
        </p:txBody>
      </p:sp>
      <p:sp>
        <p:nvSpPr>
          <p:cNvPr id="167" name="Shape 167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155850" indent="-155850" defTabSz="623401">
              <a:spcBef>
                <a:spcPts val="600"/>
              </a:spcBef>
              <a:defRPr sz="1920"/>
            </a:pPr>
            <a:r>
              <a:t>keep an eye on the </a:t>
            </a: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OP schedules</a:t>
            </a:r>
            <a:r>
              <a:t> (start communicating your planning early)</a:t>
            </a:r>
          </a:p>
          <a:p>
            <a:pPr marL="155850" indent="-155850" defTabSz="623401">
              <a:spcBef>
                <a:spcPts val="600"/>
              </a:spcBef>
              <a:defRPr sz="1920"/>
            </a:pPr>
            <a:r>
              <a:t>start contact with OP early </a:t>
            </a:r>
          </a:p>
          <a:p>
            <a:pPr marL="155850" indent="-155850" defTabSz="623401">
              <a:spcBef>
                <a:spcPts val="600"/>
              </a:spcBef>
              <a:defRPr sz="1920"/>
            </a:pPr>
            <a:r>
              <a:t>recheck existing beam lines in databases =&gt; consistency of databases</a:t>
            </a:r>
          </a:p>
          <a:p>
            <a:pPr marL="155850" indent="-155850" defTabSz="623401">
              <a:spcBef>
                <a:spcPts val="600"/>
              </a:spcBef>
              <a:defRPr sz="1920"/>
            </a:pPr>
            <a:r>
              <a:t>short meetings with few people on specific topic</a:t>
            </a:r>
          </a:p>
          <a:p>
            <a:pPr marL="467551" lvl="1" indent="-155850" defTabSz="623401">
              <a:spcBef>
                <a:spcPts val="600"/>
              </a:spcBef>
              <a:defRPr sz="1920"/>
            </a:pPr>
            <a:r>
              <a:t>bigger overview meetings (technical boards,…) to REPORT status</a:t>
            </a:r>
          </a:p>
          <a:p>
            <a:pPr marL="155850" indent="-155850" defTabSz="623401">
              <a:spcBef>
                <a:spcPts val="600"/>
              </a:spcBef>
              <a:defRPr sz="1920"/>
            </a:pPr>
            <a:r>
              <a:t>use communication infrastructure provided (collaboration workspace, EDMS, calendar, task lists) </a:t>
            </a:r>
          </a:p>
          <a:p>
            <a:pPr marL="467551" lvl="1" indent="-155850" defTabSz="623401">
              <a:spcBef>
                <a:spcPts val="600"/>
              </a:spcBef>
              <a:defRPr sz="1920"/>
            </a:pPr>
            <a:r>
              <a:t>whatever helps to keep the overview AND make people look at it</a:t>
            </a:r>
          </a:p>
          <a:p>
            <a:pPr marL="155850" indent="-155850" defTabSz="623401">
              <a:spcBef>
                <a:spcPts val="600"/>
              </a:spcBef>
              <a:defRPr sz="1920"/>
            </a:pPr>
            <a:r>
              <a:t>Learn french!!!</a:t>
            </a:r>
          </a:p>
          <a:p>
            <a:pPr marL="155850" indent="-155850" defTabSz="623401">
              <a:spcBef>
                <a:spcPts val="600"/>
              </a:spcBef>
              <a:defRPr sz="1920" b="1"/>
            </a:pPr>
            <a:r>
              <a:t>equipment experts have done an amazing job during the HWC!</a:t>
            </a:r>
          </a:p>
        </p:txBody>
      </p:sp>
    </p:spTree>
    <p:extLst>
      <p:ext uri="{BB962C8B-B14F-4D97-AF65-F5344CB8AC3E}">
        <p14:creationId xmlns:p14="http://schemas.microsoft.com/office/powerpoint/2010/main" val="1157857242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EAE48-0767-C74B-B8F1-D6951FDAA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hardware commissioning to beam commissioning </a:t>
            </a:r>
            <a:r>
              <a:rPr lang="en-GB" dirty="0">
                <a:sym typeface="Wingdings" pitchFamily="2" charset="2"/>
              </a:rPr>
              <a:t> the </a:t>
            </a:r>
            <a:r>
              <a:rPr lang="en-GB" dirty="0"/>
              <a:t>“beam permit”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D5C7D-88AF-F84D-9224-4946B71D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B54709-607D-E44F-B832-9D89146D7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27" y="1322876"/>
            <a:ext cx="7210746" cy="55705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93DF09-EBB5-4140-9AED-3A1D249D9AC6}"/>
              </a:ext>
            </a:extLst>
          </p:cNvPr>
          <p:cNvSpPr/>
          <p:nvPr/>
        </p:nvSpPr>
        <p:spPr>
          <a:xfrm>
            <a:off x="2601006" y="3664095"/>
            <a:ext cx="324533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Area patrolled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8909FC-B66A-1746-90F5-CA77D091987B}"/>
              </a:ext>
            </a:extLst>
          </p:cNvPr>
          <p:cNvSpPr/>
          <p:nvPr/>
        </p:nvSpPr>
        <p:spPr>
          <a:xfrm>
            <a:off x="2601005" y="4198456"/>
            <a:ext cx="324533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Safety validation passed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4B69B6-BE29-2A43-AB44-2E8A16AD5CDB}"/>
              </a:ext>
            </a:extLst>
          </p:cNvPr>
          <p:cNvSpPr/>
          <p:nvPr/>
        </p:nvSpPr>
        <p:spPr>
          <a:xfrm>
            <a:off x="2601005" y="4750037"/>
            <a:ext cx="324533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RP of the area is ready for beam</a:t>
            </a:r>
          </a:p>
        </p:txBody>
      </p:sp>
      <p:sp>
        <p:nvSpPr>
          <p:cNvPr id="16" name="4-Point Star 15">
            <a:extLst>
              <a:ext uri="{FF2B5EF4-FFF2-40B4-BE49-F238E27FC236}">
                <a16:creationId xmlns:a16="http://schemas.microsoft.com/office/drawing/2014/main" id="{383045EF-836A-1E43-9D6D-5ABC39E57B0A}"/>
              </a:ext>
            </a:extLst>
          </p:cNvPr>
          <p:cNvSpPr/>
          <p:nvPr/>
        </p:nvSpPr>
        <p:spPr>
          <a:xfrm>
            <a:off x="2678980" y="4270031"/>
            <a:ext cx="288032" cy="313911"/>
          </a:xfrm>
          <a:prstGeom prst="star4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4-Point Star 16">
            <a:extLst>
              <a:ext uri="{FF2B5EF4-FFF2-40B4-BE49-F238E27FC236}">
                <a16:creationId xmlns:a16="http://schemas.microsoft.com/office/drawing/2014/main" id="{AA5F81B7-AE26-AB4E-A361-00A86016F03C}"/>
              </a:ext>
            </a:extLst>
          </p:cNvPr>
          <p:cNvSpPr/>
          <p:nvPr/>
        </p:nvSpPr>
        <p:spPr>
          <a:xfrm>
            <a:off x="2678980" y="3775402"/>
            <a:ext cx="288032" cy="313911"/>
          </a:xfrm>
          <a:prstGeom prst="star4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4-Point Star 17">
            <a:extLst>
              <a:ext uri="{FF2B5EF4-FFF2-40B4-BE49-F238E27FC236}">
                <a16:creationId xmlns:a16="http://schemas.microsoft.com/office/drawing/2014/main" id="{4A6FE89D-C9E3-554B-B56B-5066D03AAB99}"/>
              </a:ext>
            </a:extLst>
          </p:cNvPr>
          <p:cNvSpPr/>
          <p:nvPr/>
        </p:nvSpPr>
        <p:spPr>
          <a:xfrm>
            <a:off x="2519813" y="5013176"/>
            <a:ext cx="288032" cy="313911"/>
          </a:xfrm>
          <a:prstGeom prst="star4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396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709119">
              <a:defRPr sz="3367"/>
            </a:lvl1pPr>
          </a:lstStyle>
          <a:p>
            <a:r>
              <a:rPr dirty="0"/>
              <a:t>The </a:t>
            </a:r>
            <a:r>
              <a:rPr lang="en-US" dirty="0"/>
              <a:t>AWAKE experiment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B9C97-E3E7-6E49-84BB-436A53231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12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A</a:t>
            </a:r>
            <a:r>
              <a:rPr lang="en-GB" dirty="0"/>
              <a:t>dvanced plasma </a:t>
            </a:r>
            <a:r>
              <a:rPr lang="en-GB" b="1" dirty="0" err="1"/>
              <a:t>WAKE</a:t>
            </a:r>
            <a:r>
              <a:rPr lang="en-GB" dirty="0" err="1"/>
              <a:t>field</a:t>
            </a:r>
            <a:r>
              <a:rPr lang="en-GB" dirty="0"/>
              <a:t> experiment at CERN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5F9B41-545D-6D4B-B605-6591C222C536}"/>
              </a:ext>
            </a:extLst>
          </p:cNvPr>
          <p:cNvGrpSpPr/>
          <p:nvPr/>
        </p:nvGrpSpPr>
        <p:grpSpPr>
          <a:xfrm>
            <a:off x="2843808" y="2420888"/>
            <a:ext cx="6291064" cy="4437112"/>
            <a:chOff x="863065" y="2107608"/>
            <a:chExt cx="6830959" cy="47367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0849" y="2107608"/>
              <a:ext cx="5362302" cy="4736700"/>
            </a:xfrm>
            <a:prstGeom prst="rect">
              <a:avLst/>
            </a:prstGeom>
          </p:spPr>
        </p:pic>
        <p:sp>
          <p:nvSpPr>
            <p:cNvPr id="56" name="Shape 56"/>
            <p:cNvSpPr/>
            <p:nvPr/>
          </p:nvSpPr>
          <p:spPr>
            <a:xfrm>
              <a:off x="6457951" y="2819177"/>
              <a:ext cx="1236073" cy="8593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8963" tIns="38963" rIns="38963" bIns="38963" anchor="ctr">
              <a:normAutofit lnSpcReduction="10000"/>
            </a:bodyPr>
            <a:lstStyle/>
            <a:p>
              <a:pPr defTabSz="716911">
                <a:lnSpc>
                  <a:spcPct val="90000"/>
                </a:lnSpc>
                <a:defRPr sz="2668" b="1">
                  <a:solidFill>
                    <a:srgbClr val="4A7088"/>
                  </a:solidFill>
                </a:defRPr>
              </a:pPr>
              <a:r>
                <a:rPr sz="2668" dirty="0"/>
                <a:t>drive </a:t>
              </a:r>
            </a:p>
            <a:p>
              <a:pPr defTabSz="716911">
                <a:lnSpc>
                  <a:spcPct val="90000"/>
                </a:lnSpc>
                <a:defRPr sz="2668" b="1">
                  <a:solidFill>
                    <a:srgbClr val="4A7088"/>
                  </a:solidFill>
                </a:defRPr>
              </a:pPr>
              <a:r>
                <a:rPr sz="2668" dirty="0"/>
                <a:t>beam</a:t>
              </a:r>
            </a:p>
          </p:txBody>
        </p:sp>
        <p:sp>
          <p:nvSpPr>
            <p:cNvPr id="57" name="Shape 57"/>
            <p:cNvSpPr/>
            <p:nvPr/>
          </p:nvSpPr>
          <p:spPr>
            <a:xfrm>
              <a:off x="863065" y="3881092"/>
              <a:ext cx="1716133" cy="8593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8963" tIns="38963" rIns="38963" bIns="38963" anchor="ctr">
              <a:normAutofit lnSpcReduction="10000"/>
            </a:bodyPr>
            <a:lstStyle/>
            <a:p>
              <a:pPr defTabSz="716911">
                <a:lnSpc>
                  <a:spcPct val="90000"/>
                </a:lnSpc>
                <a:defRPr sz="2668" b="1">
                  <a:solidFill>
                    <a:srgbClr val="4A7088"/>
                  </a:solidFill>
                </a:defRPr>
              </a:pPr>
              <a:r>
                <a:rPr sz="2668" dirty="0"/>
                <a:t>plasma</a:t>
              </a:r>
            </a:p>
            <a:p>
              <a:pPr defTabSz="716911">
                <a:lnSpc>
                  <a:spcPct val="90000"/>
                </a:lnSpc>
                <a:defRPr sz="2668" b="1">
                  <a:solidFill>
                    <a:srgbClr val="4A7088"/>
                  </a:solidFill>
                </a:defRPr>
              </a:pPr>
              <a:r>
                <a:rPr sz="2668" dirty="0"/>
                <a:t>wakefield</a:t>
              </a:r>
            </a:p>
          </p:txBody>
        </p:sp>
        <p:sp>
          <p:nvSpPr>
            <p:cNvPr id="58" name="Shape 58"/>
            <p:cNvSpPr/>
            <p:nvPr/>
          </p:nvSpPr>
          <p:spPr>
            <a:xfrm>
              <a:off x="1331640" y="2169176"/>
              <a:ext cx="1424033" cy="8593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8963" tIns="38963" rIns="38963" bIns="38963" anchor="ctr">
              <a:normAutofit lnSpcReduction="10000"/>
            </a:bodyPr>
            <a:lstStyle/>
            <a:p>
              <a:pPr defTabSz="716911">
                <a:lnSpc>
                  <a:spcPct val="90000"/>
                </a:lnSpc>
                <a:defRPr sz="2668" b="1">
                  <a:solidFill>
                    <a:srgbClr val="4A7088"/>
                  </a:solidFill>
                </a:defRPr>
              </a:pPr>
              <a:r>
                <a:rPr sz="2668" dirty="0"/>
                <a:t>witness </a:t>
              </a:r>
            </a:p>
            <a:p>
              <a:pPr defTabSz="716911">
                <a:lnSpc>
                  <a:spcPct val="90000"/>
                </a:lnSpc>
                <a:defRPr sz="2668" b="1">
                  <a:solidFill>
                    <a:srgbClr val="4A7088"/>
                  </a:solidFill>
                </a:defRPr>
              </a:pPr>
              <a:r>
                <a:rPr sz="2668" dirty="0"/>
                <a:t>beam</a:t>
              </a: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872B15-2C90-E148-B6AE-381F46E4DE36}"/>
              </a:ext>
            </a:extLst>
          </p:cNvPr>
          <p:cNvSpPr txBox="1">
            <a:spLocks/>
          </p:cNvSpPr>
          <p:nvPr/>
        </p:nvSpPr>
        <p:spPr>
          <a:xfrm>
            <a:off x="457200" y="2293996"/>
            <a:ext cx="2412120" cy="4447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Accelerator R&amp;D experiment at CERN on proof of principle of proton driven plasma </a:t>
            </a:r>
            <a:r>
              <a:rPr lang="en-GB" dirty="0" err="1"/>
              <a:t>wakefield</a:t>
            </a:r>
            <a:r>
              <a:rPr lang="en-GB" dirty="0"/>
              <a:t> acceleration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E6C910-EFA2-7845-89F3-53CA9CBA2692}"/>
              </a:ext>
            </a:extLst>
          </p:cNvPr>
          <p:cNvSpPr txBox="1"/>
          <p:nvPr/>
        </p:nvSpPr>
        <p:spPr>
          <a:xfrm>
            <a:off x="5868144" y="2111435"/>
            <a:ext cx="2818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hlinkClick r:id="rId4"/>
              </a:rPr>
              <a:t>https://awake.web.cern.ch</a:t>
            </a:r>
            <a:r>
              <a:rPr lang="en-GB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485536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EAE48-0767-C74B-B8F1-D6951FDAA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hardware commissioning to beam commissioning </a:t>
            </a:r>
            <a:r>
              <a:rPr lang="en-GB" dirty="0">
                <a:sym typeface="Wingdings" pitchFamily="2" charset="2"/>
              </a:rPr>
              <a:t> the </a:t>
            </a:r>
            <a:r>
              <a:rPr lang="en-GB" dirty="0"/>
              <a:t>“beam permit”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D5C7D-88AF-F84D-9224-4946B71D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B54709-607D-E44F-B832-9D89146D7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27" y="1322876"/>
            <a:ext cx="7210746" cy="55705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93DF09-EBB5-4140-9AED-3A1D249D9AC6}"/>
              </a:ext>
            </a:extLst>
          </p:cNvPr>
          <p:cNvSpPr/>
          <p:nvPr/>
        </p:nvSpPr>
        <p:spPr>
          <a:xfrm>
            <a:off x="2601006" y="3664095"/>
            <a:ext cx="324533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Area patrolled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8909FC-B66A-1746-90F5-CA77D091987B}"/>
              </a:ext>
            </a:extLst>
          </p:cNvPr>
          <p:cNvSpPr/>
          <p:nvPr/>
        </p:nvSpPr>
        <p:spPr>
          <a:xfrm>
            <a:off x="2601005" y="4198456"/>
            <a:ext cx="324533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Safety validation passed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4B69B6-BE29-2A43-AB44-2E8A16AD5CDB}"/>
              </a:ext>
            </a:extLst>
          </p:cNvPr>
          <p:cNvSpPr/>
          <p:nvPr/>
        </p:nvSpPr>
        <p:spPr>
          <a:xfrm>
            <a:off x="2601005" y="4750037"/>
            <a:ext cx="324533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RP of the area is ready for beam</a:t>
            </a:r>
          </a:p>
        </p:txBody>
      </p:sp>
      <p:sp>
        <p:nvSpPr>
          <p:cNvPr id="16" name="4-Point Star 15">
            <a:extLst>
              <a:ext uri="{FF2B5EF4-FFF2-40B4-BE49-F238E27FC236}">
                <a16:creationId xmlns:a16="http://schemas.microsoft.com/office/drawing/2014/main" id="{383045EF-836A-1E43-9D6D-5ABC39E57B0A}"/>
              </a:ext>
            </a:extLst>
          </p:cNvPr>
          <p:cNvSpPr/>
          <p:nvPr/>
        </p:nvSpPr>
        <p:spPr>
          <a:xfrm>
            <a:off x="2678980" y="4270031"/>
            <a:ext cx="288032" cy="313911"/>
          </a:xfrm>
          <a:prstGeom prst="star4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4-Point Star 16">
            <a:extLst>
              <a:ext uri="{FF2B5EF4-FFF2-40B4-BE49-F238E27FC236}">
                <a16:creationId xmlns:a16="http://schemas.microsoft.com/office/drawing/2014/main" id="{AA5F81B7-AE26-AB4E-A361-00A86016F03C}"/>
              </a:ext>
            </a:extLst>
          </p:cNvPr>
          <p:cNvSpPr/>
          <p:nvPr/>
        </p:nvSpPr>
        <p:spPr>
          <a:xfrm>
            <a:off x="2678980" y="3775402"/>
            <a:ext cx="288032" cy="313911"/>
          </a:xfrm>
          <a:prstGeom prst="star4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4-Point Star 17">
            <a:extLst>
              <a:ext uri="{FF2B5EF4-FFF2-40B4-BE49-F238E27FC236}">
                <a16:creationId xmlns:a16="http://schemas.microsoft.com/office/drawing/2014/main" id="{4A6FE89D-C9E3-554B-B56B-5066D03AAB99}"/>
              </a:ext>
            </a:extLst>
          </p:cNvPr>
          <p:cNvSpPr/>
          <p:nvPr/>
        </p:nvSpPr>
        <p:spPr>
          <a:xfrm>
            <a:off x="2519813" y="4987297"/>
            <a:ext cx="288032" cy="313911"/>
          </a:xfrm>
          <a:prstGeom prst="star4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lded Corner 2">
            <a:extLst>
              <a:ext uri="{FF2B5EF4-FFF2-40B4-BE49-F238E27FC236}">
                <a16:creationId xmlns:a16="http://schemas.microsoft.com/office/drawing/2014/main" id="{1799A512-7446-244E-883C-70DDE52358D5}"/>
              </a:ext>
            </a:extLst>
          </p:cNvPr>
          <p:cNvSpPr/>
          <p:nvPr/>
        </p:nvSpPr>
        <p:spPr>
          <a:xfrm rot="606859">
            <a:off x="6012160" y="1988840"/>
            <a:ext cx="2304256" cy="3528392"/>
          </a:xfrm>
          <a:prstGeom prst="foldedCorner">
            <a:avLst/>
          </a:prstGeom>
          <a:solidFill>
            <a:srgbClr val="FFF09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HWC finished is not mentioned here, because the approval of the </a:t>
            </a:r>
            <a:r>
              <a:rPr lang="en-GB" b="1" dirty="0">
                <a:solidFill>
                  <a:schemeClr val="tx1"/>
                </a:solidFill>
              </a:rPr>
              <a:t>permit is requested by the coordination package leader only after the testing is finished </a:t>
            </a:r>
            <a:r>
              <a:rPr lang="en-GB" dirty="0">
                <a:solidFill>
                  <a:schemeClr val="tx1"/>
                </a:solidFill>
                <a:sym typeface="Wingdings" pitchFamily="2" charset="2"/>
              </a:rPr>
              <a:t> could be added in addition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302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EAE48-0767-C74B-B8F1-D6951FDAA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hardware commissioning to beam commissioning </a:t>
            </a:r>
            <a:r>
              <a:rPr lang="en-GB" dirty="0">
                <a:sym typeface="Wingdings" pitchFamily="2" charset="2"/>
              </a:rPr>
              <a:t> the </a:t>
            </a:r>
            <a:r>
              <a:rPr lang="en-GB" dirty="0"/>
              <a:t>“beam permit”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D5C7D-88AF-F84D-9224-4946B71D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B54709-607D-E44F-B832-9D89146D7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27" y="1322876"/>
            <a:ext cx="7210746" cy="55705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93DF09-EBB5-4140-9AED-3A1D249D9AC6}"/>
              </a:ext>
            </a:extLst>
          </p:cNvPr>
          <p:cNvSpPr/>
          <p:nvPr/>
        </p:nvSpPr>
        <p:spPr>
          <a:xfrm>
            <a:off x="2601006" y="3664095"/>
            <a:ext cx="324533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Area patrolled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8909FC-B66A-1746-90F5-CA77D091987B}"/>
              </a:ext>
            </a:extLst>
          </p:cNvPr>
          <p:cNvSpPr/>
          <p:nvPr/>
        </p:nvSpPr>
        <p:spPr>
          <a:xfrm>
            <a:off x="2601005" y="4198456"/>
            <a:ext cx="324533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Safety validation passed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4B69B6-BE29-2A43-AB44-2E8A16AD5CDB}"/>
              </a:ext>
            </a:extLst>
          </p:cNvPr>
          <p:cNvSpPr/>
          <p:nvPr/>
        </p:nvSpPr>
        <p:spPr>
          <a:xfrm>
            <a:off x="2601005" y="4750037"/>
            <a:ext cx="324533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RP of the area is ready for beam</a:t>
            </a:r>
          </a:p>
        </p:txBody>
      </p:sp>
      <p:sp>
        <p:nvSpPr>
          <p:cNvPr id="16" name="4-Point Star 15">
            <a:extLst>
              <a:ext uri="{FF2B5EF4-FFF2-40B4-BE49-F238E27FC236}">
                <a16:creationId xmlns:a16="http://schemas.microsoft.com/office/drawing/2014/main" id="{383045EF-836A-1E43-9D6D-5ABC39E57B0A}"/>
              </a:ext>
            </a:extLst>
          </p:cNvPr>
          <p:cNvSpPr/>
          <p:nvPr/>
        </p:nvSpPr>
        <p:spPr>
          <a:xfrm>
            <a:off x="2678980" y="4270031"/>
            <a:ext cx="288032" cy="313911"/>
          </a:xfrm>
          <a:prstGeom prst="star4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4-Point Star 16">
            <a:extLst>
              <a:ext uri="{FF2B5EF4-FFF2-40B4-BE49-F238E27FC236}">
                <a16:creationId xmlns:a16="http://schemas.microsoft.com/office/drawing/2014/main" id="{AA5F81B7-AE26-AB4E-A361-00A86016F03C}"/>
              </a:ext>
            </a:extLst>
          </p:cNvPr>
          <p:cNvSpPr/>
          <p:nvPr/>
        </p:nvSpPr>
        <p:spPr>
          <a:xfrm>
            <a:off x="2678980" y="3775402"/>
            <a:ext cx="288032" cy="313911"/>
          </a:xfrm>
          <a:prstGeom prst="star4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4-Point Star 17">
            <a:extLst>
              <a:ext uri="{FF2B5EF4-FFF2-40B4-BE49-F238E27FC236}">
                <a16:creationId xmlns:a16="http://schemas.microsoft.com/office/drawing/2014/main" id="{4A6FE89D-C9E3-554B-B56B-5066D03AAB99}"/>
              </a:ext>
            </a:extLst>
          </p:cNvPr>
          <p:cNvSpPr/>
          <p:nvPr/>
        </p:nvSpPr>
        <p:spPr>
          <a:xfrm>
            <a:off x="2519813" y="4987297"/>
            <a:ext cx="288032" cy="313911"/>
          </a:xfrm>
          <a:prstGeom prst="star4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lded Corner 2">
            <a:extLst>
              <a:ext uri="{FF2B5EF4-FFF2-40B4-BE49-F238E27FC236}">
                <a16:creationId xmlns:a16="http://schemas.microsoft.com/office/drawing/2014/main" id="{1799A512-7446-244E-883C-70DDE52358D5}"/>
              </a:ext>
            </a:extLst>
          </p:cNvPr>
          <p:cNvSpPr/>
          <p:nvPr/>
        </p:nvSpPr>
        <p:spPr>
          <a:xfrm rot="606859">
            <a:off x="2951410" y="1880623"/>
            <a:ext cx="5725800" cy="4080363"/>
          </a:xfrm>
          <a:prstGeom prst="foldedCorner">
            <a:avLst/>
          </a:prstGeom>
          <a:solidFill>
            <a:srgbClr val="FFF09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AWAKE internal pre-requirements:</a:t>
            </a:r>
            <a:endParaRPr lang="en-US" b="1" dirty="0">
              <a:solidFill>
                <a:schemeClr val="tx1"/>
              </a:solidFill>
            </a:endParaRPr>
          </a:p>
          <a:p>
            <a:pPr lvl="0"/>
            <a:r>
              <a:rPr lang="en-US" dirty="0">
                <a:solidFill>
                  <a:schemeClr val="tx1"/>
                </a:solidFill>
              </a:rPr>
              <a:t>Installation completed (including alignment)</a:t>
            </a:r>
          </a:p>
          <a:p>
            <a:r>
              <a:rPr lang="en-US" dirty="0">
                <a:solidFill>
                  <a:schemeClr val="tx1"/>
                </a:solidFill>
              </a:rPr>
              <a:t>Everything cabled (powering and controls, including Ethernet) 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Water and air-cooling active</a:t>
            </a:r>
          </a:p>
          <a:p>
            <a:r>
              <a:rPr lang="en-US" dirty="0">
                <a:solidFill>
                  <a:schemeClr val="tx1"/>
                </a:solidFill>
              </a:rPr>
              <a:t>Vacuum to operational value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Access system ready 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CIBU installed and ready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SPS timing ready</a:t>
            </a:r>
          </a:p>
          <a:p>
            <a:r>
              <a:rPr lang="en-US" dirty="0">
                <a:solidFill>
                  <a:schemeClr val="tx1"/>
                </a:solidFill>
              </a:rPr>
              <a:t>Controls and applications ready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All data for all equipment logged 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New optics in OP tools</a:t>
            </a:r>
          </a:p>
        </p:txBody>
      </p:sp>
    </p:spTree>
    <p:extLst>
      <p:ext uri="{BB962C8B-B14F-4D97-AF65-F5344CB8AC3E}">
        <p14:creationId xmlns:p14="http://schemas.microsoft.com/office/powerpoint/2010/main" val="758760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95E3C-6A16-5548-AB46-270EDC3CB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commissioning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D2613-3216-AF46-BD77-2237CB69C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Coordination:</a:t>
            </a:r>
          </a:p>
          <a:p>
            <a:pPr lvl="1"/>
            <a:r>
              <a:rPr lang="en-GB" dirty="0"/>
              <a:t>Clear list of activities defined before start</a:t>
            </a:r>
          </a:p>
          <a:p>
            <a:pPr lvl="1"/>
            <a:r>
              <a:rPr lang="en-GB" dirty="0"/>
              <a:t>Daily meetings in the evening:</a:t>
            </a:r>
          </a:p>
          <a:p>
            <a:pPr lvl="2"/>
            <a:r>
              <a:rPr lang="en-GB" dirty="0"/>
              <a:t>What has happened today, </a:t>
            </a:r>
          </a:p>
          <a:p>
            <a:pPr lvl="2"/>
            <a:r>
              <a:rPr lang="en-GB" dirty="0"/>
              <a:t>what is the plan for tomorrow, </a:t>
            </a:r>
          </a:p>
          <a:p>
            <a:pPr lvl="2"/>
            <a:r>
              <a:rPr lang="en-GB" dirty="0"/>
              <a:t>any changes needed in planning, </a:t>
            </a:r>
          </a:p>
          <a:p>
            <a:pPr lvl="2"/>
            <a:r>
              <a:rPr lang="en-GB" dirty="0"/>
              <a:t>test results (non-conformities)</a:t>
            </a:r>
          </a:p>
          <a:p>
            <a:pPr lvl="1"/>
            <a:endParaRPr lang="en-GB" dirty="0"/>
          </a:p>
          <a:p>
            <a:r>
              <a:rPr lang="en-GB" dirty="0"/>
              <a:t>For each activity registered</a:t>
            </a:r>
          </a:p>
          <a:p>
            <a:pPr lvl="1"/>
            <a:r>
              <a:rPr lang="en-GB" dirty="0"/>
              <a:t>need / no need for: beam intensity, beam destination, diagnostic tools, applications</a:t>
            </a:r>
          </a:p>
          <a:p>
            <a:pPr lvl="1"/>
            <a:r>
              <a:rPr lang="en-GB" dirty="0"/>
              <a:t>Conflict with other activities </a:t>
            </a:r>
          </a:p>
          <a:p>
            <a:r>
              <a:rPr lang="en-GB" dirty="0"/>
              <a:t>Tests done:</a:t>
            </a:r>
          </a:p>
          <a:p>
            <a:pPr lvl="1"/>
            <a:r>
              <a:rPr lang="en-GB" dirty="0"/>
              <a:t>Polarity checks, synchronisation, steering, diagnostic reaction to beam, data logging, threshold settings for interlocks, aperture measurements and beam based alignment, optics meas., stability run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F9B59-2196-354B-B9DA-3E14F0EBF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33081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FCED-3FA1-1E42-B128-C4AC5616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commissioning stages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CBA96-8987-1244-90DA-958F60C1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FB0400D4-4E7C-B141-BD33-1544854A2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494278"/>
            <a:ext cx="6916647" cy="536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01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2E23E-C34C-CB46-AB4A-8E6AA4A9A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Most tricky part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95F96-E55C-5143-868D-80F265213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Transverse alignment and synchronization of proton, laser (and electron) beams</a:t>
            </a:r>
          </a:p>
          <a:p>
            <a:r>
              <a:rPr lang="en-GB" dirty="0"/>
              <a:t>Tight aperture restrictions from geometry of the plasma cell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1E00E-93DB-2D41-9F31-AFB91D2B6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/>
          </a:p>
        </p:txBody>
      </p:sp>
      <p:pic>
        <p:nvPicPr>
          <p:cNvPr id="5" name="Bild 8">
            <a:extLst>
              <a:ext uri="{FF2B5EF4-FFF2-40B4-BE49-F238E27FC236}">
                <a16:creationId xmlns:a16="http://schemas.microsoft.com/office/drawing/2014/main" id="{7C8A4BA7-C48F-7F4A-99BD-202846128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483" y="3578813"/>
            <a:ext cx="3703413" cy="2703027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4968ED91-2EE3-4245-9A15-68764C1F490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6" y="3430136"/>
            <a:ext cx="5156200" cy="300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2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D465C-C863-804C-8928-239CCA693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Testing &amp; beam commissioning in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7D974-9713-3241-BF8B-9879E9C25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5626968" cy="247687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An exciting time</a:t>
            </a:r>
          </a:p>
          <a:p>
            <a:pPr lvl="1"/>
            <a:r>
              <a:rPr lang="en-GB" dirty="0"/>
              <a:t>With not a lot of sleep</a:t>
            </a:r>
          </a:p>
          <a:p>
            <a:pPr lvl="1"/>
            <a:r>
              <a:rPr lang="en-GB" dirty="0"/>
              <a:t>And a lot of pizza in the control room</a:t>
            </a:r>
          </a:p>
          <a:p>
            <a:r>
              <a:rPr lang="en-GB" dirty="0"/>
              <a:t>Needs flexibility and dedication of all team members</a:t>
            </a:r>
          </a:p>
          <a:p>
            <a:r>
              <a:rPr lang="en-GB" dirty="0"/>
              <a:t>Communication and clear responsibilities is the key!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865AF-8261-7245-8A59-A48887422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  <p:pic>
        <p:nvPicPr>
          <p:cNvPr id="5" name="Bild 2">
            <a:extLst>
              <a:ext uri="{FF2B5EF4-FFF2-40B4-BE49-F238E27FC236}">
                <a16:creationId xmlns:a16="http://schemas.microsoft.com/office/drawing/2014/main" id="{7249B3FA-2835-5F43-A8E0-D0C1445728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32307">
            <a:off x="2787798" y="3742876"/>
            <a:ext cx="6401499" cy="2813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0302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CE9A-1AEC-A446-94C9-2BFD01A38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AWAKE 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31D68-DDFE-DF47-BA2D-E58E02445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DB2D92-F0A1-6D4D-A031-F4292DEDB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2924944"/>
            <a:ext cx="4381500" cy="2921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52A140-D192-9042-8D93-AAAC45721968}"/>
              </a:ext>
            </a:extLst>
          </p:cNvPr>
          <p:cNvSpPr txBox="1"/>
          <p:nvPr/>
        </p:nvSpPr>
        <p:spPr>
          <a:xfrm>
            <a:off x="6732270" y="6021288"/>
            <a:ext cx="2190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3"/>
              </a:rPr>
              <a:t>https://home.cern/about/updates/2018/08/awake-successfully-accelerates-electrons</a:t>
            </a:r>
            <a:r>
              <a:rPr lang="en-GB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774E11-075B-844A-9CE9-54D90E8DB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4572001" cy="3172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C35546-E090-F146-B163-E1380840F117}"/>
              </a:ext>
            </a:extLst>
          </p:cNvPr>
          <p:cNvSpPr txBox="1"/>
          <p:nvPr/>
        </p:nvSpPr>
        <p:spPr>
          <a:xfrm>
            <a:off x="359005" y="4842352"/>
            <a:ext cx="2190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5"/>
              </a:rPr>
              <a:t>https://home.cern/about/updates/2016/12/awake-making-waves-accelerator-technology</a:t>
            </a:r>
            <a:r>
              <a:rPr lang="en-GB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3130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85799-1521-7441-A24B-C0462ADD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AWAKE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63236-2725-6F4F-98AB-CC34BA913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Beam lines (p+, e-, laser) and major experiment diagnostics operational</a:t>
            </a:r>
          </a:p>
          <a:p>
            <a:r>
              <a:rPr lang="en-GB" dirty="0"/>
              <a:t>Self-modulation instability of proton bunch in plasma proven</a:t>
            </a:r>
          </a:p>
          <a:p>
            <a:r>
              <a:rPr lang="en-GB" dirty="0"/>
              <a:t>Electron acceleration in proton driven </a:t>
            </a:r>
            <a:r>
              <a:rPr lang="en-GB" dirty="0" err="1"/>
              <a:t>wakefield</a:t>
            </a:r>
            <a:r>
              <a:rPr lang="en-GB" dirty="0"/>
              <a:t> shown </a:t>
            </a:r>
          </a:p>
          <a:p>
            <a:r>
              <a:rPr lang="en-GB" dirty="0"/>
              <a:t>Optimization of electron injection and parallel preparations for run2 ongoing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24357-6756-BC4F-9BF1-371C4EB9E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  <p:pic>
        <p:nvPicPr>
          <p:cNvPr id="5" name="Bild 8">
            <a:extLst>
              <a:ext uri="{FF2B5EF4-FFF2-40B4-BE49-F238E27FC236}">
                <a16:creationId xmlns:a16="http://schemas.microsoft.com/office/drawing/2014/main" id="{6FBFB043-B0E6-E643-88F1-A6B79ABA3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9" t="17118" r="15092" b="-1489"/>
          <a:stretch/>
        </p:blipFill>
        <p:spPr>
          <a:xfrm>
            <a:off x="6553201" y="1678089"/>
            <a:ext cx="2130854" cy="1954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5FB6B2-A2A5-984D-B9AD-41D669CDD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89040"/>
            <a:ext cx="3206600" cy="26946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895C92-007E-E74C-9650-B1EF7828E08B}"/>
              </a:ext>
            </a:extLst>
          </p:cNvPr>
          <p:cNvSpPr txBox="1"/>
          <p:nvPr/>
        </p:nvSpPr>
        <p:spPr>
          <a:xfrm>
            <a:off x="3779912" y="6391550"/>
            <a:ext cx="446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i="1" dirty="0"/>
              <a:t>Nature </a:t>
            </a:r>
            <a:r>
              <a:rPr lang="sv-SE" sz="1200" b="1" dirty="0" err="1"/>
              <a:t>volume</a:t>
            </a:r>
            <a:r>
              <a:rPr lang="sv-SE" sz="1200" b="1" dirty="0"/>
              <a:t> 561</a:t>
            </a:r>
            <a:r>
              <a:rPr lang="sv-SE" sz="1200" dirty="0"/>
              <a:t>, pages363–367 (2018) 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09907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AWAKE Facility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936" y="4836275"/>
            <a:ext cx="4279900" cy="15494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BAEB42C-F0B6-1A48-94DF-482EA020BBAC}"/>
              </a:ext>
            </a:extLst>
          </p:cNvPr>
          <p:cNvGrpSpPr/>
          <p:nvPr/>
        </p:nvGrpSpPr>
        <p:grpSpPr>
          <a:xfrm>
            <a:off x="-21779" y="1556792"/>
            <a:ext cx="9039366" cy="4980614"/>
            <a:chOff x="488923" y="912186"/>
            <a:chExt cx="9039366" cy="4980614"/>
          </a:xfrm>
        </p:grpSpPr>
        <p:sp>
          <p:nvSpPr>
            <p:cNvPr id="210" name="Shape 210"/>
            <p:cNvSpPr/>
            <p:nvPr/>
          </p:nvSpPr>
          <p:spPr>
            <a:xfrm>
              <a:off x="5244243" y="1273784"/>
              <a:ext cx="2040769" cy="9548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8963" tIns="38963" rIns="38963" bIns="38963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>
                  <a:solidFill>
                    <a:srgbClr val="4A7088"/>
                  </a:solidFill>
                </a:defRPr>
              </a:pPr>
              <a:r>
                <a:rPr dirty="0"/>
                <a:t>1.25e9 electrons@</a:t>
              </a:r>
              <a:endParaRPr sz="2800" dirty="0"/>
            </a:p>
            <a:p>
              <a:pPr>
                <a:lnSpc>
                  <a:spcPct val="90000"/>
                </a:lnSpc>
                <a:spcBef>
                  <a:spcPts val="1000"/>
                </a:spcBef>
                <a:defRPr>
                  <a:solidFill>
                    <a:srgbClr val="4A7088"/>
                  </a:solidFill>
                </a:defRPr>
              </a:pPr>
              <a:r>
                <a:rPr dirty="0"/>
                <a:t>10-20 MeV from PHIN</a:t>
              </a:r>
            </a:p>
          </p:txBody>
        </p:sp>
        <p:sp>
          <p:nvSpPr>
            <p:cNvPr id="211" name="Shape 211"/>
            <p:cNvSpPr/>
            <p:nvPr/>
          </p:nvSpPr>
          <p:spPr>
            <a:xfrm>
              <a:off x="6158382" y="2763482"/>
              <a:ext cx="1890503" cy="7055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8963" tIns="38963" rIns="38963" bIns="38963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>
                  <a:solidFill>
                    <a:srgbClr val="4A7088"/>
                  </a:solidFill>
                </a:defRPr>
              </a:pPr>
              <a:r>
                <a:t>10m Rb-Plasma</a:t>
              </a:r>
              <a:endParaRPr baseline="30000"/>
            </a:p>
            <a:p>
              <a:pPr>
                <a:lnSpc>
                  <a:spcPct val="90000"/>
                </a:lnSpc>
                <a:spcBef>
                  <a:spcPts val="1000"/>
                </a:spcBef>
                <a:defRPr>
                  <a:solidFill>
                    <a:srgbClr val="4A7088"/>
                  </a:solidFill>
                </a:defRPr>
              </a:pPr>
              <a:r>
                <a:t>N</a:t>
              </a:r>
              <a:r>
                <a:rPr baseline="-25000"/>
                <a:t>e</a:t>
              </a:r>
              <a:r>
                <a:t>=10</a:t>
              </a:r>
              <a:r>
                <a:rPr baseline="30000"/>
                <a:t>14-</a:t>
              </a:r>
              <a:r>
                <a:t>10</a:t>
              </a:r>
              <a:r>
                <a:rPr baseline="30000"/>
                <a:t>15 </a:t>
              </a:r>
              <a:r>
                <a:t>cm</a:t>
              </a:r>
              <a:r>
                <a:rPr baseline="30000"/>
                <a:t>-3</a:t>
              </a:r>
              <a:r>
                <a:t> </a:t>
              </a:r>
            </a:p>
          </p:txBody>
        </p:sp>
        <p:sp>
          <p:nvSpPr>
            <p:cNvPr id="212" name="Shape 212"/>
            <p:cNvSpPr/>
            <p:nvPr/>
          </p:nvSpPr>
          <p:spPr>
            <a:xfrm>
              <a:off x="8008601" y="912186"/>
              <a:ext cx="1519688" cy="7055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963" tIns="38963" rIns="38963" bIns="38963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>
                  <a:solidFill>
                    <a:srgbClr val="4A7088"/>
                  </a:solidFill>
                </a:defRPr>
              </a:pPr>
              <a:r>
                <a:rPr dirty="0"/>
                <a:t>Electrons @</a:t>
              </a:r>
            </a:p>
            <a:p>
              <a:pPr>
                <a:lnSpc>
                  <a:spcPct val="90000"/>
                </a:lnSpc>
                <a:spcBef>
                  <a:spcPts val="1000"/>
                </a:spcBef>
                <a:defRPr>
                  <a:solidFill>
                    <a:srgbClr val="4A7088"/>
                  </a:solidFill>
                </a:defRPr>
              </a:pPr>
              <a:r>
                <a:rPr dirty="0"/>
                <a:t>E</a:t>
              </a:r>
              <a:r>
                <a:rPr baseline="-25000" dirty="0"/>
                <a:t>0</a:t>
              </a:r>
              <a:r>
                <a:rPr dirty="0"/>
                <a:t>=1.3 GeV</a:t>
              </a:r>
            </a:p>
          </p:txBody>
        </p:sp>
        <p:sp>
          <p:nvSpPr>
            <p:cNvPr id="213" name="Shape 213"/>
            <p:cNvSpPr/>
            <p:nvPr/>
          </p:nvSpPr>
          <p:spPr>
            <a:xfrm>
              <a:off x="2160675" y="3438943"/>
              <a:ext cx="1885759" cy="7055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8963" tIns="38963" rIns="38963" bIns="38963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>
                  <a:solidFill>
                    <a:srgbClr val="4A7088"/>
                  </a:solidFill>
                </a:defRPr>
              </a:pPr>
              <a:r>
                <a:t>3e11 Protons @ </a:t>
              </a:r>
              <a:endParaRPr sz="2800"/>
            </a:p>
            <a:p>
              <a:pPr>
                <a:lnSpc>
                  <a:spcPct val="90000"/>
                </a:lnSpc>
                <a:spcBef>
                  <a:spcPts val="1000"/>
                </a:spcBef>
                <a:defRPr>
                  <a:solidFill>
                    <a:srgbClr val="4A7088"/>
                  </a:solidFill>
                </a:defRPr>
              </a:pPr>
              <a:r>
                <a:t>400 GeV from SPS</a:t>
              </a:r>
            </a:p>
          </p:txBody>
        </p:sp>
        <p:sp>
          <p:nvSpPr>
            <p:cNvPr id="217" name="Shape 217"/>
            <p:cNvSpPr/>
            <p:nvPr/>
          </p:nvSpPr>
          <p:spPr>
            <a:xfrm>
              <a:off x="5342837" y="2846508"/>
              <a:ext cx="81596" cy="160139"/>
            </a:xfrm>
            <a:prstGeom prst="line">
              <a:avLst/>
            </a:prstGeom>
            <a:ln w="28575">
              <a:solidFill>
                <a:srgbClr val="4A91D1"/>
              </a:solidFill>
              <a:miter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4533160" y="2358021"/>
              <a:ext cx="804021" cy="57728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8963" tIns="38963" rIns="38963" bIns="38963">
              <a:spAutoFit/>
            </a:bodyPr>
            <a:lstStyle>
              <a:lvl1pPr defTabSz="914400">
                <a:lnSpc>
                  <a:spcPct val="90000"/>
                </a:lnSpc>
                <a:spcBef>
                  <a:spcPts val="1000"/>
                </a:spcBef>
                <a:defRPr>
                  <a:solidFill>
                    <a:srgbClr val="4A7088"/>
                  </a:solidFill>
                </a:defRPr>
              </a:lvl1pPr>
            </a:lstStyle>
            <a:p>
              <a:r>
                <a:t>TW laser</a:t>
              </a:r>
            </a:p>
          </p:txBody>
        </p:sp>
        <p:grpSp>
          <p:nvGrpSpPr>
            <p:cNvPr id="2" name="Gruppierung 1"/>
            <p:cNvGrpSpPr/>
            <p:nvPr/>
          </p:nvGrpSpPr>
          <p:grpSpPr>
            <a:xfrm>
              <a:off x="488923" y="1510666"/>
              <a:ext cx="8129828" cy="4382134"/>
              <a:chOff x="488923" y="653416"/>
              <a:chExt cx="8129828" cy="4382134"/>
            </a:xfrm>
          </p:grpSpPr>
          <p:sp>
            <p:nvSpPr>
              <p:cNvPr id="206" name="Shape 206"/>
              <p:cNvSpPr/>
              <p:nvPr/>
            </p:nvSpPr>
            <p:spPr>
              <a:xfrm rot="20409780" flipH="1">
                <a:off x="4508473" y="2109767"/>
                <a:ext cx="2069292" cy="1159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9901" y="0"/>
                      <a:pt x="18652" y="8751"/>
                      <a:pt x="21600" y="21600"/>
                    </a:cubicBezTo>
                  </a:path>
                </a:pathLst>
              </a:custGeom>
              <a:ln w="57150">
                <a:solidFill>
                  <a:srgbClr val="4D94D3"/>
                </a:solidFill>
                <a:miter/>
              </a:ln>
            </p:spPr>
            <p:txBody>
              <a:bodyPr lIns="45719" rIns="45719" anchor="ctr"/>
              <a:lstStyle/>
              <a:p>
                <a:pPr algn="ctr"/>
                <a:endParaRPr/>
              </a:p>
            </p:txBody>
          </p:sp>
          <p:sp>
            <p:nvSpPr>
              <p:cNvPr id="207" name="Shape 207"/>
              <p:cNvSpPr/>
              <p:nvPr/>
            </p:nvSpPr>
            <p:spPr>
              <a:xfrm rot="20181806">
                <a:off x="1634167" y="1813793"/>
                <a:ext cx="3166935" cy="32217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510" y="10800"/>
                    </a:moveTo>
                    <a:cubicBezTo>
                      <a:pt x="1510" y="15945"/>
                      <a:pt x="5669" y="20116"/>
                      <a:pt x="10800" y="20116"/>
                    </a:cubicBezTo>
                    <a:cubicBezTo>
                      <a:pt x="15931" y="20116"/>
                      <a:pt x="20090" y="15945"/>
                      <a:pt x="20090" y="10800"/>
                    </a:cubicBezTo>
                    <a:cubicBezTo>
                      <a:pt x="20090" y="5655"/>
                      <a:pt x="15931" y="1484"/>
                      <a:pt x="10800" y="1484"/>
                    </a:cubicBezTo>
                    <a:cubicBezTo>
                      <a:pt x="5669" y="1484"/>
                      <a:pt x="1510" y="5655"/>
                      <a:pt x="1510" y="10800"/>
                    </a:cubicBezTo>
                    <a:close/>
                  </a:path>
                </a:pathLst>
              </a:custGeom>
              <a:solidFill>
                <a:srgbClr val="6EA5DB"/>
              </a:solidFill>
              <a:ln w="6350">
                <a:noFill/>
                <a:miter/>
              </a:ln>
            </p:spPr>
            <p:txBody>
              <a:bodyPr lIns="45719" rIns="45719" anchor="ctr"/>
              <a:lstStyle/>
              <a:p>
                <a:pPr algn="ctr"/>
                <a:endParaRPr/>
              </a:p>
            </p:txBody>
          </p:sp>
          <p:sp>
            <p:nvSpPr>
              <p:cNvPr id="208" name="Shape 208"/>
              <p:cNvSpPr/>
              <p:nvPr/>
            </p:nvSpPr>
            <p:spPr>
              <a:xfrm rot="9381806">
                <a:off x="5847556" y="1487699"/>
                <a:ext cx="412984" cy="406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371" y="0"/>
                      <a:pt x="16300" y="7929"/>
                      <a:pt x="21600" y="21600"/>
                    </a:cubicBezTo>
                  </a:path>
                </a:pathLst>
              </a:custGeom>
              <a:ln w="57150">
                <a:solidFill>
                  <a:srgbClr val="4D94D3"/>
                </a:solidFill>
                <a:miter/>
              </a:ln>
            </p:spPr>
            <p:txBody>
              <a:bodyPr lIns="45719" rIns="45719" anchor="ctr"/>
              <a:lstStyle/>
              <a:p>
                <a:pPr algn="ctr"/>
                <a:endParaRPr/>
              </a:p>
            </p:txBody>
          </p:sp>
          <p:sp>
            <p:nvSpPr>
              <p:cNvPr id="209" name="Shape 209"/>
              <p:cNvSpPr/>
              <p:nvPr/>
            </p:nvSpPr>
            <p:spPr>
              <a:xfrm rot="2972891">
                <a:off x="5552905" y="1393503"/>
                <a:ext cx="319431" cy="197568"/>
              </a:xfrm>
              <a:prstGeom prst="rect">
                <a:avLst/>
              </a:prstGeom>
              <a:solidFill>
                <a:srgbClr val="20DB9D"/>
              </a:solidFill>
              <a:ln w="6350">
                <a:solidFill>
                  <a:srgbClr val="20DB9D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5" name="Shape 215"/>
              <p:cNvSpPr/>
              <p:nvPr/>
            </p:nvSpPr>
            <p:spPr>
              <a:xfrm flipV="1">
                <a:off x="488923" y="2128331"/>
                <a:ext cx="1996583" cy="1214080"/>
              </a:xfrm>
              <a:prstGeom prst="line">
                <a:avLst/>
              </a:prstGeom>
              <a:ln w="76200">
                <a:solidFill>
                  <a:srgbClr val="6DA4DB"/>
                </a:solidFill>
                <a:miter/>
              </a:ln>
            </p:spPr>
            <p:txBody>
              <a:bodyPr lIns="45719" rIns="45719"/>
              <a:lstStyle/>
              <a:p>
                <a:endParaRPr/>
              </a:p>
            </p:txBody>
          </p:sp>
          <p:sp>
            <p:nvSpPr>
              <p:cNvPr id="216" name="Shape 216"/>
              <p:cNvSpPr/>
              <p:nvPr/>
            </p:nvSpPr>
            <p:spPr>
              <a:xfrm flipH="1">
                <a:off x="5419915" y="1813169"/>
                <a:ext cx="810907" cy="333210"/>
              </a:xfrm>
              <a:prstGeom prst="line">
                <a:avLst/>
              </a:prstGeom>
              <a:ln w="28575">
                <a:solidFill>
                  <a:srgbClr val="4A91D1"/>
                </a:solidFill>
                <a:miter/>
              </a:ln>
            </p:spPr>
            <p:txBody>
              <a:bodyPr lIns="45719" rIns="45719"/>
              <a:lstStyle/>
              <a:p>
                <a:endParaRPr/>
              </a:p>
            </p:txBody>
          </p:sp>
          <p:sp>
            <p:nvSpPr>
              <p:cNvPr id="218" name="Shape 218"/>
              <p:cNvSpPr/>
              <p:nvPr/>
            </p:nvSpPr>
            <p:spPr>
              <a:xfrm rot="3759067">
                <a:off x="5120183" y="1809339"/>
                <a:ext cx="319431" cy="135139"/>
              </a:xfrm>
              <a:prstGeom prst="rect">
                <a:avLst/>
              </a:prstGeom>
              <a:solidFill>
                <a:schemeClr val="accent3">
                  <a:lumOff val="-12941"/>
                </a:schemeClr>
              </a:solidFill>
              <a:ln w="6350">
                <a:solidFill>
                  <a:schemeClr val="accent3">
                    <a:lumOff val="-12941"/>
                  </a:schemeClr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9" name="Shape 229"/>
              <p:cNvSpPr/>
              <p:nvPr/>
            </p:nvSpPr>
            <p:spPr>
              <a:xfrm flipH="1">
                <a:off x="7019109" y="895518"/>
                <a:ext cx="1430522" cy="593786"/>
              </a:xfrm>
              <a:prstGeom prst="line">
                <a:avLst/>
              </a:prstGeom>
              <a:ln w="28575">
                <a:solidFill>
                  <a:srgbClr val="4A91D1"/>
                </a:solidFill>
                <a:miter/>
              </a:ln>
            </p:spPr>
            <p:txBody>
              <a:bodyPr lIns="45719" rIns="45719"/>
              <a:lstStyle/>
              <a:p>
                <a:endParaRPr/>
              </a:p>
            </p:txBody>
          </p:sp>
          <p:sp>
            <p:nvSpPr>
              <p:cNvPr id="230" name="Shape 230"/>
              <p:cNvSpPr/>
              <p:nvPr/>
            </p:nvSpPr>
            <p:spPr>
              <a:xfrm rot="20181806">
                <a:off x="8203818" y="653416"/>
                <a:ext cx="414933" cy="439174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28A0"/>
              </a:solidFill>
              <a:ln w="6350">
                <a:solidFill>
                  <a:srgbClr val="FF28A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8" name="Shape 228"/>
              <p:cNvSpPr/>
              <p:nvPr/>
            </p:nvSpPr>
            <p:spPr>
              <a:xfrm rot="20181806">
                <a:off x="6253605" y="1501864"/>
                <a:ext cx="854661" cy="259513"/>
              </a:xfrm>
              <a:prstGeom prst="rect">
                <a:avLst/>
              </a:prstGeom>
              <a:solidFill>
                <a:srgbClr val="FFA42D"/>
              </a:solidFill>
              <a:ln w="6350">
                <a:solidFill>
                  <a:srgbClr val="FFA42D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27" name="Group 226"/>
              <p:cNvGrpSpPr/>
              <p:nvPr/>
            </p:nvGrpSpPr>
            <p:grpSpPr>
              <a:xfrm>
                <a:off x="7159946" y="770101"/>
                <a:ext cx="990284" cy="952061"/>
                <a:chOff x="0" y="0"/>
                <a:chExt cx="534175" cy="543068"/>
              </a:xfrm>
            </p:grpSpPr>
            <p:grpSp>
              <p:nvGrpSpPr>
                <p:cNvPr id="29" name="Group 222"/>
                <p:cNvGrpSpPr/>
                <p:nvPr/>
              </p:nvGrpSpPr>
              <p:grpSpPr>
                <a:xfrm>
                  <a:off x="0" y="17856"/>
                  <a:ext cx="489336" cy="441981"/>
                  <a:chOff x="0" y="0"/>
                  <a:chExt cx="489335" cy="441980"/>
                </a:xfrm>
              </p:grpSpPr>
              <p:pic>
                <p:nvPicPr>
                  <p:cNvPr id="33" name="pasted-image.pdf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rcRect b="4109"/>
                  <a:stretch>
                    <a:fillRect/>
                  </a:stretch>
                </p:blipFill>
                <p:spPr>
                  <a:xfrm>
                    <a:off x="0" y="0"/>
                    <a:ext cx="489336" cy="44198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34" name="Shape 221"/>
                  <p:cNvSpPr/>
                  <p:nvPr/>
                </p:nvSpPr>
                <p:spPr>
                  <a:xfrm>
                    <a:off x="19069" y="3907"/>
                    <a:ext cx="113799" cy="396803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endParaRPr/>
                  </a:p>
                </p:txBody>
              </p:sp>
            </p:grpSp>
            <p:pic>
              <p:nvPicPr>
                <p:cNvPr id="30" name="pasted-image.pdf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20644" r="5478"/>
                <a:stretch>
                  <a:fillRect/>
                </a:stretch>
              </p:blipFill>
              <p:spPr>
                <a:xfrm>
                  <a:off x="118429" y="457829"/>
                  <a:ext cx="361508" cy="8524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1" name="pasted-image.pdf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l="6779" r="82662" b="12558"/>
                <a:stretch>
                  <a:fillRect/>
                </a:stretch>
              </p:blipFill>
              <p:spPr>
                <a:xfrm>
                  <a:off x="482512" y="0"/>
                  <a:ext cx="51664" cy="40303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2" name="pasted-image.pdf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l="18350" r="73015" b="12558"/>
                <a:stretch>
                  <a:fillRect/>
                </a:stretch>
              </p:blipFill>
              <p:spPr>
                <a:xfrm>
                  <a:off x="437653" y="17856"/>
                  <a:ext cx="42248" cy="40303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35" name="Shape 212"/>
            <p:cNvSpPr/>
            <p:nvPr/>
          </p:nvSpPr>
          <p:spPr>
            <a:xfrm>
              <a:off x="7921021" y="2528652"/>
              <a:ext cx="1243275" cy="57728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963" tIns="38963" rIns="38963" bIns="38963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>
                  <a:solidFill>
                    <a:srgbClr val="4A7088"/>
                  </a:solidFill>
                </a:defRPr>
              </a:pPr>
              <a:r>
                <a:rPr lang="en-US"/>
                <a:t>Self-modulation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1092937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ung 4"/>
          <p:cNvGrpSpPr/>
          <p:nvPr/>
        </p:nvGrpSpPr>
        <p:grpSpPr>
          <a:xfrm>
            <a:off x="1547664" y="1844824"/>
            <a:ext cx="7325601" cy="4133848"/>
            <a:chOff x="907826" y="880452"/>
            <a:chExt cx="7325601" cy="4133848"/>
          </a:xfrm>
        </p:grpSpPr>
        <p:pic>
          <p:nvPicPr>
            <p:cNvPr id="3" name="Bild 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826" y="880452"/>
              <a:ext cx="7325601" cy="4133848"/>
            </a:xfrm>
            <a:prstGeom prst="rect">
              <a:avLst/>
            </a:prstGeom>
          </p:spPr>
        </p:pic>
        <p:sp>
          <p:nvSpPr>
            <p:cNvPr id="4" name="Rechteck 3"/>
            <p:cNvSpPr/>
            <p:nvPr/>
          </p:nvSpPr>
          <p:spPr>
            <a:xfrm>
              <a:off x="4570626" y="880452"/>
              <a:ext cx="1794315" cy="204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cxnSp>
        <p:nvCxnSpPr>
          <p:cNvPr id="7" name="Gerade Verbindung mit Pfeil 6"/>
          <p:cNvCxnSpPr/>
          <p:nvPr/>
        </p:nvCxnSpPr>
        <p:spPr>
          <a:xfrm>
            <a:off x="2207380" y="3409860"/>
            <a:ext cx="1086280" cy="50188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1352370" y="3701138"/>
            <a:ext cx="1691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proton beam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3245534" y="2119405"/>
            <a:ext cx="2798203" cy="123771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043736" y="1910249"/>
            <a:ext cx="1842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laser merging mirror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 flipV="1">
            <a:off x="5576223" y="4826781"/>
            <a:ext cx="584241" cy="35266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4572829" y="4826781"/>
            <a:ext cx="1105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plasma cell</a:t>
            </a:r>
          </a:p>
        </p:txBody>
      </p:sp>
      <p:cxnSp>
        <p:nvCxnSpPr>
          <p:cNvPr id="19" name="Gerade Verbindung mit Pfeil 18"/>
          <p:cNvCxnSpPr/>
          <p:nvPr/>
        </p:nvCxnSpPr>
        <p:spPr>
          <a:xfrm flipV="1">
            <a:off x="6208512" y="5424048"/>
            <a:ext cx="955879" cy="37320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4751313" y="5618420"/>
            <a:ext cx="1649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diagnostic</a:t>
            </a:r>
          </a:p>
        </p:txBody>
      </p:sp>
      <p:cxnSp>
        <p:nvCxnSpPr>
          <p:cNvPr id="22" name="Gerade Verbindung mit Pfeil 21"/>
          <p:cNvCxnSpPr/>
          <p:nvPr/>
        </p:nvCxnSpPr>
        <p:spPr>
          <a:xfrm flipH="1">
            <a:off x="4991531" y="2875675"/>
            <a:ext cx="2337864" cy="433137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357482" y="2697074"/>
            <a:ext cx="1525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electron source</a:t>
            </a:r>
          </a:p>
        </p:txBody>
      </p:sp>
      <p:cxnSp>
        <p:nvCxnSpPr>
          <p:cNvPr id="26" name="Gerade Verbindung mit Pfeil 25"/>
          <p:cNvCxnSpPr/>
          <p:nvPr/>
        </p:nvCxnSpPr>
        <p:spPr>
          <a:xfrm flipV="1">
            <a:off x="4297209" y="4289922"/>
            <a:ext cx="694323" cy="374794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AWAKE Facility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073000" y="1404856"/>
            <a:ext cx="113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laser</a:t>
            </a:r>
          </a:p>
        </p:txBody>
      </p:sp>
      <p:cxnSp>
        <p:nvCxnSpPr>
          <p:cNvPr id="31" name="Gerade Verbindung mit Pfeil 30"/>
          <p:cNvCxnSpPr>
            <a:stCxn id="30" idx="2"/>
          </p:cNvCxnSpPr>
          <p:nvPr/>
        </p:nvCxnSpPr>
        <p:spPr>
          <a:xfrm>
            <a:off x="1640190" y="1804967"/>
            <a:ext cx="348258" cy="37894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E663779-6115-FD4B-B376-8B855742F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9" y="4637385"/>
            <a:ext cx="3453549" cy="1998009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3382734" y="3987451"/>
            <a:ext cx="1402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electron merging point</a:t>
            </a:r>
          </a:p>
        </p:txBody>
      </p:sp>
    </p:spTree>
    <p:extLst>
      <p:ext uri="{BB962C8B-B14F-4D97-AF65-F5344CB8AC3E}">
        <p14:creationId xmlns:p14="http://schemas.microsoft.com/office/powerpoint/2010/main" val="3538082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F27CB-C0BA-9245-BAF7-E135605F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project view of AWAKE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FE082-F622-B14F-B082-13E274911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Collaboration of 18 member institutes and 3 associated partners from Novosibirsk to Vancouver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1669B-B275-014D-AAC6-F57FF8961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E53F87-5F5A-F04D-BDE1-B3E8C39D9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/>
          <a:stretch/>
        </p:blipFill>
        <p:spPr>
          <a:xfrm>
            <a:off x="112936" y="2451720"/>
            <a:ext cx="9031064" cy="430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F27CB-C0BA-9245-BAF7-E135605F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project view of AWAKE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FE082-F622-B14F-B082-13E274911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Collaboration of 18 member institutes and 3 associated partners from Novosibirsk to Vancouver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1669B-B275-014D-AAC6-F57FF8961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D2BBBF-F70E-9244-A0C3-177556E74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24944"/>
            <a:ext cx="8686800" cy="23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53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F27CB-C0BA-9245-BAF7-E135605F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project view of AWAKE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FE082-F622-B14F-B082-13E274911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Collaboration of 18 member institutes and 3 associated partners from Novosibirsk to Vancouver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1669B-B275-014D-AAC6-F57FF8961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D2BBBF-F70E-9244-A0C3-177556E74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24944"/>
            <a:ext cx="8686800" cy="236241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00CC39F-A3D0-F542-922F-5F397E832FB0}"/>
              </a:ext>
            </a:extLst>
          </p:cNvPr>
          <p:cNvSpPr/>
          <p:nvPr/>
        </p:nvSpPr>
        <p:spPr>
          <a:xfrm>
            <a:off x="3059832" y="3212976"/>
            <a:ext cx="1224136" cy="1296144"/>
          </a:xfrm>
          <a:prstGeom prst="roundRect">
            <a:avLst/>
          </a:prstGeom>
          <a:noFill/>
          <a:ln w="57150">
            <a:solidFill>
              <a:srgbClr val="7030A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63FF7CBD-BDDC-574B-AEE7-454FB1869904}"/>
              </a:ext>
            </a:extLst>
          </p:cNvPr>
          <p:cNvSpPr/>
          <p:nvPr/>
        </p:nvSpPr>
        <p:spPr>
          <a:xfrm rot="14471204">
            <a:off x="3588373" y="5155700"/>
            <a:ext cx="1584176" cy="335062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8B802-C753-234B-B518-92858E7DA291}"/>
              </a:ext>
            </a:extLst>
          </p:cNvPr>
          <p:cNvSpPr txBox="1"/>
          <p:nvPr/>
        </p:nvSpPr>
        <p:spPr>
          <a:xfrm>
            <a:off x="4881507" y="5682499"/>
            <a:ext cx="3623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That’s the phase, on which I will concentrate today</a:t>
            </a:r>
          </a:p>
        </p:txBody>
      </p:sp>
    </p:spTree>
    <p:extLst>
      <p:ext uri="{BB962C8B-B14F-4D97-AF65-F5344CB8AC3E}">
        <p14:creationId xmlns:p14="http://schemas.microsoft.com/office/powerpoint/2010/main" val="700918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5BF288-BE7C-B946-A1B7-C73442037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8547" y="-205811"/>
            <a:ext cx="6063447" cy="8580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087C46-BA83-AF43-9273-6C490B3C5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Schedule for run1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EB99B-CDC4-F048-83F5-9EDC48DFD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DD2B1B-3F61-F74D-8DDC-4FB91F5AAAC4}"/>
              </a:ext>
            </a:extLst>
          </p:cNvPr>
          <p:cNvSpPr/>
          <p:nvPr/>
        </p:nvSpPr>
        <p:spPr>
          <a:xfrm>
            <a:off x="755576" y="6453336"/>
            <a:ext cx="1296144" cy="26813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E84B86-5E3D-6640-B96B-8DD80904A2EC}"/>
              </a:ext>
            </a:extLst>
          </p:cNvPr>
          <p:cNvSpPr txBox="1"/>
          <p:nvPr/>
        </p:nvSpPr>
        <p:spPr>
          <a:xfrm>
            <a:off x="7692617" y="610599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M. </a:t>
            </a:r>
            <a:r>
              <a:rPr lang="en-GB" sz="1200" dirty="0" err="1"/>
              <a:t>Bernadini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688059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8356D-56BC-3348-8DD3-E0D6412D3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Coordination phases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F6C6537-773E-A64F-B100-A4AA6248E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6656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Activity coordination (access approvals, planning, coordination)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E9685-2332-1243-AFE5-596AB1F73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82C6D8D-CBAA-924F-9BCB-F77705BB36DE}"/>
              </a:ext>
            </a:extLst>
          </p:cNvPr>
          <p:cNvSpPr/>
          <p:nvPr/>
        </p:nvSpPr>
        <p:spPr>
          <a:xfrm>
            <a:off x="251520" y="3501008"/>
            <a:ext cx="165618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Installation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F08831-0C69-5B49-B914-3472DD237BFB}"/>
              </a:ext>
            </a:extLst>
          </p:cNvPr>
          <p:cNvSpPr/>
          <p:nvPr/>
        </p:nvSpPr>
        <p:spPr>
          <a:xfrm>
            <a:off x="2555776" y="3501008"/>
            <a:ext cx="1769368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Hardware Commissioning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13E3778-0B98-B74E-BC23-7E40B73527F7}"/>
              </a:ext>
            </a:extLst>
          </p:cNvPr>
          <p:cNvSpPr/>
          <p:nvPr/>
        </p:nvSpPr>
        <p:spPr>
          <a:xfrm>
            <a:off x="4427984" y="3501008"/>
            <a:ext cx="1752745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Beam Commissioning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8D7EB12-6E3F-DA42-A881-F8E8AD7307B2}"/>
              </a:ext>
            </a:extLst>
          </p:cNvPr>
          <p:cNvSpPr/>
          <p:nvPr/>
        </p:nvSpPr>
        <p:spPr>
          <a:xfrm>
            <a:off x="6999625" y="3501008"/>
            <a:ext cx="165618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Experimental Phase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B5ACC66-D684-B54D-BE3E-A973DC9384D0}"/>
              </a:ext>
            </a:extLst>
          </p:cNvPr>
          <p:cNvSpPr/>
          <p:nvPr/>
        </p:nvSpPr>
        <p:spPr>
          <a:xfrm>
            <a:off x="251520" y="5229200"/>
            <a:ext cx="1656184" cy="10801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Installation Coordinator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8360306-8A1B-6340-8A6D-71389160C1A1}"/>
              </a:ext>
            </a:extLst>
          </p:cNvPr>
          <p:cNvSpPr/>
          <p:nvPr/>
        </p:nvSpPr>
        <p:spPr>
          <a:xfrm>
            <a:off x="1969388" y="5228947"/>
            <a:ext cx="4968553" cy="10801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Coordination Package Leader</a:t>
            </a:r>
          </a:p>
          <a:p>
            <a:pPr algn="ctr"/>
            <a:r>
              <a:rPr lang="en-GB" dirty="0"/>
              <a:t>Beam Line </a:t>
            </a:r>
          </a:p>
          <a:p>
            <a:pPr algn="ctr"/>
            <a:r>
              <a:rPr lang="en-GB" i="1" dirty="0"/>
              <a:t>(in the AWKAE case: experiment and beam line very close, so commissioning with beam together)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9FEADE8-6DD4-C444-965A-EEF5CB1F8672}"/>
              </a:ext>
            </a:extLst>
          </p:cNvPr>
          <p:cNvSpPr/>
          <p:nvPr/>
        </p:nvSpPr>
        <p:spPr>
          <a:xfrm>
            <a:off x="6999625" y="5228947"/>
            <a:ext cx="1656184" cy="10801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Coordination Package Leader Experiment</a:t>
            </a: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AA6F8A48-11F4-8B4E-A6A2-CF215F19DD91}"/>
              </a:ext>
            </a:extLst>
          </p:cNvPr>
          <p:cNvSpPr/>
          <p:nvPr/>
        </p:nvSpPr>
        <p:spPr>
          <a:xfrm>
            <a:off x="1907704" y="3212976"/>
            <a:ext cx="648071" cy="648072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2628FAB-F06B-0742-9139-5D749DE68650}"/>
              </a:ext>
            </a:extLst>
          </p:cNvPr>
          <p:cNvSpPr/>
          <p:nvPr/>
        </p:nvSpPr>
        <p:spPr>
          <a:xfrm>
            <a:off x="1403648" y="2314045"/>
            <a:ext cx="1656184" cy="8859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Handover to </a:t>
            </a:r>
          </a:p>
          <a:p>
            <a:pPr algn="ctr"/>
            <a:r>
              <a:rPr lang="en-GB" dirty="0"/>
              <a:t>Coordination Package</a:t>
            </a:r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BA932CCA-8BEF-E94F-8B2B-DE7C33C5C888}"/>
              </a:ext>
            </a:extLst>
          </p:cNvPr>
          <p:cNvSpPr/>
          <p:nvPr/>
        </p:nvSpPr>
        <p:spPr>
          <a:xfrm>
            <a:off x="6240816" y="3212976"/>
            <a:ext cx="648071" cy="648072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659ED79-F112-3D43-99BB-DDEC44A9F2AE}"/>
              </a:ext>
            </a:extLst>
          </p:cNvPr>
          <p:cNvSpPr/>
          <p:nvPr/>
        </p:nvSpPr>
        <p:spPr>
          <a:xfrm>
            <a:off x="5736759" y="2319605"/>
            <a:ext cx="1656184" cy="8859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Handover of beam line to </a:t>
            </a:r>
          </a:p>
          <a:p>
            <a:pPr algn="ctr"/>
            <a:r>
              <a:rPr lang="en-GB" dirty="0"/>
              <a:t>operation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5A8BF154-A587-034E-8242-466FEC8163D6}"/>
              </a:ext>
            </a:extLst>
          </p:cNvPr>
          <p:cNvSpPr/>
          <p:nvPr/>
        </p:nvSpPr>
        <p:spPr>
          <a:xfrm>
            <a:off x="1907703" y="3874004"/>
            <a:ext cx="648071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C82B4AF4-B97D-9E4A-81C4-D0E0BA5B54E9}"/>
              </a:ext>
            </a:extLst>
          </p:cNvPr>
          <p:cNvSpPr/>
          <p:nvPr/>
        </p:nvSpPr>
        <p:spPr>
          <a:xfrm>
            <a:off x="6180728" y="3876832"/>
            <a:ext cx="818897" cy="3192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0B696BD9-FCA4-2F44-AEE3-9A72F783D6B0}"/>
              </a:ext>
            </a:extLst>
          </p:cNvPr>
          <p:cNvSpPr/>
          <p:nvPr/>
        </p:nvSpPr>
        <p:spPr>
          <a:xfrm rot="16200000">
            <a:off x="755577" y="4743145"/>
            <a:ext cx="648071" cy="32403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FE924C52-3DF9-514B-B2E7-1F1FFEE6E0D5}"/>
              </a:ext>
            </a:extLst>
          </p:cNvPr>
          <p:cNvSpPr/>
          <p:nvPr/>
        </p:nvSpPr>
        <p:spPr>
          <a:xfrm rot="16200000">
            <a:off x="4042648" y="4306777"/>
            <a:ext cx="648071" cy="119677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6F69C80A-AF3C-344B-A05D-8A0BEC22683E}"/>
              </a:ext>
            </a:extLst>
          </p:cNvPr>
          <p:cNvSpPr/>
          <p:nvPr/>
        </p:nvSpPr>
        <p:spPr>
          <a:xfrm rot="16200000">
            <a:off x="7503681" y="4743144"/>
            <a:ext cx="648071" cy="32403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611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448</TotalTime>
  <Words>1384</Words>
  <Application>Microsoft Macintosh PowerPoint</Application>
  <PresentationFormat>On-screen Show (4:3)</PresentationFormat>
  <Paragraphs>229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Office Theme</vt:lpstr>
      <vt:lpstr>AWAKE Commissioning at CERN</vt:lpstr>
      <vt:lpstr>The AWAKE experiment</vt:lpstr>
      <vt:lpstr>The AWAKE Facility</vt:lpstr>
      <vt:lpstr>The AWAKE Facility</vt:lpstr>
      <vt:lpstr>A project view of AWAKE</vt:lpstr>
      <vt:lpstr>A project view of AWAKE</vt:lpstr>
      <vt:lpstr>A project view of AWAKE</vt:lpstr>
      <vt:lpstr>Schedule for run1</vt:lpstr>
      <vt:lpstr>Coordination phases</vt:lpstr>
      <vt:lpstr>The handover procedure  permits</vt:lpstr>
      <vt:lpstr>From installation to hardware commissioning  the “powering permit” </vt:lpstr>
      <vt:lpstr>Installation Coordination</vt:lpstr>
      <vt:lpstr>From installation to hardware commissioning  the “powering permit” </vt:lpstr>
      <vt:lpstr>From installation to hardware commissioning  the “powering permit” </vt:lpstr>
      <vt:lpstr>From installation to hardware commissioning  the “powering permit” </vt:lpstr>
      <vt:lpstr>Hardware commissioning</vt:lpstr>
      <vt:lpstr>Magnet testing in detail</vt:lpstr>
      <vt:lpstr>Original “Lessons Learned" slide from AWAKE HWC</vt:lpstr>
      <vt:lpstr>From hardware commissioning to beam commissioning  the “beam permit” </vt:lpstr>
      <vt:lpstr>From hardware commissioning to beam commissioning  the “beam permit” </vt:lpstr>
      <vt:lpstr>From hardware commissioning to beam commissioning  the “beam permit” </vt:lpstr>
      <vt:lpstr>Beam commissioning</vt:lpstr>
      <vt:lpstr>Beam commissioning stages</vt:lpstr>
      <vt:lpstr>Most tricky part</vt:lpstr>
      <vt:lpstr>Testing &amp; beam commissioning in summary</vt:lpstr>
      <vt:lpstr>AWAKE today</vt:lpstr>
      <vt:lpstr>AWAKE today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AWAKE Commissioning at CERN</dc:title>
  <dc:creator>Janet Schmidt</dc:creator>
  <cp:lastModifiedBy>Janet Schmidt</cp:lastModifiedBy>
  <cp:revision>47</cp:revision>
  <cp:lastPrinted>2018-10-16T07:59:00Z</cp:lastPrinted>
  <dcterms:created xsi:type="dcterms:W3CDTF">2018-10-10T11:41:11Z</dcterms:created>
  <dcterms:modified xsi:type="dcterms:W3CDTF">2018-10-16T11:15:33Z</dcterms:modified>
</cp:coreProperties>
</file>