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2" r:id="rId1"/>
  </p:sldMasterIdLst>
  <p:notesMasterIdLst>
    <p:notesMasterId r:id="rId21"/>
  </p:notesMasterIdLst>
  <p:handoutMasterIdLst>
    <p:handoutMasterId r:id="rId22"/>
  </p:handoutMasterIdLst>
  <p:sldIdLst>
    <p:sldId id="633" r:id="rId2"/>
    <p:sldId id="640" r:id="rId3"/>
    <p:sldId id="683" r:id="rId4"/>
    <p:sldId id="624" r:id="rId5"/>
    <p:sldId id="681" r:id="rId6"/>
    <p:sldId id="673" r:id="rId7"/>
    <p:sldId id="591" r:id="rId8"/>
    <p:sldId id="684" r:id="rId9"/>
    <p:sldId id="676" r:id="rId10"/>
    <p:sldId id="666" r:id="rId11"/>
    <p:sldId id="645" r:id="rId12"/>
    <p:sldId id="593" r:id="rId13"/>
    <p:sldId id="682" r:id="rId14"/>
    <p:sldId id="669" r:id="rId15"/>
    <p:sldId id="679" r:id="rId16"/>
    <p:sldId id="312" r:id="rId17"/>
    <p:sldId id="670" r:id="rId18"/>
    <p:sldId id="685" r:id="rId19"/>
    <p:sldId id="680" r:id="rId20"/>
  </p:sldIdLst>
  <p:sldSz cx="9144000" cy="6858000" type="screen4x3"/>
  <p:notesSz cx="6994525" cy="92789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FF"/>
    <a:srgbClr val="FFCC00"/>
    <a:srgbClr val="FF0000"/>
    <a:srgbClr val="FF9933"/>
    <a:srgbClr val="FFFF00"/>
    <a:srgbClr val="FFFF99"/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3" autoAdjust="0"/>
    <p:restoredTop sz="95801" autoAdjust="0"/>
  </p:normalViewPr>
  <p:slideViewPr>
    <p:cSldViewPr snapToGrid="0">
      <p:cViewPr>
        <p:scale>
          <a:sx n="113" d="100"/>
          <a:sy n="113" d="100"/>
        </p:scale>
        <p:origin x="888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74" tIns="46487" rIns="92974" bIns="46487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74" tIns="46487" rIns="92974" bIns="46487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5388"/>
            <a:ext cx="3030538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74" tIns="46487" rIns="92974" bIns="46487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5388"/>
            <a:ext cx="3030537" cy="4635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2974" tIns="46487" rIns="92974" bIns="46487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 smtClean="0"/>
            </a:lvl1pPr>
          </a:lstStyle>
          <a:p>
            <a:pPr>
              <a:defRPr/>
            </a:pPr>
            <a:fld id="{201D4206-A922-6546-B95D-6DF37AED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266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400" y="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85800"/>
            <a:ext cx="46736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5181600" cy="41910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400" y="88392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86CCC0D-94CB-3F4C-9E6E-60E569AB58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71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5800"/>
            <a:ext cx="4672012" cy="35052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Times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9988" y="685800"/>
            <a:ext cx="4672012" cy="3505200"/>
          </a:xfrm>
          <a:ln/>
        </p:spPr>
      </p:sp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baseline="0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66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compete by any measure. Just a few vignettes to highlight experiences, both good and bad.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0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B114232-5DB2-DE4E-9AB0-5E7AF42D436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lower frequency</a:t>
            </a:r>
            <a:r>
              <a:rPr lang="en-US" baseline="0" dirty="0"/>
              <a:t> devices (DC through super-audio) are the most challenging. Many inductively coupled sources of interference, including switch-mode modulators.</a:t>
            </a:r>
          </a:p>
          <a:p>
            <a:r>
              <a:rPr lang="en-US" baseline="0" dirty="0"/>
              <a:t>Most BCMs could have been lower bandwidth devices with better S/N.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33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devices happed to perform OK with safe beam, but in retrospect, more emphasis on this regime might help.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176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Similar in SNS and other machines</a:t>
            </a:r>
          </a:p>
          <a:p>
            <a:r>
              <a:rPr lang="en-US" dirty="0"/>
              <a:t>BNL</a:t>
            </a:r>
            <a:r>
              <a:rPr lang="en-US" baseline="0" dirty="0"/>
              <a:t> </a:t>
            </a:r>
            <a:r>
              <a:rPr lang="en-US" baseline="0" dirty="0" err="1"/>
              <a:t>linac</a:t>
            </a:r>
            <a:r>
              <a:rPr lang="en-US" baseline="0" dirty="0"/>
              <a:t> to booster: orbit correction app provided similar function, nearly on day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6CCC0D-94CB-3F4C-9E6E-60E569AB58A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82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AB52CD4-3E79-954C-9ADC-89AA13EE7530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/>
              <a:t>Still kept</a:t>
            </a:r>
            <a:r>
              <a:rPr lang="en-US" baseline="0" dirty="0"/>
              <a:t> many wire scanners and also built the energy degrader faraday cups just in case.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v-SE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E78017A-40AD-2F40-9ADD-C2C1FE438406}" type="datetime1">
              <a:rPr lang="sv-SE"/>
              <a:pPr>
                <a:defRPr/>
              </a:pPr>
              <a:t>2018-10-09</a:t>
            </a:fld>
            <a:endParaRPr lang="sv-S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CED3A6F-4971-2448-A763-45CF65A3C15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05185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sv-SE">
              <a:solidFill>
                <a:srgbClr val="0094CA"/>
              </a:solidFill>
              <a:latin typeface="Calibri" charset="0"/>
            </a:endParaRPr>
          </a:p>
        </p:txBody>
      </p:sp>
      <p:pic>
        <p:nvPicPr>
          <p:cNvPr id="5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49EF68-9564-EE4E-B201-8421A2E6C264}" type="datetime1">
              <a:rPr lang="sv-SE"/>
              <a:pPr>
                <a:defRPr/>
              </a:pPr>
              <a:t>2018-10-09</a:t>
            </a:fld>
            <a:endParaRPr lang="sv-S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E99186-E0CE-7A4E-A87D-2F32BAD3195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5514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sv-SE">
              <a:solidFill>
                <a:srgbClr val="0094CA"/>
              </a:solidFill>
              <a:latin typeface="Calibri" charset="0"/>
            </a:endParaRPr>
          </a:p>
        </p:txBody>
      </p:sp>
      <p:pic>
        <p:nvPicPr>
          <p:cNvPr id="6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FB78E-A6CD-B544-8862-F8844D488346}" type="datetime1">
              <a:rPr lang="sv-SE"/>
              <a:pPr>
                <a:defRPr/>
              </a:pPr>
              <a:t>2018-10-09</a:t>
            </a:fld>
            <a:endParaRPr lang="sv-SE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5DD8508-498A-FD4C-99A3-8DC0E3A4995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352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sv-SE">
              <a:solidFill>
                <a:srgbClr val="0094CA"/>
              </a:solidFill>
              <a:latin typeface="Calibri" charset="0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600" y="319088"/>
            <a:ext cx="137001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68313" y="260350"/>
            <a:ext cx="713898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3200">
                <a:solidFill>
                  <a:schemeClr val="bg1"/>
                </a:solidFill>
                <a:latin typeface="Calibri" charset="0"/>
              </a:rPr>
              <a:t>Click to edit Master title style</a:t>
            </a:r>
            <a:endParaRPr lang="sv-SE" sz="3200">
              <a:solidFill>
                <a:schemeClr val="bg1"/>
              </a:solidFill>
              <a:latin typeface="Calibri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81748C-FAAD-3E4D-8A15-EF69E446E00F}" type="datetime1">
              <a:rPr lang="sv-SE"/>
              <a:pPr>
                <a:defRPr/>
              </a:pPr>
              <a:t>2018-10-09</a:t>
            </a:fld>
            <a:endParaRPr lang="sv-SE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83D58C8-C1D7-2D40-BC08-E29FACF1A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55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3295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1444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391400" cy="749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529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295400"/>
            <a:ext cx="41529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810000"/>
            <a:ext cx="4152900" cy="236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3554153"/>
      </p:ext>
    </p:extLst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13" y="0"/>
            <a:ext cx="7391400" cy="749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5400"/>
            <a:ext cx="41529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295400"/>
            <a:ext cx="4152900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058816"/>
      </p:ext>
    </p:extLst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25" y="-25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3988" y="1346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16388" y="1346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24700" y="6572250"/>
            <a:ext cx="1905000" cy="457200"/>
          </a:xfrm>
        </p:spPr>
        <p:txBody>
          <a:bodyPr anchor="t"/>
          <a:lstStyle>
            <a:lvl1pPr>
              <a:defRPr smtClean="0"/>
            </a:lvl1pPr>
          </a:lstStyle>
          <a:p>
            <a:pPr>
              <a:defRPr/>
            </a:pPr>
            <a:fld id="{A47937F0-48B2-7D4C-A0B9-B4BE349F5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72250"/>
            <a:ext cx="2895600" cy="457200"/>
          </a:xfrm>
        </p:spPr>
        <p:txBody>
          <a:bodyPr rtlCol="0"/>
          <a:lstStyle>
            <a:lvl1pPr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Controls Brown Bag, October 5, 2006</a:t>
            </a:r>
          </a:p>
        </p:txBody>
      </p:sp>
    </p:spTree>
    <p:extLst>
      <p:ext uri="{BB962C8B-B14F-4D97-AF65-F5344CB8AC3E}">
        <p14:creationId xmlns:p14="http://schemas.microsoft.com/office/powerpoint/2010/main" val="23062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13898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fld id="{21262F12-8E98-B74C-9147-E8F26E7307B1}" type="datetime1">
              <a:rPr lang="sv-SE"/>
              <a:pPr>
                <a:defRPr/>
              </a:pPr>
              <a:t>2018-10-09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F2A018B-C241-334F-B08C-DF2A46EDD7B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Text Box 52"/>
          <p:cNvSpPr txBox="1">
            <a:spLocks noChangeArrowheads="1"/>
          </p:cNvSpPr>
          <p:nvPr userDrawn="1"/>
        </p:nvSpPr>
        <p:spPr bwMode="auto">
          <a:xfrm>
            <a:off x="0" y="6637338"/>
            <a:ext cx="3556000" cy="2460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>
                <a:latin typeface="Calibri"/>
              </a:rPr>
              <a:t>T. Shea, 2015-11-07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Box 1"/>
          <p:cNvSpPr txBox="1">
            <a:spLocks noChangeArrowheads="1"/>
          </p:cNvSpPr>
          <p:nvPr/>
        </p:nvSpPr>
        <p:spPr bwMode="auto">
          <a:xfrm>
            <a:off x="7681913" y="5999163"/>
            <a:ext cx="130175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1800">
              <a:solidFill>
                <a:srgbClr val="1F497D"/>
              </a:solidFill>
            </a:endParaRPr>
          </a:p>
        </p:txBody>
      </p:sp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800" y="1952979"/>
            <a:ext cx="7772400" cy="197485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A few commissioning experiences from a few hadron facilities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(SNS, RHIC, AGS Booster, LANL PSR)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</p:nvPr>
        </p:nvSpPr>
        <p:spPr>
          <a:xfrm>
            <a:off x="1371600" y="4425244"/>
            <a:ext cx="6400800" cy="1213556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Thomas Shea</a:t>
            </a:r>
          </a:p>
          <a:p>
            <a:pPr eaLnBrk="1" hangingPunct="1"/>
            <a:r>
              <a:rPr lang="en-US" dirty="0">
                <a:latin typeface="Calibri" charset="0"/>
              </a:rPr>
              <a:t>ESS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Protection: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Commission with safe “probe” pulses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191911" y="1600200"/>
            <a:ext cx="6310490" cy="2026847"/>
          </a:xfrm>
        </p:spPr>
        <p:txBody>
          <a:bodyPr/>
          <a:lstStyle/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Specify performance with low current, short pulse (“safe”) beam such that beam can be lost most anywhere without causing damage</a:t>
            </a:r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Bonus: Allows tuning RF without impact of beam loading</a:t>
            </a:r>
          </a:p>
          <a:p>
            <a:pPr marL="342900" lvl="1" indent="-342900">
              <a:spcBef>
                <a:spcPts val="600"/>
              </a:spcBef>
              <a:buFont typeface="Arial" charset="0"/>
              <a:buChar char="•"/>
            </a:pPr>
            <a:r>
              <a:rPr lang="en-US" sz="2000" dirty="0">
                <a:latin typeface="Calibri" charset="0"/>
              </a:rPr>
              <a:t>ESS probe beam will be critical for MPS commissioning</a:t>
            </a:r>
          </a:p>
        </p:txBody>
      </p:sp>
      <p:pic>
        <p:nvPicPr>
          <p:cNvPr id="27651" name="Content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b="7950"/>
          <a:stretch>
            <a:fillRect/>
          </a:stretch>
        </p:blipFill>
        <p:spPr bwMode="auto">
          <a:xfrm>
            <a:off x="1546578" y="4719256"/>
            <a:ext cx="3781327" cy="207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t="-504" b="35080"/>
          <a:stretch/>
        </p:blipFill>
        <p:spPr>
          <a:xfrm>
            <a:off x="6859134" y="4464743"/>
            <a:ext cx="1803953" cy="2297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50754" y="3818412"/>
            <a:ext cx="226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SNS vector receiver &lt; 1 µs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5850" y="4080203"/>
            <a:ext cx="522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1990 BNL </a:t>
            </a:r>
            <a:r>
              <a:rPr lang="en-US" dirty="0" err="1"/>
              <a:t>Linac</a:t>
            </a:r>
            <a:r>
              <a:rPr lang="en-US" dirty="0"/>
              <a:t> to Booster position electronics</a:t>
            </a:r>
          </a:p>
          <a:p>
            <a:pPr algn="ctr"/>
            <a:r>
              <a:rPr lang="en-US" dirty="0"/>
              <a:t>(analog processing at twice RF frequency)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5EF307-5281-CA49-BCC5-9AE6AAA97748}"/>
              </a:ext>
            </a:extLst>
          </p:cNvPr>
          <p:cNvSpPr/>
          <p:nvPr/>
        </p:nvSpPr>
        <p:spPr>
          <a:xfrm>
            <a:off x="2764217" y="5916489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200 ns pulse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CEFA3F-3DC0-E046-AAFF-29196F601050}"/>
              </a:ext>
            </a:extLst>
          </p:cNvPr>
          <p:cNvSpPr txBox="1"/>
          <p:nvPr/>
        </p:nvSpPr>
        <p:spPr>
          <a:xfrm>
            <a:off x="6502401" y="1548446"/>
            <a:ext cx="251742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sextant, first turn: Orders of magnitude below nominal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Self triggering very helpful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Title 1"/>
          <p:cNvSpPr>
            <a:spLocks noGrp="1"/>
          </p:cNvSpPr>
          <p:nvPr>
            <p:ph type="title"/>
          </p:nvPr>
        </p:nvSpPr>
        <p:spPr>
          <a:xfrm>
            <a:off x="493713" y="0"/>
            <a:ext cx="6665912" cy="144145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Verification with beam: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Difference Orbits in RHIC</a:t>
            </a:r>
          </a:p>
        </p:txBody>
      </p:sp>
      <p:sp>
        <p:nvSpPr>
          <p:cNvPr id="1177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E0CF78B-8E15-184F-8CDE-464D4279290D}" type="slidenum">
              <a:rPr lang="sv-SE" sz="1200">
                <a:latin typeface="Calibri" charset="0"/>
              </a:rPr>
              <a:pPr/>
              <a:t>11</a:t>
            </a:fld>
            <a:endParaRPr lang="sv-SE" sz="1200" dirty="0">
              <a:latin typeface="Calibri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" t="1" r="1598" b="150"/>
          <a:stretch/>
        </p:blipFill>
        <p:spPr bwMode="auto">
          <a:xfrm>
            <a:off x="45156" y="1676212"/>
            <a:ext cx="6050844" cy="425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96000" y="1822967"/>
            <a:ext cx="30480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Quickly verify optics and BPMs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Difference orbit: 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App uses online model, live and saved BPM </a:t>
            </a:r>
            <a:r>
              <a:rPr lang="en-US" dirty="0" err="1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readbacks</a:t>
            </a: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kick strength is free parameter, …</a:t>
            </a:r>
          </a:p>
          <a:p>
            <a:pPr marL="285750" indent="-285750" defTabSz="457200" eaLnBrk="1" fontAlgn="auto" hangingPunct="1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Recommendation:</a:t>
            </a:r>
            <a:b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en-US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System owners lead system commissioning with beam, supported by machine commissioning/ops team. Then handoff</a:t>
            </a:r>
            <a:r>
              <a:rPr lang="en-US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5D29F61-FC02-5142-A59D-D72E157A2BDB}"/>
              </a:ext>
            </a:extLst>
          </p:cNvPr>
          <p:cNvSpPr txBox="1"/>
          <p:nvPr/>
        </p:nvSpPr>
        <p:spPr>
          <a:xfrm>
            <a:off x="1117600" y="6013862"/>
            <a:ext cx="5384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SNS verified with beam in 7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RHIC rings verified with beam in virtually one go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Concurrent Development: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SNS BPM Position/Phase Measurement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821488" y="3513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991" y="4961541"/>
            <a:ext cx="2815009" cy="189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0" descr="hist_p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238" y="4844078"/>
            <a:ext cx="3040658" cy="1794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/>
          <p:cNvSpPr txBox="1">
            <a:spLocks noChangeArrowheads="1"/>
          </p:cNvSpPr>
          <p:nvPr/>
        </p:nvSpPr>
        <p:spPr bwMode="auto">
          <a:xfrm>
            <a:off x="3252571" y="4536106"/>
            <a:ext cx="2862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1.8 deg. at Berkeley, 2002</a:t>
            </a:r>
          </a:p>
        </p:txBody>
      </p:sp>
      <p:sp>
        <p:nvSpPr>
          <p:cNvPr id="29705" name="TextBox 9"/>
          <p:cNvSpPr txBox="1">
            <a:spLocks noChangeArrowheads="1"/>
          </p:cNvSpPr>
          <p:nvPr/>
        </p:nvSpPr>
        <p:spPr bwMode="auto">
          <a:xfrm>
            <a:off x="6879039" y="4361637"/>
            <a:ext cx="207328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0.1 deg. at ORNL, 2 years later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72455" y="1464058"/>
            <a:ext cx="5346084" cy="1690111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2400" b="1" dirty="0"/>
              <a:t>“We know that BPMs in proton </a:t>
            </a:r>
            <a:r>
              <a:rPr lang="en-US" sz="2400" b="1" dirty="0" err="1"/>
              <a:t>linacs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don’t work”*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Worked even embedded within DTL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Measure harmonic away from RF (like @BNL </a:t>
            </a:r>
            <a:r>
              <a:rPr lang="en-US" sz="2000" dirty="0" err="1"/>
              <a:t>Linac</a:t>
            </a:r>
            <a:r>
              <a:rPr lang="en-US" sz="2000" dirty="0"/>
              <a:t> to Booster line)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Vector receivers (I-Q at SNS): retain phase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5817" y="6510228"/>
            <a:ext cx="218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R. </a:t>
            </a:r>
            <a:r>
              <a:rPr lang="en-US" dirty="0" err="1"/>
              <a:t>Siemann</a:t>
            </a:r>
            <a:r>
              <a:rPr lang="en-US" dirty="0"/>
              <a:t>, 2000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407" y="1476522"/>
            <a:ext cx="3705173" cy="28276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1099" y="3139205"/>
            <a:ext cx="3010113" cy="342088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normAutofit/>
          </a:bodyPr>
          <a:lstStyle/>
          <a:p>
            <a:r>
              <a:rPr lang="en-US" dirty="0"/>
              <a:t>Results: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Scrap dedicated phase monitors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Didn’t really need measurements with energy degrader-faraday cups for DTL tuning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Diagnostics engineers helped design LLRF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With automated tuning apps, 8 hours reduced to ~30 min</a:t>
            </a:r>
          </a:p>
          <a:p>
            <a:endParaRPr lang="en-US" dirty="0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693F-22AB-D142-90C1-0A6AB40AE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Concurrent Development: </a:t>
            </a:r>
            <a:br>
              <a:rPr lang="en-US" dirty="0">
                <a:latin typeface="Calibri" charset="0"/>
              </a:rPr>
            </a:br>
            <a:r>
              <a:rPr lang="en-US" dirty="0"/>
              <a:t>Old School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755A06-8B42-054C-A018-A81615B6C1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8726" y="1603717"/>
            <a:ext cx="3360474" cy="41459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594D41-7491-BB41-82C0-497B41BA8C9C}"/>
              </a:ext>
            </a:extLst>
          </p:cNvPr>
          <p:cNvSpPr txBox="1"/>
          <p:nvPr/>
        </p:nvSpPr>
        <p:spPr>
          <a:xfrm>
            <a:off x="4995477" y="5760940"/>
            <a:ext cx="41472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There, I fixed it.</a:t>
            </a:r>
          </a:p>
          <a:p>
            <a:pPr algn="ctr"/>
            <a:r>
              <a:rPr lang="en-US" dirty="0"/>
              <a:t>Phase measurement system in a week</a:t>
            </a:r>
            <a:br>
              <a:rPr lang="en-US" dirty="0"/>
            </a:br>
            <a:r>
              <a:rPr lang="en-US" dirty="0"/>
              <a:t> … at LANL in the 1980s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E9A426-704A-BD4A-88A2-CBB730C09F89}"/>
              </a:ext>
            </a:extLst>
          </p:cNvPr>
          <p:cNvSpPr txBox="1"/>
          <p:nvPr/>
        </p:nvSpPr>
        <p:spPr>
          <a:xfrm>
            <a:off x="378178" y="1603717"/>
            <a:ext cx="441395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Formal procedures are necessary, but should support some use cases from the “good old days”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Allow agility where appropriate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Good asset management can help</a:t>
            </a:r>
          </a:p>
          <a:p>
            <a:pPr lvl="1"/>
            <a:r>
              <a:rPr lang="en-US" dirty="0"/>
              <a:t>LANL (1980s), AGS Booster (1990)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Very limited data/document management</a:t>
            </a:r>
          </a:p>
          <a:p>
            <a:pPr lvl="1"/>
            <a:r>
              <a:rPr lang="en-US" dirty="0"/>
              <a:t>RHIC/SNS (1990s/2000s)</a:t>
            </a:r>
          </a:p>
          <a:p>
            <a:pPr lvl="1"/>
            <a:r>
              <a:rPr lang="en-US" dirty="0"/>
              <a:t>Better: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Global database (required for deployment at scale),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Primitive document management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Inconsistently applied</a:t>
            </a:r>
          </a:p>
          <a:p>
            <a:endParaRPr lang="en-US" dirty="0"/>
          </a:p>
          <a:p>
            <a:r>
              <a:rPr lang="en-US" dirty="0"/>
              <a:t>ESS risks a step backward with lack of data-driven approach; heavy, document-driven configuration management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47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Human Performance</a:t>
            </a:r>
          </a:p>
        </p:txBody>
      </p:sp>
      <p:sp>
        <p:nvSpPr>
          <p:cNvPr id="118786" name="Content Placeholder 2"/>
          <p:cNvSpPr>
            <a:spLocks noGrp="1"/>
          </p:cNvSpPr>
          <p:nvPr>
            <p:ph idx="1"/>
          </p:nvPr>
        </p:nvSpPr>
        <p:spPr>
          <a:xfrm>
            <a:off x="341750" y="1888806"/>
            <a:ext cx="4463648" cy="47737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Calibri" charset="0"/>
              </a:rPr>
              <a:t>Configuration errors</a:t>
            </a:r>
          </a:p>
          <a:p>
            <a:pPr lvl="1"/>
            <a:r>
              <a:rPr lang="en-US" dirty="0">
                <a:latin typeface="Calibri" charset="0"/>
              </a:rPr>
              <a:t>Mitigate with thorough verification before beam</a:t>
            </a:r>
          </a:p>
          <a:p>
            <a:r>
              <a:rPr lang="en-US" dirty="0">
                <a:latin typeface="Calibri" charset="0"/>
              </a:rPr>
              <a:t>Shortcuts under pressure</a:t>
            </a:r>
          </a:p>
          <a:p>
            <a:pPr lvl="1"/>
            <a:r>
              <a:rPr lang="en-US" dirty="0">
                <a:latin typeface="Calibri" charset="0"/>
              </a:rPr>
              <a:t>Noise filters on SNS machine protect inputs: now a suspected contributor to SC cavity degradation -&gt; fixed this and also deployed differential BCM</a:t>
            </a:r>
          </a:p>
          <a:p>
            <a:r>
              <a:rPr lang="en-US" dirty="0">
                <a:latin typeface="Calibri" charset="0"/>
              </a:rPr>
              <a:t>Commission early and often, but not too often</a:t>
            </a:r>
          </a:p>
          <a:p>
            <a:pPr lvl="1"/>
            <a:r>
              <a:rPr lang="en-US" dirty="0">
                <a:latin typeface="Calibri" charset="0"/>
              </a:rPr>
              <a:t>Usually enough staff to install and integrate systems, then support operations phase</a:t>
            </a:r>
          </a:p>
          <a:p>
            <a:pPr lvl="1"/>
            <a:r>
              <a:rPr lang="en-US" dirty="0">
                <a:latin typeface="Calibri" charset="0"/>
              </a:rPr>
              <a:t>24 by 7 commissioning can add too much peak load -&gt; burnout</a:t>
            </a:r>
          </a:p>
        </p:txBody>
      </p:sp>
      <p:sp>
        <p:nvSpPr>
          <p:cNvPr id="118787" name="TextBox 3"/>
          <p:cNvSpPr txBox="1">
            <a:spLocks noChangeArrowheads="1"/>
          </p:cNvSpPr>
          <p:nvPr/>
        </p:nvSpPr>
        <p:spPr bwMode="auto">
          <a:xfrm>
            <a:off x="5156087" y="1794194"/>
            <a:ext cx="3897601" cy="474513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/>
              <a:t>RHIC commissioning, </a:t>
            </a:r>
            <a:br>
              <a:rPr lang="en-US" sz="2000" dirty="0"/>
            </a:br>
            <a:r>
              <a:rPr lang="en-US" sz="2000" dirty="0"/>
              <a:t>Aug 16, 1999 Owl shift summary </a:t>
            </a:r>
            <a:r>
              <a:rPr lang="en-US" sz="2000" dirty="0" err="1"/>
              <a:t>loglook</a:t>
            </a:r>
            <a:r>
              <a:rPr lang="en-US" sz="2000" dirty="0"/>
              <a:t> entry:</a:t>
            </a:r>
          </a:p>
          <a:p>
            <a:endParaRPr lang="en-US" sz="2000" dirty="0"/>
          </a:p>
          <a:p>
            <a:r>
              <a:rPr lang="en-US" sz="2000" dirty="0">
                <a:latin typeface="Courier" charset="0"/>
                <a:cs typeface="Courier" charset="0"/>
              </a:rPr>
              <a:t>“…BPM reading in general</a:t>
            </a:r>
          </a:p>
          <a:p>
            <a:r>
              <a:rPr lang="en-US" sz="2000" dirty="0">
                <a:latin typeface="Courier" charset="0"/>
                <a:cs typeface="Courier" charset="0"/>
              </a:rPr>
              <a:t>were difficult to interpret since some BPMS read data from other BPMs/plans/rings. We corrected the large orbit deviation at yo9-bv1… No progress, however, at the main Losses…”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402639" y="2103957"/>
            <a:ext cx="1639712" cy="94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0"/>
          <a:stretch/>
        </p:blipFill>
        <p:spPr bwMode="auto">
          <a:xfrm>
            <a:off x="0" y="1148982"/>
            <a:ext cx="9144000" cy="5714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083" y="0"/>
            <a:ext cx="7711351" cy="1073393"/>
          </a:xfrm>
        </p:spPr>
        <p:txBody>
          <a:bodyPr anchor="t"/>
          <a:lstStyle/>
          <a:p>
            <a:r>
              <a:rPr lang="en-US" dirty="0"/>
              <a:t>End Game: Integrated Accelerator, Target and Neutron Instruments</a:t>
            </a:r>
          </a:p>
        </p:txBody>
      </p:sp>
    </p:spTree>
    <p:extLst>
      <p:ext uri="{BB962C8B-B14F-4D97-AF65-F5344CB8AC3E}">
        <p14:creationId xmlns:p14="http://schemas.microsoft.com/office/powerpoint/2010/main" val="21324596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considerations for ESS </a:t>
            </a:r>
            <a:br>
              <a:rPr lang="en-US" dirty="0"/>
            </a:br>
            <a:r>
              <a:rPr lang="en-US" dirty="0"/>
              <a:t>compared to short pulse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55" y="2891332"/>
            <a:ext cx="3048633" cy="1368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1. Ion Source and RFQ produces proton pulses with some current fluctuation</a:t>
            </a:r>
          </a:p>
          <a:p>
            <a:pPr marL="914400" lvl="1" indent="-514350">
              <a:buAutoNum type="arabicPeriod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16</a:t>
            </a:fld>
            <a:endParaRPr lang="sv-SE"/>
          </a:p>
        </p:txBody>
      </p:sp>
      <p:grpSp>
        <p:nvGrpSpPr>
          <p:cNvPr id="63" name="Group 62"/>
          <p:cNvGrpSpPr/>
          <p:nvPr/>
        </p:nvGrpSpPr>
        <p:grpSpPr>
          <a:xfrm>
            <a:off x="251520" y="4005064"/>
            <a:ext cx="8136904" cy="1008112"/>
            <a:chOff x="251520" y="4005064"/>
            <a:chExt cx="8136904" cy="1008112"/>
          </a:xfrm>
        </p:grpSpPr>
        <p:sp>
          <p:nvSpPr>
            <p:cNvPr id="9" name="Rectangle 8"/>
            <p:cNvSpPr/>
            <p:nvPr/>
          </p:nvSpPr>
          <p:spPr>
            <a:xfrm>
              <a:off x="2411760" y="4437112"/>
              <a:ext cx="4320480" cy="2880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Accelerator and Beam Transport</a:t>
              </a: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251520" y="4077072"/>
              <a:ext cx="1368152" cy="571634"/>
              <a:chOff x="467544" y="4016514"/>
              <a:chExt cx="1368152" cy="571634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 flipV="1">
                <a:off x="683568" y="4149083"/>
                <a:ext cx="0" cy="42904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1403648" y="4149080"/>
                <a:ext cx="0" cy="429038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1403648" y="4588148"/>
                <a:ext cx="432048" cy="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467544" y="4579750"/>
                <a:ext cx="216024" cy="0"/>
              </a:xfrm>
              <a:prstGeom prst="line">
                <a:avLst/>
              </a:prstGeom>
              <a:ln w="3810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Freeform 16"/>
              <p:cNvSpPr/>
              <p:nvPr/>
            </p:nvSpPr>
            <p:spPr>
              <a:xfrm>
                <a:off x="677635" y="4016514"/>
                <a:ext cx="726096" cy="214380"/>
              </a:xfrm>
              <a:custGeom>
                <a:avLst/>
                <a:gdLst>
                  <a:gd name="connsiteX0" fmla="*/ 2962 w 726096"/>
                  <a:gd name="connsiteY0" fmla="*/ 157987 h 214380"/>
                  <a:gd name="connsiteX1" fmla="*/ 27269 w 726096"/>
                  <a:gd name="connsiteY1" fmla="*/ 72917 h 214380"/>
                  <a:gd name="connsiteX2" fmla="*/ 45499 w 726096"/>
                  <a:gd name="connsiteY2" fmla="*/ 78993 h 214380"/>
                  <a:gd name="connsiteX3" fmla="*/ 57653 w 726096"/>
                  <a:gd name="connsiteY3" fmla="*/ 115452 h 214380"/>
                  <a:gd name="connsiteX4" fmla="*/ 63729 w 726096"/>
                  <a:gd name="connsiteY4" fmla="*/ 133681 h 214380"/>
                  <a:gd name="connsiteX5" fmla="*/ 88036 w 726096"/>
                  <a:gd name="connsiteY5" fmla="*/ 133681 h 214380"/>
                  <a:gd name="connsiteX6" fmla="*/ 118420 w 726096"/>
                  <a:gd name="connsiteY6" fmla="*/ 97223 h 214380"/>
                  <a:gd name="connsiteX7" fmla="*/ 124497 w 726096"/>
                  <a:gd name="connsiteY7" fmla="*/ 72917 h 214380"/>
                  <a:gd name="connsiteX8" fmla="*/ 136650 w 726096"/>
                  <a:gd name="connsiteY8" fmla="*/ 48611 h 214380"/>
                  <a:gd name="connsiteX9" fmla="*/ 142727 w 726096"/>
                  <a:gd name="connsiteY9" fmla="*/ 30382 h 214380"/>
                  <a:gd name="connsiteX10" fmla="*/ 148804 w 726096"/>
                  <a:gd name="connsiteY10" fmla="*/ 97223 h 214380"/>
                  <a:gd name="connsiteX11" fmla="*/ 160957 w 726096"/>
                  <a:gd name="connsiteY11" fmla="*/ 151910 h 214380"/>
                  <a:gd name="connsiteX12" fmla="*/ 185264 w 726096"/>
                  <a:gd name="connsiteY12" fmla="*/ 109375 h 214380"/>
                  <a:gd name="connsiteX13" fmla="*/ 197418 w 726096"/>
                  <a:gd name="connsiteY13" fmla="*/ 72917 h 214380"/>
                  <a:gd name="connsiteX14" fmla="*/ 209572 w 726096"/>
                  <a:gd name="connsiteY14" fmla="*/ 109375 h 214380"/>
                  <a:gd name="connsiteX15" fmla="*/ 215648 w 726096"/>
                  <a:gd name="connsiteY15" fmla="*/ 127605 h 214380"/>
                  <a:gd name="connsiteX16" fmla="*/ 233879 w 726096"/>
                  <a:gd name="connsiteY16" fmla="*/ 115452 h 214380"/>
                  <a:gd name="connsiteX17" fmla="*/ 258186 w 726096"/>
                  <a:gd name="connsiteY17" fmla="*/ 115452 h 214380"/>
                  <a:gd name="connsiteX18" fmla="*/ 276416 w 726096"/>
                  <a:gd name="connsiteY18" fmla="*/ 103299 h 214380"/>
                  <a:gd name="connsiteX19" fmla="*/ 282493 w 726096"/>
                  <a:gd name="connsiteY19" fmla="*/ 85070 h 214380"/>
                  <a:gd name="connsiteX20" fmla="*/ 288569 w 726096"/>
                  <a:gd name="connsiteY20" fmla="*/ 103299 h 214380"/>
                  <a:gd name="connsiteX21" fmla="*/ 294646 w 726096"/>
                  <a:gd name="connsiteY21" fmla="*/ 127605 h 214380"/>
                  <a:gd name="connsiteX22" fmla="*/ 300723 w 726096"/>
                  <a:gd name="connsiteY22" fmla="*/ 109375 h 214380"/>
                  <a:gd name="connsiteX23" fmla="*/ 306800 w 726096"/>
                  <a:gd name="connsiteY23" fmla="*/ 36458 h 214380"/>
                  <a:gd name="connsiteX24" fmla="*/ 312876 w 726096"/>
                  <a:gd name="connsiteY24" fmla="*/ 60764 h 214380"/>
                  <a:gd name="connsiteX25" fmla="*/ 325030 w 726096"/>
                  <a:gd name="connsiteY25" fmla="*/ 78993 h 214380"/>
                  <a:gd name="connsiteX26" fmla="*/ 355414 w 726096"/>
                  <a:gd name="connsiteY26" fmla="*/ 121528 h 214380"/>
                  <a:gd name="connsiteX27" fmla="*/ 379721 w 726096"/>
                  <a:gd name="connsiteY27" fmla="*/ 133681 h 214380"/>
                  <a:gd name="connsiteX28" fmla="*/ 397951 w 726096"/>
                  <a:gd name="connsiteY28" fmla="*/ 127605 h 214380"/>
                  <a:gd name="connsiteX29" fmla="*/ 404028 w 726096"/>
                  <a:gd name="connsiteY29" fmla="*/ 85070 h 214380"/>
                  <a:gd name="connsiteX30" fmla="*/ 410104 w 726096"/>
                  <a:gd name="connsiteY30" fmla="*/ 127605 h 214380"/>
                  <a:gd name="connsiteX31" fmla="*/ 422258 w 726096"/>
                  <a:gd name="connsiteY31" fmla="*/ 157987 h 214380"/>
                  <a:gd name="connsiteX32" fmla="*/ 428335 w 726096"/>
                  <a:gd name="connsiteY32" fmla="*/ 109375 h 214380"/>
                  <a:gd name="connsiteX33" fmla="*/ 434412 w 726096"/>
                  <a:gd name="connsiteY33" fmla="*/ 85070 h 214380"/>
                  <a:gd name="connsiteX34" fmla="*/ 440488 w 726096"/>
                  <a:gd name="connsiteY34" fmla="*/ 54688 h 214380"/>
                  <a:gd name="connsiteX35" fmla="*/ 446565 w 726096"/>
                  <a:gd name="connsiteY35" fmla="*/ 115452 h 214380"/>
                  <a:gd name="connsiteX36" fmla="*/ 464795 w 726096"/>
                  <a:gd name="connsiteY36" fmla="*/ 121528 h 214380"/>
                  <a:gd name="connsiteX37" fmla="*/ 476949 w 726096"/>
                  <a:gd name="connsiteY37" fmla="*/ 103299 h 214380"/>
                  <a:gd name="connsiteX38" fmla="*/ 483026 w 726096"/>
                  <a:gd name="connsiteY38" fmla="*/ 139758 h 214380"/>
                  <a:gd name="connsiteX39" fmla="*/ 501256 w 726096"/>
                  <a:gd name="connsiteY39" fmla="*/ 121528 h 214380"/>
                  <a:gd name="connsiteX40" fmla="*/ 507333 w 726096"/>
                  <a:gd name="connsiteY40" fmla="*/ 97223 h 214380"/>
                  <a:gd name="connsiteX41" fmla="*/ 525563 w 726096"/>
                  <a:gd name="connsiteY41" fmla="*/ 42535 h 214380"/>
                  <a:gd name="connsiteX42" fmla="*/ 531640 w 726096"/>
                  <a:gd name="connsiteY42" fmla="*/ 115452 h 214380"/>
                  <a:gd name="connsiteX43" fmla="*/ 543793 w 726096"/>
                  <a:gd name="connsiteY43" fmla="*/ 91146 h 214380"/>
                  <a:gd name="connsiteX44" fmla="*/ 555947 w 726096"/>
                  <a:gd name="connsiteY44" fmla="*/ 42535 h 214380"/>
                  <a:gd name="connsiteX45" fmla="*/ 562023 w 726096"/>
                  <a:gd name="connsiteY45" fmla="*/ 18229 h 214380"/>
                  <a:gd name="connsiteX46" fmla="*/ 574177 w 726096"/>
                  <a:gd name="connsiteY46" fmla="*/ 0 h 214380"/>
                  <a:gd name="connsiteX47" fmla="*/ 580254 w 726096"/>
                  <a:gd name="connsiteY47" fmla="*/ 212675 h 214380"/>
                  <a:gd name="connsiteX48" fmla="*/ 586330 w 726096"/>
                  <a:gd name="connsiteY48" fmla="*/ 188369 h 214380"/>
                  <a:gd name="connsiteX49" fmla="*/ 598484 w 726096"/>
                  <a:gd name="connsiteY49" fmla="*/ 139758 h 214380"/>
                  <a:gd name="connsiteX50" fmla="*/ 604561 w 726096"/>
                  <a:gd name="connsiteY50" fmla="*/ 72917 h 214380"/>
                  <a:gd name="connsiteX51" fmla="*/ 622791 w 726096"/>
                  <a:gd name="connsiteY51" fmla="*/ 54688 h 214380"/>
                  <a:gd name="connsiteX52" fmla="*/ 634944 w 726096"/>
                  <a:gd name="connsiteY52" fmla="*/ 18229 h 214380"/>
                  <a:gd name="connsiteX53" fmla="*/ 641021 w 726096"/>
                  <a:gd name="connsiteY53" fmla="*/ 42535 h 214380"/>
                  <a:gd name="connsiteX54" fmla="*/ 647098 w 726096"/>
                  <a:gd name="connsiteY54" fmla="*/ 139758 h 214380"/>
                  <a:gd name="connsiteX55" fmla="*/ 659252 w 726096"/>
                  <a:gd name="connsiteY55" fmla="*/ 103299 h 214380"/>
                  <a:gd name="connsiteX56" fmla="*/ 683559 w 726096"/>
                  <a:gd name="connsiteY56" fmla="*/ 127605 h 214380"/>
                  <a:gd name="connsiteX57" fmla="*/ 689635 w 726096"/>
                  <a:gd name="connsiteY57" fmla="*/ 103299 h 214380"/>
                  <a:gd name="connsiteX58" fmla="*/ 707866 w 726096"/>
                  <a:gd name="connsiteY58" fmla="*/ 97223 h 214380"/>
                  <a:gd name="connsiteX59" fmla="*/ 726096 w 726096"/>
                  <a:gd name="connsiteY59" fmla="*/ 127605 h 214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726096" h="214380">
                    <a:moveTo>
                      <a:pt x="2962" y="157987"/>
                    </a:moveTo>
                    <a:cubicBezTo>
                      <a:pt x="4954" y="132087"/>
                      <a:pt x="-14905" y="72917"/>
                      <a:pt x="27269" y="72917"/>
                    </a:cubicBezTo>
                    <a:cubicBezTo>
                      <a:pt x="33674" y="72917"/>
                      <a:pt x="39422" y="76968"/>
                      <a:pt x="45499" y="78993"/>
                    </a:cubicBezTo>
                    <a:lnTo>
                      <a:pt x="57653" y="115452"/>
                    </a:lnTo>
                    <a:lnTo>
                      <a:pt x="63729" y="133681"/>
                    </a:lnTo>
                    <a:cubicBezTo>
                      <a:pt x="96140" y="85070"/>
                      <a:pt x="55626" y="133681"/>
                      <a:pt x="88036" y="133681"/>
                    </a:cubicBezTo>
                    <a:cubicBezTo>
                      <a:pt x="95836" y="133681"/>
                      <a:pt x="114753" y="102723"/>
                      <a:pt x="118420" y="97223"/>
                    </a:cubicBezTo>
                    <a:cubicBezTo>
                      <a:pt x="120446" y="89121"/>
                      <a:pt x="121565" y="80737"/>
                      <a:pt x="124497" y="72917"/>
                    </a:cubicBezTo>
                    <a:cubicBezTo>
                      <a:pt x="127678" y="64435"/>
                      <a:pt x="133082" y="56937"/>
                      <a:pt x="136650" y="48611"/>
                    </a:cubicBezTo>
                    <a:cubicBezTo>
                      <a:pt x="139173" y="42724"/>
                      <a:pt x="140701" y="36458"/>
                      <a:pt x="142727" y="30382"/>
                    </a:cubicBezTo>
                    <a:cubicBezTo>
                      <a:pt x="144753" y="52662"/>
                      <a:pt x="146029" y="75024"/>
                      <a:pt x="148804" y="97223"/>
                    </a:cubicBezTo>
                    <a:cubicBezTo>
                      <a:pt x="150732" y="112645"/>
                      <a:pt x="157055" y="136303"/>
                      <a:pt x="160957" y="151910"/>
                    </a:cubicBezTo>
                    <a:cubicBezTo>
                      <a:pt x="171922" y="135464"/>
                      <a:pt x="177552" y="128654"/>
                      <a:pt x="185264" y="109375"/>
                    </a:cubicBezTo>
                    <a:cubicBezTo>
                      <a:pt x="190022" y="97481"/>
                      <a:pt x="197418" y="72917"/>
                      <a:pt x="197418" y="72917"/>
                    </a:cubicBezTo>
                    <a:lnTo>
                      <a:pt x="209572" y="109375"/>
                    </a:lnTo>
                    <a:lnTo>
                      <a:pt x="215648" y="127605"/>
                    </a:lnTo>
                    <a:cubicBezTo>
                      <a:pt x="221725" y="123554"/>
                      <a:pt x="228715" y="120616"/>
                      <a:pt x="233879" y="115452"/>
                    </a:cubicBezTo>
                    <a:cubicBezTo>
                      <a:pt x="253324" y="96008"/>
                      <a:pt x="238739" y="86285"/>
                      <a:pt x="258186" y="115452"/>
                    </a:cubicBezTo>
                    <a:cubicBezTo>
                      <a:pt x="264263" y="111401"/>
                      <a:pt x="271854" y="109002"/>
                      <a:pt x="276416" y="103299"/>
                    </a:cubicBezTo>
                    <a:cubicBezTo>
                      <a:pt x="280417" y="98298"/>
                      <a:pt x="276088" y="85070"/>
                      <a:pt x="282493" y="85070"/>
                    </a:cubicBezTo>
                    <a:cubicBezTo>
                      <a:pt x="288898" y="85070"/>
                      <a:pt x="286809" y="97140"/>
                      <a:pt x="288569" y="103299"/>
                    </a:cubicBezTo>
                    <a:cubicBezTo>
                      <a:pt x="290863" y="111329"/>
                      <a:pt x="292620" y="119503"/>
                      <a:pt x="294646" y="127605"/>
                    </a:cubicBezTo>
                    <a:cubicBezTo>
                      <a:pt x="296672" y="121528"/>
                      <a:pt x="299876" y="115724"/>
                      <a:pt x="300723" y="109375"/>
                    </a:cubicBezTo>
                    <a:cubicBezTo>
                      <a:pt x="303947" y="85199"/>
                      <a:pt x="300884" y="60120"/>
                      <a:pt x="306800" y="36458"/>
                    </a:cubicBezTo>
                    <a:cubicBezTo>
                      <a:pt x="308826" y="28356"/>
                      <a:pt x="309586" y="53088"/>
                      <a:pt x="312876" y="60764"/>
                    </a:cubicBezTo>
                    <a:cubicBezTo>
                      <a:pt x="315753" y="67477"/>
                      <a:pt x="320979" y="72917"/>
                      <a:pt x="325030" y="78993"/>
                    </a:cubicBezTo>
                    <a:cubicBezTo>
                      <a:pt x="341460" y="128282"/>
                      <a:pt x="323904" y="108025"/>
                      <a:pt x="355414" y="121528"/>
                    </a:cubicBezTo>
                    <a:cubicBezTo>
                      <a:pt x="363740" y="125096"/>
                      <a:pt x="371619" y="129630"/>
                      <a:pt x="379721" y="133681"/>
                    </a:cubicBezTo>
                    <a:cubicBezTo>
                      <a:pt x="385798" y="131656"/>
                      <a:pt x="395086" y="133334"/>
                      <a:pt x="397951" y="127605"/>
                    </a:cubicBezTo>
                    <a:cubicBezTo>
                      <a:pt x="404356" y="114795"/>
                      <a:pt x="389706" y="85070"/>
                      <a:pt x="404028" y="85070"/>
                    </a:cubicBezTo>
                    <a:cubicBezTo>
                      <a:pt x="418350" y="85070"/>
                      <a:pt x="406630" y="113710"/>
                      <a:pt x="410104" y="127605"/>
                    </a:cubicBezTo>
                    <a:cubicBezTo>
                      <a:pt x="412750" y="138187"/>
                      <a:pt x="418207" y="147860"/>
                      <a:pt x="422258" y="157987"/>
                    </a:cubicBezTo>
                    <a:cubicBezTo>
                      <a:pt x="424284" y="141783"/>
                      <a:pt x="425650" y="125483"/>
                      <a:pt x="428335" y="109375"/>
                    </a:cubicBezTo>
                    <a:cubicBezTo>
                      <a:pt x="429708" y="101138"/>
                      <a:pt x="432600" y="93222"/>
                      <a:pt x="434412" y="85070"/>
                    </a:cubicBezTo>
                    <a:cubicBezTo>
                      <a:pt x="436652" y="74988"/>
                      <a:pt x="438463" y="64815"/>
                      <a:pt x="440488" y="54688"/>
                    </a:cubicBezTo>
                    <a:cubicBezTo>
                      <a:pt x="442514" y="74943"/>
                      <a:pt x="439608" y="96322"/>
                      <a:pt x="446565" y="115452"/>
                    </a:cubicBezTo>
                    <a:cubicBezTo>
                      <a:pt x="448754" y="121472"/>
                      <a:pt x="458848" y="123907"/>
                      <a:pt x="464795" y="121528"/>
                    </a:cubicBezTo>
                    <a:cubicBezTo>
                      <a:pt x="471576" y="118816"/>
                      <a:pt x="472898" y="109375"/>
                      <a:pt x="476949" y="103299"/>
                    </a:cubicBezTo>
                    <a:cubicBezTo>
                      <a:pt x="478975" y="115452"/>
                      <a:pt x="473169" y="132366"/>
                      <a:pt x="483026" y="139758"/>
                    </a:cubicBezTo>
                    <a:cubicBezTo>
                      <a:pt x="489901" y="144914"/>
                      <a:pt x="496992" y="128989"/>
                      <a:pt x="501256" y="121528"/>
                    </a:cubicBezTo>
                    <a:cubicBezTo>
                      <a:pt x="505399" y="114277"/>
                      <a:pt x="504877" y="105205"/>
                      <a:pt x="507333" y="97223"/>
                    </a:cubicBezTo>
                    <a:cubicBezTo>
                      <a:pt x="512984" y="78857"/>
                      <a:pt x="525563" y="42535"/>
                      <a:pt x="525563" y="42535"/>
                    </a:cubicBezTo>
                    <a:cubicBezTo>
                      <a:pt x="527589" y="66841"/>
                      <a:pt x="523076" y="92615"/>
                      <a:pt x="531640" y="115452"/>
                    </a:cubicBezTo>
                    <a:cubicBezTo>
                      <a:pt x="534821" y="123934"/>
                      <a:pt x="540928" y="99739"/>
                      <a:pt x="543793" y="91146"/>
                    </a:cubicBezTo>
                    <a:cubicBezTo>
                      <a:pt x="549075" y="75301"/>
                      <a:pt x="551896" y="58739"/>
                      <a:pt x="555947" y="42535"/>
                    </a:cubicBezTo>
                    <a:cubicBezTo>
                      <a:pt x="557973" y="34433"/>
                      <a:pt x="557390" y="25177"/>
                      <a:pt x="562023" y="18229"/>
                    </a:cubicBezTo>
                    <a:lnTo>
                      <a:pt x="574177" y="0"/>
                    </a:lnTo>
                    <a:cubicBezTo>
                      <a:pt x="576203" y="70892"/>
                      <a:pt x="575688" y="141902"/>
                      <a:pt x="580254" y="212675"/>
                    </a:cubicBezTo>
                    <a:cubicBezTo>
                      <a:pt x="580792" y="221009"/>
                      <a:pt x="584518" y="196521"/>
                      <a:pt x="586330" y="188369"/>
                    </a:cubicBezTo>
                    <a:cubicBezTo>
                      <a:pt x="596105" y="144382"/>
                      <a:pt x="587626" y="172327"/>
                      <a:pt x="598484" y="139758"/>
                    </a:cubicBezTo>
                    <a:cubicBezTo>
                      <a:pt x="600510" y="117478"/>
                      <a:pt x="598415" y="94428"/>
                      <a:pt x="604561" y="72917"/>
                    </a:cubicBezTo>
                    <a:cubicBezTo>
                      <a:pt x="606922" y="64654"/>
                      <a:pt x="618618" y="62200"/>
                      <a:pt x="622791" y="54688"/>
                    </a:cubicBezTo>
                    <a:cubicBezTo>
                      <a:pt x="629012" y="43490"/>
                      <a:pt x="634944" y="18229"/>
                      <a:pt x="634944" y="18229"/>
                    </a:cubicBezTo>
                    <a:cubicBezTo>
                      <a:pt x="636970" y="26331"/>
                      <a:pt x="640190" y="34225"/>
                      <a:pt x="641021" y="42535"/>
                    </a:cubicBezTo>
                    <a:cubicBezTo>
                      <a:pt x="644252" y="74845"/>
                      <a:pt x="637767" y="108657"/>
                      <a:pt x="647098" y="139758"/>
                    </a:cubicBezTo>
                    <a:cubicBezTo>
                      <a:pt x="650779" y="152028"/>
                      <a:pt x="659252" y="103299"/>
                      <a:pt x="659252" y="103299"/>
                    </a:cubicBezTo>
                    <a:cubicBezTo>
                      <a:pt x="660333" y="106542"/>
                      <a:pt x="666273" y="140568"/>
                      <a:pt x="683559" y="127605"/>
                    </a:cubicBezTo>
                    <a:cubicBezTo>
                      <a:pt x="690240" y="122594"/>
                      <a:pt x="684418" y="109820"/>
                      <a:pt x="689635" y="103299"/>
                    </a:cubicBezTo>
                    <a:cubicBezTo>
                      <a:pt x="693637" y="98297"/>
                      <a:pt x="701789" y="99248"/>
                      <a:pt x="707866" y="97223"/>
                    </a:cubicBezTo>
                    <a:cubicBezTo>
                      <a:pt x="715754" y="120887"/>
                      <a:pt x="709413" y="110923"/>
                      <a:pt x="726096" y="127605"/>
                    </a:cubicBezTo>
                  </a:path>
                </a:pathLst>
              </a:custGeom>
              <a:noFill/>
              <a:ln w="38100" cmpd="sng">
                <a:solidFill>
                  <a:schemeClr val="accent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0" name="Straight Arrow Connector 19"/>
            <p:cNvCxnSpPr>
              <a:endCxn id="9" idx="1"/>
            </p:cNvCxnSpPr>
            <p:nvPr/>
          </p:nvCxnSpPr>
          <p:spPr>
            <a:xfrm>
              <a:off x="1763688" y="4581128"/>
              <a:ext cx="648072" cy="0"/>
            </a:xfrm>
            <a:prstGeom prst="straightConnector1">
              <a:avLst/>
            </a:prstGeom>
            <a:ln w="38100" cmpd="sng"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Parallelogram 20"/>
            <p:cNvSpPr/>
            <p:nvPr/>
          </p:nvSpPr>
          <p:spPr>
            <a:xfrm rot="16200000">
              <a:off x="7272300" y="3897052"/>
              <a:ext cx="1008112" cy="1224136"/>
            </a:xfrm>
            <a:prstGeom prst="parallelogram">
              <a:avLst>
                <a:gd name="adj" fmla="val 4820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 flipH="1" flipV="1">
              <a:off x="7524328" y="4149080"/>
              <a:ext cx="576064" cy="43204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 flipV="1">
              <a:off x="7164288" y="4077072"/>
              <a:ext cx="360040" cy="7200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164288" y="4077072"/>
              <a:ext cx="1008112" cy="792088"/>
            </a:xfrm>
            <a:prstGeom prst="line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6732240" y="4581128"/>
              <a:ext cx="1440160" cy="288032"/>
            </a:xfrm>
            <a:prstGeom prst="straightConnector1">
              <a:avLst/>
            </a:prstGeom>
            <a:ln w="38100" cmpd="sng">
              <a:solidFill>
                <a:srgbClr val="C0504D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TextBox 63"/>
          <p:cNvSpPr txBox="1"/>
          <p:nvPr/>
        </p:nvSpPr>
        <p:spPr>
          <a:xfrm>
            <a:off x="1115175" y="2510508"/>
            <a:ext cx="76437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Two dominant causes of neutron intensity fluctuation</a:t>
            </a:r>
          </a:p>
        </p:txBody>
      </p:sp>
      <p:sp>
        <p:nvSpPr>
          <p:cNvPr id="65" name="Content Placeholder 2"/>
          <p:cNvSpPr txBox="1">
            <a:spLocks/>
          </p:cNvSpPr>
          <p:nvPr/>
        </p:nvSpPr>
        <p:spPr>
          <a:xfrm>
            <a:off x="6493055" y="2819324"/>
            <a:ext cx="2852533" cy="1440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2. Raster System scans proton beam across target; </a:t>
            </a:r>
            <a:br>
              <a:rPr lang="en-US" sz="1800" dirty="0"/>
            </a:br>
            <a:r>
              <a:rPr lang="en-US" sz="1800" dirty="0"/>
              <a:t>moderator coupling is position dependent</a:t>
            </a:r>
          </a:p>
        </p:txBody>
      </p:sp>
      <p:sp>
        <p:nvSpPr>
          <p:cNvPr id="66" name="Content Placeholder 2"/>
          <p:cNvSpPr txBox="1">
            <a:spLocks/>
          </p:cNvSpPr>
          <p:nvPr/>
        </p:nvSpPr>
        <p:spPr>
          <a:xfrm>
            <a:off x="2555776" y="3789040"/>
            <a:ext cx="4104456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Low loss (&lt; 1%) acceleration and transport</a:t>
            </a:r>
            <a:br>
              <a:rPr lang="en-US" sz="2000" dirty="0"/>
            </a:br>
            <a:r>
              <a:rPr lang="en-US" sz="2000" dirty="0"/>
              <a:t>Low energy variation (+/-1.5 %) allowed</a:t>
            </a:r>
          </a:p>
          <a:p>
            <a:pPr marL="914400" lvl="1" indent="-514350">
              <a:buFont typeface="Arial" panose="020B0604020202020204" pitchFamily="34" charset="0"/>
              <a:buAutoNum type="arabicPeriod"/>
            </a:pPr>
            <a:endParaRPr lang="en-US" sz="1800" dirty="0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4777559"/>
            <a:ext cx="5976664" cy="21033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48D9D53-B928-C244-849A-C6DCE7F46437}"/>
              </a:ext>
            </a:extLst>
          </p:cNvPr>
          <p:cNvSpPr txBox="1"/>
          <p:nvPr/>
        </p:nvSpPr>
        <p:spPr>
          <a:xfrm>
            <a:off x="284612" y="1482575"/>
            <a:ext cx="76674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Rotating target (but controls are simpler than existing chopper controls)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 Pulse source couples machine and neutron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Pulse by pulse modulation requires full timing system functionality</a:t>
            </a:r>
          </a:p>
        </p:txBody>
      </p:sp>
      <p:pic>
        <p:nvPicPr>
          <p:cNvPr id="27" name="Picture 26" descr="beam_pulse.tiff">
            <a:extLst>
              <a:ext uri="{FF2B5EF4-FFF2-40B4-BE49-F238E27FC236}">
                <a16:creationId xmlns:a16="http://schemas.microsoft.com/office/drawing/2014/main" id="{BED397AC-BCE2-2841-BD36-D818EF3CC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234349"/>
            <a:ext cx="1702662" cy="137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44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Early Operations and Performance Ramp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2311" cy="301695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 charset="0"/>
              </a:rPr>
              <a:t>RHIC highest priority: gradual accumulation of integrated luminosity</a:t>
            </a:r>
          </a:p>
          <a:p>
            <a:r>
              <a:rPr lang="en-US" dirty="0">
                <a:latin typeface="Calibri" charset="0"/>
              </a:rPr>
              <a:t>SNS chose to ramp power rapidly rather than staying conservative. Shook out issues during a period when lower availability was tolerated. Only a few years of this will be tolerated by user community: </a:t>
            </a:r>
            <a:r>
              <a:rPr lang="en-US" b="1" dirty="0">
                <a:latin typeface="Calibri" charset="0"/>
              </a:rPr>
              <a:t>work fast!</a:t>
            </a:r>
          </a:p>
          <a:p>
            <a:r>
              <a:rPr lang="en-US" b="1" dirty="0">
                <a:latin typeface="Calibri" charset="0"/>
              </a:rPr>
              <a:t>Functionality</a:t>
            </a:r>
            <a:r>
              <a:rPr lang="en-US" dirty="0">
                <a:latin typeface="Calibri" charset="0"/>
              </a:rPr>
              <a:t>: The minimum for commissioning may not be enough for this phase and there is limited time for new development.</a:t>
            </a:r>
          </a:p>
          <a:p>
            <a:pPr lvl="1"/>
            <a:r>
              <a:rPr lang="en-US" dirty="0">
                <a:latin typeface="Calibri" charset="0"/>
              </a:rPr>
              <a:t>First proton functionality</a:t>
            </a:r>
          </a:p>
          <a:p>
            <a:pPr lvl="1"/>
            <a:r>
              <a:rPr lang="en-US" dirty="0">
                <a:latin typeface="Calibri" charset="0"/>
              </a:rPr>
              <a:t>Roadmap to full functionality, back by design work during construction phase</a:t>
            </a:r>
          </a:p>
        </p:txBody>
      </p:sp>
      <p:pic>
        <p:nvPicPr>
          <p:cNvPr id="317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28" y="4617156"/>
            <a:ext cx="3077993" cy="205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7F99E15-DD54-564F-8E0C-E30DD3A70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342" y="4492073"/>
            <a:ext cx="3714044" cy="2304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8081-C0AC-644F-95DF-0D0935179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0799E-5990-5A4A-9787-2B7EB1A5C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SNS had area managers, RHIC did not (topical management). Both ways worked for commissioning</a:t>
            </a:r>
          </a:p>
          <a:p>
            <a:r>
              <a:rPr lang="en-US" sz="2400" dirty="0"/>
              <a:t>All: Daily standup very important to coordinate physical work</a:t>
            </a:r>
          </a:p>
          <a:p>
            <a:r>
              <a:rPr lang="en-US" sz="2400" dirty="0"/>
              <a:t>RHIC and SNS: Weekly meeting with machine director and work package managers</a:t>
            </a:r>
          </a:p>
          <a:p>
            <a:pPr lvl="1"/>
            <a:r>
              <a:rPr lang="en-US" sz="2000" dirty="0"/>
              <a:t>Line aligned with project</a:t>
            </a:r>
          </a:p>
          <a:p>
            <a:pPr lvl="1"/>
            <a:r>
              <a:rPr lang="en-US" sz="2000" dirty="0"/>
              <a:t>Rapid decisions</a:t>
            </a:r>
          </a:p>
          <a:p>
            <a:r>
              <a:rPr lang="en-US" sz="2400" dirty="0"/>
              <a:t>Managing the end game</a:t>
            </a:r>
          </a:p>
          <a:p>
            <a:pPr lvl="1"/>
            <a:r>
              <a:rPr lang="en-US" sz="2000" dirty="0"/>
              <a:t>SNS rolled partners off too early. Partner engagement through commissioning aligns motivation with project goals </a:t>
            </a:r>
          </a:p>
          <a:p>
            <a:pPr lvl="1"/>
            <a:r>
              <a:rPr lang="en-US" sz="2000" dirty="0"/>
              <a:t>Instruments saw no need to share data with control room. </a:t>
            </a:r>
            <a:br>
              <a:rPr lang="en-US" sz="2000" dirty="0"/>
            </a:br>
            <a:r>
              <a:rPr lang="en-US" sz="2000" dirty="0"/>
              <a:t>User engagement may soften transition to operations</a:t>
            </a:r>
          </a:p>
          <a:p>
            <a:r>
              <a:rPr lang="en-US" sz="2400" dirty="0"/>
              <a:t>Recognize that the organization is being commissioned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556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35003" y="4436533"/>
            <a:ext cx="7772400" cy="199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/>
              <a:t>Particular thanks to many Beam Diagnostics and Beam Physics colleagues at BNL, LANL, LBNL, and ORNL.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Input from: M. Plum, J. </a:t>
            </a:r>
            <a:r>
              <a:rPr lang="en-US" sz="2000" dirty="0" err="1"/>
              <a:t>Galambos</a:t>
            </a:r>
            <a:r>
              <a:rPr lang="en-US" sz="2000" dirty="0"/>
              <a:t>, A. </a:t>
            </a:r>
            <a:r>
              <a:rPr lang="en-US" sz="2000" dirty="0" err="1"/>
              <a:t>Aleksandrov</a:t>
            </a:r>
            <a:r>
              <a:rPr lang="en-US" sz="2000" dirty="0"/>
              <a:t>, W. </a:t>
            </a:r>
            <a:r>
              <a:rPr lang="en-US" sz="2000" dirty="0" err="1"/>
              <a:t>Blokland</a:t>
            </a:r>
            <a:r>
              <a:rPr lang="en-US" sz="2000" dirty="0"/>
              <a:t>, A </a:t>
            </a:r>
            <a:r>
              <a:rPr lang="en-US" sz="2000" dirty="0" err="1"/>
              <a:t>Shishlo</a:t>
            </a:r>
            <a:r>
              <a:rPr lang="en-US" sz="2000" dirty="0"/>
              <a:t>, A. Zhukov, T. </a:t>
            </a:r>
            <a:r>
              <a:rPr lang="en-US" sz="2000" dirty="0" err="1"/>
              <a:t>Satogata</a:t>
            </a:r>
            <a:r>
              <a:rPr lang="en-US" sz="2000" dirty="0"/>
              <a:t>, S. </a:t>
            </a:r>
            <a:r>
              <a:rPr lang="en-US" sz="2000" dirty="0" err="1"/>
              <a:t>Assadi</a:t>
            </a:r>
            <a:r>
              <a:rPr lang="en-US" sz="2000" dirty="0"/>
              <a:t>, J. Staples, A. </a:t>
            </a:r>
            <a:r>
              <a:rPr lang="en-US" sz="2000" dirty="0" err="1"/>
              <a:t>Ratti</a:t>
            </a:r>
            <a:r>
              <a:rPr lang="en-US" sz="2000" dirty="0"/>
              <a:t>, J. Power, A. Jason, D. Purcell, C. </a:t>
            </a:r>
            <a:r>
              <a:rPr lang="en-US" sz="2000" dirty="0" err="1"/>
              <a:t>Deibele</a:t>
            </a:r>
            <a:r>
              <a:rPr lang="en-US" sz="2000" dirty="0"/>
              <a:t>, T. </a:t>
            </a:r>
            <a:r>
              <a:rPr lang="en-US" sz="2000" dirty="0" err="1"/>
              <a:t>McManamy</a:t>
            </a:r>
            <a:r>
              <a:rPr lang="en-US" sz="2000" dirty="0"/>
              <a:t>, C. Goetz, R. </a:t>
            </a:r>
            <a:r>
              <a:rPr lang="en-US" sz="2000" dirty="0" err="1"/>
              <a:t>Witkover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0587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Outline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Testing and commissioning overview – SNS v. ESS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Stories and Lessons, organized loosely by theme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Integration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Protection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Verification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Concurrent Development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Human performance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Calibri" charset="0"/>
              </a:rPr>
              <a:t>End game and Organization</a:t>
            </a: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  <a:p>
            <a:pPr eaLnBrk="1" hangingPunct="1">
              <a:lnSpc>
                <a:spcPct val="90000"/>
              </a:lnSpc>
            </a:pPr>
            <a:endParaRPr lang="en-US" dirty="0">
              <a:latin typeface="Calibri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 charset="0"/>
              </a:rPr>
              <a:t>Vertical Testing to interfaces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then Horizontal Testing across interfaces</a:t>
            </a:r>
          </a:p>
        </p:txBody>
      </p:sp>
      <p:sp>
        <p:nvSpPr>
          <p:cNvPr id="102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722120" cy="4525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F921063-5CB4-A243-85A1-096903F06FB3}"/>
              </a:ext>
            </a:extLst>
          </p:cNvPr>
          <p:cNvCxnSpPr/>
          <p:nvPr/>
        </p:nvCxnSpPr>
        <p:spPr>
          <a:xfrm flipV="1">
            <a:off x="4235550" y="4655896"/>
            <a:ext cx="0" cy="16561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an 4">
            <a:extLst>
              <a:ext uri="{FF2B5EF4-FFF2-40B4-BE49-F238E27FC236}">
                <a16:creationId xmlns:a16="http://schemas.microsoft.com/office/drawing/2014/main" id="{B2682F47-5FA8-EC41-B763-719AF97F32AB}"/>
              </a:ext>
            </a:extLst>
          </p:cNvPr>
          <p:cNvSpPr/>
          <p:nvPr/>
        </p:nvSpPr>
        <p:spPr>
          <a:xfrm rot="5400000">
            <a:off x="3623482" y="5628004"/>
            <a:ext cx="432048" cy="1800200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Gill Sans Light" charset="0"/>
              <a:cs typeface="Gill Sans Ligh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AAF2BE-3A3C-4047-8C9B-E3A887C6427B}"/>
              </a:ext>
            </a:extLst>
          </p:cNvPr>
          <p:cNvSpPr/>
          <p:nvPr/>
        </p:nvSpPr>
        <p:spPr>
          <a:xfrm>
            <a:off x="2939406" y="6302788"/>
            <a:ext cx="1722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latin typeface="+mn-lt"/>
                <a:ea typeface="Gill Sans Light" charset="0"/>
                <a:cs typeface="Gill Sans Light" charset="0"/>
              </a:rPr>
              <a:t>Beamline</a:t>
            </a:r>
            <a:r>
              <a:rPr lang="en-US" dirty="0">
                <a:latin typeface="+mn-lt"/>
                <a:ea typeface="Gill Sans Light" charset="0"/>
                <a:cs typeface="Gill Sans Light" charset="0"/>
              </a:rPr>
              <a:t> device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AA3D11-DBC5-4341-8A83-1A0DFB5F215F}"/>
              </a:ext>
            </a:extLst>
          </p:cNvPr>
          <p:cNvSpPr/>
          <p:nvPr/>
        </p:nvSpPr>
        <p:spPr>
          <a:xfrm>
            <a:off x="3083422" y="3431760"/>
            <a:ext cx="1512168" cy="9361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Gill Sans Light" charset="0"/>
                <a:cs typeface="Gill Sans Light" charset="0"/>
              </a:rPr>
              <a:t>Signal Processing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62679B-FB64-494C-AF11-1AFFFF1FCD88}"/>
              </a:ext>
            </a:extLst>
          </p:cNvPr>
          <p:cNvSpPr/>
          <p:nvPr/>
        </p:nvSpPr>
        <p:spPr>
          <a:xfrm>
            <a:off x="3155430" y="2495656"/>
            <a:ext cx="1368152" cy="576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Gill Sans Light" charset="0"/>
                <a:cs typeface="Gill Sans Light" charset="0"/>
              </a:rPr>
              <a:t>Buffering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18F4D2-43BE-C64B-8CAA-7ECF9426C657}"/>
              </a:ext>
            </a:extLst>
          </p:cNvPr>
          <p:cNvCxnSpPr>
            <a:stCxn id="7" idx="2"/>
            <a:endCxn id="5" idx="2"/>
          </p:cNvCxnSpPr>
          <p:nvPr/>
        </p:nvCxnSpPr>
        <p:spPr>
          <a:xfrm>
            <a:off x="3839506" y="4367864"/>
            <a:ext cx="0" cy="1944216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F7D1A3B-D3A0-E34A-97B9-6F0B3545F7B5}"/>
              </a:ext>
            </a:extLst>
          </p:cNvPr>
          <p:cNvCxnSpPr>
            <a:stCxn id="8" idx="2"/>
            <a:endCxn id="7" idx="0"/>
          </p:cNvCxnSpPr>
          <p:nvPr/>
        </p:nvCxnSpPr>
        <p:spPr>
          <a:xfrm>
            <a:off x="3839506" y="3071720"/>
            <a:ext cx="0" cy="360040"/>
          </a:xfrm>
          <a:prstGeom prst="straightConnector1">
            <a:avLst/>
          </a:prstGeom>
          <a:ln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3B172470-7290-CC40-9643-0B5A108FEA1F}"/>
              </a:ext>
            </a:extLst>
          </p:cNvPr>
          <p:cNvSpPr/>
          <p:nvPr/>
        </p:nvSpPr>
        <p:spPr>
          <a:xfrm>
            <a:off x="2507358" y="5015936"/>
            <a:ext cx="2592288" cy="360040"/>
          </a:xfrm>
          <a:prstGeom prst="rect">
            <a:avLst/>
          </a:prstGeom>
          <a:pattFill prst="horzBrick">
            <a:fgClr>
              <a:schemeClr val="accent1">
                <a:lumMod val="40000"/>
                <a:lumOff val="60000"/>
              </a:schemeClr>
            </a:fgClr>
            <a:bgClr>
              <a:prstClr val="white"/>
            </a:bgClr>
          </a:patt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  <a:ea typeface="Gill Sans Light" charset="0"/>
                <a:cs typeface="Gill Sans Light" charset="0"/>
              </a:rPr>
              <a:t>Shielding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7394F-2CB9-C444-90F0-7C9AE69BF9A3}"/>
              </a:ext>
            </a:extLst>
          </p:cNvPr>
          <p:cNvSpPr/>
          <p:nvPr/>
        </p:nvSpPr>
        <p:spPr>
          <a:xfrm>
            <a:off x="5675710" y="3719792"/>
            <a:ext cx="1434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configuration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6DE1468-5508-9F4F-9704-5BD5E8DCBB6F}"/>
              </a:ext>
            </a:extLst>
          </p:cNvPr>
          <p:cNvSpPr/>
          <p:nvPr/>
        </p:nvSpPr>
        <p:spPr>
          <a:xfrm>
            <a:off x="5681309" y="4007824"/>
            <a:ext cx="18306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beam interlock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995588-530C-AD4F-A4DC-309199C63D43}"/>
              </a:ext>
            </a:extLst>
          </p:cNvPr>
          <p:cNvSpPr/>
          <p:nvPr/>
        </p:nvSpPr>
        <p:spPr>
          <a:xfrm>
            <a:off x="5003696" y="1417320"/>
            <a:ext cx="2592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Machine Protection Interfaces: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263035-A3D5-AA46-9FE6-8E5898AA6F04}"/>
              </a:ext>
            </a:extLst>
          </p:cNvPr>
          <p:cNvSpPr/>
          <p:nvPr/>
        </p:nvSpPr>
        <p:spPr>
          <a:xfrm>
            <a:off x="5603703" y="2567664"/>
            <a:ext cx="139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post mortem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B61E307-08ED-8B47-892D-49B5196D4F62}"/>
              </a:ext>
            </a:extLst>
          </p:cNvPr>
          <p:cNvCxnSpPr/>
          <p:nvPr/>
        </p:nvCxnSpPr>
        <p:spPr>
          <a:xfrm>
            <a:off x="4235550" y="4655896"/>
            <a:ext cx="14401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DB025E8-B1D9-BB4C-82CC-630383595B48}"/>
              </a:ext>
            </a:extLst>
          </p:cNvPr>
          <p:cNvSpPr/>
          <p:nvPr/>
        </p:nvSpPr>
        <p:spPr>
          <a:xfrm>
            <a:off x="3036330" y="5664008"/>
            <a:ext cx="849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cabling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ADD7BD4-3597-B447-B6A0-3C911563DC5D}"/>
              </a:ext>
            </a:extLst>
          </p:cNvPr>
          <p:cNvSpPr/>
          <p:nvPr/>
        </p:nvSpPr>
        <p:spPr>
          <a:xfrm>
            <a:off x="5675710" y="4473124"/>
            <a:ext cx="19296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component state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96D0FF2-438C-F340-ADBC-63F0A4C49784}"/>
              </a:ext>
            </a:extLst>
          </p:cNvPr>
          <p:cNvSpPr/>
          <p:nvPr/>
        </p:nvSpPr>
        <p:spPr>
          <a:xfrm>
            <a:off x="5675710" y="3431760"/>
            <a:ext cx="1544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device health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270AD5-864F-5243-B7EB-3F75268566AD}"/>
              </a:ext>
            </a:extLst>
          </p:cNvPr>
          <p:cNvCxnSpPr/>
          <p:nvPr/>
        </p:nvCxnSpPr>
        <p:spPr>
          <a:xfrm>
            <a:off x="4595590" y="3647784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E388CE8-3CE7-3345-AD41-1286ED3718A4}"/>
              </a:ext>
            </a:extLst>
          </p:cNvPr>
          <p:cNvCxnSpPr/>
          <p:nvPr/>
        </p:nvCxnSpPr>
        <p:spPr>
          <a:xfrm>
            <a:off x="4595590" y="3935816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C634EFC-96FB-5D47-8418-26815E30A0C6}"/>
              </a:ext>
            </a:extLst>
          </p:cNvPr>
          <p:cNvCxnSpPr/>
          <p:nvPr/>
        </p:nvCxnSpPr>
        <p:spPr>
          <a:xfrm>
            <a:off x="4595590" y="4223848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1B9C77-7E04-A740-9BAB-567D6CFDC0A2}"/>
              </a:ext>
            </a:extLst>
          </p:cNvPr>
          <p:cNvCxnSpPr/>
          <p:nvPr/>
        </p:nvCxnSpPr>
        <p:spPr>
          <a:xfrm>
            <a:off x="4523582" y="2783688"/>
            <a:ext cx="10801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08509F6-4607-094F-925F-12A6DE2F14D0}"/>
              </a:ext>
            </a:extLst>
          </p:cNvPr>
          <p:cNvSpPr/>
          <p:nvPr/>
        </p:nvSpPr>
        <p:spPr>
          <a:xfrm>
            <a:off x="193280" y="1508760"/>
            <a:ext cx="20501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Accelerator Interfaces: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FE1B607-1297-714F-A7F8-663AD8150F5D}"/>
              </a:ext>
            </a:extLst>
          </p:cNvPr>
          <p:cNvSpPr/>
          <p:nvPr/>
        </p:nvSpPr>
        <p:spPr>
          <a:xfrm>
            <a:off x="489880" y="2567664"/>
            <a:ext cx="1801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Controls network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CBFA53-65A9-F84D-AF21-F07D17DDA5BA}"/>
              </a:ext>
            </a:extLst>
          </p:cNvPr>
          <p:cNvSpPr/>
          <p:nvPr/>
        </p:nvSpPr>
        <p:spPr>
          <a:xfrm>
            <a:off x="829180" y="3422468"/>
            <a:ext cx="1439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Timing/event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E9F1B95-35E4-2E4A-81C8-3CAF598E2228}"/>
              </a:ext>
            </a:extLst>
          </p:cNvPr>
          <p:cNvSpPr/>
          <p:nvPr/>
        </p:nvSpPr>
        <p:spPr>
          <a:xfrm>
            <a:off x="909106" y="3719792"/>
            <a:ext cx="1366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RF reference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8CBD070-E55F-BA46-8C7A-A80D70B4FF24}"/>
              </a:ext>
            </a:extLst>
          </p:cNvPr>
          <p:cNvSpPr/>
          <p:nvPr/>
        </p:nvSpPr>
        <p:spPr>
          <a:xfrm>
            <a:off x="514182" y="4007824"/>
            <a:ext cx="177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>
                <a:solidFill>
                  <a:srgbClr val="000000"/>
                </a:solidFill>
                <a:latin typeface="+mn-lt"/>
                <a:ea typeface="Gill Sans Light" charset="0"/>
                <a:cs typeface="Gill Sans Light" charset="0"/>
              </a:rPr>
              <a:t>Low-latency data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9CBBD1D-EF26-C74B-A5A3-92C4871843AB}"/>
              </a:ext>
            </a:extLst>
          </p:cNvPr>
          <p:cNvCxnSpPr/>
          <p:nvPr/>
        </p:nvCxnSpPr>
        <p:spPr>
          <a:xfrm>
            <a:off x="2363342" y="3647784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2FD7B1-D5EC-664F-AC84-013416F248AC}"/>
              </a:ext>
            </a:extLst>
          </p:cNvPr>
          <p:cNvCxnSpPr/>
          <p:nvPr/>
        </p:nvCxnSpPr>
        <p:spPr>
          <a:xfrm>
            <a:off x="2363342" y="3935816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7DA1B0B-FB2A-444F-A0CA-AD28B0ABB5A9}"/>
              </a:ext>
            </a:extLst>
          </p:cNvPr>
          <p:cNvCxnSpPr/>
          <p:nvPr/>
        </p:nvCxnSpPr>
        <p:spPr>
          <a:xfrm>
            <a:off x="2363342" y="4223848"/>
            <a:ext cx="7200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84A63C2-6E27-4441-A4DD-14265DAD8558}"/>
              </a:ext>
            </a:extLst>
          </p:cNvPr>
          <p:cNvCxnSpPr>
            <a:endCxn id="8" idx="1"/>
          </p:cNvCxnSpPr>
          <p:nvPr/>
        </p:nvCxnSpPr>
        <p:spPr>
          <a:xfrm>
            <a:off x="2363342" y="278368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442C8BA-2593-494D-9E42-D5B016DE41E2}"/>
              </a:ext>
            </a:extLst>
          </p:cNvPr>
          <p:cNvSpPr txBox="1"/>
          <p:nvPr/>
        </p:nvSpPr>
        <p:spPr>
          <a:xfrm>
            <a:off x="7245303" y="4917794"/>
            <a:ext cx="149912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Radiation</a:t>
            </a:r>
          </a:p>
        </p:txBody>
      </p:sp>
    </p:spTree>
    <p:extLst>
      <p:ext uri="{BB962C8B-B14F-4D97-AF65-F5344CB8AC3E}">
        <p14:creationId xmlns:p14="http://schemas.microsoft.com/office/powerpoint/2010/main" val="1456936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751AF61-F087-4048-A044-5A9573CC3B38}" type="slidenum">
              <a:rPr lang="en-US" sz="1000">
                <a:solidFill>
                  <a:schemeClr val="tx2"/>
                </a:solidFill>
              </a:rPr>
              <a:pPr/>
              <a:t>4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69888" y="1857375"/>
            <a:ext cx="8610600" cy="469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b="1">
                <a:solidFill>
                  <a:schemeClr val="tx2"/>
                </a:solidFill>
              </a:rPr>
              <a:t>Run #1:	- RFQ at LBNL (2.5 MeV), Jan 25th through Feb 2002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#2:	- Front End at LBNL (2.5 MeV), Apr 4 to May 31, 2002</a:t>
            </a:r>
            <a:br>
              <a:rPr lang="en-US" sz="1600" b="1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#3:	- Front End at ORNL (2.5 MeV), Nov 5, 2002 to Jan 31, 2003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#4: 	- Front End, DTL tank 1, D-Plate (7.5 MeV), Aug 26 to Nov 17, 2003</a:t>
            </a:r>
            <a:r>
              <a:rPr lang="en-US" sz="1800">
                <a:solidFill>
                  <a:schemeClr val="tx2"/>
                </a:solidFill>
              </a:rPr>
              <a:t> 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and radiation shield for design beam power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#5: 	- Front End &amp; DTL tank 1,2,3 (39 MeV) Spring 2004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and radiation shield for reduced beam power (50us, 1Hz)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#6 :	- Front End, DTL, CCL modules 1,2,3 (158 MeV) Fall 2004</a:t>
            </a:r>
            <a:br>
              <a:rPr lang="en-US" sz="1600">
                <a:solidFill>
                  <a:schemeClr val="tx2"/>
                </a:solidFill>
              </a:rPr>
            </a:br>
            <a:r>
              <a:rPr lang="en-US" sz="1600">
                <a:solidFill>
                  <a:schemeClr val="tx2"/>
                </a:solidFill>
              </a:rPr>
              <a:t>	- Beam stop and radiation shield for reduced beam power (50us, 1Hz)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#7 :	- Front End, DTL, CCL, SCL (1 GeV),  Aug 2005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#8 :	- Front End, DTL, CCL, SCL, Ring (1 GeV), Feb 2006</a:t>
            </a:r>
          </a:p>
          <a:p>
            <a:pPr eaLnBrk="1" hangingPunct="1">
              <a:spcAft>
                <a:spcPct val="50000"/>
              </a:spcAft>
            </a:pPr>
            <a:r>
              <a:rPr lang="en-US" sz="1600" b="1">
                <a:solidFill>
                  <a:schemeClr val="tx2"/>
                </a:solidFill>
              </a:rPr>
              <a:t>Run #9 :	- Front End, DTL, CCL , SCL, Ring, Target (1 GeV), April 28, 2006</a:t>
            </a:r>
          </a:p>
        </p:txBody>
      </p:sp>
      <p:sp>
        <p:nvSpPr>
          <p:cNvPr id="11269" name="Line 4"/>
          <p:cNvSpPr>
            <a:spLocks noChangeShapeType="1"/>
          </p:cNvSpPr>
          <p:nvPr/>
        </p:nvSpPr>
        <p:spPr bwMode="auto">
          <a:xfrm>
            <a:off x="584200" y="1041400"/>
            <a:ext cx="6972300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rot="-5400000">
            <a:off x="57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rot="-5400000">
            <a:off x="1846262" y="12398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rot="-5400000">
            <a:off x="3205162" y="1252538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rot="-5400000">
            <a:off x="59055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rot="-5400000">
            <a:off x="4572000" y="1244600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5" name="Line 10"/>
          <p:cNvSpPr>
            <a:spLocks noChangeShapeType="1"/>
          </p:cNvSpPr>
          <p:nvPr/>
        </p:nvSpPr>
        <p:spPr bwMode="auto">
          <a:xfrm rot="-5400000">
            <a:off x="7242175" y="1241425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1003300" y="11366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2002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23368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2003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3721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2004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50165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2005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6388100" y="1149350"/>
            <a:ext cx="81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chemeClr val="tx2"/>
                </a:solidFill>
              </a:rPr>
              <a:t>2006</a:t>
            </a: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1117600" y="927100"/>
            <a:ext cx="30003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817563" y="927100"/>
            <a:ext cx="155575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2868613" y="927100"/>
            <a:ext cx="3857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1819275" y="927100"/>
            <a:ext cx="30003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3630613" y="927100"/>
            <a:ext cx="300037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5516563" y="927100"/>
            <a:ext cx="3095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6011863" y="927100"/>
            <a:ext cx="347662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6478588" y="927100"/>
            <a:ext cx="242887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4373563" y="927100"/>
            <a:ext cx="300037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457200" y="0"/>
            <a:ext cx="7490404" cy="141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SNS commissioning ran in parallel with installation and testing</a:t>
            </a:r>
            <a:br>
              <a:rPr lang="en-US" dirty="0">
                <a:latin typeface="Calibri" charset="0"/>
              </a:rPr>
            </a:br>
            <a:endParaRPr lang="en-US" dirty="0">
              <a:latin typeface="Calibri" charset="0"/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Line 4"/>
          <p:cNvSpPr>
            <a:spLocks noChangeShapeType="1"/>
          </p:cNvSpPr>
          <p:nvPr/>
        </p:nvSpPr>
        <p:spPr bwMode="auto">
          <a:xfrm flipV="1">
            <a:off x="1692202" y="3119259"/>
            <a:ext cx="7461987" cy="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270" name="Line 5"/>
          <p:cNvSpPr>
            <a:spLocks noChangeShapeType="1"/>
          </p:cNvSpPr>
          <p:nvPr/>
        </p:nvSpPr>
        <p:spPr bwMode="auto">
          <a:xfrm rot="5400000" flipV="1">
            <a:off x="1721271" y="2920821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271" name="Line 6"/>
          <p:cNvSpPr>
            <a:spLocks noChangeShapeType="1"/>
          </p:cNvSpPr>
          <p:nvPr/>
        </p:nvSpPr>
        <p:spPr bwMode="auto">
          <a:xfrm rot="5400000" flipV="1">
            <a:off x="3265397" y="2920821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272" name="Line 7"/>
          <p:cNvSpPr>
            <a:spLocks noChangeShapeType="1"/>
          </p:cNvSpPr>
          <p:nvPr/>
        </p:nvSpPr>
        <p:spPr bwMode="auto">
          <a:xfrm rot="5400000" flipV="1">
            <a:off x="4917611" y="2908121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273" name="Line 8"/>
          <p:cNvSpPr>
            <a:spLocks noChangeShapeType="1"/>
          </p:cNvSpPr>
          <p:nvPr/>
        </p:nvSpPr>
        <p:spPr bwMode="auto">
          <a:xfrm rot="5400000" flipV="1">
            <a:off x="8201837" y="2916059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274" name="Line 9"/>
          <p:cNvSpPr>
            <a:spLocks noChangeShapeType="1"/>
          </p:cNvSpPr>
          <p:nvPr/>
        </p:nvSpPr>
        <p:spPr bwMode="auto">
          <a:xfrm rot="5400000" flipV="1">
            <a:off x="6580505" y="2916059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>
              <a:solidFill>
                <a:srgbClr val="C00000"/>
              </a:solidFill>
            </a:endParaRPr>
          </a:p>
        </p:txBody>
      </p:sp>
      <p:sp>
        <p:nvSpPr>
          <p:cNvPr id="11276" name="Text Box 11"/>
          <p:cNvSpPr txBox="1">
            <a:spLocks noChangeArrowheads="1"/>
          </p:cNvSpPr>
          <p:nvPr/>
        </p:nvSpPr>
        <p:spPr bwMode="auto">
          <a:xfrm>
            <a:off x="2201763" y="2607867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</a:rPr>
              <a:t>2002</a:t>
            </a:r>
          </a:p>
        </p:txBody>
      </p:sp>
      <p:sp>
        <p:nvSpPr>
          <p:cNvPr id="11277" name="Text Box 12"/>
          <p:cNvSpPr txBox="1">
            <a:spLocks noChangeArrowheads="1"/>
          </p:cNvSpPr>
          <p:nvPr/>
        </p:nvSpPr>
        <p:spPr bwMode="auto">
          <a:xfrm>
            <a:off x="3747939" y="2620567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</a:rPr>
              <a:t>2003</a:t>
            </a:r>
          </a:p>
        </p:txBody>
      </p:sp>
      <p:sp>
        <p:nvSpPr>
          <p:cNvPr id="11278" name="Text Box 13"/>
          <p:cNvSpPr txBox="1">
            <a:spLocks noChangeArrowheads="1"/>
          </p:cNvSpPr>
          <p:nvPr/>
        </p:nvSpPr>
        <p:spPr bwMode="auto">
          <a:xfrm>
            <a:off x="5405984" y="2620567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solidFill>
                  <a:srgbClr val="C00000"/>
                </a:solidFill>
              </a:rPr>
              <a:t>2004</a:t>
            </a:r>
          </a:p>
        </p:txBody>
      </p:sp>
      <p:sp>
        <p:nvSpPr>
          <p:cNvPr id="11279" name="Text Box 14"/>
          <p:cNvSpPr txBox="1">
            <a:spLocks noChangeArrowheads="1"/>
          </p:cNvSpPr>
          <p:nvPr/>
        </p:nvSpPr>
        <p:spPr bwMode="auto">
          <a:xfrm>
            <a:off x="6976271" y="2620567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</a:rPr>
              <a:t>2005</a:t>
            </a:r>
          </a:p>
        </p:txBody>
      </p:sp>
      <p:sp>
        <p:nvSpPr>
          <p:cNvPr id="11280" name="Text Box 15"/>
          <p:cNvSpPr txBox="1">
            <a:spLocks noChangeArrowheads="1"/>
          </p:cNvSpPr>
          <p:nvPr/>
        </p:nvSpPr>
        <p:spPr bwMode="auto">
          <a:xfrm>
            <a:off x="8520251" y="2620567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</a:rPr>
              <a:t>2006</a:t>
            </a:r>
          </a:p>
        </p:txBody>
      </p:sp>
      <p:sp>
        <p:nvSpPr>
          <p:cNvPr id="11281" name="Rectangle 16"/>
          <p:cNvSpPr>
            <a:spLocks noChangeArrowheads="1"/>
          </p:cNvSpPr>
          <p:nvPr/>
        </p:nvSpPr>
        <p:spPr bwMode="auto">
          <a:xfrm>
            <a:off x="2340735" y="2987039"/>
            <a:ext cx="3648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1282" name="Rectangle 17"/>
          <p:cNvSpPr>
            <a:spLocks noChangeArrowheads="1"/>
          </p:cNvSpPr>
          <p:nvPr/>
        </p:nvSpPr>
        <p:spPr bwMode="auto">
          <a:xfrm>
            <a:off x="1975936" y="2987039"/>
            <a:ext cx="189155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1283" name="Rectangle 18"/>
          <p:cNvSpPr>
            <a:spLocks noChangeArrowheads="1"/>
          </p:cNvSpPr>
          <p:nvPr/>
        </p:nvSpPr>
        <p:spPr bwMode="auto">
          <a:xfrm>
            <a:off x="4469699" y="2987039"/>
            <a:ext cx="469028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11284" name="Rectangle 19"/>
          <p:cNvSpPr>
            <a:spLocks noChangeArrowheads="1"/>
          </p:cNvSpPr>
          <p:nvPr/>
        </p:nvSpPr>
        <p:spPr bwMode="auto">
          <a:xfrm>
            <a:off x="3193864" y="2987039"/>
            <a:ext cx="36480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1285" name="Rectangle 20"/>
          <p:cNvSpPr>
            <a:spLocks noChangeArrowheads="1"/>
          </p:cNvSpPr>
          <p:nvPr/>
        </p:nvSpPr>
        <p:spPr bwMode="auto">
          <a:xfrm>
            <a:off x="5396174" y="2987039"/>
            <a:ext cx="364799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11286" name="Rectangle 21"/>
          <p:cNvSpPr>
            <a:spLocks noChangeArrowheads="1"/>
          </p:cNvSpPr>
          <p:nvPr/>
        </p:nvSpPr>
        <p:spPr bwMode="auto">
          <a:xfrm>
            <a:off x="7689201" y="2987039"/>
            <a:ext cx="376380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11287" name="Rectangle 22"/>
          <p:cNvSpPr>
            <a:spLocks noChangeArrowheads="1"/>
          </p:cNvSpPr>
          <p:nvPr/>
        </p:nvSpPr>
        <p:spPr bwMode="auto">
          <a:xfrm>
            <a:off x="8291410" y="2987039"/>
            <a:ext cx="422704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11288" name="Rectangle 23"/>
          <p:cNvSpPr>
            <a:spLocks noChangeArrowheads="1"/>
          </p:cNvSpPr>
          <p:nvPr/>
        </p:nvSpPr>
        <p:spPr bwMode="auto">
          <a:xfrm>
            <a:off x="8858876" y="2987039"/>
            <a:ext cx="295313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9</a:t>
            </a:r>
          </a:p>
        </p:txBody>
      </p:sp>
      <p:sp>
        <p:nvSpPr>
          <p:cNvPr id="11289" name="Rectangle 24"/>
          <p:cNvSpPr>
            <a:spLocks noChangeArrowheads="1"/>
          </p:cNvSpPr>
          <p:nvPr/>
        </p:nvSpPr>
        <p:spPr bwMode="auto">
          <a:xfrm>
            <a:off x="6299488" y="2987039"/>
            <a:ext cx="364799" cy="2286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 bwMode="auto">
          <a:xfrm>
            <a:off x="1738926" y="-381000"/>
            <a:ext cx="7490404" cy="141763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 charset="0"/>
              </a:rPr>
              <a:t>Awake at Night</a:t>
            </a:r>
          </a:p>
        </p:txBody>
      </p:sp>
      <p:sp>
        <p:nvSpPr>
          <p:cNvPr id="32" name="Line 4"/>
          <p:cNvSpPr>
            <a:spLocks noChangeShapeType="1"/>
          </p:cNvSpPr>
          <p:nvPr/>
        </p:nvSpPr>
        <p:spPr bwMode="auto">
          <a:xfrm flipV="1">
            <a:off x="-27081" y="2006510"/>
            <a:ext cx="8935851" cy="12097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5" name="Line 7"/>
          <p:cNvSpPr>
            <a:spLocks noChangeShapeType="1"/>
          </p:cNvSpPr>
          <p:nvPr/>
        </p:nvSpPr>
        <p:spPr bwMode="auto">
          <a:xfrm rot="16200000">
            <a:off x="-99470" y="2225160"/>
            <a:ext cx="358775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6" name="Line 8"/>
          <p:cNvSpPr>
            <a:spLocks noChangeShapeType="1"/>
          </p:cNvSpPr>
          <p:nvPr/>
        </p:nvSpPr>
        <p:spPr bwMode="auto">
          <a:xfrm rot="16200000">
            <a:off x="3184756" y="2217222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rot="16200000">
            <a:off x="1563424" y="2217222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38" name="Line 10"/>
          <p:cNvSpPr>
            <a:spLocks noChangeShapeType="1"/>
          </p:cNvSpPr>
          <p:nvPr/>
        </p:nvSpPr>
        <p:spPr bwMode="auto">
          <a:xfrm rot="16200000">
            <a:off x="4812004" y="2214047"/>
            <a:ext cx="38735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588087" y="2111902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2019</a:t>
            </a: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7081201" y="1879043"/>
            <a:ext cx="276890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>
            <a:off x="4838585" y="1856414"/>
            <a:ext cx="438265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>
            <a:off x="5834805" y="1872192"/>
            <a:ext cx="187076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2967087" y="1890114"/>
            <a:ext cx="739932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2153048" y="2100246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2018</a:t>
            </a:r>
          </a:p>
        </p:txBody>
      </p:sp>
      <p:sp>
        <p:nvSpPr>
          <p:cNvPr id="48" name="Text Box 15"/>
          <p:cNvSpPr txBox="1">
            <a:spLocks noChangeArrowheads="1"/>
          </p:cNvSpPr>
          <p:nvPr/>
        </p:nvSpPr>
        <p:spPr bwMode="auto">
          <a:xfrm>
            <a:off x="704202" y="2112883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255492" y="1001630"/>
            <a:ext cx="93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Source/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LEBT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3052673" y="619839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RFQ/MEBT/DTL1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183103" y="1083821"/>
            <a:ext cx="1026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DTL 2-4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6481796" y="372070"/>
            <a:ext cx="1649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DTL5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+ Spokes</a:t>
            </a:r>
          </a:p>
          <a:p>
            <a:pPr algn="ctr"/>
            <a:r>
              <a:rPr lang="en-US" b="1" dirty="0">
                <a:solidFill>
                  <a:schemeClr val="tx2"/>
                </a:solidFill>
              </a:rPr>
              <a:t>+ Medium Beta</a:t>
            </a:r>
          </a:p>
        </p:txBody>
      </p:sp>
      <p:cxnSp>
        <p:nvCxnSpPr>
          <p:cNvPr id="39" name="Straight Arrow Connector 38"/>
          <p:cNvCxnSpPr>
            <a:cxnSpLocks/>
            <a:stCxn id="62" idx="2"/>
            <a:endCxn id="46" idx="0"/>
          </p:cNvCxnSpPr>
          <p:nvPr/>
        </p:nvCxnSpPr>
        <p:spPr>
          <a:xfrm>
            <a:off x="2720524" y="1647961"/>
            <a:ext cx="616529" cy="2421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cxnSpLocks/>
            <a:stCxn id="63" idx="2"/>
          </p:cNvCxnSpPr>
          <p:nvPr/>
        </p:nvCxnSpPr>
        <p:spPr>
          <a:xfrm>
            <a:off x="4068336" y="989171"/>
            <a:ext cx="839343" cy="834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cxnSpLocks/>
            <a:endCxn id="45" idx="0"/>
          </p:cNvCxnSpPr>
          <p:nvPr/>
        </p:nvCxnSpPr>
        <p:spPr>
          <a:xfrm>
            <a:off x="5815281" y="1521486"/>
            <a:ext cx="113062" cy="3507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cxnSpLocks/>
            <a:stCxn id="67" idx="2"/>
          </p:cNvCxnSpPr>
          <p:nvPr/>
        </p:nvCxnSpPr>
        <p:spPr>
          <a:xfrm flipH="1">
            <a:off x="7238372" y="1295400"/>
            <a:ext cx="68201" cy="5351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919853" y="2568874"/>
            <a:ext cx="92204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</a:rPr>
              <a:t>SNS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-9292" y="1346624"/>
            <a:ext cx="90120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ESS</a:t>
            </a:r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1293" name="Straight Arrow Connector 11292"/>
          <p:cNvCxnSpPr>
            <a:cxnSpLocks/>
            <a:stCxn id="79" idx="2"/>
          </p:cNvCxnSpPr>
          <p:nvPr/>
        </p:nvCxnSpPr>
        <p:spPr>
          <a:xfrm flipH="1">
            <a:off x="757464" y="1319459"/>
            <a:ext cx="498248" cy="504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22"/>
          <p:cNvSpPr>
            <a:spLocks noChangeArrowheads="1"/>
          </p:cNvSpPr>
          <p:nvPr/>
        </p:nvSpPr>
        <p:spPr bwMode="auto">
          <a:xfrm>
            <a:off x="-27081" y="1861611"/>
            <a:ext cx="1014054" cy="271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65881" y="673128"/>
            <a:ext cx="1779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Source/LEBT</a:t>
            </a:r>
            <a:br>
              <a:rPr lang="en-US" b="1" dirty="0">
                <a:solidFill>
                  <a:schemeClr val="tx2"/>
                </a:solidFill>
              </a:rPr>
            </a:br>
            <a:r>
              <a:rPr lang="en-US" b="1" dirty="0">
                <a:solidFill>
                  <a:schemeClr val="tx2"/>
                </a:solidFill>
              </a:rPr>
              <a:t>at Catania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7779"/>
          <a:stretch/>
        </p:blipFill>
        <p:spPr>
          <a:xfrm>
            <a:off x="2473376" y="3782516"/>
            <a:ext cx="6240738" cy="2738203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7119269" y="3232024"/>
            <a:ext cx="11336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Elliptical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970502" y="3933461"/>
            <a:ext cx="26768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Deployment at scale: superconducting </a:t>
            </a:r>
            <a:r>
              <a:rPr lang="en-US" dirty="0" err="1">
                <a:solidFill>
                  <a:schemeClr val="tx2"/>
                </a:solidFill>
              </a:rPr>
              <a:t>linac</a:t>
            </a:r>
            <a:r>
              <a:rPr lang="en-US" dirty="0">
                <a:solidFill>
                  <a:schemeClr val="tx2"/>
                </a:solidFill>
              </a:rPr>
              <a:t> devices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5834805" y="4780285"/>
            <a:ext cx="734016" cy="78508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cxnSpLocks/>
          </p:cNvCxnSpPr>
          <p:nvPr/>
        </p:nvCxnSpPr>
        <p:spPr>
          <a:xfrm flipH="1" flipV="1">
            <a:off x="7081202" y="2395435"/>
            <a:ext cx="650354" cy="350329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7724110" y="2741433"/>
            <a:ext cx="0" cy="25943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7088355" y="2173998"/>
            <a:ext cx="0" cy="244481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316369" y="3200400"/>
            <a:ext cx="8217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</a:rPr>
              <a:t>DTL 1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090069" y="3241965"/>
            <a:ext cx="72596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MEBT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Arc 2"/>
          <p:cNvSpPr/>
          <p:nvPr/>
        </p:nvSpPr>
        <p:spPr>
          <a:xfrm flipV="1">
            <a:off x="2623469" y="3276600"/>
            <a:ext cx="1780756" cy="228600"/>
          </a:xfrm>
          <a:prstGeom prst="arc">
            <a:avLst>
              <a:gd name="adj1" fmla="val 11094643"/>
              <a:gd name="adj2" fmla="val 21534356"/>
            </a:avLst>
          </a:prstGeom>
          <a:solidFill>
            <a:schemeClr val="bg1"/>
          </a:solidFill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66005" y="3276990"/>
            <a:ext cx="104173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improve</a:t>
            </a:r>
          </a:p>
        </p:txBody>
      </p:sp>
      <p:sp>
        <p:nvSpPr>
          <p:cNvPr id="73" name="Arc 72"/>
          <p:cNvSpPr/>
          <p:nvPr/>
        </p:nvSpPr>
        <p:spPr>
          <a:xfrm flipV="1">
            <a:off x="4885763" y="3151950"/>
            <a:ext cx="2385906" cy="377836"/>
          </a:xfrm>
          <a:prstGeom prst="arc">
            <a:avLst>
              <a:gd name="adj1" fmla="val 11174510"/>
              <a:gd name="adj2" fmla="val 21367382"/>
            </a:avLst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5578573" y="3312964"/>
            <a:ext cx="9586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improve</a:t>
            </a:r>
          </a:p>
        </p:txBody>
      </p:sp>
      <p:sp>
        <p:nvSpPr>
          <p:cNvPr id="75" name="Line 8">
            <a:extLst>
              <a:ext uri="{FF2B5EF4-FFF2-40B4-BE49-F238E27FC236}">
                <a16:creationId xmlns:a16="http://schemas.microsoft.com/office/drawing/2014/main" id="{A61E6A81-ED32-7449-906F-139A10B62E32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7941813" y="2173998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76" name="Line 9">
            <a:extLst>
              <a:ext uri="{FF2B5EF4-FFF2-40B4-BE49-F238E27FC236}">
                <a16:creationId xmlns:a16="http://schemas.microsoft.com/office/drawing/2014/main" id="{433A8E27-C6C3-2E4C-B5C1-43C8BD8354D8}"/>
              </a:ext>
            </a:extLst>
          </p:cNvPr>
          <p:cNvSpPr>
            <a:spLocks noChangeShapeType="1"/>
          </p:cNvSpPr>
          <p:nvPr/>
        </p:nvSpPr>
        <p:spPr bwMode="auto">
          <a:xfrm rot="16200000">
            <a:off x="6320481" y="2173998"/>
            <a:ext cx="368300" cy="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81" name="Text Box 15">
            <a:extLst>
              <a:ext uri="{FF2B5EF4-FFF2-40B4-BE49-F238E27FC236}">
                <a16:creationId xmlns:a16="http://schemas.microsoft.com/office/drawing/2014/main" id="{6D5C7BB8-BB21-B34A-B438-3D6FC764E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5984" y="214941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2020</a:t>
            </a:r>
          </a:p>
        </p:txBody>
      </p:sp>
      <p:sp>
        <p:nvSpPr>
          <p:cNvPr id="82" name="Text Box 15">
            <a:extLst>
              <a:ext uri="{FF2B5EF4-FFF2-40B4-BE49-F238E27FC236}">
                <a16:creationId xmlns:a16="http://schemas.microsoft.com/office/drawing/2014/main" id="{FD00ECF8-7D00-3142-8EA1-EF27F0AAFD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8722" y="214941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2021</a:t>
            </a:r>
          </a:p>
        </p:txBody>
      </p:sp>
      <p:sp>
        <p:nvSpPr>
          <p:cNvPr id="83" name="Text Box 15">
            <a:extLst>
              <a:ext uri="{FF2B5EF4-FFF2-40B4-BE49-F238E27FC236}">
                <a16:creationId xmlns:a16="http://schemas.microsoft.com/office/drawing/2014/main" id="{B1DEBA8B-9F4D-EB4F-A4F1-F55220D620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13" y="2149418"/>
            <a:ext cx="98824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2"/>
                </a:solidFill>
              </a:rPr>
              <a:t>2022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E83F73AE-A9AF-984E-99EC-3B9CF8A9D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8770" y="1874383"/>
            <a:ext cx="219899" cy="26686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B571F2-0469-D64E-8062-6A1CA36EEB87}"/>
              </a:ext>
            </a:extLst>
          </p:cNvPr>
          <p:cNvSpPr txBox="1"/>
          <p:nvPr/>
        </p:nvSpPr>
        <p:spPr>
          <a:xfrm>
            <a:off x="101572" y="4135954"/>
            <a:ext cx="20101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past, ESS appeared too compressed.</a:t>
            </a:r>
          </a:p>
          <a:p>
            <a:r>
              <a:rPr lang="en-US" dirty="0"/>
              <a:t>Now, I think that it looks achievable and similar to RHIC and SNS.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A749DF7-0CB8-9942-BC1E-4418E8F310E8}"/>
              </a:ext>
            </a:extLst>
          </p:cNvPr>
          <p:cNvSpPr txBox="1"/>
          <p:nvPr/>
        </p:nvSpPr>
        <p:spPr>
          <a:xfrm>
            <a:off x="7974939" y="286189"/>
            <a:ext cx="11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To target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99D3B744-C587-7B47-A51F-3748E6FC9184}"/>
              </a:ext>
            </a:extLst>
          </p:cNvPr>
          <p:cNvCxnSpPr>
            <a:cxnSpLocks/>
            <a:endCxn id="88" idx="0"/>
          </p:cNvCxnSpPr>
          <p:nvPr/>
        </p:nvCxnSpPr>
        <p:spPr>
          <a:xfrm>
            <a:off x="8707919" y="688211"/>
            <a:ext cx="310801" cy="1186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AD2110DB-37CA-3A4F-8333-4EE59A0E1DD5}"/>
              </a:ext>
            </a:extLst>
          </p:cNvPr>
          <p:cNvSpPr txBox="1"/>
          <p:nvPr/>
        </p:nvSpPr>
        <p:spPr>
          <a:xfrm>
            <a:off x="101572" y="-13414"/>
            <a:ext cx="26725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Comparison</a:t>
            </a:r>
          </a:p>
        </p:txBody>
      </p:sp>
    </p:spTree>
    <p:extLst>
      <p:ext uri="{BB962C8B-B14F-4D97-AF65-F5344CB8AC3E}">
        <p14:creationId xmlns:p14="http://schemas.microsoft.com/office/powerpoint/2010/main" val="3863866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Story time!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121"/>
          <a:stretch>
            <a:fillRect/>
          </a:stretch>
        </p:blipFill>
        <p:spPr bwMode="auto">
          <a:xfrm>
            <a:off x="867195" y="1924253"/>
            <a:ext cx="27305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80" y="2781209"/>
            <a:ext cx="220345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4" descr="completed_bp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4765675"/>
            <a:ext cx="18669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5" descr="1u1h-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4862513"/>
            <a:ext cx="26162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431800" y="6240463"/>
            <a:ext cx="3429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</a:rPr>
              <a:t>Electrodes - LBNL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953000" y="6288088"/>
            <a:ext cx="4114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</a:rPr>
              <a:t>Electronics, NAD software - LANL</a:t>
            </a:r>
          </a:p>
        </p:txBody>
      </p:sp>
      <p:sp>
        <p:nvSpPr>
          <p:cNvPr id="25609" name="Line 10"/>
          <p:cNvSpPr>
            <a:spLocks noChangeShapeType="1"/>
          </p:cNvSpPr>
          <p:nvPr/>
        </p:nvSpPr>
        <p:spPr bwMode="auto">
          <a:xfrm>
            <a:off x="2525713" y="5541963"/>
            <a:ext cx="1970087" cy="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2590800" y="5602288"/>
            <a:ext cx="2628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rgbClr val="1F497D"/>
                </a:solidFill>
              </a:rPr>
              <a:t>Cables &amp; install</a:t>
            </a:r>
            <a:br>
              <a:rPr lang="en-US" sz="2000">
                <a:solidFill>
                  <a:srgbClr val="1F497D"/>
                </a:solidFill>
              </a:rPr>
            </a:br>
            <a:r>
              <a:rPr lang="en-US" sz="2000">
                <a:solidFill>
                  <a:srgbClr val="1F497D"/>
                </a:solidFill>
              </a:rPr>
              <a:t> - LBNL</a:t>
            </a:r>
          </a:p>
        </p:txBody>
      </p:sp>
      <p:sp>
        <p:nvSpPr>
          <p:cNvPr id="25611" name="Line 12"/>
          <p:cNvSpPr>
            <a:spLocks noChangeShapeType="1"/>
          </p:cNvSpPr>
          <p:nvPr/>
        </p:nvSpPr>
        <p:spPr bwMode="auto">
          <a:xfrm flipH="1" flipV="1">
            <a:off x="3628871" y="4051680"/>
            <a:ext cx="3001128" cy="624485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2" name="Line 13"/>
          <p:cNvSpPr>
            <a:spLocks noChangeShapeType="1"/>
          </p:cNvSpPr>
          <p:nvPr/>
        </p:nvSpPr>
        <p:spPr bwMode="auto">
          <a:xfrm flipH="1" flipV="1">
            <a:off x="2163841" y="4347537"/>
            <a:ext cx="4343400" cy="855662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5613" name="Picture 14" descr="BPM_electronics_labeled_Jul0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713" y="4876800"/>
            <a:ext cx="1868487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4" name="Picture 15" descr="LabVIEW_waveforms_Nov01_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0" y="4600575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Rectangle 16"/>
          <p:cNvSpPr>
            <a:spLocks noChangeArrowheads="1"/>
          </p:cNvSpPr>
          <p:nvPr/>
        </p:nvSpPr>
        <p:spPr bwMode="auto">
          <a:xfrm rot="669205">
            <a:off x="3446514" y="4293948"/>
            <a:ext cx="1949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</a:rPr>
              <a:t>Channel Access</a:t>
            </a:r>
          </a:p>
        </p:txBody>
      </p:sp>
      <p:sp>
        <p:nvSpPr>
          <p:cNvPr id="494610" name="Comment 18"/>
          <p:cNvSpPr>
            <a:spLocks noChangeArrowheads="1"/>
          </p:cNvSpPr>
          <p:nvPr/>
        </p:nvSpPr>
        <p:spPr bwMode="auto">
          <a:xfrm>
            <a:off x="4216322" y="1951094"/>
            <a:ext cx="1828800" cy="2024063"/>
          </a:xfrm>
          <a:prstGeom prst="rect">
            <a:avLst/>
          </a:prstGeom>
          <a:solidFill>
            <a:srgbClr val="FCFF9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i="1" dirty="0">
                <a:solidFill>
                  <a:srgbClr val="1F497D"/>
                </a:solidFill>
                <a:cs typeface="+mn-cs"/>
              </a:rPr>
              <a:t>the orbit app worked live from ORNL - simply initialize with the Process Variable names</a:t>
            </a:r>
          </a:p>
        </p:txBody>
      </p:sp>
      <p:sp>
        <p:nvSpPr>
          <p:cNvPr id="25617" name="Rectangle 22"/>
          <p:cNvSpPr>
            <a:spLocks noChangeArrowheads="1"/>
          </p:cNvSpPr>
          <p:nvPr/>
        </p:nvSpPr>
        <p:spPr bwMode="auto">
          <a:xfrm>
            <a:off x="136655" y="4190909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1F497D"/>
                </a:solidFill>
              </a:rPr>
              <a:t>EPICS screen</a:t>
            </a:r>
          </a:p>
        </p:txBody>
      </p:sp>
      <p:sp>
        <p:nvSpPr>
          <p:cNvPr id="25618" name="Rectangle 23"/>
          <p:cNvSpPr>
            <a:spLocks noChangeArrowheads="1"/>
          </p:cNvSpPr>
          <p:nvPr/>
        </p:nvSpPr>
        <p:spPr bwMode="auto">
          <a:xfrm>
            <a:off x="2678476" y="4016427"/>
            <a:ext cx="565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app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138988" cy="1417638"/>
          </a:xfrm>
        </p:spPr>
        <p:txBody>
          <a:bodyPr/>
          <a:lstStyle/>
          <a:p>
            <a:r>
              <a:rPr lang="en-US" dirty="0"/>
              <a:t>Integration: SNS @LBNL</a:t>
            </a:r>
            <a:br>
              <a:rPr lang="en-US" dirty="0"/>
            </a:br>
            <a:r>
              <a:rPr lang="en-US" dirty="0"/>
              <a:t>Beam Physics and Systems meet </a:t>
            </a:r>
            <a:br>
              <a:rPr lang="en-US" dirty="0"/>
            </a:br>
            <a:r>
              <a:rPr lang="en-US" dirty="0"/>
              <a:t>at the Application Layer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42936" y="1661738"/>
            <a:ext cx="2553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Network Attached Devices:</a:t>
            </a:r>
          </a:p>
          <a:p>
            <a:endParaRPr lang="en-US" dirty="0"/>
          </a:p>
          <a:p>
            <a:r>
              <a:rPr lang="en-US" dirty="0"/>
              <a:t>1 week to integrate all MEBT diagnostics at LBNL (from 4 labs) with timing and EPICS screens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2745591" y="6519446"/>
            <a:ext cx="197542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dirty="0"/>
              <a:t>* W. </a:t>
            </a:r>
            <a:r>
              <a:rPr lang="en-US" sz="1600" dirty="0" err="1"/>
              <a:t>Blokland</a:t>
            </a:r>
            <a:r>
              <a:rPr lang="en-US" sz="1600" dirty="0"/>
              <a:t>, 2001</a:t>
            </a:r>
          </a:p>
        </p:txBody>
      </p:sp>
      <p:sp>
        <p:nvSpPr>
          <p:cNvPr id="4" name="Rectangle 3"/>
          <p:cNvSpPr/>
          <p:nvPr/>
        </p:nvSpPr>
        <p:spPr>
          <a:xfrm>
            <a:off x="159290" y="1430148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“99% complete is 100% failure” *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08C9-6A6E-9A4B-A261-2FDD8A25D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Integration</a:t>
            </a:r>
            <a:br>
              <a:rPr lang="en-US" dirty="0"/>
            </a:br>
            <a:r>
              <a:rPr lang="en-US" dirty="0"/>
              <a:t>Lessons re: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4D3C8-6B43-3840-93FF-BCCDA6C5F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47356"/>
          </a:xfrm>
        </p:spPr>
        <p:txBody>
          <a:bodyPr/>
          <a:lstStyle/>
          <a:p>
            <a:r>
              <a:rPr lang="en-US" sz="2400" dirty="0"/>
              <a:t>Use of EPICS allowed modular deployment with a mature (but quite simple) control system toolkit</a:t>
            </a:r>
          </a:p>
          <a:p>
            <a:pPr lvl="1"/>
            <a:r>
              <a:rPr lang="en-US" sz="2000" dirty="0"/>
              <a:t>Installation and vertical integration of network-attached devices performed rapidly and independently </a:t>
            </a:r>
          </a:p>
          <a:p>
            <a:pPr lvl="1"/>
            <a:r>
              <a:rPr lang="en-US" sz="2000" dirty="0"/>
              <a:t>Minimal coordination needed (just check in at daily standup meeting)</a:t>
            </a:r>
          </a:p>
          <a:p>
            <a:r>
              <a:rPr lang="en-US" sz="2400" dirty="0"/>
              <a:t>Compared to RHIC</a:t>
            </a:r>
          </a:p>
          <a:p>
            <a:pPr lvl="1"/>
            <a:r>
              <a:rPr lang="en-US" sz="2000" dirty="0"/>
              <a:t>RHIC commissioned the controls toolkit with the systems – painful!</a:t>
            </a:r>
          </a:p>
          <a:p>
            <a:pPr lvl="1"/>
            <a:r>
              <a:rPr lang="en-US" sz="2000" dirty="0"/>
              <a:t>But RHIC controls started with some useful features that SNS lacked: triggered, continuous data acquisition; post-mortem; service-layer to manage device collections</a:t>
            </a:r>
          </a:p>
          <a:p>
            <a:r>
              <a:rPr lang="en-US" sz="2400" dirty="0"/>
              <a:t>Both:</a:t>
            </a:r>
          </a:p>
          <a:p>
            <a:pPr lvl="1"/>
            <a:r>
              <a:rPr lang="en-US" sz="2000" dirty="0"/>
              <a:t>Built-in self test was very valuable</a:t>
            </a:r>
          </a:p>
          <a:p>
            <a:pPr lvl="1"/>
            <a:r>
              <a:rPr lang="en-US" sz="2000" dirty="0"/>
              <a:t>Early availability of final timing and MPS systems was critical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1111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04800" y="-123825"/>
            <a:ext cx="7391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br>
              <a:rPr lang="en-US" sz="4400">
                <a:solidFill>
                  <a:schemeClr val="tx2"/>
                </a:solidFill>
              </a:rPr>
            </a:br>
            <a:endParaRPr lang="en-US" sz="4400">
              <a:solidFill>
                <a:schemeClr val="tx2"/>
              </a:solidFill>
            </a:endParaRPr>
          </a:p>
        </p:txBody>
      </p:sp>
      <p:graphicFrame>
        <p:nvGraphicFramePr>
          <p:cNvPr id="2180" name="Group 1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6549"/>
              </p:ext>
            </p:extLst>
          </p:nvPr>
        </p:nvGraphicFramePr>
        <p:xfrm>
          <a:off x="91920" y="1985997"/>
          <a:ext cx="8991600" cy="4551709"/>
        </p:xfrm>
        <a:graphic>
          <a:graphicData uri="http://schemas.openxmlformats.org/drawingml/2006/table">
            <a:tbl>
              <a:tblPr/>
              <a:tblGrid>
                <a:gridCol w="146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3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84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77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Signal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Frequency Range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Comments on Noise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BCM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Tens of mV into 50 ohms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Few Hz to hundreds of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Must heavily filter waveform and baseline subtract to reduce noise to few percent.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4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Loss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Hundreds of 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 35kHz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Noise on fast channel = 30% beam loss. Slow channel OK.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Faraday Cup/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Beam Stops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Hundreds of 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DC – few MHz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Same issues as BCM low frequency range, but stronger signal.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Wire Scanners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microAmps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&lt; 40 kHz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Noisy waveforms, but requirements exceeded by analysis and averaging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BPM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Ten mV into 50 ohms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Few MHz around RF (402.5 and 805 MHz)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Near 402.5 MHz RF systems, measure 805 MHz, and vise versa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139" name="Text Box 91"/>
          <p:cNvSpPr txBox="1">
            <a:spLocks noChangeArrowheads="1"/>
          </p:cNvSpPr>
          <p:nvPr/>
        </p:nvSpPr>
        <p:spPr bwMode="auto">
          <a:xfrm>
            <a:off x="223449" y="1437363"/>
            <a:ext cx="85329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c. 2004, In order of decreasing impact. Efforts focused on BCM and Loss systems</a:t>
            </a:r>
          </a:p>
        </p:txBody>
      </p:sp>
      <p:sp>
        <p:nvSpPr>
          <p:cNvPr id="24616" name="Rectangle 9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</a:rPr>
              <a:t>Integration Challenges:</a:t>
            </a:r>
            <a:br>
              <a:rPr lang="en-US" dirty="0">
                <a:latin typeface="Calibri" charset="0"/>
              </a:rPr>
            </a:br>
            <a:r>
              <a:rPr lang="en-US" dirty="0">
                <a:latin typeface="Calibri" charset="0"/>
              </a:rPr>
              <a:t>Electromagnetic Interference @ SNS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3-11 ESS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2015-10-20 luminescent materials</Template>
  <TotalTime>14778</TotalTime>
  <Words>1285</Words>
  <Application>Microsoft Macintosh PowerPoint</Application>
  <PresentationFormat>On-screen Show (4:3)</PresentationFormat>
  <Paragraphs>263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ＭＳ Ｐゴシック</vt:lpstr>
      <vt:lpstr>Arial</vt:lpstr>
      <vt:lpstr>Calibri</vt:lpstr>
      <vt:lpstr>Courier</vt:lpstr>
      <vt:lpstr>Gill Sans Light</vt:lpstr>
      <vt:lpstr>Times</vt:lpstr>
      <vt:lpstr>Times New Roman</vt:lpstr>
      <vt:lpstr>2013-11 ESS Template</vt:lpstr>
      <vt:lpstr>A few commissioning experiences from a few hadron facilities (SNS, RHIC, AGS Booster, LANL PSR)</vt:lpstr>
      <vt:lpstr>Outline</vt:lpstr>
      <vt:lpstr>Vertical Testing to interfaces then Horizontal Testing across interfaces</vt:lpstr>
      <vt:lpstr>PowerPoint Presentation</vt:lpstr>
      <vt:lpstr>PowerPoint Presentation</vt:lpstr>
      <vt:lpstr>Story time!</vt:lpstr>
      <vt:lpstr>Integration: SNS @LBNL Beam Physics and Systems meet  at the Application Layer</vt:lpstr>
      <vt:lpstr>Integration Lessons re: Controls</vt:lpstr>
      <vt:lpstr>Integration Challenges: Electromagnetic Interference @ SNS</vt:lpstr>
      <vt:lpstr>Protection: Commission with safe “probe” pulses</vt:lpstr>
      <vt:lpstr>Verification with beam: Difference Orbits in RHIC</vt:lpstr>
      <vt:lpstr>Concurrent Development: SNS BPM Position/Phase Measurement</vt:lpstr>
      <vt:lpstr>Concurrent Development:  Old School</vt:lpstr>
      <vt:lpstr>Human Performance</vt:lpstr>
      <vt:lpstr>End Game: Integrated Accelerator, Target and Neutron Instruments</vt:lpstr>
      <vt:lpstr>Some considerations for ESS  compared to short pulse sources</vt:lpstr>
      <vt:lpstr>Early Operations and Performance Ramp</vt:lpstr>
      <vt:lpstr>Organization</vt:lpstr>
      <vt:lpstr>thanks</vt:lpstr>
    </vt:vector>
  </TitlesOfParts>
  <Manager/>
  <Company/>
  <LinksUpToDate>false</LinksUpToDate>
  <SharedDoc>false</SharedDoc>
  <HyperlinkBase/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 on the Minimum diagnostics requirements for beam commissioning and characterization</dc:title>
  <dc:subject/>
  <dc:creator>Tom Shea</dc:creator>
  <cp:keywords/>
  <dc:description/>
  <cp:lastModifiedBy>Tom Shea</cp:lastModifiedBy>
  <cp:revision>180</cp:revision>
  <cp:lastPrinted>2012-10-04T16:32:24Z</cp:lastPrinted>
  <dcterms:created xsi:type="dcterms:W3CDTF">2015-11-02T22:32:55Z</dcterms:created>
  <dcterms:modified xsi:type="dcterms:W3CDTF">2018-10-16T12:35:37Z</dcterms:modified>
  <cp:category/>
</cp:coreProperties>
</file>