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4"/>
  </p:notesMasterIdLst>
  <p:sldIdLst>
    <p:sldId id="468" r:id="rId2"/>
    <p:sldId id="691" r:id="rId3"/>
    <p:sldId id="688" r:id="rId4"/>
    <p:sldId id="689" r:id="rId5"/>
    <p:sldId id="690" r:id="rId6"/>
    <p:sldId id="693" r:id="rId7"/>
    <p:sldId id="675" r:id="rId8"/>
    <p:sldId id="692" r:id="rId9"/>
    <p:sldId id="662" r:id="rId10"/>
    <p:sldId id="685" r:id="rId11"/>
    <p:sldId id="261" r:id="rId12"/>
    <p:sldId id="679" r:id="rId13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50A7E1"/>
    <a:srgbClr val="5F9AE1"/>
    <a:srgbClr val="217A17"/>
    <a:srgbClr val="FFFFFF"/>
    <a:srgbClr val="0094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229" autoAdjust="0"/>
    <p:restoredTop sz="50000" autoAdjust="0"/>
  </p:normalViewPr>
  <p:slideViewPr>
    <p:cSldViewPr>
      <p:cViewPr>
        <p:scale>
          <a:sx n="100" d="100"/>
          <a:sy n="100" d="100"/>
        </p:scale>
        <p:origin x="1432" y="1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9F57FC-B3FF-4DF2-9417-962901C07B3B}" type="datetimeFigureOut">
              <a:rPr lang="sv-SE" smtClean="0"/>
              <a:t>2018-10-15</a:t>
            </a:fld>
            <a:endParaRPr lang="sv-S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1A53A7-64CD-4D0E-AAE8-1AC9C79D708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84655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7AC81-318B-4D49-A602-9E30227C87EC}" type="datetime1">
              <a:rPr lang="sv-SE" smtClean="0"/>
              <a:t>2018-10-15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/>
          </a:p>
        </p:txBody>
      </p:sp>
      <p:pic>
        <p:nvPicPr>
          <p:cNvPr id="7" name="Bildobjekt 7" descr="ESS-vit-logga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8304" y="260648"/>
            <a:ext cx="1656184" cy="886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884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99CB0-346B-43FA-9EE6-F90C3F3BC0BA}" type="datetime1">
              <a:rPr lang="sv-SE" smtClean="0"/>
              <a:t>2018-10-15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/>
          </a:p>
        </p:txBody>
      </p:sp>
      <p:pic>
        <p:nvPicPr>
          <p:cNvPr id="8" name="Bildobjekt 5" descr="ESS-vit-logga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4008" y="319530"/>
            <a:ext cx="1370480" cy="73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099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66B7F-8271-49DA-A25A-F4BB9F476347}" type="datetime1">
              <a:rPr lang="sv-SE" smtClean="0"/>
              <a:t>2018-10-15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/>
          </a:p>
        </p:txBody>
      </p:sp>
      <p:pic>
        <p:nvPicPr>
          <p:cNvPr id="9" name="Bildobjekt 7" descr="ESS-vit-logga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04662" y="260648"/>
            <a:ext cx="1359826" cy="727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83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D23FA-05C4-4CC1-B281-2F815585BC1C}" type="datetime1">
              <a:rPr lang="sv-SE" smtClean="0"/>
              <a:t>2018-10-15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/>
          </a:p>
        </p:txBody>
      </p:sp>
      <p:sp>
        <p:nvSpPr>
          <p:cNvPr id="10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0094C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740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391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03233B-D569-4A6E-878F-CDE152514C47}" type="datetime1">
              <a:rPr lang="sv-SE" smtClean="0"/>
              <a:t>2018-10-15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115BC-487E-4422-894C-CB7CD3E7922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06408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96752"/>
            <a:ext cx="7772400" cy="1800200"/>
          </a:xfrm>
        </p:spPr>
        <p:txBody>
          <a:bodyPr>
            <a:normAutofit/>
          </a:bodyPr>
          <a:lstStyle/>
          <a:p>
            <a:pPr algn="ctr"/>
            <a:r>
              <a:rPr lang="sv-SE" b="1" dirty="0"/>
              <a:t>Operations/Control </a:t>
            </a:r>
            <a:r>
              <a:rPr lang="sv-SE" b="1" dirty="0" err="1"/>
              <a:t>room</a:t>
            </a:r>
            <a:r>
              <a:rPr lang="sv-SE" b="1" dirty="0"/>
              <a:t> </a:t>
            </a:r>
            <a:r>
              <a:rPr lang="sv-SE" b="1" dirty="0" err="1"/>
              <a:t>organization</a:t>
            </a:r>
            <a:r>
              <a:rPr lang="sv-SE" b="1" dirty="0"/>
              <a:t> </a:t>
            </a:r>
            <a:r>
              <a:rPr lang="sv-SE" b="1" dirty="0" err="1"/>
              <a:t>during</a:t>
            </a:r>
            <a:r>
              <a:rPr lang="sv-SE" b="1" dirty="0"/>
              <a:t> </a:t>
            </a:r>
            <a:r>
              <a:rPr lang="sv-SE" b="1" dirty="0" err="1"/>
              <a:t>commissioning</a:t>
            </a:r>
            <a:endParaRPr lang="en-GB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1560" y="3501008"/>
            <a:ext cx="7776864" cy="838944"/>
          </a:xfrm>
        </p:spPr>
        <p:txBody>
          <a:bodyPr>
            <a:noAutofit/>
          </a:bodyPr>
          <a:lstStyle/>
          <a:p>
            <a:r>
              <a:rPr lang="sv-SE" sz="2000" dirty="0">
                <a:solidFill>
                  <a:schemeClr val="bg1"/>
                </a:solidFill>
              </a:rPr>
              <a:t>Lali Tchelidze</a:t>
            </a:r>
          </a:p>
          <a:p>
            <a:r>
              <a:rPr lang="sv-SE" sz="2000" dirty="0">
                <a:solidFill>
                  <a:schemeClr val="bg1"/>
                </a:solidFill>
              </a:rPr>
              <a:t>Operations </a:t>
            </a:r>
            <a:r>
              <a:rPr lang="sv-SE" sz="2000" dirty="0" err="1">
                <a:solidFill>
                  <a:schemeClr val="bg1"/>
                </a:solidFill>
              </a:rPr>
              <a:t>Section</a:t>
            </a:r>
            <a:r>
              <a:rPr lang="sv-SE" sz="2000" dirty="0">
                <a:solidFill>
                  <a:schemeClr val="bg1"/>
                </a:solidFill>
              </a:rPr>
              <a:t> </a:t>
            </a:r>
            <a:r>
              <a:rPr lang="sv-SE" sz="2000" dirty="0" err="1">
                <a:solidFill>
                  <a:schemeClr val="bg1"/>
                </a:solidFill>
              </a:rPr>
              <a:t>Leader</a:t>
            </a:r>
            <a:endParaRPr lang="sv-SE" sz="2000" dirty="0">
              <a:solidFill>
                <a:schemeClr val="bg1"/>
              </a:solidFill>
            </a:endParaRPr>
          </a:p>
          <a:p>
            <a:r>
              <a:rPr lang="sv-SE" sz="2000" dirty="0">
                <a:solidFill>
                  <a:schemeClr val="bg1"/>
                </a:solidFill>
              </a:rPr>
              <a:t>Accelerator Division</a:t>
            </a:r>
          </a:p>
          <a:p>
            <a:endParaRPr lang="sv-SE" sz="2000" dirty="0">
              <a:solidFill>
                <a:schemeClr val="bg1"/>
              </a:solidFill>
            </a:endParaRPr>
          </a:p>
          <a:p>
            <a:endParaRPr lang="sv-SE" sz="2000" dirty="0">
              <a:solidFill>
                <a:schemeClr val="bg1"/>
              </a:solidFill>
            </a:endParaRPr>
          </a:p>
          <a:p>
            <a:r>
              <a:rPr lang="sv-SE" sz="2000" dirty="0" err="1">
                <a:solidFill>
                  <a:schemeClr val="bg1"/>
                </a:solidFill>
              </a:rPr>
              <a:t>October</a:t>
            </a:r>
            <a:r>
              <a:rPr lang="sv-SE" sz="2000" dirty="0">
                <a:solidFill>
                  <a:schemeClr val="bg1"/>
                </a:solidFill>
              </a:rPr>
              <a:t> 16, 2018</a:t>
            </a:r>
          </a:p>
          <a:p>
            <a:r>
              <a:rPr lang="sv-SE" sz="2000" dirty="0">
                <a:solidFill>
                  <a:schemeClr val="bg1"/>
                </a:solidFill>
              </a:rPr>
              <a:t>Workshop on </a:t>
            </a:r>
            <a:r>
              <a:rPr lang="sv-SE" sz="2000" dirty="0" err="1">
                <a:solidFill>
                  <a:schemeClr val="bg1"/>
                </a:solidFill>
              </a:rPr>
              <a:t>Testing</a:t>
            </a:r>
            <a:r>
              <a:rPr lang="sv-SE" sz="2000" dirty="0">
                <a:solidFill>
                  <a:schemeClr val="bg1"/>
                </a:solidFill>
              </a:rPr>
              <a:t> and </a:t>
            </a:r>
            <a:r>
              <a:rPr lang="sv-SE" sz="2000" dirty="0" err="1">
                <a:solidFill>
                  <a:schemeClr val="bg1"/>
                </a:solidFill>
              </a:rPr>
              <a:t>Commissinoing</a:t>
            </a:r>
            <a:r>
              <a:rPr lang="sv-SE" sz="2000" dirty="0">
                <a:solidFill>
                  <a:schemeClr val="bg1"/>
                </a:solidFill>
              </a:rPr>
              <a:t>, Lund, Sweden</a:t>
            </a:r>
          </a:p>
        </p:txBody>
      </p:sp>
    </p:spTree>
    <p:extLst>
      <p:ext uri="{BB962C8B-B14F-4D97-AF65-F5344CB8AC3E}">
        <p14:creationId xmlns:p14="http://schemas.microsoft.com/office/powerpoint/2010/main" val="15179938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A85DA5-7A8A-B54F-9C46-0D5AB36EE3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Main Control Room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97FFA9-A809-394B-9E43-E617D0194E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10</a:t>
            </a:fld>
            <a:endParaRPr lang="en-GB" noProof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D69DA83-0CEB-C24A-8BD6-3ADCACB927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8520" y="1515058"/>
            <a:ext cx="4939992" cy="533059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3D9F2CB-8F21-5145-8949-B8F68445C4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9872" y="2132856"/>
            <a:ext cx="5074989" cy="3930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527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AC3C9A-4FA2-CD46-B13F-D6567BA540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Local Control Room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704B33-2039-0C4B-9DDD-FE341DBFF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11</a:t>
            </a:fld>
            <a:endParaRPr lang="en-GB" noProof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EFC5B76-7A31-DA46-91FC-F312AE88F7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507"/>
          <a:stretch/>
        </p:blipFill>
        <p:spPr>
          <a:xfrm>
            <a:off x="1800200" y="1748858"/>
            <a:ext cx="6300192" cy="1675385"/>
          </a:xfrm>
          <a:prstGeom prst="rect">
            <a:avLst/>
          </a:prstGeom>
        </p:spPr>
      </p:pic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58544C8A-0EAD-634E-BB6C-8C506FA6D095}"/>
              </a:ext>
            </a:extLst>
          </p:cNvPr>
          <p:cNvSpPr/>
          <p:nvPr/>
        </p:nvSpPr>
        <p:spPr>
          <a:xfrm>
            <a:off x="1895963" y="1916832"/>
            <a:ext cx="3024336" cy="1440160"/>
          </a:xfrm>
          <a:prstGeom prst="roundRect">
            <a:avLst/>
          </a:prstGeom>
          <a:solidFill>
            <a:schemeClr val="accent3">
              <a:alpha val="10000"/>
            </a:schemeClr>
          </a:solidFill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36A87136-7D9F-F243-B136-BF11760CBF8B}"/>
              </a:ext>
            </a:extLst>
          </p:cNvPr>
          <p:cNvSpPr/>
          <p:nvPr/>
        </p:nvSpPr>
        <p:spPr>
          <a:xfrm>
            <a:off x="4925060" y="1874667"/>
            <a:ext cx="3024336" cy="1440160"/>
          </a:xfrm>
          <a:prstGeom prst="roundRect">
            <a:avLst/>
          </a:prstGeom>
          <a:solidFill>
            <a:schemeClr val="accent1">
              <a:alpha val="10000"/>
            </a:schemeClr>
          </a:solidFill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0416B76-1308-CE41-8286-DD69BC55B917}"/>
              </a:ext>
            </a:extLst>
          </p:cNvPr>
          <p:cNvSpPr txBox="1"/>
          <p:nvPr/>
        </p:nvSpPr>
        <p:spPr>
          <a:xfrm>
            <a:off x="2195736" y="1916832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/>
              <a:t>Cryo+Test</a:t>
            </a:r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A38CC19-75E8-154D-9DE3-35E2AE6ED7FA}"/>
              </a:ext>
            </a:extLst>
          </p:cNvPr>
          <p:cNvSpPr txBox="1"/>
          <p:nvPr/>
        </p:nvSpPr>
        <p:spPr>
          <a:xfrm>
            <a:off x="4864792" y="1916832"/>
            <a:ext cx="23715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Beam Commissioning</a:t>
            </a:r>
          </a:p>
        </p:txBody>
      </p:sp>
      <p:pic>
        <p:nvPicPr>
          <p:cNvPr id="1026" name="Picture 2" descr="https://lh3.googleusercontent.com/rhLDTH3FynxUbHWocwUhA-BIbOYyLCH5iQrERHiOc9Iq2OblQKH44d4P4h7CJE1xUfxeZOsvktgPFupnvM8sFzxEzX8bNmnQwR9TYgduje5HDVOshNs74QJrZRUaBlrWUndOJWDBbgXc0M_MmD6TmFm9gonnQvoba837E2F5VEjDM6lNn_mjGPhXxxjnOErSPg7XzgD4Dze-0Qx1nWpvbt9H0-cHnzUliFJ2rzhvUIi3b9GE9zOcMrkY0hXGh2lkV3TyOyfBNQSTR-Sfjawyej5rtyAhtQg-lIhYd_YIxgvnYsyqMfzVct9W_362ZxnQLmGo16xhJO3s0jElPKpW92oHl9XfgtfYCK64kYiNcCC6J-z6o0OaF9suJvduCTqj3Wrut2_7vFhlpXNLVnip9gvKGiVIRr2hP7begNzUNzbfRPrqGH6B51C6aT8mLcpcVPlK-JIlWCWCSPH_hM2y2Xsa9aiISUHPpNe1p0WQ73BFBgw_mksD-YHb0_3HnvsMkYRRqX70cVILhoevIvPKqEngCbnoZyoV-taL7mpZuukiuL1pNgBjkFO60okpljAEgRGlUDoeTy20p3k-Ra8XKhpHtfpZ_Rr_qByGiEZ_y378KNVXhFm1VHyaJlCNY0Op=w1762-h1321-no">
            <a:extLst>
              <a:ext uri="{FF2B5EF4-FFF2-40B4-BE49-F238E27FC236}">
                <a16:creationId xmlns:a16="http://schemas.microsoft.com/office/drawing/2014/main" id="{94468847-5960-D248-A62F-726CE2B1BC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9085" y="3693538"/>
            <a:ext cx="3419339" cy="2563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lh3.googleusercontent.com/SeEM2qdt64K8XqvXOPON6LgutUad41VQN1svIRb9qqrUakGT95UXAOKbiI2F67K9autOJGxUsByD67jFPErq1HiRw2G8HRdXJVGKhij3bVMRa--LO3hDQIdRmyjo5r2Yi2C0Sk4HYyCD7srYqQRQEUgjTbO7bVc4BVDOiHXnvgHPqWZRpg4SCrfZVHAFDZMs2Jy_qJsQlC7VLMCssdNg7DAVv60w35F5YJ5vtCOwXdR3Sf14kaHwDEGNE3WzN2y0MNu_h4NBLAOniQN1w7eDVYm5suqSIzmFfLyAmABl8CVr61dO1b7JPDW1ff4vhcNvTfp6Bux5MgFyjwLj_F7TJx3jVkiKKPGlVc5OeSf8eLewRdp8gYCMRHxVZFcXuoNCmtPTkL-_jtv3CZOtyZbxJbPiGnE4jqLE3EE5uXNCFgGUzfOX7qfsEKFSo3JqybLzjHHHHZQ8pLDYZg_k5Q5BoIRHDfdNp2hJhy_i8UFxr74T1WeHW5vfh9NAU11tju4MGxcozPfNcBANoLB7cuRVoN-yqMw8dXMAodawOKdd9hXtWLY4n5e4I5rdknm6VbKQ741DnbrvsQU7h68gYYrUHeMNlhmW4-Af2SvdZEfO3ybcBL_U4kBgeJdB6QiYOncm=w1762-h1321-no">
            <a:extLst>
              <a:ext uri="{FF2B5EF4-FFF2-40B4-BE49-F238E27FC236}">
                <a16:creationId xmlns:a16="http://schemas.microsoft.com/office/drawing/2014/main" id="{E1E1377B-E76D-F842-96B1-C50C44F61B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5923" y="3688213"/>
            <a:ext cx="3419339" cy="2563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71893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7417B-B66A-164B-9B55-952619A241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BBC6BD-94C1-444D-99D0-4CD3554B2C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12</a:t>
            </a:fld>
            <a:endParaRPr lang="sv-SE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3655FD6-7195-9840-AF6C-3E1DB470B1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2564904"/>
            <a:ext cx="5350073" cy="401255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50AB99A-80E8-754E-8BDA-EFBF0064B6D8}"/>
              </a:ext>
            </a:extLst>
          </p:cNvPr>
          <p:cNvSpPr txBox="1"/>
          <p:nvPr/>
        </p:nvSpPr>
        <p:spPr>
          <a:xfrm>
            <a:off x="1547664" y="1733907"/>
            <a:ext cx="63367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491407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F5B639-5CF9-B643-A216-3860CC13B7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Organigram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7AE3746-B76A-7147-858B-104ED4E58D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6994" y="1600200"/>
            <a:ext cx="5210011" cy="4525963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D9FC86-5C27-CC4A-86CC-66C1E7730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157671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B20C2E-04A8-D843-9561-11AAF28778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Functions description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C6B65F-9548-4642-BB7B-71E41C1FC8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sv-SE" dirty="0">
                <a:solidFill>
                  <a:schemeClr val="tx1"/>
                </a:solidFill>
              </a:rPr>
              <a:t>Operations </a:t>
            </a:r>
            <a:r>
              <a:rPr lang="sv-SE" dirty="0" err="1">
                <a:solidFill>
                  <a:schemeClr val="tx1"/>
                </a:solidFill>
              </a:rPr>
              <a:t>Section</a:t>
            </a:r>
            <a:r>
              <a:rPr lang="sv-SE" dirty="0">
                <a:solidFill>
                  <a:schemeClr val="tx1"/>
                </a:solidFill>
              </a:rPr>
              <a:t>: The operations </a:t>
            </a:r>
            <a:r>
              <a:rPr lang="sv-SE" dirty="0" err="1">
                <a:solidFill>
                  <a:schemeClr val="tx1"/>
                </a:solidFill>
              </a:rPr>
              <a:t>section</a:t>
            </a:r>
            <a:r>
              <a:rPr lang="sv-SE" dirty="0">
                <a:solidFill>
                  <a:schemeClr val="tx1"/>
                </a:solidFill>
              </a:rPr>
              <a:t> </a:t>
            </a:r>
            <a:r>
              <a:rPr lang="sv-SE" dirty="0" err="1">
                <a:solidFill>
                  <a:schemeClr val="tx1"/>
                </a:solidFill>
              </a:rPr>
              <a:t>of</a:t>
            </a:r>
            <a:r>
              <a:rPr lang="sv-SE" dirty="0">
                <a:solidFill>
                  <a:schemeClr val="tx1"/>
                </a:solidFill>
              </a:rPr>
              <a:t> the </a:t>
            </a:r>
            <a:r>
              <a:rPr lang="sv-SE" dirty="0" err="1">
                <a:solidFill>
                  <a:schemeClr val="tx1"/>
                </a:solidFill>
              </a:rPr>
              <a:t>Beam</a:t>
            </a:r>
            <a:r>
              <a:rPr lang="sv-SE" dirty="0">
                <a:solidFill>
                  <a:schemeClr val="tx1"/>
                </a:solidFill>
              </a:rPr>
              <a:t> </a:t>
            </a:r>
            <a:r>
              <a:rPr lang="sv-SE" dirty="0" err="1">
                <a:solidFill>
                  <a:schemeClr val="tx1"/>
                </a:solidFill>
              </a:rPr>
              <a:t>Physics</a:t>
            </a:r>
            <a:r>
              <a:rPr lang="sv-SE" dirty="0">
                <a:solidFill>
                  <a:schemeClr val="tx1"/>
                </a:solidFill>
              </a:rPr>
              <a:t>, Operation and </a:t>
            </a:r>
            <a:r>
              <a:rPr lang="sv-SE" dirty="0" err="1">
                <a:solidFill>
                  <a:schemeClr val="tx1"/>
                </a:solidFill>
              </a:rPr>
              <a:t>Beam</a:t>
            </a:r>
            <a:r>
              <a:rPr lang="sv-SE" dirty="0">
                <a:solidFill>
                  <a:schemeClr val="tx1"/>
                </a:solidFill>
              </a:rPr>
              <a:t> </a:t>
            </a:r>
            <a:r>
              <a:rPr lang="sv-SE" dirty="0" err="1">
                <a:solidFill>
                  <a:schemeClr val="tx1"/>
                </a:solidFill>
              </a:rPr>
              <a:t>Diagnostics</a:t>
            </a:r>
            <a:r>
              <a:rPr lang="sv-SE" dirty="0">
                <a:solidFill>
                  <a:schemeClr val="tx1"/>
                </a:solidFill>
              </a:rPr>
              <a:t> Group </a:t>
            </a:r>
            <a:r>
              <a:rPr lang="sv-SE" dirty="0" err="1">
                <a:solidFill>
                  <a:schemeClr val="tx1"/>
                </a:solidFill>
              </a:rPr>
              <a:t>within</a:t>
            </a:r>
            <a:r>
              <a:rPr lang="sv-SE" dirty="0">
                <a:solidFill>
                  <a:schemeClr val="tx1"/>
                </a:solidFill>
              </a:rPr>
              <a:t> the Accelerator Division is </a:t>
            </a:r>
            <a:r>
              <a:rPr lang="sv-SE" dirty="0" err="1">
                <a:solidFill>
                  <a:schemeClr val="tx1"/>
                </a:solidFill>
              </a:rPr>
              <a:t>responsibly</a:t>
            </a:r>
            <a:r>
              <a:rPr lang="sv-SE" dirty="0">
                <a:solidFill>
                  <a:schemeClr val="tx1"/>
                </a:solidFill>
              </a:rPr>
              <a:t> for </a:t>
            </a:r>
            <a:r>
              <a:rPr lang="sv-SE" dirty="0" err="1">
                <a:solidFill>
                  <a:schemeClr val="tx1"/>
                </a:solidFill>
              </a:rPr>
              <a:t>organizing</a:t>
            </a:r>
            <a:r>
              <a:rPr lang="sv-SE" dirty="0">
                <a:solidFill>
                  <a:schemeClr val="tx1"/>
                </a:solidFill>
              </a:rPr>
              <a:t> and </a:t>
            </a:r>
            <a:r>
              <a:rPr lang="sv-SE" dirty="0" err="1">
                <a:solidFill>
                  <a:schemeClr val="tx1"/>
                </a:solidFill>
              </a:rPr>
              <a:t>staffing</a:t>
            </a:r>
            <a:r>
              <a:rPr lang="sv-SE" dirty="0">
                <a:solidFill>
                  <a:schemeClr val="tx1"/>
                </a:solidFill>
              </a:rPr>
              <a:t> the </a:t>
            </a:r>
            <a:r>
              <a:rPr lang="sv-SE" dirty="0" err="1">
                <a:solidFill>
                  <a:schemeClr val="tx1"/>
                </a:solidFill>
              </a:rPr>
              <a:t>main</a:t>
            </a:r>
            <a:r>
              <a:rPr lang="sv-SE" dirty="0">
                <a:solidFill>
                  <a:schemeClr val="tx1"/>
                </a:solidFill>
              </a:rPr>
              <a:t> </a:t>
            </a:r>
            <a:r>
              <a:rPr lang="sv-SE" dirty="0" err="1">
                <a:solidFill>
                  <a:schemeClr val="tx1"/>
                </a:solidFill>
              </a:rPr>
              <a:t>control</a:t>
            </a:r>
            <a:r>
              <a:rPr lang="sv-SE" dirty="0">
                <a:solidFill>
                  <a:schemeClr val="tx1"/>
                </a:solidFill>
              </a:rPr>
              <a:t> </a:t>
            </a:r>
            <a:r>
              <a:rPr lang="sv-SE" dirty="0" err="1">
                <a:solidFill>
                  <a:schemeClr val="tx1"/>
                </a:solidFill>
              </a:rPr>
              <a:t>room</a:t>
            </a:r>
            <a:r>
              <a:rPr lang="sv-SE" dirty="0">
                <a:solidFill>
                  <a:schemeClr val="tx1"/>
                </a:solidFill>
              </a:rPr>
              <a:t>.</a:t>
            </a:r>
          </a:p>
          <a:p>
            <a:endParaRPr lang="sv-SE" dirty="0">
              <a:solidFill>
                <a:schemeClr val="tx1"/>
              </a:solidFill>
            </a:endParaRPr>
          </a:p>
          <a:p>
            <a:r>
              <a:rPr lang="sv-SE" dirty="0">
                <a:solidFill>
                  <a:schemeClr val="tx1"/>
                </a:solidFill>
              </a:rPr>
              <a:t>Operations </a:t>
            </a:r>
            <a:r>
              <a:rPr lang="sv-SE" dirty="0" err="1">
                <a:solidFill>
                  <a:schemeClr val="tx1"/>
                </a:solidFill>
              </a:rPr>
              <a:t>Section</a:t>
            </a:r>
            <a:r>
              <a:rPr lang="sv-SE" dirty="0">
                <a:solidFill>
                  <a:schemeClr val="tx1"/>
                </a:solidFill>
              </a:rPr>
              <a:t> </a:t>
            </a:r>
            <a:r>
              <a:rPr lang="sv-SE" dirty="0" err="1">
                <a:solidFill>
                  <a:schemeClr val="tx1"/>
                </a:solidFill>
              </a:rPr>
              <a:t>Leader</a:t>
            </a:r>
            <a:r>
              <a:rPr lang="sv-SE" dirty="0">
                <a:solidFill>
                  <a:schemeClr val="tx1"/>
                </a:solidFill>
              </a:rPr>
              <a:t>: The Operations </a:t>
            </a:r>
            <a:r>
              <a:rPr lang="sv-SE" dirty="0" err="1">
                <a:solidFill>
                  <a:schemeClr val="tx1"/>
                </a:solidFill>
              </a:rPr>
              <a:t>Section</a:t>
            </a:r>
            <a:r>
              <a:rPr lang="sv-SE" dirty="0">
                <a:solidFill>
                  <a:schemeClr val="tx1"/>
                </a:solidFill>
              </a:rPr>
              <a:t> </a:t>
            </a:r>
            <a:r>
              <a:rPr lang="sv-SE" dirty="0" err="1">
                <a:solidFill>
                  <a:schemeClr val="tx1"/>
                </a:solidFill>
              </a:rPr>
              <a:t>Leader</a:t>
            </a:r>
            <a:r>
              <a:rPr lang="sv-SE" dirty="0">
                <a:solidFill>
                  <a:schemeClr val="tx1"/>
                </a:solidFill>
              </a:rPr>
              <a:t> is in charge </a:t>
            </a:r>
            <a:r>
              <a:rPr lang="sv-SE" dirty="0" err="1">
                <a:solidFill>
                  <a:schemeClr val="tx1"/>
                </a:solidFill>
              </a:rPr>
              <a:t>of</a:t>
            </a:r>
            <a:r>
              <a:rPr lang="sv-SE" dirty="0">
                <a:solidFill>
                  <a:schemeClr val="tx1"/>
                </a:solidFill>
              </a:rPr>
              <a:t> </a:t>
            </a:r>
            <a:r>
              <a:rPr lang="sv-SE" dirty="0" err="1">
                <a:solidFill>
                  <a:schemeClr val="tx1"/>
                </a:solidFill>
              </a:rPr>
              <a:t>organizing</a:t>
            </a:r>
            <a:r>
              <a:rPr lang="sv-SE" dirty="0">
                <a:solidFill>
                  <a:schemeClr val="tx1"/>
                </a:solidFill>
              </a:rPr>
              <a:t> the </a:t>
            </a:r>
            <a:r>
              <a:rPr lang="sv-SE" dirty="0" err="1">
                <a:solidFill>
                  <a:schemeClr val="tx1"/>
                </a:solidFill>
              </a:rPr>
              <a:t>control</a:t>
            </a:r>
            <a:r>
              <a:rPr lang="sv-SE" dirty="0">
                <a:solidFill>
                  <a:schemeClr val="tx1"/>
                </a:solidFill>
              </a:rPr>
              <a:t> </a:t>
            </a:r>
            <a:r>
              <a:rPr lang="sv-SE" dirty="0" err="1">
                <a:solidFill>
                  <a:schemeClr val="tx1"/>
                </a:solidFill>
              </a:rPr>
              <a:t>room</a:t>
            </a:r>
            <a:r>
              <a:rPr lang="sv-SE" dirty="0">
                <a:solidFill>
                  <a:schemeClr val="tx1"/>
                </a:solidFill>
              </a:rPr>
              <a:t> </a:t>
            </a:r>
            <a:r>
              <a:rPr lang="sv-SE" dirty="0" err="1">
                <a:solidFill>
                  <a:schemeClr val="tx1"/>
                </a:solidFill>
              </a:rPr>
              <a:t>staffing</a:t>
            </a:r>
            <a:r>
              <a:rPr lang="sv-SE" dirty="0">
                <a:solidFill>
                  <a:schemeClr val="tx1"/>
                </a:solidFill>
              </a:rPr>
              <a:t> rotation, </a:t>
            </a:r>
            <a:r>
              <a:rPr lang="sv-SE" dirty="0" err="1">
                <a:solidFill>
                  <a:schemeClr val="tx1"/>
                </a:solidFill>
              </a:rPr>
              <a:t>control</a:t>
            </a:r>
            <a:r>
              <a:rPr lang="sv-SE" dirty="0">
                <a:solidFill>
                  <a:schemeClr val="tx1"/>
                </a:solidFill>
              </a:rPr>
              <a:t> </a:t>
            </a:r>
            <a:r>
              <a:rPr lang="sv-SE" dirty="0" err="1">
                <a:solidFill>
                  <a:schemeClr val="tx1"/>
                </a:solidFill>
              </a:rPr>
              <a:t>room</a:t>
            </a:r>
            <a:r>
              <a:rPr lang="sv-SE" dirty="0">
                <a:solidFill>
                  <a:schemeClr val="tx1"/>
                </a:solidFill>
              </a:rPr>
              <a:t> </a:t>
            </a:r>
            <a:r>
              <a:rPr lang="sv-SE" dirty="0" err="1">
                <a:solidFill>
                  <a:schemeClr val="tx1"/>
                </a:solidFill>
              </a:rPr>
              <a:t>procedures</a:t>
            </a:r>
            <a:r>
              <a:rPr lang="sv-SE" dirty="0">
                <a:solidFill>
                  <a:schemeClr val="tx1"/>
                </a:solidFill>
              </a:rPr>
              <a:t>, and </a:t>
            </a:r>
            <a:r>
              <a:rPr lang="sv-SE" dirty="0" err="1">
                <a:solidFill>
                  <a:schemeClr val="tx1"/>
                </a:solidFill>
              </a:rPr>
              <a:t>training</a:t>
            </a:r>
            <a:r>
              <a:rPr lang="sv-SE" dirty="0">
                <a:solidFill>
                  <a:schemeClr val="tx1"/>
                </a:solidFill>
              </a:rPr>
              <a:t> for Operators and </a:t>
            </a:r>
            <a:r>
              <a:rPr lang="sv-SE" dirty="0" err="1">
                <a:solidFill>
                  <a:schemeClr val="tx1"/>
                </a:solidFill>
              </a:rPr>
              <a:t>Shift</a:t>
            </a:r>
            <a:r>
              <a:rPr lang="sv-SE" dirty="0">
                <a:solidFill>
                  <a:schemeClr val="tx1"/>
                </a:solidFill>
              </a:rPr>
              <a:t> </a:t>
            </a:r>
            <a:r>
              <a:rPr lang="sv-SE" dirty="0" err="1">
                <a:solidFill>
                  <a:schemeClr val="tx1"/>
                </a:solidFill>
              </a:rPr>
              <a:t>Leaders</a:t>
            </a:r>
            <a:r>
              <a:rPr lang="sv-SE" dirty="0">
                <a:solidFill>
                  <a:schemeClr val="tx1"/>
                </a:solidFill>
              </a:rPr>
              <a:t>. </a:t>
            </a:r>
            <a:r>
              <a:rPr lang="sv-SE" dirty="0" err="1">
                <a:solidFill>
                  <a:schemeClr val="tx1"/>
                </a:solidFill>
              </a:rPr>
              <a:t>He</a:t>
            </a:r>
            <a:r>
              <a:rPr lang="sv-SE" dirty="0">
                <a:solidFill>
                  <a:schemeClr val="tx1"/>
                </a:solidFill>
              </a:rPr>
              <a:t>/</a:t>
            </a:r>
            <a:r>
              <a:rPr lang="sv-SE" dirty="0" err="1">
                <a:solidFill>
                  <a:schemeClr val="tx1"/>
                </a:solidFill>
              </a:rPr>
              <a:t>She</a:t>
            </a:r>
            <a:r>
              <a:rPr lang="sv-SE" dirty="0">
                <a:solidFill>
                  <a:schemeClr val="tx1"/>
                </a:solidFill>
              </a:rPr>
              <a:t> is </a:t>
            </a:r>
            <a:r>
              <a:rPr lang="sv-SE" dirty="0" err="1">
                <a:solidFill>
                  <a:schemeClr val="tx1"/>
                </a:solidFill>
              </a:rPr>
              <a:t>responsible</a:t>
            </a:r>
            <a:r>
              <a:rPr lang="sv-SE" dirty="0">
                <a:solidFill>
                  <a:schemeClr val="tx1"/>
                </a:solidFill>
              </a:rPr>
              <a:t> to make sure </a:t>
            </a:r>
            <a:r>
              <a:rPr lang="sv-SE" dirty="0" err="1">
                <a:solidFill>
                  <a:schemeClr val="tx1"/>
                </a:solidFill>
              </a:rPr>
              <a:t>that</a:t>
            </a:r>
            <a:r>
              <a:rPr lang="sv-SE" dirty="0">
                <a:solidFill>
                  <a:schemeClr val="tx1"/>
                </a:solidFill>
              </a:rPr>
              <a:t> all </a:t>
            </a:r>
            <a:r>
              <a:rPr lang="sv-SE" dirty="0" err="1">
                <a:solidFill>
                  <a:schemeClr val="tx1"/>
                </a:solidFill>
              </a:rPr>
              <a:t>operational</a:t>
            </a:r>
            <a:r>
              <a:rPr lang="sv-SE" dirty="0">
                <a:solidFill>
                  <a:schemeClr val="tx1"/>
                </a:solidFill>
              </a:rPr>
              <a:t> </a:t>
            </a:r>
            <a:r>
              <a:rPr lang="sv-SE" dirty="0" err="1">
                <a:solidFill>
                  <a:schemeClr val="tx1"/>
                </a:solidFill>
              </a:rPr>
              <a:t>rules</a:t>
            </a:r>
            <a:r>
              <a:rPr lang="sv-SE" dirty="0">
                <a:solidFill>
                  <a:schemeClr val="tx1"/>
                </a:solidFill>
              </a:rPr>
              <a:t> and </a:t>
            </a:r>
            <a:r>
              <a:rPr lang="sv-SE" dirty="0" err="1">
                <a:solidFill>
                  <a:schemeClr val="tx1"/>
                </a:solidFill>
              </a:rPr>
              <a:t>procedures</a:t>
            </a:r>
            <a:r>
              <a:rPr lang="sv-SE" dirty="0">
                <a:solidFill>
                  <a:schemeClr val="tx1"/>
                </a:solidFill>
              </a:rPr>
              <a:t> </a:t>
            </a:r>
            <a:r>
              <a:rPr lang="sv-SE" dirty="0" err="1">
                <a:solidFill>
                  <a:schemeClr val="tx1"/>
                </a:solidFill>
              </a:rPr>
              <a:t>are</a:t>
            </a:r>
            <a:r>
              <a:rPr lang="sv-SE" dirty="0">
                <a:solidFill>
                  <a:schemeClr val="tx1"/>
                </a:solidFill>
              </a:rPr>
              <a:t> </a:t>
            </a:r>
            <a:r>
              <a:rPr lang="sv-SE" dirty="0" err="1">
                <a:solidFill>
                  <a:schemeClr val="tx1"/>
                </a:solidFill>
              </a:rPr>
              <a:t>properly</a:t>
            </a:r>
            <a:r>
              <a:rPr lang="sv-SE" dirty="0">
                <a:solidFill>
                  <a:schemeClr val="tx1"/>
                </a:solidFill>
              </a:rPr>
              <a:t> </a:t>
            </a:r>
            <a:r>
              <a:rPr lang="sv-SE" dirty="0" err="1">
                <a:solidFill>
                  <a:schemeClr val="tx1"/>
                </a:solidFill>
              </a:rPr>
              <a:t>documented</a:t>
            </a:r>
            <a:r>
              <a:rPr lang="sv-SE" dirty="0">
                <a:solidFill>
                  <a:schemeClr val="tx1"/>
                </a:solidFill>
              </a:rPr>
              <a:t> and </a:t>
            </a:r>
            <a:r>
              <a:rPr lang="sv-SE" dirty="0" err="1">
                <a:solidFill>
                  <a:schemeClr val="tx1"/>
                </a:solidFill>
              </a:rPr>
              <a:t>that</a:t>
            </a:r>
            <a:r>
              <a:rPr lang="sv-SE" dirty="0">
                <a:solidFill>
                  <a:schemeClr val="tx1"/>
                </a:solidFill>
              </a:rPr>
              <a:t> the operations </a:t>
            </a:r>
            <a:r>
              <a:rPr lang="sv-SE" dirty="0" err="1">
                <a:solidFill>
                  <a:schemeClr val="tx1"/>
                </a:solidFill>
              </a:rPr>
              <a:t>staff</a:t>
            </a:r>
            <a:r>
              <a:rPr lang="sv-SE" dirty="0">
                <a:solidFill>
                  <a:schemeClr val="tx1"/>
                </a:solidFill>
              </a:rPr>
              <a:t> is </a:t>
            </a:r>
            <a:r>
              <a:rPr lang="sv-SE" dirty="0" err="1">
                <a:solidFill>
                  <a:schemeClr val="tx1"/>
                </a:solidFill>
              </a:rPr>
              <a:t>adequately</a:t>
            </a:r>
            <a:r>
              <a:rPr lang="sv-SE" dirty="0">
                <a:solidFill>
                  <a:schemeClr val="tx1"/>
                </a:solidFill>
              </a:rPr>
              <a:t> </a:t>
            </a:r>
            <a:r>
              <a:rPr lang="sv-SE" dirty="0" err="1">
                <a:solidFill>
                  <a:schemeClr val="tx1"/>
                </a:solidFill>
              </a:rPr>
              <a:t>trained</a:t>
            </a:r>
            <a:r>
              <a:rPr lang="sv-SE" dirty="0">
                <a:solidFill>
                  <a:schemeClr val="tx1"/>
                </a:solidFill>
              </a:rPr>
              <a:t> in </a:t>
            </a:r>
            <a:r>
              <a:rPr lang="sv-SE" dirty="0" err="1">
                <a:solidFill>
                  <a:schemeClr val="tx1"/>
                </a:solidFill>
              </a:rPr>
              <a:t>these</a:t>
            </a:r>
            <a:r>
              <a:rPr lang="sv-SE" dirty="0">
                <a:solidFill>
                  <a:schemeClr val="tx1"/>
                </a:solidFill>
              </a:rPr>
              <a:t> </a:t>
            </a:r>
            <a:r>
              <a:rPr lang="sv-SE" dirty="0" err="1">
                <a:solidFill>
                  <a:schemeClr val="tx1"/>
                </a:solidFill>
              </a:rPr>
              <a:t>procedures</a:t>
            </a:r>
            <a:r>
              <a:rPr lang="sv-SE" dirty="0">
                <a:solidFill>
                  <a:schemeClr val="tx1"/>
                </a:solidFill>
              </a:rPr>
              <a:t>.</a:t>
            </a:r>
          </a:p>
          <a:p>
            <a:endParaRPr lang="sv-SE" dirty="0">
              <a:solidFill>
                <a:schemeClr val="tx1"/>
              </a:solidFill>
            </a:endParaRPr>
          </a:p>
          <a:p>
            <a:r>
              <a:rPr lang="sv-SE" dirty="0">
                <a:solidFill>
                  <a:schemeClr val="tx1"/>
                </a:solidFill>
              </a:rPr>
              <a:t>The Operations </a:t>
            </a:r>
            <a:r>
              <a:rPr lang="sv-SE" dirty="0" err="1">
                <a:solidFill>
                  <a:schemeClr val="tx1"/>
                </a:solidFill>
              </a:rPr>
              <a:t>Section</a:t>
            </a:r>
            <a:r>
              <a:rPr lang="sv-SE" dirty="0">
                <a:solidFill>
                  <a:schemeClr val="tx1"/>
                </a:solidFill>
              </a:rPr>
              <a:t> </a:t>
            </a:r>
            <a:r>
              <a:rPr lang="sv-SE" dirty="0" err="1">
                <a:solidFill>
                  <a:schemeClr val="tx1"/>
                </a:solidFill>
              </a:rPr>
              <a:t>Leader</a:t>
            </a:r>
            <a:r>
              <a:rPr lang="sv-SE" dirty="0">
                <a:solidFill>
                  <a:schemeClr val="tx1"/>
                </a:solidFill>
              </a:rPr>
              <a:t> </a:t>
            </a:r>
            <a:r>
              <a:rPr lang="sv-SE" dirty="0" err="1">
                <a:solidFill>
                  <a:schemeClr val="tx1"/>
                </a:solidFill>
              </a:rPr>
              <a:t>will</a:t>
            </a:r>
            <a:r>
              <a:rPr lang="sv-SE" dirty="0">
                <a:solidFill>
                  <a:schemeClr val="tx1"/>
                </a:solidFill>
              </a:rPr>
              <a:t> </a:t>
            </a:r>
            <a:r>
              <a:rPr lang="sv-SE" dirty="0" err="1">
                <a:solidFill>
                  <a:schemeClr val="tx1"/>
                </a:solidFill>
              </a:rPr>
              <a:t>also</a:t>
            </a:r>
            <a:r>
              <a:rPr lang="sv-SE" dirty="0">
                <a:solidFill>
                  <a:schemeClr val="tx1"/>
                </a:solidFill>
              </a:rPr>
              <a:t> be </a:t>
            </a:r>
            <a:r>
              <a:rPr lang="sv-SE" dirty="0" err="1">
                <a:solidFill>
                  <a:schemeClr val="tx1"/>
                </a:solidFill>
              </a:rPr>
              <a:t>line</a:t>
            </a:r>
            <a:r>
              <a:rPr lang="sv-SE" dirty="0">
                <a:solidFill>
                  <a:schemeClr val="tx1"/>
                </a:solidFill>
              </a:rPr>
              <a:t> manager for the full </a:t>
            </a:r>
            <a:r>
              <a:rPr lang="sv-SE" dirty="0" err="1">
                <a:solidFill>
                  <a:schemeClr val="tx1"/>
                </a:solidFill>
              </a:rPr>
              <a:t>time</a:t>
            </a:r>
            <a:r>
              <a:rPr lang="sv-SE" dirty="0">
                <a:solidFill>
                  <a:schemeClr val="tx1"/>
                </a:solidFill>
              </a:rPr>
              <a:t> </a:t>
            </a:r>
            <a:r>
              <a:rPr lang="sv-SE" dirty="0" err="1">
                <a:solidFill>
                  <a:schemeClr val="tx1"/>
                </a:solidFill>
              </a:rPr>
              <a:t>shift</a:t>
            </a:r>
            <a:r>
              <a:rPr lang="sv-SE" dirty="0">
                <a:solidFill>
                  <a:schemeClr val="tx1"/>
                </a:solidFill>
              </a:rPr>
              <a:t> </a:t>
            </a:r>
            <a:r>
              <a:rPr lang="sv-SE" dirty="0" err="1">
                <a:solidFill>
                  <a:schemeClr val="tx1"/>
                </a:solidFill>
              </a:rPr>
              <a:t>leaders</a:t>
            </a:r>
            <a:r>
              <a:rPr lang="sv-SE" dirty="0">
                <a:solidFill>
                  <a:schemeClr val="tx1"/>
                </a:solidFill>
              </a:rPr>
              <a:t> and operators. </a:t>
            </a:r>
            <a:r>
              <a:rPr lang="sv-SE" dirty="0" err="1">
                <a:solidFill>
                  <a:schemeClr val="tx1"/>
                </a:solidFill>
              </a:rPr>
              <a:t>However</a:t>
            </a:r>
            <a:r>
              <a:rPr lang="sv-SE" dirty="0">
                <a:solidFill>
                  <a:schemeClr val="tx1"/>
                </a:solidFill>
              </a:rPr>
              <a:t>, for the </a:t>
            </a:r>
            <a:r>
              <a:rPr lang="sv-SE" dirty="0" err="1">
                <a:solidFill>
                  <a:schemeClr val="tx1"/>
                </a:solidFill>
              </a:rPr>
              <a:t>ion</a:t>
            </a:r>
            <a:r>
              <a:rPr lang="sv-SE" dirty="0">
                <a:solidFill>
                  <a:schemeClr val="tx1"/>
                </a:solidFill>
              </a:rPr>
              <a:t> source test operation, no </a:t>
            </a:r>
            <a:r>
              <a:rPr lang="sv-SE" dirty="0" err="1">
                <a:solidFill>
                  <a:schemeClr val="tx1"/>
                </a:solidFill>
              </a:rPr>
              <a:t>dedicated</a:t>
            </a:r>
            <a:r>
              <a:rPr lang="sv-SE" dirty="0">
                <a:solidFill>
                  <a:schemeClr val="tx1"/>
                </a:solidFill>
              </a:rPr>
              <a:t> </a:t>
            </a:r>
            <a:r>
              <a:rPr lang="sv-SE" dirty="0" err="1">
                <a:solidFill>
                  <a:schemeClr val="tx1"/>
                </a:solidFill>
              </a:rPr>
              <a:t>shift</a:t>
            </a:r>
            <a:r>
              <a:rPr lang="sv-SE" dirty="0">
                <a:solidFill>
                  <a:schemeClr val="tx1"/>
                </a:solidFill>
              </a:rPr>
              <a:t> </a:t>
            </a:r>
            <a:r>
              <a:rPr lang="sv-SE" dirty="0" err="1">
                <a:solidFill>
                  <a:schemeClr val="tx1"/>
                </a:solidFill>
              </a:rPr>
              <a:t>leaders</a:t>
            </a:r>
            <a:r>
              <a:rPr lang="sv-SE" dirty="0">
                <a:solidFill>
                  <a:schemeClr val="tx1"/>
                </a:solidFill>
              </a:rPr>
              <a:t> or operators </a:t>
            </a:r>
            <a:r>
              <a:rPr lang="sv-SE" dirty="0" err="1">
                <a:solidFill>
                  <a:schemeClr val="tx1"/>
                </a:solidFill>
              </a:rPr>
              <a:t>are</a:t>
            </a:r>
            <a:r>
              <a:rPr lang="sv-SE" dirty="0">
                <a:solidFill>
                  <a:schemeClr val="tx1"/>
                </a:solidFill>
              </a:rPr>
              <a:t> </a:t>
            </a:r>
            <a:r>
              <a:rPr lang="sv-SE" dirty="0" err="1">
                <a:solidFill>
                  <a:schemeClr val="tx1"/>
                </a:solidFill>
              </a:rPr>
              <a:t>foreseen</a:t>
            </a:r>
            <a:r>
              <a:rPr lang="sv-SE" dirty="0">
                <a:solidFill>
                  <a:schemeClr val="tx1"/>
                </a:solidFill>
              </a:rPr>
              <a:t>, so the Operations </a:t>
            </a:r>
            <a:r>
              <a:rPr lang="sv-SE" dirty="0" err="1">
                <a:solidFill>
                  <a:schemeClr val="tx1"/>
                </a:solidFill>
              </a:rPr>
              <a:t>Section</a:t>
            </a:r>
            <a:r>
              <a:rPr lang="sv-SE" dirty="0">
                <a:solidFill>
                  <a:schemeClr val="tx1"/>
                </a:solidFill>
              </a:rPr>
              <a:t> </a:t>
            </a:r>
            <a:r>
              <a:rPr lang="sv-SE" dirty="0" err="1">
                <a:solidFill>
                  <a:schemeClr val="tx1"/>
                </a:solidFill>
              </a:rPr>
              <a:t>Leader</a:t>
            </a:r>
            <a:r>
              <a:rPr lang="sv-SE" dirty="0">
                <a:solidFill>
                  <a:schemeClr val="tx1"/>
                </a:solidFill>
              </a:rPr>
              <a:t> </a:t>
            </a:r>
            <a:r>
              <a:rPr lang="sv-SE" dirty="0" err="1">
                <a:solidFill>
                  <a:schemeClr val="tx1"/>
                </a:solidFill>
              </a:rPr>
              <a:t>will</a:t>
            </a:r>
            <a:r>
              <a:rPr lang="sv-SE" dirty="0">
                <a:solidFill>
                  <a:schemeClr val="tx1"/>
                </a:solidFill>
              </a:rPr>
              <a:t> </a:t>
            </a:r>
            <a:r>
              <a:rPr lang="sv-SE" dirty="0" err="1">
                <a:solidFill>
                  <a:schemeClr val="tx1"/>
                </a:solidFill>
              </a:rPr>
              <a:t>assign</a:t>
            </a:r>
            <a:r>
              <a:rPr lang="sv-SE" dirty="0">
                <a:solidFill>
                  <a:schemeClr val="tx1"/>
                </a:solidFill>
              </a:rPr>
              <a:t> </a:t>
            </a:r>
            <a:r>
              <a:rPr lang="sv-SE" dirty="0" err="1">
                <a:solidFill>
                  <a:schemeClr val="tx1"/>
                </a:solidFill>
              </a:rPr>
              <a:t>these</a:t>
            </a:r>
            <a:r>
              <a:rPr lang="sv-SE" dirty="0">
                <a:solidFill>
                  <a:schemeClr val="tx1"/>
                </a:solidFill>
              </a:rPr>
              <a:t> </a:t>
            </a:r>
            <a:r>
              <a:rPr lang="sv-SE" dirty="0" err="1">
                <a:solidFill>
                  <a:schemeClr val="tx1"/>
                </a:solidFill>
              </a:rPr>
              <a:t>roles</a:t>
            </a:r>
            <a:r>
              <a:rPr lang="sv-SE" dirty="0">
                <a:solidFill>
                  <a:schemeClr val="tx1"/>
                </a:solidFill>
              </a:rPr>
              <a:t> to </a:t>
            </a:r>
            <a:r>
              <a:rPr lang="sv-SE" dirty="0" err="1">
                <a:solidFill>
                  <a:schemeClr val="tx1"/>
                </a:solidFill>
              </a:rPr>
              <a:t>members</a:t>
            </a:r>
            <a:r>
              <a:rPr lang="sv-SE" dirty="0">
                <a:solidFill>
                  <a:schemeClr val="tx1"/>
                </a:solidFill>
              </a:rPr>
              <a:t> </a:t>
            </a:r>
            <a:r>
              <a:rPr lang="sv-SE" dirty="0" err="1">
                <a:solidFill>
                  <a:schemeClr val="tx1"/>
                </a:solidFill>
              </a:rPr>
              <a:t>of</a:t>
            </a:r>
            <a:r>
              <a:rPr lang="sv-SE" dirty="0">
                <a:solidFill>
                  <a:schemeClr val="tx1"/>
                </a:solidFill>
              </a:rPr>
              <a:t> the accelerator division </a:t>
            </a:r>
            <a:r>
              <a:rPr lang="sv-SE" dirty="0" err="1">
                <a:solidFill>
                  <a:schemeClr val="tx1"/>
                </a:solidFill>
              </a:rPr>
              <a:t>staff</a:t>
            </a:r>
            <a:r>
              <a:rPr lang="sv-SE" dirty="0">
                <a:solidFill>
                  <a:schemeClr val="tx1"/>
                </a:solidFill>
              </a:rPr>
              <a:t> (</a:t>
            </a:r>
            <a:r>
              <a:rPr lang="sv-SE" dirty="0" err="1">
                <a:solidFill>
                  <a:schemeClr val="tx1"/>
                </a:solidFill>
              </a:rPr>
              <a:t>with</a:t>
            </a:r>
            <a:r>
              <a:rPr lang="sv-SE" dirty="0">
                <a:solidFill>
                  <a:schemeClr val="tx1"/>
                </a:solidFill>
              </a:rPr>
              <a:t> </a:t>
            </a:r>
            <a:r>
              <a:rPr lang="sv-SE" dirty="0" err="1">
                <a:solidFill>
                  <a:schemeClr val="tx1"/>
                </a:solidFill>
              </a:rPr>
              <a:t>consent</a:t>
            </a:r>
            <a:r>
              <a:rPr lang="sv-SE" dirty="0">
                <a:solidFill>
                  <a:schemeClr val="tx1"/>
                </a:solidFill>
              </a:rPr>
              <a:t> </a:t>
            </a:r>
            <a:r>
              <a:rPr lang="sv-SE" dirty="0" err="1">
                <a:solidFill>
                  <a:schemeClr val="tx1"/>
                </a:solidFill>
              </a:rPr>
              <a:t>of</a:t>
            </a:r>
            <a:r>
              <a:rPr lang="sv-SE" dirty="0">
                <a:solidFill>
                  <a:schemeClr val="tx1"/>
                </a:solidFill>
              </a:rPr>
              <a:t> </a:t>
            </a:r>
            <a:r>
              <a:rPr lang="sv-SE" dirty="0" err="1">
                <a:solidFill>
                  <a:schemeClr val="tx1"/>
                </a:solidFill>
              </a:rPr>
              <a:t>their</a:t>
            </a:r>
            <a:r>
              <a:rPr lang="sv-SE" dirty="0">
                <a:solidFill>
                  <a:schemeClr val="tx1"/>
                </a:solidFill>
              </a:rPr>
              <a:t> </a:t>
            </a:r>
            <a:r>
              <a:rPr lang="sv-SE" dirty="0" err="1">
                <a:solidFill>
                  <a:schemeClr val="tx1"/>
                </a:solidFill>
              </a:rPr>
              <a:t>line</a:t>
            </a:r>
            <a:r>
              <a:rPr lang="sv-SE" dirty="0">
                <a:solidFill>
                  <a:schemeClr val="tx1"/>
                </a:solidFill>
              </a:rPr>
              <a:t> managers).</a:t>
            </a:r>
          </a:p>
          <a:p>
            <a:endParaRPr lang="sv-SE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ACC36F-1781-1E4E-81DB-0363B4A334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343296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4CE4D7-9C78-4545-803E-C393D10B82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Functions description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58D5E3-7734-6544-81A9-BB4D5964E9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sv-SE" dirty="0">
                <a:solidFill>
                  <a:schemeClr val="tx1"/>
                </a:solidFill>
              </a:rPr>
              <a:t>Main </a:t>
            </a:r>
            <a:r>
              <a:rPr lang="sv-SE" dirty="0" err="1">
                <a:solidFill>
                  <a:schemeClr val="tx1"/>
                </a:solidFill>
              </a:rPr>
              <a:t>control</a:t>
            </a:r>
            <a:r>
              <a:rPr lang="sv-SE" dirty="0">
                <a:solidFill>
                  <a:schemeClr val="tx1"/>
                </a:solidFill>
              </a:rPr>
              <a:t> </a:t>
            </a:r>
            <a:r>
              <a:rPr lang="sv-SE" dirty="0" err="1">
                <a:solidFill>
                  <a:schemeClr val="tx1"/>
                </a:solidFill>
              </a:rPr>
              <a:t>room</a:t>
            </a:r>
            <a:r>
              <a:rPr lang="sv-SE" dirty="0">
                <a:solidFill>
                  <a:schemeClr val="tx1"/>
                </a:solidFill>
              </a:rPr>
              <a:t> (MCR) </a:t>
            </a:r>
            <a:r>
              <a:rPr lang="sv-SE" dirty="0" err="1">
                <a:solidFill>
                  <a:schemeClr val="tx1"/>
                </a:solidFill>
              </a:rPr>
              <a:t>shift</a:t>
            </a:r>
            <a:r>
              <a:rPr lang="sv-SE" dirty="0">
                <a:solidFill>
                  <a:schemeClr val="tx1"/>
                </a:solidFill>
              </a:rPr>
              <a:t> </a:t>
            </a:r>
            <a:r>
              <a:rPr lang="sv-SE" dirty="0" err="1">
                <a:solidFill>
                  <a:schemeClr val="tx1"/>
                </a:solidFill>
              </a:rPr>
              <a:t>leader</a:t>
            </a:r>
            <a:r>
              <a:rPr lang="sv-SE" dirty="0">
                <a:solidFill>
                  <a:schemeClr val="tx1"/>
                </a:solidFill>
              </a:rPr>
              <a:t>: The MCR </a:t>
            </a:r>
            <a:r>
              <a:rPr lang="sv-SE" dirty="0" err="1">
                <a:solidFill>
                  <a:schemeClr val="tx1"/>
                </a:solidFill>
              </a:rPr>
              <a:t>shift</a:t>
            </a:r>
            <a:r>
              <a:rPr lang="sv-SE" dirty="0">
                <a:solidFill>
                  <a:schemeClr val="tx1"/>
                </a:solidFill>
              </a:rPr>
              <a:t> </a:t>
            </a:r>
            <a:r>
              <a:rPr lang="sv-SE" dirty="0" err="1">
                <a:solidFill>
                  <a:schemeClr val="tx1"/>
                </a:solidFill>
              </a:rPr>
              <a:t>leader</a:t>
            </a:r>
            <a:r>
              <a:rPr lang="sv-SE" dirty="0">
                <a:solidFill>
                  <a:schemeClr val="tx1"/>
                </a:solidFill>
              </a:rPr>
              <a:t> is </a:t>
            </a:r>
            <a:r>
              <a:rPr lang="sv-SE" dirty="0" err="1">
                <a:solidFill>
                  <a:schemeClr val="tx1"/>
                </a:solidFill>
              </a:rPr>
              <a:t>responsible</a:t>
            </a:r>
            <a:r>
              <a:rPr lang="sv-SE" dirty="0">
                <a:solidFill>
                  <a:schemeClr val="tx1"/>
                </a:solidFill>
              </a:rPr>
              <a:t> to </a:t>
            </a:r>
            <a:r>
              <a:rPr lang="sv-SE" dirty="0" err="1">
                <a:solidFill>
                  <a:schemeClr val="tx1"/>
                </a:solidFill>
              </a:rPr>
              <a:t>ensure</a:t>
            </a:r>
            <a:r>
              <a:rPr lang="sv-SE" dirty="0">
                <a:solidFill>
                  <a:schemeClr val="tx1"/>
                </a:solidFill>
              </a:rPr>
              <a:t> </a:t>
            </a:r>
            <a:r>
              <a:rPr lang="sv-SE" dirty="0" err="1">
                <a:solidFill>
                  <a:schemeClr val="tx1"/>
                </a:solidFill>
              </a:rPr>
              <a:t>safe</a:t>
            </a:r>
            <a:r>
              <a:rPr lang="sv-SE" dirty="0">
                <a:solidFill>
                  <a:schemeClr val="tx1"/>
                </a:solidFill>
              </a:rPr>
              <a:t> operation </a:t>
            </a:r>
            <a:r>
              <a:rPr lang="sv-SE" dirty="0" err="1">
                <a:solidFill>
                  <a:schemeClr val="tx1"/>
                </a:solidFill>
              </a:rPr>
              <a:t>of</a:t>
            </a:r>
            <a:r>
              <a:rPr lang="sv-SE" dirty="0">
                <a:solidFill>
                  <a:schemeClr val="tx1"/>
                </a:solidFill>
              </a:rPr>
              <a:t> the ESS neutron source (in </a:t>
            </a:r>
            <a:r>
              <a:rPr lang="sv-SE" dirty="0" err="1">
                <a:solidFill>
                  <a:schemeClr val="tx1"/>
                </a:solidFill>
              </a:rPr>
              <a:t>this</a:t>
            </a:r>
            <a:r>
              <a:rPr lang="sv-SE" dirty="0">
                <a:solidFill>
                  <a:schemeClr val="tx1"/>
                </a:solidFill>
              </a:rPr>
              <a:t> </a:t>
            </a:r>
            <a:r>
              <a:rPr lang="sv-SE" dirty="0" err="1">
                <a:solidFill>
                  <a:schemeClr val="tx1"/>
                </a:solidFill>
              </a:rPr>
              <a:t>case</a:t>
            </a:r>
            <a:r>
              <a:rPr lang="sv-SE" dirty="0">
                <a:solidFill>
                  <a:schemeClr val="tx1"/>
                </a:solidFill>
              </a:rPr>
              <a:t> the </a:t>
            </a:r>
            <a:r>
              <a:rPr lang="sv-SE" dirty="0" err="1">
                <a:solidFill>
                  <a:schemeClr val="tx1"/>
                </a:solidFill>
              </a:rPr>
              <a:t>ion</a:t>
            </a:r>
            <a:r>
              <a:rPr lang="sv-SE" dirty="0">
                <a:solidFill>
                  <a:schemeClr val="tx1"/>
                </a:solidFill>
              </a:rPr>
              <a:t> source) and is in charge </a:t>
            </a:r>
            <a:r>
              <a:rPr lang="sv-SE" dirty="0" err="1">
                <a:solidFill>
                  <a:schemeClr val="tx1"/>
                </a:solidFill>
              </a:rPr>
              <a:t>of</a:t>
            </a:r>
            <a:r>
              <a:rPr lang="sv-SE" dirty="0">
                <a:solidFill>
                  <a:schemeClr val="tx1"/>
                </a:solidFill>
              </a:rPr>
              <a:t> </a:t>
            </a:r>
            <a:r>
              <a:rPr lang="sv-SE" dirty="0" err="1">
                <a:solidFill>
                  <a:schemeClr val="tx1"/>
                </a:solidFill>
              </a:rPr>
              <a:t>control</a:t>
            </a:r>
            <a:r>
              <a:rPr lang="sv-SE" dirty="0">
                <a:solidFill>
                  <a:schemeClr val="tx1"/>
                </a:solidFill>
              </a:rPr>
              <a:t> </a:t>
            </a:r>
            <a:r>
              <a:rPr lang="sv-SE" dirty="0" err="1">
                <a:solidFill>
                  <a:schemeClr val="tx1"/>
                </a:solidFill>
              </a:rPr>
              <a:t>room</a:t>
            </a:r>
            <a:r>
              <a:rPr lang="sv-SE" dirty="0">
                <a:solidFill>
                  <a:schemeClr val="tx1"/>
                </a:solidFill>
              </a:rPr>
              <a:t> operations </a:t>
            </a:r>
            <a:r>
              <a:rPr lang="sv-SE" dirty="0" err="1">
                <a:solidFill>
                  <a:schemeClr val="tx1"/>
                </a:solidFill>
              </a:rPr>
              <a:t>during</a:t>
            </a:r>
            <a:r>
              <a:rPr lang="sv-SE" dirty="0">
                <a:solidFill>
                  <a:schemeClr val="tx1"/>
                </a:solidFill>
              </a:rPr>
              <a:t> the </a:t>
            </a:r>
            <a:r>
              <a:rPr lang="sv-SE" dirty="0" err="1">
                <a:solidFill>
                  <a:schemeClr val="tx1"/>
                </a:solidFill>
              </a:rPr>
              <a:t>shift</a:t>
            </a:r>
            <a:r>
              <a:rPr lang="sv-SE" dirty="0">
                <a:solidFill>
                  <a:schemeClr val="tx1"/>
                </a:solidFill>
              </a:rPr>
              <a:t>. A </a:t>
            </a:r>
            <a:r>
              <a:rPr lang="sv-SE" dirty="0" err="1">
                <a:solidFill>
                  <a:schemeClr val="tx1"/>
                </a:solidFill>
              </a:rPr>
              <a:t>local</a:t>
            </a:r>
            <a:r>
              <a:rPr lang="sv-SE" dirty="0">
                <a:solidFill>
                  <a:schemeClr val="tx1"/>
                </a:solidFill>
              </a:rPr>
              <a:t> </a:t>
            </a:r>
            <a:r>
              <a:rPr lang="sv-SE" dirty="0" err="1">
                <a:solidFill>
                  <a:schemeClr val="tx1"/>
                </a:solidFill>
              </a:rPr>
              <a:t>control</a:t>
            </a:r>
            <a:r>
              <a:rPr lang="sv-SE" dirty="0">
                <a:solidFill>
                  <a:schemeClr val="tx1"/>
                </a:solidFill>
              </a:rPr>
              <a:t> </a:t>
            </a:r>
            <a:r>
              <a:rPr lang="sv-SE" dirty="0" err="1">
                <a:solidFill>
                  <a:schemeClr val="tx1"/>
                </a:solidFill>
              </a:rPr>
              <a:t>room</a:t>
            </a:r>
            <a:r>
              <a:rPr lang="sv-SE" dirty="0">
                <a:solidFill>
                  <a:schemeClr val="tx1"/>
                </a:solidFill>
              </a:rPr>
              <a:t> </a:t>
            </a:r>
            <a:r>
              <a:rPr lang="sv-SE" dirty="0" err="1">
                <a:solidFill>
                  <a:schemeClr val="tx1"/>
                </a:solidFill>
              </a:rPr>
              <a:t>will</a:t>
            </a:r>
            <a:r>
              <a:rPr lang="sv-SE" dirty="0">
                <a:solidFill>
                  <a:schemeClr val="tx1"/>
                </a:solidFill>
              </a:rPr>
              <a:t> be </a:t>
            </a:r>
            <a:r>
              <a:rPr lang="sv-SE" dirty="0" err="1">
                <a:solidFill>
                  <a:schemeClr val="tx1"/>
                </a:solidFill>
              </a:rPr>
              <a:t>considered</a:t>
            </a:r>
            <a:r>
              <a:rPr lang="sv-SE" dirty="0">
                <a:solidFill>
                  <a:schemeClr val="tx1"/>
                </a:solidFill>
              </a:rPr>
              <a:t> as the </a:t>
            </a:r>
            <a:r>
              <a:rPr lang="sv-SE" dirty="0" err="1">
                <a:solidFill>
                  <a:schemeClr val="tx1"/>
                </a:solidFill>
              </a:rPr>
              <a:t>main</a:t>
            </a:r>
            <a:r>
              <a:rPr lang="sv-SE" dirty="0">
                <a:solidFill>
                  <a:schemeClr val="tx1"/>
                </a:solidFill>
              </a:rPr>
              <a:t> </a:t>
            </a:r>
            <a:r>
              <a:rPr lang="sv-SE" dirty="0" err="1">
                <a:solidFill>
                  <a:schemeClr val="tx1"/>
                </a:solidFill>
              </a:rPr>
              <a:t>control</a:t>
            </a:r>
            <a:r>
              <a:rPr lang="sv-SE" dirty="0">
                <a:solidFill>
                  <a:schemeClr val="tx1"/>
                </a:solidFill>
              </a:rPr>
              <a:t> </a:t>
            </a:r>
            <a:r>
              <a:rPr lang="sv-SE" dirty="0" err="1">
                <a:solidFill>
                  <a:schemeClr val="tx1"/>
                </a:solidFill>
              </a:rPr>
              <a:t>room</a:t>
            </a:r>
            <a:r>
              <a:rPr lang="sv-SE" dirty="0">
                <a:solidFill>
                  <a:schemeClr val="tx1"/>
                </a:solidFill>
              </a:rPr>
              <a:t> </a:t>
            </a:r>
            <a:r>
              <a:rPr lang="sv-SE" dirty="0" err="1">
                <a:solidFill>
                  <a:schemeClr val="tx1"/>
                </a:solidFill>
              </a:rPr>
              <a:t>during</a:t>
            </a:r>
            <a:r>
              <a:rPr lang="sv-SE" dirty="0">
                <a:solidFill>
                  <a:schemeClr val="tx1"/>
                </a:solidFill>
              </a:rPr>
              <a:t> the Ion Source and LEBT </a:t>
            </a:r>
            <a:r>
              <a:rPr lang="sv-SE" dirty="0" err="1">
                <a:solidFill>
                  <a:schemeClr val="tx1"/>
                </a:solidFill>
              </a:rPr>
              <a:t>beam</a:t>
            </a:r>
            <a:r>
              <a:rPr lang="sv-SE" dirty="0">
                <a:solidFill>
                  <a:schemeClr val="tx1"/>
                </a:solidFill>
              </a:rPr>
              <a:t> </a:t>
            </a:r>
            <a:r>
              <a:rPr lang="sv-SE" dirty="0" err="1">
                <a:solidFill>
                  <a:schemeClr val="tx1"/>
                </a:solidFill>
              </a:rPr>
              <a:t>commissioning</a:t>
            </a:r>
            <a:r>
              <a:rPr lang="sv-SE" dirty="0">
                <a:solidFill>
                  <a:schemeClr val="tx1"/>
                </a:solidFill>
              </a:rPr>
              <a:t> </a:t>
            </a:r>
            <a:r>
              <a:rPr lang="sv-SE" dirty="0" err="1">
                <a:solidFill>
                  <a:schemeClr val="tx1"/>
                </a:solidFill>
              </a:rPr>
              <a:t>stage</a:t>
            </a:r>
            <a:r>
              <a:rPr lang="sv-SE" dirty="0">
                <a:solidFill>
                  <a:schemeClr val="tx1"/>
                </a:solidFill>
              </a:rPr>
              <a:t>.  </a:t>
            </a:r>
          </a:p>
          <a:p>
            <a:endParaRPr lang="sv-SE" dirty="0">
              <a:solidFill>
                <a:schemeClr val="tx1"/>
              </a:solidFill>
            </a:endParaRPr>
          </a:p>
          <a:p>
            <a:r>
              <a:rPr lang="sv-SE" dirty="0">
                <a:solidFill>
                  <a:schemeClr val="tx1"/>
                </a:solidFill>
              </a:rPr>
              <a:t>The MCR </a:t>
            </a:r>
            <a:r>
              <a:rPr lang="sv-SE" dirty="0" err="1">
                <a:solidFill>
                  <a:schemeClr val="tx1"/>
                </a:solidFill>
              </a:rPr>
              <a:t>Shift</a:t>
            </a:r>
            <a:r>
              <a:rPr lang="sv-SE" dirty="0">
                <a:solidFill>
                  <a:schemeClr val="tx1"/>
                </a:solidFill>
              </a:rPr>
              <a:t> </a:t>
            </a:r>
            <a:r>
              <a:rPr lang="sv-SE" dirty="0" err="1">
                <a:solidFill>
                  <a:schemeClr val="tx1"/>
                </a:solidFill>
              </a:rPr>
              <a:t>leader</a:t>
            </a:r>
            <a:r>
              <a:rPr lang="sv-SE" dirty="0">
                <a:solidFill>
                  <a:schemeClr val="tx1"/>
                </a:solidFill>
              </a:rPr>
              <a:t> </a:t>
            </a:r>
            <a:r>
              <a:rPr lang="sv-SE" dirty="0" err="1">
                <a:solidFill>
                  <a:schemeClr val="tx1"/>
                </a:solidFill>
              </a:rPr>
              <a:t>shall</a:t>
            </a:r>
            <a:r>
              <a:rPr lang="sv-SE" dirty="0">
                <a:solidFill>
                  <a:schemeClr val="tx1"/>
                </a:solidFill>
              </a:rPr>
              <a:t> </a:t>
            </a:r>
            <a:r>
              <a:rPr lang="sv-SE" dirty="0" err="1">
                <a:solidFill>
                  <a:schemeClr val="tx1"/>
                </a:solidFill>
              </a:rPr>
              <a:t>consult</a:t>
            </a:r>
            <a:r>
              <a:rPr lang="sv-SE" dirty="0">
                <a:solidFill>
                  <a:schemeClr val="tx1"/>
                </a:solidFill>
              </a:rPr>
              <a:t> </a:t>
            </a:r>
            <a:r>
              <a:rPr lang="sv-SE" dirty="0" err="1">
                <a:solidFill>
                  <a:schemeClr val="tx1"/>
                </a:solidFill>
              </a:rPr>
              <a:t>with</a:t>
            </a:r>
            <a:r>
              <a:rPr lang="sv-SE" dirty="0">
                <a:solidFill>
                  <a:schemeClr val="tx1"/>
                </a:solidFill>
              </a:rPr>
              <a:t> and </a:t>
            </a:r>
            <a:r>
              <a:rPr lang="sv-SE" dirty="0" err="1">
                <a:solidFill>
                  <a:schemeClr val="tx1"/>
                </a:solidFill>
              </a:rPr>
              <a:t>report</a:t>
            </a:r>
            <a:r>
              <a:rPr lang="sv-SE" dirty="0">
                <a:solidFill>
                  <a:schemeClr val="tx1"/>
                </a:solidFill>
              </a:rPr>
              <a:t> </a:t>
            </a:r>
            <a:r>
              <a:rPr lang="sv-SE" dirty="0" err="1">
                <a:solidFill>
                  <a:schemeClr val="tx1"/>
                </a:solidFill>
              </a:rPr>
              <a:t>any</a:t>
            </a:r>
            <a:r>
              <a:rPr lang="sv-SE" dirty="0">
                <a:solidFill>
                  <a:schemeClr val="tx1"/>
                </a:solidFill>
              </a:rPr>
              <a:t> </a:t>
            </a:r>
            <a:r>
              <a:rPr lang="sv-SE" dirty="0" err="1">
                <a:solidFill>
                  <a:schemeClr val="tx1"/>
                </a:solidFill>
              </a:rPr>
              <a:t>inclarities</a:t>
            </a:r>
            <a:r>
              <a:rPr lang="sv-SE" dirty="0">
                <a:solidFill>
                  <a:schemeClr val="tx1"/>
                </a:solidFill>
              </a:rPr>
              <a:t>/incidents </a:t>
            </a:r>
            <a:r>
              <a:rPr lang="sv-SE" dirty="0" err="1">
                <a:solidFill>
                  <a:schemeClr val="tx1"/>
                </a:solidFill>
              </a:rPr>
              <a:t>with</a:t>
            </a:r>
            <a:r>
              <a:rPr lang="sv-SE" dirty="0">
                <a:solidFill>
                  <a:schemeClr val="tx1"/>
                </a:solidFill>
              </a:rPr>
              <a:t> </a:t>
            </a:r>
            <a:r>
              <a:rPr lang="sv-SE" dirty="0" err="1">
                <a:solidFill>
                  <a:schemeClr val="tx1"/>
                </a:solidFill>
              </a:rPr>
              <a:t>respect</a:t>
            </a:r>
            <a:r>
              <a:rPr lang="sv-SE" dirty="0">
                <a:solidFill>
                  <a:schemeClr val="tx1"/>
                </a:solidFill>
              </a:rPr>
              <a:t> to </a:t>
            </a:r>
            <a:r>
              <a:rPr lang="sv-SE" dirty="0" err="1">
                <a:solidFill>
                  <a:schemeClr val="tx1"/>
                </a:solidFill>
              </a:rPr>
              <a:t>radiation</a:t>
            </a:r>
            <a:r>
              <a:rPr lang="sv-SE" dirty="0">
                <a:solidFill>
                  <a:schemeClr val="tx1"/>
                </a:solidFill>
              </a:rPr>
              <a:t> </a:t>
            </a:r>
            <a:r>
              <a:rPr lang="sv-SE" dirty="0" err="1">
                <a:solidFill>
                  <a:schemeClr val="tx1"/>
                </a:solidFill>
              </a:rPr>
              <a:t>protection</a:t>
            </a:r>
            <a:r>
              <a:rPr lang="sv-SE" dirty="0">
                <a:solidFill>
                  <a:schemeClr val="tx1"/>
                </a:solidFill>
              </a:rPr>
              <a:t>/</a:t>
            </a:r>
            <a:r>
              <a:rPr lang="sv-SE" dirty="0" err="1">
                <a:solidFill>
                  <a:schemeClr val="tx1"/>
                </a:solidFill>
              </a:rPr>
              <a:t>radiation</a:t>
            </a:r>
            <a:r>
              <a:rPr lang="sv-SE" dirty="0">
                <a:solidFill>
                  <a:schemeClr val="tx1"/>
                </a:solidFill>
              </a:rPr>
              <a:t> </a:t>
            </a:r>
            <a:r>
              <a:rPr lang="sv-SE" dirty="0" err="1">
                <a:solidFill>
                  <a:schemeClr val="tx1"/>
                </a:solidFill>
              </a:rPr>
              <a:t>safety</a:t>
            </a:r>
            <a:r>
              <a:rPr lang="sv-SE" dirty="0">
                <a:solidFill>
                  <a:schemeClr val="tx1"/>
                </a:solidFill>
              </a:rPr>
              <a:t> to the RPE. </a:t>
            </a:r>
          </a:p>
          <a:p>
            <a:endParaRPr lang="sv-SE" dirty="0">
              <a:solidFill>
                <a:schemeClr val="tx1"/>
              </a:solidFill>
            </a:endParaRPr>
          </a:p>
          <a:p>
            <a:r>
              <a:rPr lang="sv-SE" dirty="0">
                <a:solidFill>
                  <a:schemeClr val="tx1"/>
                </a:solidFill>
              </a:rPr>
              <a:t>The MCR </a:t>
            </a:r>
            <a:r>
              <a:rPr lang="sv-SE" dirty="0" err="1">
                <a:solidFill>
                  <a:schemeClr val="tx1"/>
                </a:solidFill>
              </a:rPr>
              <a:t>shift</a:t>
            </a:r>
            <a:r>
              <a:rPr lang="sv-SE" dirty="0">
                <a:solidFill>
                  <a:schemeClr val="tx1"/>
                </a:solidFill>
              </a:rPr>
              <a:t> </a:t>
            </a:r>
            <a:r>
              <a:rPr lang="sv-SE" dirty="0" err="1">
                <a:solidFill>
                  <a:schemeClr val="tx1"/>
                </a:solidFill>
              </a:rPr>
              <a:t>leader</a:t>
            </a:r>
            <a:r>
              <a:rPr lang="sv-SE" dirty="0">
                <a:solidFill>
                  <a:schemeClr val="tx1"/>
                </a:solidFill>
              </a:rPr>
              <a:t> </a:t>
            </a:r>
            <a:r>
              <a:rPr lang="sv-SE" dirty="0" err="1">
                <a:solidFill>
                  <a:schemeClr val="tx1"/>
                </a:solidFill>
              </a:rPr>
              <a:t>role</a:t>
            </a:r>
            <a:r>
              <a:rPr lang="sv-SE" dirty="0">
                <a:solidFill>
                  <a:schemeClr val="tx1"/>
                </a:solidFill>
              </a:rPr>
              <a:t> </a:t>
            </a:r>
            <a:r>
              <a:rPr lang="sv-SE" dirty="0" err="1">
                <a:solidFill>
                  <a:schemeClr val="tx1"/>
                </a:solidFill>
              </a:rPr>
              <a:t>will</a:t>
            </a:r>
            <a:r>
              <a:rPr lang="sv-SE" dirty="0">
                <a:solidFill>
                  <a:schemeClr val="tx1"/>
                </a:solidFill>
              </a:rPr>
              <a:t> be </a:t>
            </a:r>
            <a:r>
              <a:rPr lang="sv-SE" dirty="0" err="1">
                <a:solidFill>
                  <a:schemeClr val="tx1"/>
                </a:solidFill>
              </a:rPr>
              <a:t>performed</a:t>
            </a:r>
            <a:r>
              <a:rPr lang="sv-SE" dirty="0">
                <a:solidFill>
                  <a:schemeClr val="tx1"/>
                </a:solidFill>
              </a:rPr>
              <a:t> by </a:t>
            </a:r>
            <a:r>
              <a:rPr lang="sv-SE" dirty="0" err="1">
                <a:solidFill>
                  <a:schemeClr val="tx1"/>
                </a:solidFill>
              </a:rPr>
              <a:t>appropriately</a:t>
            </a:r>
            <a:r>
              <a:rPr lang="sv-SE" dirty="0">
                <a:solidFill>
                  <a:schemeClr val="tx1"/>
                </a:solidFill>
              </a:rPr>
              <a:t> </a:t>
            </a:r>
            <a:r>
              <a:rPr lang="sv-SE" dirty="0" err="1">
                <a:solidFill>
                  <a:schemeClr val="tx1"/>
                </a:solidFill>
              </a:rPr>
              <a:t>trained</a:t>
            </a:r>
            <a:r>
              <a:rPr lang="sv-SE" dirty="0">
                <a:solidFill>
                  <a:schemeClr val="tx1"/>
                </a:solidFill>
              </a:rPr>
              <a:t> </a:t>
            </a:r>
            <a:r>
              <a:rPr lang="sv-SE" dirty="0" err="1">
                <a:solidFill>
                  <a:schemeClr val="tx1"/>
                </a:solidFill>
              </a:rPr>
              <a:t>staff</a:t>
            </a:r>
            <a:r>
              <a:rPr lang="sv-SE" dirty="0">
                <a:solidFill>
                  <a:schemeClr val="tx1"/>
                </a:solidFill>
              </a:rPr>
              <a:t> from </a:t>
            </a:r>
            <a:r>
              <a:rPr lang="sv-SE" dirty="0" err="1">
                <a:solidFill>
                  <a:schemeClr val="tx1"/>
                </a:solidFill>
              </a:rPr>
              <a:t>various</a:t>
            </a:r>
            <a:r>
              <a:rPr lang="sv-SE" dirty="0">
                <a:solidFill>
                  <a:schemeClr val="tx1"/>
                </a:solidFill>
              </a:rPr>
              <a:t> </a:t>
            </a:r>
            <a:r>
              <a:rPr lang="sv-SE" dirty="0" err="1">
                <a:solidFill>
                  <a:schemeClr val="tx1"/>
                </a:solidFill>
              </a:rPr>
              <a:t>groups</a:t>
            </a:r>
            <a:r>
              <a:rPr lang="sv-SE" dirty="0">
                <a:solidFill>
                  <a:schemeClr val="tx1"/>
                </a:solidFill>
              </a:rPr>
              <a:t> </a:t>
            </a:r>
            <a:r>
              <a:rPr lang="sv-SE" dirty="0" err="1">
                <a:solidFill>
                  <a:schemeClr val="tx1"/>
                </a:solidFill>
              </a:rPr>
              <a:t>of</a:t>
            </a:r>
            <a:r>
              <a:rPr lang="sv-SE" dirty="0">
                <a:solidFill>
                  <a:schemeClr val="tx1"/>
                </a:solidFill>
              </a:rPr>
              <a:t> the accelerator division.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EEEBFC-E2B6-6D40-B3FC-4611996F27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230031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9DBEE4-501F-F940-98BB-AC073DD4A1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Functions description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45DB95-FB8E-F946-BFF3-2994804362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v-SE" dirty="0">
                <a:solidFill>
                  <a:schemeClr val="tx1"/>
                </a:solidFill>
              </a:rPr>
              <a:t>Area Supervisor: The Area Supervisor (AS) </a:t>
            </a:r>
            <a:r>
              <a:rPr lang="sv-SE" dirty="0" err="1">
                <a:solidFill>
                  <a:schemeClr val="tx1"/>
                </a:solidFill>
              </a:rPr>
              <a:t>will</a:t>
            </a:r>
            <a:r>
              <a:rPr lang="sv-SE" dirty="0">
                <a:solidFill>
                  <a:schemeClr val="tx1"/>
                </a:solidFill>
              </a:rPr>
              <a:t> be </a:t>
            </a:r>
            <a:r>
              <a:rPr lang="sv-SE" dirty="0" err="1">
                <a:solidFill>
                  <a:schemeClr val="tx1"/>
                </a:solidFill>
              </a:rPr>
              <a:t>responsible</a:t>
            </a:r>
            <a:r>
              <a:rPr lang="sv-SE" dirty="0">
                <a:solidFill>
                  <a:schemeClr val="tx1"/>
                </a:solidFill>
              </a:rPr>
              <a:t> for all </a:t>
            </a:r>
            <a:r>
              <a:rPr lang="sv-SE" dirty="0" err="1">
                <a:solidFill>
                  <a:schemeClr val="tx1"/>
                </a:solidFill>
              </a:rPr>
              <a:t>activities</a:t>
            </a:r>
            <a:r>
              <a:rPr lang="sv-SE" dirty="0">
                <a:solidFill>
                  <a:schemeClr val="tx1"/>
                </a:solidFill>
              </a:rPr>
              <a:t> </a:t>
            </a:r>
            <a:r>
              <a:rPr lang="sv-SE" dirty="0" err="1">
                <a:solidFill>
                  <a:schemeClr val="tx1"/>
                </a:solidFill>
              </a:rPr>
              <a:t>within</a:t>
            </a:r>
            <a:r>
              <a:rPr lang="sv-SE" dirty="0">
                <a:solidFill>
                  <a:schemeClr val="tx1"/>
                </a:solidFill>
              </a:rPr>
              <a:t> the test </a:t>
            </a:r>
            <a:r>
              <a:rPr lang="sv-SE" dirty="0" err="1">
                <a:solidFill>
                  <a:schemeClr val="tx1"/>
                </a:solidFill>
              </a:rPr>
              <a:t>stand</a:t>
            </a:r>
            <a:r>
              <a:rPr lang="sv-SE" dirty="0">
                <a:solidFill>
                  <a:schemeClr val="tx1"/>
                </a:solidFill>
              </a:rPr>
              <a:t>, </a:t>
            </a:r>
            <a:r>
              <a:rPr lang="sv-SE" dirty="0" err="1">
                <a:solidFill>
                  <a:schemeClr val="tx1"/>
                </a:solidFill>
              </a:rPr>
              <a:t>which</a:t>
            </a:r>
            <a:r>
              <a:rPr lang="sv-SE" dirty="0">
                <a:solidFill>
                  <a:schemeClr val="tx1"/>
                </a:solidFill>
              </a:rPr>
              <a:t> </a:t>
            </a:r>
            <a:r>
              <a:rPr lang="sv-SE" dirty="0" err="1">
                <a:solidFill>
                  <a:schemeClr val="tx1"/>
                </a:solidFill>
              </a:rPr>
              <a:t>includes</a:t>
            </a:r>
            <a:r>
              <a:rPr lang="sv-SE" dirty="0">
                <a:solidFill>
                  <a:schemeClr val="tx1"/>
                </a:solidFill>
              </a:rPr>
              <a:t> </a:t>
            </a:r>
            <a:r>
              <a:rPr lang="sv-SE" dirty="0" err="1">
                <a:solidFill>
                  <a:schemeClr val="tx1"/>
                </a:solidFill>
              </a:rPr>
              <a:t>ensuring</a:t>
            </a:r>
            <a:r>
              <a:rPr lang="sv-SE" dirty="0">
                <a:solidFill>
                  <a:schemeClr val="tx1"/>
                </a:solidFill>
              </a:rPr>
              <a:t> </a:t>
            </a:r>
            <a:r>
              <a:rPr lang="sv-SE" dirty="0" err="1">
                <a:solidFill>
                  <a:schemeClr val="tx1"/>
                </a:solidFill>
              </a:rPr>
              <a:t>that</a:t>
            </a:r>
            <a:r>
              <a:rPr lang="sv-SE" dirty="0">
                <a:solidFill>
                  <a:schemeClr val="tx1"/>
                </a:solidFill>
              </a:rPr>
              <a:t> all </a:t>
            </a:r>
            <a:r>
              <a:rPr lang="sv-SE" dirty="0" err="1">
                <a:solidFill>
                  <a:schemeClr val="tx1"/>
                </a:solidFill>
              </a:rPr>
              <a:t>safety</a:t>
            </a:r>
            <a:r>
              <a:rPr lang="sv-SE" dirty="0">
                <a:solidFill>
                  <a:schemeClr val="tx1"/>
                </a:solidFill>
              </a:rPr>
              <a:t> </a:t>
            </a:r>
            <a:r>
              <a:rPr lang="sv-SE" dirty="0" err="1">
                <a:solidFill>
                  <a:schemeClr val="tx1"/>
                </a:solidFill>
              </a:rPr>
              <a:t>requirements</a:t>
            </a:r>
            <a:r>
              <a:rPr lang="sv-SE" dirty="0">
                <a:solidFill>
                  <a:schemeClr val="tx1"/>
                </a:solidFill>
              </a:rPr>
              <a:t> </a:t>
            </a:r>
            <a:r>
              <a:rPr lang="sv-SE" dirty="0" err="1">
                <a:solidFill>
                  <a:schemeClr val="tx1"/>
                </a:solidFill>
              </a:rPr>
              <a:t>are</a:t>
            </a:r>
            <a:r>
              <a:rPr lang="sv-SE" dirty="0">
                <a:solidFill>
                  <a:schemeClr val="tx1"/>
                </a:solidFill>
              </a:rPr>
              <a:t> fulfilled, </a:t>
            </a:r>
            <a:r>
              <a:rPr lang="sv-SE" dirty="0" err="1">
                <a:solidFill>
                  <a:schemeClr val="tx1"/>
                </a:solidFill>
              </a:rPr>
              <a:t>that</a:t>
            </a:r>
            <a:r>
              <a:rPr lang="sv-SE" dirty="0">
                <a:solidFill>
                  <a:schemeClr val="tx1"/>
                </a:solidFill>
              </a:rPr>
              <a:t> the </a:t>
            </a:r>
            <a:r>
              <a:rPr lang="sv-SE" dirty="0" err="1">
                <a:solidFill>
                  <a:schemeClr val="tx1"/>
                </a:solidFill>
              </a:rPr>
              <a:t>work</a:t>
            </a:r>
            <a:r>
              <a:rPr lang="sv-SE" dirty="0">
                <a:solidFill>
                  <a:schemeClr val="tx1"/>
                </a:solidFill>
              </a:rPr>
              <a:t> is </a:t>
            </a:r>
            <a:r>
              <a:rPr lang="sv-SE" dirty="0" err="1">
                <a:solidFill>
                  <a:schemeClr val="tx1"/>
                </a:solidFill>
              </a:rPr>
              <a:t>performed</a:t>
            </a:r>
            <a:r>
              <a:rPr lang="sv-SE" dirty="0">
                <a:solidFill>
                  <a:schemeClr val="tx1"/>
                </a:solidFill>
              </a:rPr>
              <a:t> as set </a:t>
            </a:r>
            <a:r>
              <a:rPr lang="sv-SE" dirty="0" err="1">
                <a:solidFill>
                  <a:schemeClr val="tx1"/>
                </a:solidFill>
              </a:rPr>
              <a:t>out</a:t>
            </a:r>
            <a:r>
              <a:rPr lang="sv-SE" dirty="0">
                <a:solidFill>
                  <a:schemeClr val="tx1"/>
                </a:solidFill>
              </a:rPr>
              <a:t> in the general </a:t>
            </a:r>
            <a:r>
              <a:rPr lang="sv-SE" dirty="0" err="1">
                <a:solidFill>
                  <a:schemeClr val="tx1"/>
                </a:solidFill>
              </a:rPr>
              <a:t>safety</a:t>
            </a:r>
            <a:r>
              <a:rPr lang="sv-SE" dirty="0">
                <a:solidFill>
                  <a:schemeClr val="tx1"/>
                </a:solidFill>
              </a:rPr>
              <a:t> </a:t>
            </a:r>
            <a:r>
              <a:rPr lang="sv-SE" dirty="0" err="1">
                <a:solidFill>
                  <a:schemeClr val="tx1"/>
                </a:solidFill>
              </a:rPr>
              <a:t>rules</a:t>
            </a:r>
            <a:r>
              <a:rPr lang="sv-SE" dirty="0">
                <a:solidFill>
                  <a:schemeClr val="tx1"/>
                </a:solidFill>
              </a:rPr>
              <a:t>, </a:t>
            </a:r>
            <a:r>
              <a:rPr lang="sv-SE" dirty="0" err="1">
                <a:solidFill>
                  <a:schemeClr val="tx1"/>
                </a:solidFill>
              </a:rPr>
              <a:t>that</a:t>
            </a:r>
            <a:r>
              <a:rPr lang="sv-SE" dirty="0">
                <a:solidFill>
                  <a:schemeClr val="tx1"/>
                </a:solidFill>
              </a:rPr>
              <a:t> the </a:t>
            </a:r>
            <a:r>
              <a:rPr lang="sv-SE" dirty="0" err="1">
                <a:solidFill>
                  <a:schemeClr val="tx1"/>
                </a:solidFill>
              </a:rPr>
              <a:t>staff</a:t>
            </a:r>
            <a:r>
              <a:rPr lang="sv-SE" dirty="0">
                <a:solidFill>
                  <a:schemeClr val="tx1"/>
                </a:solidFill>
              </a:rPr>
              <a:t> is </a:t>
            </a:r>
            <a:r>
              <a:rPr lang="sv-SE" dirty="0" err="1">
                <a:solidFill>
                  <a:schemeClr val="tx1"/>
                </a:solidFill>
              </a:rPr>
              <a:t>trained</a:t>
            </a:r>
            <a:r>
              <a:rPr lang="sv-SE" dirty="0">
                <a:solidFill>
                  <a:schemeClr val="tx1"/>
                </a:solidFill>
              </a:rPr>
              <a:t> and </a:t>
            </a:r>
            <a:r>
              <a:rPr lang="sv-SE" dirty="0" err="1">
                <a:solidFill>
                  <a:schemeClr val="tx1"/>
                </a:solidFill>
              </a:rPr>
              <a:t>that</a:t>
            </a:r>
            <a:r>
              <a:rPr lang="sv-SE" dirty="0">
                <a:solidFill>
                  <a:schemeClr val="tx1"/>
                </a:solidFill>
              </a:rPr>
              <a:t> </a:t>
            </a:r>
            <a:r>
              <a:rPr lang="sv-SE" dirty="0" err="1">
                <a:solidFill>
                  <a:schemeClr val="tx1"/>
                </a:solidFill>
              </a:rPr>
              <a:t>operational</a:t>
            </a:r>
            <a:r>
              <a:rPr lang="sv-SE" dirty="0">
                <a:solidFill>
                  <a:schemeClr val="tx1"/>
                </a:solidFill>
              </a:rPr>
              <a:t> </a:t>
            </a:r>
            <a:r>
              <a:rPr lang="sv-SE" dirty="0" err="1">
                <a:solidFill>
                  <a:schemeClr val="tx1"/>
                </a:solidFill>
              </a:rPr>
              <a:t>procedures</a:t>
            </a:r>
            <a:r>
              <a:rPr lang="sv-SE" dirty="0">
                <a:solidFill>
                  <a:schemeClr val="tx1"/>
                </a:solidFill>
              </a:rPr>
              <a:t> </a:t>
            </a:r>
            <a:r>
              <a:rPr lang="sv-SE" dirty="0" err="1">
                <a:solidFill>
                  <a:schemeClr val="tx1"/>
                </a:solidFill>
              </a:rPr>
              <a:t>are</a:t>
            </a:r>
            <a:r>
              <a:rPr lang="sv-SE" dirty="0">
                <a:solidFill>
                  <a:schemeClr val="tx1"/>
                </a:solidFill>
              </a:rPr>
              <a:t> </a:t>
            </a:r>
            <a:r>
              <a:rPr lang="sv-SE" dirty="0" err="1">
                <a:solidFill>
                  <a:schemeClr val="tx1"/>
                </a:solidFill>
              </a:rPr>
              <a:t>followed</a:t>
            </a:r>
            <a:r>
              <a:rPr lang="sv-SE" dirty="0">
                <a:solidFill>
                  <a:schemeClr val="tx1"/>
                </a:solidFill>
              </a:rPr>
              <a:t>. The AS is </a:t>
            </a:r>
            <a:r>
              <a:rPr lang="sv-SE" dirty="0" err="1">
                <a:solidFill>
                  <a:schemeClr val="tx1"/>
                </a:solidFill>
              </a:rPr>
              <a:t>also</a:t>
            </a:r>
            <a:r>
              <a:rPr lang="sv-SE" dirty="0">
                <a:solidFill>
                  <a:schemeClr val="tx1"/>
                </a:solidFill>
              </a:rPr>
              <a:t> </a:t>
            </a:r>
            <a:r>
              <a:rPr lang="sv-SE" dirty="0" err="1">
                <a:solidFill>
                  <a:schemeClr val="tx1"/>
                </a:solidFill>
              </a:rPr>
              <a:t>responsible</a:t>
            </a:r>
            <a:r>
              <a:rPr lang="sv-SE" dirty="0">
                <a:solidFill>
                  <a:schemeClr val="tx1"/>
                </a:solidFill>
              </a:rPr>
              <a:t> for </a:t>
            </a:r>
            <a:r>
              <a:rPr lang="sv-SE" dirty="0" err="1">
                <a:solidFill>
                  <a:schemeClr val="tx1"/>
                </a:solidFill>
              </a:rPr>
              <a:t>any</a:t>
            </a:r>
            <a:r>
              <a:rPr lang="sv-SE" dirty="0">
                <a:solidFill>
                  <a:schemeClr val="tx1"/>
                </a:solidFill>
              </a:rPr>
              <a:t> </a:t>
            </a:r>
            <a:r>
              <a:rPr lang="sv-SE" dirty="0" err="1">
                <a:solidFill>
                  <a:schemeClr val="tx1"/>
                </a:solidFill>
              </a:rPr>
              <a:t>visitors</a:t>
            </a:r>
            <a:r>
              <a:rPr lang="sv-SE" dirty="0">
                <a:solidFill>
                  <a:schemeClr val="tx1"/>
                </a:solidFill>
              </a:rPr>
              <a:t> to the test </a:t>
            </a:r>
            <a:r>
              <a:rPr lang="sv-SE" dirty="0" err="1">
                <a:solidFill>
                  <a:schemeClr val="tx1"/>
                </a:solidFill>
              </a:rPr>
              <a:t>stand</a:t>
            </a:r>
            <a:r>
              <a:rPr lang="sv-SE" dirty="0">
                <a:solidFill>
                  <a:schemeClr val="tx1"/>
                </a:solidFill>
              </a:rPr>
              <a:t>. </a:t>
            </a:r>
          </a:p>
          <a:p>
            <a:endParaRPr lang="sv-SE" dirty="0">
              <a:solidFill>
                <a:schemeClr val="tx1"/>
              </a:solidFill>
            </a:endParaRPr>
          </a:p>
          <a:p>
            <a:r>
              <a:rPr lang="sv-SE" dirty="0">
                <a:solidFill>
                  <a:schemeClr val="tx1"/>
                </a:solidFill>
              </a:rPr>
              <a:t>The Area Supervisor </a:t>
            </a:r>
            <a:r>
              <a:rPr lang="sv-SE" dirty="0" err="1">
                <a:solidFill>
                  <a:schemeClr val="tx1"/>
                </a:solidFill>
              </a:rPr>
              <a:t>reports</a:t>
            </a:r>
            <a:r>
              <a:rPr lang="sv-SE" dirty="0">
                <a:solidFill>
                  <a:schemeClr val="tx1"/>
                </a:solidFill>
              </a:rPr>
              <a:t> the MCR </a:t>
            </a:r>
            <a:r>
              <a:rPr lang="sv-SE" dirty="0" err="1">
                <a:solidFill>
                  <a:schemeClr val="tx1"/>
                </a:solidFill>
              </a:rPr>
              <a:t>shift</a:t>
            </a:r>
            <a:r>
              <a:rPr lang="sv-SE" dirty="0">
                <a:solidFill>
                  <a:schemeClr val="tx1"/>
                </a:solidFill>
              </a:rPr>
              <a:t> </a:t>
            </a:r>
            <a:r>
              <a:rPr lang="sv-SE" dirty="0" err="1">
                <a:solidFill>
                  <a:schemeClr val="tx1"/>
                </a:solidFill>
              </a:rPr>
              <a:t>leader</a:t>
            </a:r>
            <a:r>
              <a:rPr lang="sv-SE" dirty="0">
                <a:solidFill>
                  <a:schemeClr val="tx1"/>
                </a:solidFill>
              </a:rPr>
              <a:t> </a:t>
            </a:r>
            <a:r>
              <a:rPr lang="sv-SE" dirty="0" err="1">
                <a:solidFill>
                  <a:schemeClr val="tx1"/>
                </a:solidFill>
              </a:rPr>
              <a:t>with</a:t>
            </a:r>
            <a:r>
              <a:rPr lang="sv-SE" dirty="0">
                <a:solidFill>
                  <a:schemeClr val="tx1"/>
                </a:solidFill>
              </a:rPr>
              <a:t> </a:t>
            </a:r>
            <a:r>
              <a:rPr lang="sv-SE" dirty="0" err="1">
                <a:solidFill>
                  <a:schemeClr val="tx1"/>
                </a:solidFill>
              </a:rPr>
              <a:t>respect</a:t>
            </a:r>
            <a:r>
              <a:rPr lang="sv-SE" dirty="0">
                <a:solidFill>
                  <a:schemeClr val="tx1"/>
                </a:solidFill>
              </a:rPr>
              <a:t> to </a:t>
            </a:r>
            <a:r>
              <a:rPr lang="sv-SE" dirty="0" err="1">
                <a:solidFill>
                  <a:schemeClr val="tx1"/>
                </a:solidFill>
              </a:rPr>
              <a:t>any</a:t>
            </a:r>
            <a:r>
              <a:rPr lang="sv-SE" dirty="0">
                <a:solidFill>
                  <a:schemeClr val="tx1"/>
                </a:solidFill>
              </a:rPr>
              <a:t> </a:t>
            </a:r>
            <a:r>
              <a:rPr lang="sv-SE" dirty="0" err="1">
                <a:solidFill>
                  <a:schemeClr val="tx1"/>
                </a:solidFill>
              </a:rPr>
              <a:t>operational</a:t>
            </a:r>
            <a:r>
              <a:rPr lang="sv-SE" dirty="0">
                <a:solidFill>
                  <a:schemeClr val="tx1"/>
                </a:solidFill>
              </a:rPr>
              <a:t> </a:t>
            </a:r>
            <a:r>
              <a:rPr lang="sv-SE" dirty="0" err="1">
                <a:solidFill>
                  <a:schemeClr val="tx1"/>
                </a:solidFill>
              </a:rPr>
              <a:t>aspects</a:t>
            </a:r>
            <a:r>
              <a:rPr lang="sv-SE" dirty="0">
                <a:solidFill>
                  <a:schemeClr val="tx1"/>
                </a:solidFill>
              </a:rPr>
              <a:t>. 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E6CAA2-B97D-114E-92AE-1DD5088E8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565689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D8905D-046B-7441-81EC-9654BB9DD2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Functions description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791AF7-32AF-0A4D-9157-460359F833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The Study Leader is an Accelerator/Target Physicist or Engineer in charge of a Machine Development Study or Commissioning Activity, under the supervision of the Shift Leader.</a:t>
            </a:r>
          </a:p>
          <a:p>
            <a:r>
              <a:rPr lang="en-GB" dirty="0">
                <a:solidFill>
                  <a:schemeClr val="tx1"/>
                </a:solidFill>
              </a:rPr>
              <a:t>The responsibilities of the Study Leader are:</a:t>
            </a:r>
          </a:p>
          <a:p>
            <a:pPr lvl="1"/>
            <a:r>
              <a:rPr lang="en-GB" dirty="0">
                <a:solidFill>
                  <a:schemeClr val="tx1"/>
                </a:solidFill>
              </a:rPr>
              <a:t>Keep the logbook for the studies.</a:t>
            </a:r>
          </a:p>
          <a:p>
            <a:pPr lvl="1"/>
            <a:r>
              <a:rPr lang="en-GB" dirty="0">
                <a:solidFill>
                  <a:schemeClr val="tx1"/>
                </a:solidFill>
              </a:rPr>
              <a:t>Follow the limits set by the operations envelope.</a:t>
            </a:r>
          </a:p>
          <a:p>
            <a:pPr lvl="1"/>
            <a:r>
              <a:rPr lang="en-GB" dirty="0">
                <a:solidFill>
                  <a:schemeClr val="tx1"/>
                </a:solidFill>
              </a:rPr>
              <a:t>Ensure that the plan for the study is followed.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486CC7-8050-EA43-AF06-4A9235F4E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074180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908087-553A-B64C-97F1-773BA8337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Beam commissioning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401E40-0772-9D4F-82EF-DE2213F7B9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1844824"/>
            <a:ext cx="8229600" cy="4876651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tx1"/>
                </a:solidFill>
              </a:rPr>
              <a:t>1 shift per day 8h30 to 16h30</a:t>
            </a:r>
          </a:p>
          <a:p>
            <a:r>
              <a:rPr lang="en-GB" dirty="0">
                <a:solidFill>
                  <a:schemeClr val="tx1"/>
                </a:solidFill>
              </a:rPr>
              <a:t>Only working days</a:t>
            </a:r>
          </a:p>
          <a:p>
            <a:r>
              <a:rPr lang="en-GB" dirty="0">
                <a:solidFill>
                  <a:schemeClr val="tx1"/>
                </a:solidFill>
              </a:rPr>
              <a:t>1 Shift Leader, 1 Study Leader, as many experts as required</a:t>
            </a:r>
            <a:endParaRPr lang="en-US" dirty="0">
              <a:solidFill>
                <a:schemeClr val="tx1"/>
              </a:solidFill>
            </a:endParaRPr>
          </a:p>
          <a:p>
            <a:pPr marL="285750" indent="-285750"/>
            <a:r>
              <a:rPr lang="en-US" dirty="0">
                <a:solidFill>
                  <a:schemeClr val="tx1"/>
                </a:solidFill>
              </a:rPr>
              <a:t>Currently staff from the accelerator division are trained to perform the shift leader role</a:t>
            </a:r>
          </a:p>
          <a:p>
            <a:pPr marL="285750" indent="-285750"/>
            <a:r>
              <a:rPr lang="en-US" dirty="0">
                <a:solidFill>
                  <a:schemeClr val="tx1"/>
                </a:solidFill>
              </a:rPr>
              <a:t>Training program is generated and run by the operations section</a:t>
            </a:r>
          </a:p>
          <a:p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E5459C-D952-E84F-BD5D-4D9434792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7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641549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0C4596-2F46-6E4E-A269-3CFA631B81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Operations section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0090DB-A4E7-EB47-97D7-8AB49BDDA2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chemeClr val="tx1"/>
                </a:solidFill>
              </a:rPr>
              <a:t>Currently 2 staff members and 1 consultant</a:t>
            </a:r>
          </a:p>
          <a:p>
            <a:r>
              <a:rPr lang="en-US" dirty="0">
                <a:solidFill>
                  <a:schemeClr val="tx1"/>
                </a:solidFill>
              </a:rPr>
              <a:t>Request to hire 2 shift leaders is currently being considered</a:t>
            </a:r>
          </a:p>
          <a:p>
            <a:r>
              <a:rPr lang="en-US" dirty="0">
                <a:solidFill>
                  <a:schemeClr val="tx1"/>
                </a:solidFill>
              </a:rPr>
              <a:t>1 qualified shift leader in control room at all times (when there is beam) – is required by the license</a:t>
            </a:r>
          </a:p>
          <a:p>
            <a:r>
              <a:rPr lang="en-GB" dirty="0">
                <a:solidFill>
                  <a:schemeClr val="tx1"/>
                </a:solidFill>
              </a:rPr>
              <a:t>Qualification is based on required training – defined in ESS-0290889</a:t>
            </a:r>
          </a:p>
          <a:p>
            <a:pPr lvl="1"/>
            <a:r>
              <a:rPr lang="en-GB" dirty="0">
                <a:solidFill>
                  <a:schemeClr val="tx1"/>
                </a:solidFill>
              </a:rPr>
              <a:t>Training is coordinated by the operations section</a:t>
            </a:r>
          </a:p>
          <a:p>
            <a:pPr lvl="1"/>
            <a:r>
              <a:rPr lang="en-GB" dirty="0">
                <a:solidFill>
                  <a:schemeClr val="tx1"/>
                </a:solidFill>
              </a:rPr>
              <a:t>There is a list of documentation to read</a:t>
            </a:r>
          </a:p>
          <a:p>
            <a:pPr lvl="1"/>
            <a:r>
              <a:rPr lang="en-GB" dirty="0">
                <a:solidFill>
                  <a:schemeClr val="tx1"/>
                </a:solidFill>
              </a:rPr>
              <a:t>There are seminars and presentations to follow</a:t>
            </a:r>
          </a:p>
          <a:p>
            <a:pPr lvl="1"/>
            <a:r>
              <a:rPr lang="en-GB" dirty="0">
                <a:solidFill>
                  <a:schemeClr val="tx1"/>
                </a:solidFill>
              </a:rPr>
              <a:t>There are hands on training for some systems</a:t>
            </a:r>
          </a:p>
          <a:p>
            <a:pPr lvl="1"/>
            <a:r>
              <a:rPr lang="en-GB" dirty="0">
                <a:solidFill>
                  <a:schemeClr val="tx1"/>
                </a:solidFill>
              </a:rPr>
              <a:t>Final certification is granted after completing a shift(s) with Marc M.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EA6C52-403F-8448-92C0-B41B0DE785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130376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413697-730C-324F-96B4-2B59BD3E89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Joint installation/commissioning on construction site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216D6D-7DA6-2141-A3EF-55BF3D2AF7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We are on construction site and we follow the rules set for the site (PPE, training, working hours, etc.)</a:t>
            </a:r>
          </a:p>
          <a:p>
            <a:r>
              <a:rPr lang="en-US" dirty="0">
                <a:solidFill>
                  <a:schemeClr val="tx1"/>
                </a:solidFill>
              </a:rPr>
              <a:t>We have a strong link with the installation team and area coordinators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Daily morning meetings in control room (focused on commissioning, but area coordinator is present and representatives from other operational areas attend)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Weekly installation/testing/commissioning meetings, where weekly summaries from installation and commissioning are shared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C8180C-54A7-834F-A49F-BC49C4D0B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301208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48200</TotalTime>
  <Words>699</Words>
  <Application>Microsoft Macintosh PowerPoint</Application>
  <PresentationFormat>On-screen Show (4:3)</PresentationFormat>
  <Paragraphs>68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 Theme</vt:lpstr>
      <vt:lpstr>Operations/Control room organization during commissioning</vt:lpstr>
      <vt:lpstr>Organigram</vt:lpstr>
      <vt:lpstr>Functions description</vt:lpstr>
      <vt:lpstr>Functions description</vt:lpstr>
      <vt:lpstr>Functions description</vt:lpstr>
      <vt:lpstr>Functions description</vt:lpstr>
      <vt:lpstr>Beam commissioning</vt:lpstr>
      <vt:lpstr>Operations section</vt:lpstr>
      <vt:lpstr>Joint installation/commissioning on construction site</vt:lpstr>
      <vt:lpstr>Main Control Room</vt:lpstr>
      <vt:lpstr>Local Control Room</vt:lpstr>
      <vt:lpstr>PowerPoint Presentation</vt:lpstr>
    </vt:vector>
  </TitlesOfParts>
  <Company>ESS</Company>
  <LinksUpToDate>false</LinksUpToDate>
  <SharedDoc>false</SharedDoc>
  <HyperlinksChanged>false</HyperlinksChanged>
  <AppVersion>16.0014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Heléne Björkman</dc:creator>
  <cp:lastModifiedBy>Lali Tchelidze</cp:lastModifiedBy>
  <cp:revision>2330</cp:revision>
  <cp:lastPrinted>2016-01-28T09:44:48Z</cp:lastPrinted>
  <dcterms:created xsi:type="dcterms:W3CDTF">2013-10-29T16:05:10Z</dcterms:created>
  <dcterms:modified xsi:type="dcterms:W3CDTF">2018-10-16T08:06:13Z</dcterms:modified>
</cp:coreProperties>
</file>