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79" r:id="rId4"/>
    <p:sldId id="263" r:id="rId5"/>
    <p:sldId id="277" r:id="rId6"/>
    <p:sldId id="280" r:id="rId7"/>
    <p:sldId id="267" r:id="rId8"/>
    <p:sldId id="285" r:id="rId9"/>
    <p:sldId id="284" r:id="rId10"/>
    <p:sldId id="282" r:id="rId11"/>
    <p:sldId id="278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E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5E2EE-2395-400F-B655-604EBB938EAE}" v="122" dt="2018-10-16T06:57:16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78120" autoAdjust="0"/>
  </p:normalViewPr>
  <p:slideViewPr>
    <p:cSldViewPr>
      <p:cViewPr varScale="1">
        <p:scale>
          <a:sx n="67" d="100"/>
          <a:sy n="67" d="100"/>
        </p:scale>
        <p:origin x="179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2018-10-16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3350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5143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671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783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48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3126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51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350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733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Spoke cavities, medium beta and high beta cavities used the same interface strategy.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197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4D67-BB02-4F61-9BF3-8382007B6EE9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Szandra Kövecses,                                        Protection Systems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Szandra Kövecses,                                        Protection Systems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95FC-973F-405C-B2AC-1A47B1669432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Szandra Kövecses,                                        Protection Systems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29A-280C-49C0-977B-061EF119D272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Szandra Kövecses,                                        Protection Systems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018E-0205-44C0-908E-8D8C7F458FA7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 dirty="0"/>
              <a:t>Szandra Kövecses,                                        Protection Systems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PSS Verification and validation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Paulina Skog</a:t>
            </a:r>
          </a:p>
          <a:p>
            <a:r>
              <a:rPr lang="en-GB" sz="2000" dirty="0">
                <a:solidFill>
                  <a:schemeClr val="bg1"/>
                </a:solidFill>
              </a:rPr>
              <a:t>On behalf of Protection Systems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16 October, 2018</a:t>
            </a:fld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E5FA-F82B-4F09-8C5B-43FA5F41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PSS1 Interfaces with RF Systems (MEBT bunchers)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3908E-234F-4924-A1EA-5FA6268B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3E34-8283-49ED-8365-467F2E64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Paulina Skog, </a:t>
            </a:r>
          </a:p>
          <a:p>
            <a:r>
              <a:rPr lang="en-GB" dirty="0"/>
              <a:t>Protection </a:t>
            </a:r>
            <a:r>
              <a:rPr lang="en-GB" noProof="0" dirty="0"/>
              <a:t>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B62C-0686-4F31-9D2C-E9DE37FA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316FC71-22A5-4CED-9193-F98837A665E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6" y="1600200"/>
            <a:ext cx="7238228" cy="45259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827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E5FA-F82B-4F09-8C5B-43FA5F41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Dependencies for 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378C-FE08-4726-8AAB-D2ACCE966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200" dirty="0"/>
              <a:t>Ion source:</a:t>
            </a:r>
          </a:p>
          <a:p>
            <a:r>
              <a:rPr lang="en-GB" sz="3200" dirty="0"/>
              <a:t>Extraction system</a:t>
            </a:r>
          </a:p>
          <a:p>
            <a:pPr lvl="1"/>
            <a:r>
              <a:rPr lang="en-GB" sz="2800" dirty="0"/>
              <a:t>HV PS</a:t>
            </a:r>
          </a:p>
          <a:p>
            <a:r>
              <a:rPr lang="en-GB" sz="3200" dirty="0"/>
              <a:t>Plasma</a:t>
            </a:r>
          </a:p>
          <a:p>
            <a:pPr lvl="1"/>
            <a:r>
              <a:rPr lang="en-GB" sz="2800" dirty="0"/>
              <a:t>Magnetron </a:t>
            </a:r>
          </a:p>
          <a:p>
            <a:pPr marL="457200" lvl="1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3200" dirty="0"/>
              <a:t>RF systems:</a:t>
            </a:r>
          </a:p>
          <a:p>
            <a:r>
              <a:rPr lang="en-GB" dirty="0"/>
              <a:t>Modulators</a:t>
            </a:r>
          </a:p>
          <a:p>
            <a:pPr lvl="1"/>
            <a:r>
              <a:rPr lang="en-GB" dirty="0"/>
              <a:t>Remove incoming power</a:t>
            </a:r>
          </a:p>
          <a:p>
            <a:r>
              <a:rPr lang="en-GB" dirty="0"/>
              <a:t>Removable waveguides</a:t>
            </a:r>
          </a:p>
          <a:p>
            <a:pPr marL="400050" lvl="1" indent="0">
              <a:buNone/>
            </a:pPr>
            <a:r>
              <a:rPr lang="en-GB" dirty="0"/>
              <a:t>- To enable RF to run with no RF to tunnel</a:t>
            </a:r>
          </a:p>
          <a:p>
            <a:r>
              <a:rPr lang="en-GB" dirty="0"/>
              <a:t>LLRF (Low Level Radio Frequency)</a:t>
            </a:r>
          </a:p>
          <a:p>
            <a:pPr lvl="1"/>
            <a:r>
              <a:rPr lang="en-GB" dirty="0"/>
              <a:t>Co-axial switch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3908E-234F-4924-A1EA-5FA6268B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3E34-8283-49ED-8365-467F2E64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Paulina Skog, </a:t>
            </a:r>
          </a:p>
          <a:p>
            <a:r>
              <a:rPr lang="en-GB" dirty="0"/>
              <a:t>Protection </a:t>
            </a:r>
            <a:r>
              <a:rPr lang="en-GB" noProof="0" dirty="0"/>
              <a:t>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B62C-0686-4F31-9D2C-E9DE37FA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3881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C27530-045F-4D39-B6C1-30CC5265E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Content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0EE34-DE06-435B-905D-13CDC60E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88398" y="341916"/>
            <a:ext cx="2331048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B9564B96-72DE-4CB5-B2A3-134717659CE3}" type="datetime1">
              <a:rPr lang="sv-SE" sz="900" noProof="0" smtClean="0">
                <a:solidFill>
                  <a:srgbClr val="898989"/>
                </a:solidFill>
              </a:rPr>
              <a:pPr algn="r">
                <a:spcAft>
                  <a:spcPts val="600"/>
                </a:spcAft>
              </a:pPr>
              <a:t>2018-10-16</a:t>
            </a:fld>
            <a:endParaRPr lang="en-GB" sz="900" noProof="0" dirty="0">
              <a:solidFill>
                <a:srgbClr val="89898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D2E77-44A7-499B-AAA1-3DE9E7738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US" sz="2100" spc="100" dirty="0">
                <a:solidFill>
                  <a:srgbClr val="000000"/>
                </a:solidFill>
              </a:rPr>
              <a:t>Personnel Safety Systems scope (PSS) at ESS</a:t>
            </a:r>
          </a:p>
          <a:p>
            <a:r>
              <a:rPr lang="en-US" sz="2100" spc="100" dirty="0">
                <a:solidFill>
                  <a:srgbClr val="000000"/>
                </a:solidFill>
              </a:rPr>
              <a:t>Verification and validation goal</a:t>
            </a:r>
          </a:p>
          <a:p>
            <a:r>
              <a:rPr lang="en-US" sz="2100" spc="100" dirty="0">
                <a:solidFill>
                  <a:srgbClr val="000000"/>
                </a:solidFill>
              </a:rPr>
              <a:t>Verification and validation flow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EDEDC-9190-409A-A45F-B25D0D09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52275" y="6223702"/>
            <a:ext cx="3967171" cy="314067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GB" sz="500" noProof="0" dirty="0">
                <a:solidFill>
                  <a:srgbClr val="898989"/>
                </a:solidFill>
              </a:rPr>
              <a:t>Paulina Skog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GB" sz="500" noProof="0" dirty="0">
                <a:solidFill>
                  <a:srgbClr val="898989"/>
                </a:solidFill>
              </a:rPr>
              <a:t>Protection 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629C3-217B-4072-93AD-90317EC9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51115BC-487E-4422-894C-CB7CD3E79223}" type="slidenum">
              <a:rPr lang="en-GB" sz="900" noProof="0" smtClean="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GB" sz="900" noProof="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A4986-7C95-4DCB-AFCE-F6CFA8F2D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sv-SE" dirty="0"/>
              <a:t>PSS scope at 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34AB-2875-4029-A2A2-6E21F023F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/>
              <a:t>PSS0: It aims to mitigate high voltage electrical hazards for personnel arising from operating the ISrc and LEBT test stand</a:t>
            </a:r>
          </a:p>
          <a:p>
            <a:pPr lvl="0"/>
            <a:r>
              <a:rPr lang="en-GB" sz="2400" dirty="0"/>
              <a:t>PSS1: It aims to mitigate hazards for personnel arising from operating the normal conducting section of the accelerator.</a:t>
            </a:r>
          </a:p>
          <a:p>
            <a:pPr lvl="0"/>
            <a:r>
              <a:rPr lang="en-GB" sz="2400" dirty="0"/>
              <a:t>Accelerator PSS: It aims to mitigate hazards for personnel arising from operating the (whole) accelerator, including the super conducting and transport to target areas.</a:t>
            </a:r>
          </a:p>
          <a:p>
            <a:r>
              <a:rPr lang="sv-SE" sz="2400" dirty="0"/>
              <a:t>P</a:t>
            </a:r>
            <a:r>
              <a:rPr lang="en-GB" sz="2400" dirty="0"/>
              <a:t>SS for target</a:t>
            </a:r>
          </a:p>
          <a:p>
            <a:pPr lvl="0"/>
            <a:r>
              <a:rPr lang="sv-SE" sz="2400" dirty="0"/>
              <a:t>PSS for </a:t>
            </a:r>
            <a:r>
              <a:rPr lang="en-GB" sz="2400" dirty="0"/>
              <a:t>neutron instruments</a:t>
            </a:r>
          </a:p>
          <a:p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E4ED6-29D1-4397-80D6-166C9D99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CF127-02B7-482B-AD7F-8D087C19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Paulina Skog, </a:t>
            </a:r>
          </a:p>
          <a:p>
            <a:r>
              <a:rPr lang="en-GB" dirty="0"/>
              <a:t>Protection </a:t>
            </a:r>
            <a:r>
              <a:rPr lang="en-GB" noProof="0" dirty="0"/>
              <a:t>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50F2E-4367-4447-AB69-A477F0B2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7099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pc="100" dirty="0"/>
              <a:t>Verification and validation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Prior to any beam operation or energisation of the systems interlocked by PSS, the PSS shall be verified and validated.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/>
              <a:t>This entails all Safety Instrumented Functions (SIF) described in the safety requirements specification for PSS shall be verified and validated.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900" dirty="0"/>
              <a:t>SIF01 (PSS0): If the ISrc HV OFF button is pressed, de-energise the HV PS by removing its supplied power.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Paulina Skog,                                        Protection Systems Group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97AF-1F23-4F65-A291-B3F4BFD95B2B}" type="datetime1">
              <a:rPr lang="sv-SE" noProof="0" smtClean="0"/>
              <a:t>2018-10-16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0855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0768-89A1-4E97-875F-5305ADC7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Verification and validation flow for general PSS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1E607-96B9-488A-B5DF-A64AE875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FC354-397A-46B7-8585-6510A730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Paulina Skog, </a:t>
            </a:r>
          </a:p>
          <a:p>
            <a:r>
              <a:rPr lang="en-GB" dirty="0"/>
              <a:t>Protection </a:t>
            </a:r>
            <a:r>
              <a:rPr lang="en-GB" noProof="0" dirty="0"/>
              <a:t>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C9A19-EFCE-4B03-821E-2AB7A629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6C0ACC5-696E-497D-BD63-221559051A2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7768"/>
            <a:ext cx="8229600" cy="359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0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E5FA-F82B-4F09-8C5B-43FA5F41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Dependencies for parent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378C-FE08-4726-8AAB-D2ACCE966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If there is any hazards concerning the following:</a:t>
            </a:r>
          </a:p>
          <a:p>
            <a:pPr marL="0" indent="0">
              <a:buNone/>
            </a:pPr>
            <a:endParaRPr lang="en-GB" dirty="0"/>
          </a:p>
          <a:p>
            <a:pPr>
              <a:spcBef>
                <a:spcPts val="0"/>
              </a:spcBef>
              <a:defRPr/>
            </a:pPr>
            <a:r>
              <a:rPr lang="en-GB" dirty="0"/>
              <a:t>Ionising X-ray radiation</a:t>
            </a:r>
          </a:p>
          <a:p>
            <a:pPr>
              <a:spcBef>
                <a:spcPts val="0"/>
              </a:spcBef>
              <a:defRPr/>
            </a:pPr>
            <a:r>
              <a:rPr lang="en-GB" dirty="0"/>
              <a:t>Electrical hazards</a:t>
            </a:r>
          </a:p>
          <a:p>
            <a:pPr>
              <a:spcBef>
                <a:spcPts val="0"/>
              </a:spcBef>
              <a:defRPr/>
            </a:pPr>
            <a:r>
              <a:rPr lang="en-GB" dirty="0"/>
              <a:t>Non-ionising radiation (radio frequency)</a:t>
            </a:r>
          </a:p>
          <a:p>
            <a:pPr>
              <a:spcBef>
                <a:spcPts val="0"/>
              </a:spcBef>
              <a:defRPr/>
            </a:pPr>
            <a:r>
              <a:rPr lang="en-GB" dirty="0"/>
              <a:t>Magnetic fields</a:t>
            </a:r>
          </a:p>
          <a:p>
            <a:pPr>
              <a:spcBef>
                <a:spcPts val="0"/>
              </a:spcBef>
              <a:defRPr/>
            </a:pPr>
            <a:r>
              <a:rPr lang="en-GB" dirty="0"/>
              <a:t>ODH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parent system needs to provide their equipment before PSS can start the FIT. The FIT will always be before the SRR. </a:t>
            </a:r>
            <a:r>
              <a:rPr lang="en-GB" u="sng" dirty="0"/>
              <a:t>This means no handover or SRR before validation!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3908E-234F-4924-A1EA-5FA6268B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3E34-8283-49ED-8365-467F2E64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Paulina Skog, </a:t>
            </a:r>
          </a:p>
          <a:p>
            <a:r>
              <a:rPr lang="en-GB" dirty="0"/>
              <a:t>Protection </a:t>
            </a:r>
            <a:r>
              <a:rPr lang="en-GB" noProof="0" dirty="0"/>
              <a:t>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B62C-0686-4F31-9D2C-E9DE37FA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814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Thank you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Questions?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16 October, 2018</a:t>
            </a:fld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8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E5FA-F82B-4F09-8C5B-43FA5F41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PSS1 Interfaces with ISrc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3908E-234F-4924-A1EA-5FA6268B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3E34-8283-49ED-8365-467F2E64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Paulina Skog, </a:t>
            </a:r>
          </a:p>
          <a:p>
            <a:r>
              <a:rPr lang="en-GB" dirty="0"/>
              <a:t>Protection </a:t>
            </a:r>
            <a:r>
              <a:rPr lang="en-GB" noProof="0" dirty="0"/>
              <a:t>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B62C-0686-4F31-9D2C-E9DE37FA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06F1B1B-2E12-4784-985D-5832CCB1436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376" y="1600200"/>
            <a:ext cx="6841247" cy="45259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9390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E5FA-F82B-4F09-8C5B-43FA5F41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PSS1 Interfaces with RF Systems (RFQ&amp;DTL1)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3908E-234F-4924-A1EA-5FA6268B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B96-72DE-4CB5-B2A3-134717659CE3}" type="datetime1">
              <a:rPr lang="sv-SE" noProof="0" smtClean="0"/>
              <a:t>2018-10-16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3E34-8283-49ED-8365-467F2E64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Paulina Skog, </a:t>
            </a:r>
          </a:p>
          <a:p>
            <a:r>
              <a:rPr lang="en-GB" dirty="0"/>
              <a:t>Protection </a:t>
            </a:r>
            <a:r>
              <a:rPr lang="en-GB" noProof="0" dirty="0"/>
              <a:t>Systems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3B62C-0686-4F31-9D2C-E9DE37FA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05712AE-0485-429F-88B1-6FAB1B57CD3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8780"/>
            <a:ext cx="8229600" cy="438880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4136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852</TotalTime>
  <Words>422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PSS Verification and validation</vt:lpstr>
      <vt:lpstr>Content</vt:lpstr>
      <vt:lpstr>PSS scope at ESS</vt:lpstr>
      <vt:lpstr>Verification and validation goal</vt:lpstr>
      <vt:lpstr>Verification and validation flow for general PSS </vt:lpstr>
      <vt:lpstr>Dependencies for parent systems</vt:lpstr>
      <vt:lpstr>Thank you</vt:lpstr>
      <vt:lpstr>PSS1 Interfaces with ISrc</vt:lpstr>
      <vt:lpstr>PSS1 Interfaces with RF Systems (RFQ&amp;DTL1)</vt:lpstr>
      <vt:lpstr>PSS1 Interfaces with RF Systems (MEBT bunchers)</vt:lpstr>
      <vt:lpstr>Dependencies for PSS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MPS at ESS?</dc:title>
  <dc:creator>Szandra Kövecses</dc:creator>
  <cp:lastModifiedBy>Paulina Skog</cp:lastModifiedBy>
  <cp:revision>31</cp:revision>
  <dcterms:created xsi:type="dcterms:W3CDTF">2018-07-26T06:14:30Z</dcterms:created>
  <dcterms:modified xsi:type="dcterms:W3CDTF">2018-10-16T08:49:50Z</dcterms:modified>
</cp:coreProperties>
</file>