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sldIdLst>
    <p:sldId id="350" r:id="rId2"/>
    <p:sldId id="263" r:id="rId3"/>
    <p:sldId id="351" r:id="rId4"/>
    <p:sldId id="374" r:id="rId5"/>
    <p:sldId id="390" r:id="rId6"/>
    <p:sldId id="393" r:id="rId7"/>
    <p:sldId id="261" r:id="rId8"/>
    <p:sldId id="262" r:id="rId9"/>
    <p:sldId id="378" r:id="rId10"/>
    <p:sldId id="379" r:id="rId11"/>
    <p:sldId id="259" r:id="rId12"/>
    <p:sldId id="267" r:id="rId13"/>
    <p:sldId id="357" r:id="rId14"/>
    <p:sldId id="268" r:id="rId15"/>
    <p:sldId id="269" r:id="rId16"/>
    <p:sldId id="394" r:id="rId17"/>
  </p:sldIdLst>
  <p:sldSz cx="10080625" cy="7559675"/>
  <p:notesSz cx="7772400" cy="10058400"/>
  <p:defaultTextStyle>
    <a:defPPr>
      <a:defRPr lang="en-GB"/>
    </a:defPPr>
    <a:lvl1pPr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642" indent="-285632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2524" indent="-228506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99537" indent="-228506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6547" indent="-228506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052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063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073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083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3" autoAdjust="0"/>
    <p:restoredTop sz="88455" autoAdjust="0"/>
  </p:normalViewPr>
  <p:slideViewPr>
    <p:cSldViewPr showGuides="1">
      <p:cViewPr varScale="1">
        <p:scale>
          <a:sx n="115" d="100"/>
          <a:sy n="115" d="100"/>
        </p:scale>
        <p:origin x="816" y="20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60" y="69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1914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8870CDF-D3C3-44EB-8652-B49115D32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642" indent="-285632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524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53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54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77939-9BAA-48C4-B42E-0157539734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467" y="4750517"/>
            <a:ext cx="6637106" cy="446377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82B19-699B-CE48-B7F2-D723DA7A89A5}" type="slidenum">
              <a:rPr lang="en-US"/>
              <a:pPr/>
              <a:t>4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33963" cy="37750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240" y="4778784"/>
            <a:ext cx="6217920" cy="4525156"/>
          </a:xfrm>
        </p:spPr>
        <p:txBody>
          <a:bodyPr/>
          <a:lstStyle/>
          <a:p>
            <a:r>
              <a:rPr lang="ca-ES"/>
              <a:t>Bona tarda a tothom.</a:t>
            </a:r>
          </a:p>
          <a:p>
            <a:r>
              <a:rPr lang="ca-ES"/>
              <a:t>En primer lloc agrair al Museu, que no se si sabia que soc nascuda a Terrassa i que per tant em fa especial il.lusio se avui aqui, el  que m’hagi donat l’oportunitat de venir a explicar-vos que és un sincrotró i en particular el sincrotró ALBA que s’està construint en aquests moments a Cerdanyola del Vallés.</a:t>
            </a:r>
          </a:p>
          <a:p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8683A-D07C-4599-9171-95B2FBC422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54063"/>
            <a:ext cx="5026025" cy="37703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467" y="4750517"/>
            <a:ext cx="6637106" cy="446216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849302"/>
            <a:ext cx="6048375" cy="62472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123300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647402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aseline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charset="0"/>
              </a:defRPr>
            </a:lvl5pPr>
            <a:lvl6pPr marL="503972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2"/>
                </a:solidFill>
                <a:latin typeface="Arial" charset="0"/>
              </a:defRPr>
            </a:lvl6pPr>
            <a:lvl7pPr marL="1007943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2"/>
                </a:solidFill>
                <a:latin typeface="Arial" charset="0"/>
              </a:defRPr>
            </a:lvl7pPr>
            <a:lvl8pPr marL="1511915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2"/>
                </a:solidFill>
                <a:latin typeface="Arial" charset="0"/>
              </a:defRPr>
            </a:lvl8pPr>
            <a:lvl9pPr marL="2015886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baseline="0" dirty="0">
                <a:ln>
                  <a:noFill/>
                </a:ln>
                <a:latin typeface="Tahoma"/>
              </a:rPr>
              <a:t>Click to edit Master title style</a:t>
            </a:r>
            <a:endParaRPr lang="es-ES" baseline="0" dirty="0">
              <a:ln>
                <a:noFill/>
              </a:ln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6282" y="1239822"/>
            <a:ext cx="9072563" cy="5794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itle 1"/>
          <p:cNvSpPr>
            <a:spLocks noGrp="1"/>
          </p:cNvSpPr>
          <p:nvPr>
            <p:ph type="title" idx="10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ahoma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6518" y="1239827"/>
            <a:ext cx="4718293" cy="6101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820" y="1239827"/>
            <a:ext cx="4720043" cy="6101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ahoma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 lIns="72000"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ahoma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4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451"/>
            <a:ext cx="10080625" cy="61912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ahoma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103437"/>
            <a:ext cx="8568531" cy="16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b"/>
          <a:lstStyle>
            <a:lvl1pPr marL="0" indent="0" algn="ctr">
              <a:buNone/>
              <a:defRPr sz="5400" i="1" baseline="0">
                <a:solidFill>
                  <a:srgbClr val="0070C0"/>
                </a:solidFill>
                <a:latin typeface="Garamond" pitchFamily="18" charset="0"/>
              </a:defRPr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283" y="1557438"/>
            <a:ext cx="4452276" cy="54772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569" y="1557438"/>
            <a:ext cx="4452276" cy="54772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ahoma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lvl1pPr algn="l">
              <a:defRPr baseline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lvl1pPr algn="l">
              <a:defRPr baseline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1319202"/>
            <a:ext cx="5635349" cy="54337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239827"/>
            <a:ext cx="3316456" cy="5513138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92312" y="207941"/>
            <a:ext cx="8049181" cy="794466"/>
          </a:xfrm>
          <a:prstGeom prst="rect">
            <a:avLst/>
          </a:prstGeo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-5250"/>
            <a:ext cx="10080625" cy="1123453"/>
            <a:chOff x="0" y="-4763"/>
            <a:chExt cx="9144000" cy="1019176"/>
          </a:xfrm>
        </p:grpSpPr>
        <p:pic>
          <p:nvPicPr>
            <p:cNvPr id="8201" name="Picture 1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101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 userDrawn="1"/>
          </p:nvGrpSpPr>
          <p:grpSpPr bwMode="auto">
            <a:xfrm>
              <a:off x="34925" y="-4763"/>
              <a:ext cx="1747838" cy="993776"/>
              <a:chOff x="22" y="-3"/>
              <a:chExt cx="1101" cy="626"/>
            </a:xfrm>
          </p:grpSpPr>
          <p:pic>
            <p:nvPicPr>
              <p:cNvPr id="8203" name="Picture 17" descr="logo_alba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2" y="-3"/>
                <a:ext cx="998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298" name="Text Box 18"/>
              <p:cNvSpPr txBox="1">
                <a:spLocks noChangeArrowheads="1"/>
              </p:cNvSpPr>
              <p:nvPr/>
            </p:nvSpPr>
            <p:spPr bwMode="auto">
              <a:xfrm>
                <a:off x="22" y="450"/>
                <a:ext cx="110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300" dirty="0" err="1">
                    <a:solidFill>
                      <a:schemeClr val="bg1"/>
                    </a:solidFill>
                    <a:latin typeface="Monotype Corsiva" pitchFamily="66" charset="0"/>
                  </a:rPr>
                  <a:t>Synchrotron</a:t>
                </a:r>
                <a:r>
                  <a:rPr lang="es-ES" sz="1300" dirty="0">
                    <a:solidFill>
                      <a:schemeClr val="bg1"/>
                    </a:solidFill>
                    <a:latin typeface="Monotype Corsiva" pitchFamily="66" charset="0"/>
                  </a:rPr>
                  <a:t> Light </a:t>
                </a:r>
                <a:r>
                  <a:rPr lang="es-ES" sz="1300" dirty="0" err="1">
                    <a:solidFill>
                      <a:schemeClr val="bg1"/>
                    </a:solidFill>
                    <a:latin typeface="Monotype Corsiva" pitchFamily="66" charset="0"/>
                  </a:rPr>
                  <a:t>Facility</a:t>
                </a:r>
                <a:endParaRPr lang="en-US" sz="1300" dirty="0">
                  <a:solidFill>
                    <a:schemeClr val="bg1"/>
                  </a:solidFill>
                  <a:latin typeface="Monotype Corsiva" pitchFamily="66" charset="0"/>
                </a:endParaRPr>
              </a:p>
            </p:txBody>
          </p:sp>
        </p:grpSp>
      </p:grp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-28002" y="7379433"/>
            <a:ext cx="10108627" cy="180242"/>
          </a:xfrm>
          <a:prstGeom prst="rect">
            <a:avLst/>
          </a:prstGeom>
          <a:gradFill rotWithShape="1">
            <a:gsLst>
              <a:gs pos="0">
                <a:srgbClr val="000050"/>
              </a:gs>
              <a:gs pos="50000">
                <a:srgbClr val="33CCFF"/>
              </a:gs>
              <a:gs pos="100000">
                <a:srgbClr val="000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s-ES"/>
          </a:p>
        </p:txBody>
      </p:sp>
      <p:pic>
        <p:nvPicPr>
          <p:cNvPr id="8196" name="Picture 2" descr="spp_alb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7001" y="2145408"/>
            <a:ext cx="10094626" cy="50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2" y="1265237"/>
            <a:ext cx="9601200" cy="59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2"/>
          </a:solidFill>
          <a:latin typeface="Arial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2"/>
          </a:solidFill>
          <a:latin typeface="Arial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2"/>
          </a:solidFill>
          <a:latin typeface="Arial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accent2"/>
          </a:solidFill>
          <a:latin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9pPr>
    </p:bodyStyle>
    <p:otherStyle>
      <a:defPPr>
        <a:defRPr lang="es-E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IMG_1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573" y="4017827"/>
            <a:ext cx="4683290" cy="333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IMG_0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327" y="925711"/>
            <a:ext cx="4564283" cy="32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fa09010scr (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970" y="842945"/>
            <a:ext cx="4445276" cy="325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IMG_16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797" y="4065081"/>
            <a:ext cx="4525781" cy="328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84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June to September 2022</a:t>
            </a:r>
            <a:r>
              <a:rPr lang="en-US" dirty="0"/>
              <a:t>: Installation of the in vacuum </a:t>
            </a:r>
            <a:r>
              <a:rPr lang="en-US" dirty="0" err="1"/>
              <a:t>undulators</a:t>
            </a:r>
            <a:r>
              <a:rPr lang="en-US" dirty="0"/>
              <a:t> and the SCW wiggler. Restart of the machine in the middle of September 2011</a:t>
            </a:r>
          </a:p>
          <a:p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Phase: September-October 2011: Commissioning of the in vacuum </a:t>
            </a:r>
            <a:r>
              <a:rPr lang="en-US" dirty="0" err="1"/>
              <a:t>undulators</a:t>
            </a:r>
            <a:r>
              <a:rPr lang="en-US" dirty="0"/>
              <a:t> and the SCW.</a:t>
            </a:r>
          </a:p>
          <a:p>
            <a:r>
              <a:rPr lang="en-US" dirty="0"/>
              <a:t> </a:t>
            </a:r>
            <a:r>
              <a:rPr lang="en-US" b="1" dirty="0"/>
              <a:t>22 October 2011</a:t>
            </a:r>
            <a:r>
              <a:rPr lang="en-US" dirty="0"/>
              <a:t>: Start of </a:t>
            </a:r>
            <a:r>
              <a:rPr lang="en-US" dirty="0" err="1"/>
              <a:t>beamline</a:t>
            </a:r>
            <a:r>
              <a:rPr lang="en-US" dirty="0"/>
              <a:t> Commissioning. In the morning shift, machine optimization and in the afternoon shift, beam line commissioning.</a:t>
            </a:r>
          </a:p>
        </p:txBody>
      </p:sp>
    </p:spTree>
    <p:extLst>
      <p:ext uri="{BB962C8B-B14F-4D97-AF65-F5344CB8AC3E}">
        <p14:creationId xmlns:p14="http://schemas.microsoft.com/office/powerpoint/2010/main" val="319367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polarity in all SR quads:</a:t>
            </a:r>
          </a:p>
          <a:p>
            <a:pPr lvl="1"/>
            <a:r>
              <a:rPr lang="en-US" dirty="0"/>
              <a:t>3 shifts to discover the problem, </a:t>
            </a:r>
            <a:r>
              <a:rPr lang="en-US" dirty="0">
                <a:solidFill>
                  <a:srgbClr val="00B050"/>
                </a:solidFill>
              </a:rPr>
              <a:t>6 hours to fix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 that one turn in 5 minutes</a:t>
            </a:r>
          </a:p>
          <a:p>
            <a:r>
              <a:rPr lang="en-US" dirty="0"/>
              <a:t>Cabling of two adjacent </a:t>
            </a:r>
            <a:r>
              <a:rPr lang="en-US" dirty="0" err="1"/>
              <a:t>quadrupoles</a:t>
            </a:r>
            <a:r>
              <a:rPr lang="en-US" dirty="0"/>
              <a:t> swapped:</a:t>
            </a:r>
          </a:p>
          <a:p>
            <a:pPr lvl="1"/>
            <a:r>
              <a:rPr lang="en-US" dirty="0"/>
              <a:t>Right working point, but machine completely </a:t>
            </a:r>
            <a:r>
              <a:rPr lang="en-US" dirty="0" err="1"/>
              <a:t>assymetrical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 month to discover, </a:t>
            </a:r>
            <a:r>
              <a:rPr lang="en-US" dirty="0">
                <a:solidFill>
                  <a:srgbClr val="00B050"/>
                </a:solidFill>
              </a:rPr>
              <a:t>1 hour to fix.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difficulties during commissioning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4512" y="2332040"/>
            <a:ext cx="8955088" cy="1639580"/>
            <a:chOff x="544512" y="2941637"/>
            <a:chExt cx="8955087" cy="163958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2" y="2944504"/>
              <a:ext cx="7054850" cy="163671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" t="14314" r="58824" b="41939"/>
            <a:stretch>
              <a:fillRect/>
            </a:stretch>
          </p:blipFill>
          <p:spPr bwMode="auto">
            <a:xfrm>
              <a:off x="7699374" y="2941637"/>
              <a:ext cx="1800225" cy="159543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98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albaring"/>
          <p:cNvPicPr>
            <a:picLocks noChangeAspect="1" noChangeArrowheads="1"/>
          </p:cNvPicPr>
          <p:nvPr/>
        </p:nvPicPr>
        <p:blipFill>
          <a:blip r:embed="rId2">
            <a:lum bright="-8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9"/>
          <a:stretch>
            <a:fillRect/>
          </a:stretch>
        </p:blipFill>
        <p:spPr bwMode="auto">
          <a:xfrm>
            <a:off x="3668232" y="1476942"/>
            <a:ext cx="5019311" cy="50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3535" y="1945921"/>
            <a:ext cx="2734189" cy="42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Wingdings" pitchFamily="2" charset="2"/>
              <a:buChar char="Ø"/>
            </a:pPr>
            <a:r>
              <a:rPr lang="en-US" sz="2200"/>
              <a:t> Recabling Quads: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516285" y="1734176"/>
            <a:ext cx="8969306" cy="1592430"/>
            <a:chOff x="295" y="765"/>
            <a:chExt cx="5125" cy="910"/>
          </a:xfrm>
        </p:grpSpPr>
        <p:pic>
          <p:nvPicPr>
            <p:cNvPr id="9234" name="Picture 6" descr="15h20-FS01-CorrectorsOf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" y="765"/>
              <a:ext cx="966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 Box 7"/>
            <p:cNvSpPr txBox="1">
              <a:spLocks noChangeArrowheads="1"/>
            </p:cNvSpPr>
            <p:nvPr/>
          </p:nvSpPr>
          <p:spPr bwMode="auto">
            <a:xfrm>
              <a:off x="295" y="1434"/>
              <a:ext cx="1158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339966"/>
                </a:buClr>
                <a:buFont typeface="Wingdings" pitchFamily="2" charset="2"/>
                <a:buChar char="ü"/>
              </a:pPr>
              <a:r>
                <a:rPr lang="en-US" sz="2200"/>
                <a:t> Sectors 1&amp;2</a:t>
              </a:r>
            </a:p>
          </p:txBody>
        </p:sp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833053" y="3540098"/>
            <a:ext cx="8629786" cy="1882919"/>
            <a:chOff x="476" y="1797"/>
            <a:chExt cx="4931" cy="1076"/>
          </a:xfrm>
        </p:grpSpPr>
        <p:pic>
          <p:nvPicPr>
            <p:cNvPr id="9232" name="Picture 9" descr="21h20-FS4-Sept6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" y="2162"/>
              <a:ext cx="907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476" y="1797"/>
              <a:ext cx="1061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339966"/>
                </a:buClr>
                <a:buFont typeface="Wingdings" pitchFamily="2" charset="2"/>
                <a:buChar char="ü"/>
              </a:pPr>
              <a:r>
                <a:rPr lang="en-US" sz="2200"/>
                <a:t> Quadrant 1</a:t>
              </a:r>
            </a:p>
          </p:txBody>
        </p:sp>
      </p:grp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149827" y="4175325"/>
            <a:ext cx="5028061" cy="3097367"/>
            <a:chOff x="657" y="2160"/>
            <a:chExt cx="2873" cy="1770"/>
          </a:xfrm>
        </p:grpSpPr>
        <p:pic>
          <p:nvPicPr>
            <p:cNvPr id="9230" name="Picture 12" descr="18h55FS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203"/>
              <a:ext cx="89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 Box 13"/>
            <p:cNvSpPr txBox="1">
              <a:spLocks noChangeArrowheads="1"/>
            </p:cNvSpPr>
            <p:nvPr/>
          </p:nvSpPr>
          <p:spPr bwMode="auto">
            <a:xfrm>
              <a:off x="657" y="2160"/>
              <a:ext cx="1086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339966"/>
                </a:buClr>
                <a:buFont typeface="Wingdings" pitchFamily="2" charset="2"/>
                <a:buChar char="ü"/>
              </a:pPr>
              <a:r>
                <a:rPr lang="en-US" sz="2200"/>
                <a:t> Quadrant 2</a:t>
              </a:r>
            </a:p>
          </p:txBody>
        </p:sp>
      </p:grpSp>
      <p:grpSp>
        <p:nvGrpSpPr>
          <p:cNvPr id="46094" name="Group 14"/>
          <p:cNvGrpSpPr>
            <a:grpSpLocks/>
          </p:cNvGrpSpPr>
          <p:nvPr/>
        </p:nvGrpSpPr>
        <p:grpSpPr bwMode="auto">
          <a:xfrm>
            <a:off x="754297" y="1238950"/>
            <a:ext cx="5348332" cy="6072241"/>
            <a:chOff x="431" y="482"/>
            <a:chExt cx="3056" cy="3470"/>
          </a:xfrm>
        </p:grpSpPr>
        <p:grpSp>
          <p:nvGrpSpPr>
            <p:cNvPr id="9226" name="Group 15"/>
            <p:cNvGrpSpPr>
              <a:grpSpLocks/>
            </p:cNvGrpSpPr>
            <p:nvPr/>
          </p:nvGrpSpPr>
          <p:grpSpPr bwMode="auto">
            <a:xfrm>
              <a:off x="884" y="482"/>
              <a:ext cx="2603" cy="2282"/>
              <a:chOff x="884" y="482"/>
              <a:chExt cx="2603" cy="2282"/>
            </a:xfrm>
          </p:grpSpPr>
          <p:pic>
            <p:nvPicPr>
              <p:cNvPr id="9228" name="Picture 16" descr="19h39-1TurnFS1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" y="482"/>
                <a:ext cx="892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9" name="Text Box 17"/>
              <p:cNvSpPr txBox="1">
                <a:spLocks noChangeArrowheads="1"/>
              </p:cNvSpPr>
              <p:nvPr/>
            </p:nvSpPr>
            <p:spPr bwMode="auto">
              <a:xfrm>
                <a:off x="884" y="2523"/>
                <a:ext cx="1368" cy="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rgbClr val="339966"/>
                  </a:buClr>
                  <a:buFont typeface="Wingdings" pitchFamily="2" charset="2"/>
                  <a:buChar char="ü"/>
                </a:pPr>
                <a:r>
                  <a:rPr lang="en-US" sz="2200"/>
                  <a:t> Quadrants 3&amp;4</a:t>
                </a:r>
              </a:p>
            </p:txBody>
          </p:sp>
        </p:grpSp>
        <p:sp>
          <p:nvSpPr>
            <p:cNvPr id="9227" name="Text Box 18"/>
            <p:cNvSpPr txBox="1">
              <a:spLocks noChangeArrowheads="1"/>
            </p:cNvSpPr>
            <p:nvPr/>
          </p:nvSpPr>
          <p:spPr bwMode="auto">
            <a:xfrm>
              <a:off x="431" y="3180"/>
              <a:ext cx="1665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solidFill>
                    <a:srgbClr val="003366"/>
                  </a:solidFill>
                </a:rPr>
                <a:t>19h35: 1st turn !, without correctors, almost nominal quads</a:t>
              </a:r>
            </a:p>
          </p:txBody>
        </p:sp>
      </p:grp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4620292" y="3590721"/>
            <a:ext cx="3332529" cy="41656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/>
              <a:t>Almost ‘On axis’ injection</a:t>
            </a:r>
          </a:p>
        </p:txBody>
      </p:sp>
    </p:spTree>
    <p:extLst>
      <p:ext uri="{BB962C8B-B14F-4D97-AF65-F5344CB8AC3E}">
        <p14:creationId xmlns:p14="http://schemas.microsoft.com/office/powerpoint/2010/main" val="16654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etas_bc_2"/>
          <p:cNvPicPr>
            <a:picLocks noChangeAspect="1" noChangeArrowheads="1"/>
          </p:cNvPicPr>
          <p:nvPr/>
        </p:nvPicPr>
        <p:blipFill>
          <a:blip r:embed="rId3" cstate="print"/>
          <a:srcRect l="3371" t="1498" r="6741" b="2621"/>
          <a:stretch>
            <a:fillRect/>
          </a:stretch>
        </p:blipFill>
        <p:spPr bwMode="auto">
          <a:xfrm>
            <a:off x="197768" y="1478687"/>
            <a:ext cx="9685100" cy="51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100750" tIns="50377" rIns="100750" bIns="50377"/>
          <a:lstStyle/>
          <a:p>
            <a:r>
              <a:rPr lang="en-US" dirty="0"/>
              <a:t>Day 1 Optics - Asymmetric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834151" y="4176716"/>
            <a:ext cx="3373252" cy="620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750" tIns="50377" rIns="100750" bIns="50377" rtlCol="0">
            <a:spAutoFit/>
          </a:bodyPr>
          <a:lstStyle/>
          <a:p>
            <a:r>
              <a:rPr lang="en-US" dirty="0"/>
              <a:t>Two </a:t>
            </a:r>
            <a:r>
              <a:rPr lang="en-US" dirty="0" err="1"/>
              <a:t>quadrupoles</a:t>
            </a:r>
            <a:r>
              <a:rPr lang="en-US" dirty="0"/>
              <a:t> in sector 8 where swapped!</a:t>
            </a:r>
            <a:endParaRPr lang="es-E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8A553C3-66E1-9F44-86CE-E0B16DEF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5237" r="12053" b="4961"/>
          <a:stretch>
            <a:fillRect/>
          </a:stretch>
        </p:blipFill>
        <p:spPr bwMode="auto">
          <a:xfrm>
            <a:off x="6448276" y="808037"/>
            <a:ext cx="3632349" cy="1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3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RF cavities:</a:t>
            </a:r>
          </a:p>
          <a:p>
            <a:pPr lvl="1"/>
            <a:r>
              <a:rPr lang="en-US" dirty="0"/>
              <a:t>Still conditioning cavities, with reduced voltage.</a:t>
            </a:r>
          </a:p>
          <a:p>
            <a:pPr lvl="1"/>
            <a:r>
              <a:rPr lang="en-US" dirty="0"/>
              <a:t>Problems with vacuum in some cavities.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Interlocks due to </a:t>
            </a:r>
            <a:r>
              <a:rPr lang="en-US" dirty="0" err="1"/>
              <a:t>waterflow</a:t>
            </a:r>
            <a:r>
              <a:rPr lang="en-US" dirty="0"/>
              <a:t> in the cooling.</a:t>
            </a:r>
          </a:p>
          <a:p>
            <a:pPr lvl="1"/>
            <a:r>
              <a:rPr lang="en-US" dirty="0"/>
              <a:t>Working with 4 to 6 cavities.</a:t>
            </a:r>
          </a:p>
          <a:p>
            <a:pPr lvl="1"/>
            <a:r>
              <a:rPr lang="en-US" dirty="0"/>
              <a:t>All this implies a reduction of the lifetime, </a:t>
            </a:r>
            <a:r>
              <a:rPr lang="en-US" dirty="0">
                <a:solidFill>
                  <a:srgbClr val="003300"/>
                </a:solidFill>
              </a:rPr>
              <a:t>but very few </a:t>
            </a:r>
            <a:r>
              <a:rPr lang="en-US" dirty="0" err="1">
                <a:solidFill>
                  <a:srgbClr val="003300"/>
                </a:solidFill>
              </a:rPr>
              <a:t>beamtime</a:t>
            </a:r>
            <a:r>
              <a:rPr lang="en-US" dirty="0">
                <a:solidFill>
                  <a:srgbClr val="003300"/>
                </a:solidFill>
              </a:rPr>
              <a:t> lost due to cavities.</a:t>
            </a:r>
          </a:p>
          <a:p>
            <a:r>
              <a:rPr lang="en-US" dirty="0">
                <a:solidFill>
                  <a:srgbClr val="003300"/>
                </a:solidFill>
              </a:rPr>
              <a:t>Orbit:</a:t>
            </a:r>
          </a:p>
          <a:p>
            <a:pPr lvl="1"/>
            <a:r>
              <a:rPr lang="en-US" dirty="0">
                <a:solidFill>
                  <a:srgbClr val="003300"/>
                </a:solidFill>
              </a:rPr>
              <a:t>Temperature stability in the tunnel. Orbit oscillations of ~10um with a period of 20 m. Solved by improving PID of the air conditioning.</a:t>
            </a:r>
          </a:p>
          <a:p>
            <a:pPr lvl="1"/>
            <a:r>
              <a:rPr lang="en-US" dirty="0"/>
              <a:t>Problems with getting good BBA offsets</a:t>
            </a:r>
          </a:p>
        </p:txBody>
      </p:sp>
      <p:pic>
        <p:nvPicPr>
          <p:cNvPr id="4" name="Picture 9" descr="IMG_0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9625" r="9793" b="7732"/>
          <a:stretch>
            <a:fillRect/>
          </a:stretch>
        </p:blipFill>
        <p:spPr bwMode="auto">
          <a:xfrm>
            <a:off x="1382713" y="2407587"/>
            <a:ext cx="1981200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2011-05-03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21732" r="21043" b="650"/>
          <a:stretch>
            <a:fillRect/>
          </a:stretch>
        </p:blipFill>
        <p:spPr bwMode="auto">
          <a:xfrm>
            <a:off x="5838668" y="2407587"/>
            <a:ext cx="1487644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3516313" y="3094037"/>
            <a:ext cx="2057400" cy="73358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021" hangingPunct="1">
              <a:lnSpc>
                <a:spcPct val="100000"/>
              </a:lnSpc>
              <a:buClrTx/>
              <a:buSzTx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9335" y="3246438"/>
            <a:ext cx="1955167" cy="353135"/>
          </a:xfrm>
          <a:prstGeom prst="rect">
            <a:avLst/>
          </a:prstGeom>
          <a:noFill/>
        </p:spPr>
        <p:txBody>
          <a:bodyPr wrap="none" lIns="91401" tIns="45701" rIns="91401" bIns="45701" rtlCol="0">
            <a:spAutoFit/>
          </a:bodyPr>
          <a:lstStyle/>
          <a:p>
            <a:r>
              <a:rPr lang="en-US" dirty="0"/>
              <a:t>New pick-up loop</a:t>
            </a:r>
          </a:p>
        </p:txBody>
      </p:sp>
    </p:spTree>
    <p:extLst>
      <p:ext uri="{BB962C8B-B14F-4D97-AF65-F5344CB8AC3E}">
        <p14:creationId xmlns:p14="http://schemas.microsoft.com/office/powerpoint/2010/main" val="147567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Obstacles in the vacuum chamber:</a:t>
            </a:r>
          </a:p>
          <a:p>
            <a:pPr lvl="1"/>
            <a:r>
              <a:rPr lang="en-US" dirty="0"/>
              <a:t>A RF finger in one of the injection kickers deform and </a:t>
            </a:r>
            <a:r>
              <a:rPr lang="en-US" dirty="0" err="1"/>
              <a:t>blcok</a:t>
            </a:r>
            <a:r>
              <a:rPr lang="en-US" dirty="0"/>
              <a:t> the beam. </a:t>
            </a:r>
            <a:r>
              <a:rPr lang="en-US" dirty="0">
                <a:solidFill>
                  <a:srgbClr val="00B050"/>
                </a:solidFill>
              </a:rPr>
              <a:t>Replaced in a few days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Vacuum problems:</a:t>
            </a:r>
          </a:p>
          <a:p>
            <a:pPr lvl="1"/>
            <a:r>
              <a:rPr lang="en-US" dirty="0"/>
              <a:t>Wrong design of one absorber, radiation hitting the chamber.</a:t>
            </a:r>
            <a:r>
              <a:rPr lang="en-US" dirty="0">
                <a:solidFill>
                  <a:srgbClr val="00B050"/>
                </a:solidFill>
              </a:rPr>
              <a:t> Solved with some extra copper</a:t>
            </a:r>
            <a:r>
              <a:rPr lang="en-US" dirty="0"/>
              <a:t>:</a:t>
            </a:r>
          </a:p>
        </p:txBody>
      </p:sp>
      <p:sp>
        <p:nvSpPr>
          <p:cNvPr id="4" name="AutoShape 2" descr="https://dl-web.dropbox.com/get/Photos/IMAG0278.jpg?w=acee92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l-web.dropbox.com/get/Photos/IMAG0278.jpg?w=acee9235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dl-web.dropbox.com/get/Photos/IMAG0278.jpg?w=acee923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6" y="2713041"/>
            <a:ext cx="2603501" cy="15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5" y="5151437"/>
            <a:ext cx="6589713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8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73E94-A2AB-A44D-AE81-8205CC47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Preparation time was well spend</a:t>
            </a:r>
          </a:p>
          <a:p>
            <a:pPr lvl="1"/>
            <a:r>
              <a:rPr lang="en-GB" dirty="0"/>
              <a:t>For example, excellent calibration of magnets</a:t>
            </a:r>
          </a:p>
          <a:p>
            <a:pPr lvl="1"/>
            <a:r>
              <a:rPr lang="en-GB" dirty="0"/>
              <a:t>Good model of the machine</a:t>
            </a:r>
          </a:p>
          <a:p>
            <a:pPr lvl="1"/>
            <a:r>
              <a:rPr lang="en-GB" dirty="0"/>
              <a:t>Collaboration with other light </a:t>
            </a:r>
            <a:r>
              <a:rPr lang="en-GB" dirty="0" err="1"/>
              <a:t>sourcesb</a:t>
            </a:r>
            <a:r>
              <a:rPr lang="en-GB" dirty="0"/>
              <a:t>(MML, BPMs)</a:t>
            </a:r>
          </a:p>
          <a:p>
            <a:pPr lvl="1"/>
            <a:r>
              <a:rPr lang="en-GB" dirty="0"/>
              <a:t>Good training</a:t>
            </a:r>
          </a:p>
          <a:p>
            <a:pPr lvl="1"/>
            <a:r>
              <a:rPr lang="en-GB" dirty="0"/>
              <a:t>Very good alignment </a:t>
            </a:r>
          </a:p>
          <a:p>
            <a:r>
              <a:rPr lang="en-GB" dirty="0"/>
              <a:t>Weak spots:</a:t>
            </a:r>
          </a:p>
          <a:p>
            <a:pPr lvl="1"/>
            <a:r>
              <a:rPr lang="en-GB" dirty="0"/>
              <a:t>Commissioning of Tango at the same time that the accelerator</a:t>
            </a:r>
          </a:p>
          <a:p>
            <a:pPr lvl="1"/>
            <a:r>
              <a:rPr lang="en-GB" dirty="0"/>
              <a:t>Understaffed</a:t>
            </a:r>
          </a:p>
          <a:p>
            <a:pPr lvl="2"/>
            <a:r>
              <a:rPr lang="en-GB" dirty="0"/>
              <a:t>In particular in RF</a:t>
            </a:r>
          </a:p>
          <a:p>
            <a:r>
              <a:rPr lang="en-GB" dirty="0"/>
              <a:t>Sometimes we had difficulties finding what was important for the </a:t>
            </a:r>
            <a:r>
              <a:rPr lang="en-GB" dirty="0" err="1"/>
              <a:t>BeamLines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0633B0-63C0-9048-AFA5-B6238A19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lessons</a:t>
            </a:r>
          </a:p>
        </p:txBody>
      </p:sp>
    </p:spTree>
    <p:extLst>
      <p:ext uri="{BB962C8B-B14F-4D97-AF65-F5344CB8AC3E}">
        <p14:creationId xmlns:p14="http://schemas.microsoft.com/office/powerpoint/2010/main" val="421580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/>
          <a:stretch>
            <a:fillRect/>
          </a:stretch>
        </p:blipFill>
        <p:spPr bwMode="auto">
          <a:xfrm>
            <a:off x="3531719" y="1199750"/>
            <a:ext cx="6191884" cy="61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765" y="2786934"/>
            <a:ext cx="3017187" cy="38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50" tIns="50377" rIns="100750" bIns="503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600">
                <a:latin typeface="Calibri" pitchFamily="34" charset="0"/>
              </a:rPr>
              <a:t>LINAC</a:t>
            </a:r>
          </a:p>
          <a:p>
            <a:pPr algn="ctr" eaLnBrk="1" hangingPunct="1"/>
            <a:r>
              <a:rPr lang="es-ES" sz="2200">
                <a:latin typeface="Calibri" pitchFamily="34" charset="0"/>
              </a:rPr>
              <a:t>100 Mev</a:t>
            </a:r>
          </a:p>
          <a:p>
            <a:pPr algn="ctr" eaLnBrk="1" hangingPunct="1"/>
            <a:r>
              <a:rPr lang="es-ES" sz="2200">
                <a:latin typeface="Calibri" pitchFamily="34" charset="0"/>
              </a:rPr>
              <a:t>Commissioned in 2008</a:t>
            </a:r>
          </a:p>
          <a:p>
            <a:pPr algn="ctr" eaLnBrk="1" hangingPunct="1"/>
            <a:endParaRPr lang="es-ES" sz="2600">
              <a:latin typeface="Calibri" pitchFamily="34" charset="0"/>
            </a:endParaRPr>
          </a:p>
          <a:p>
            <a:pPr algn="ctr" eaLnBrk="1" hangingPunct="1"/>
            <a:r>
              <a:rPr lang="es-ES" sz="2600">
                <a:latin typeface="Calibri" pitchFamily="34" charset="0"/>
              </a:rPr>
              <a:t>BOOSTER</a:t>
            </a:r>
          </a:p>
          <a:p>
            <a:pPr algn="ctr" eaLnBrk="1" hangingPunct="1"/>
            <a:r>
              <a:rPr lang="es-ES" sz="2200">
                <a:latin typeface="Calibri" pitchFamily="34" charset="0"/>
              </a:rPr>
              <a:t>100 MeV – 3 GeV</a:t>
            </a:r>
          </a:p>
          <a:p>
            <a:pPr algn="ctr" eaLnBrk="1" hangingPunct="1"/>
            <a:r>
              <a:rPr lang="es-ES" sz="2200">
                <a:latin typeface="Calibri" pitchFamily="34" charset="0"/>
              </a:rPr>
              <a:t>Commissioned in 2010</a:t>
            </a:r>
          </a:p>
          <a:p>
            <a:pPr algn="ctr" eaLnBrk="1" hangingPunct="1"/>
            <a:endParaRPr lang="es-ES" sz="2600">
              <a:latin typeface="Calibri" pitchFamily="34" charset="0"/>
            </a:endParaRPr>
          </a:p>
          <a:p>
            <a:pPr algn="ctr" eaLnBrk="1" hangingPunct="1"/>
            <a:r>
              <a:rPr lang="es-ES" sz="2600">
                <a:latin typeface="Calibri" pitchFamily="34" charset="0"/>
              </a:rPr>
              <a:t>STORAGE RING</a:t>
            </a:r>
          </a:p>
          <a:p>
            <a:pPr algn="ctr" eaLnBrk="1" hangingPunct="1"/>
            <a:r>
              <a:rPr lang="es-ES" sz="2200">
                <a:latin typeface="Calibri" pitchFamily="34" charset="0"/>
              </a:rPr>
              <a:t>3 GeV</a:t>
            </a:r>
          </a:p>
          <a:p>
            <a:pPr algn="ctr" eaLnBrk="1" hangingPunct="1"/>
            <a:r>
              <a:rPr lang="es-ES" sz="2200">
                <a:latin typeface="Calibri" pitchFamily="34" charset="0"/>
              </a:rPr>
              <a:t>Commissioned in 2011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341645" y="3024923"/>
            <a:ext cx="5635349" cy="316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50" tIns="50377" rIns="100750" bIns="50377">
            <a:spAutoFit/>
          </a:bodyPr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658415" y="4214872"/>
            <a:ext cx="20651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50" tIns="50377" rIns="100750" bIns="50377">
            <a:spAutoFit/>
          </a:bodyPr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134445" y="5326073"/>
            <a:ext cx="15085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50" tIns="50377" rIns="100750" bIns="50377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8B9B1-EDD1-1341-950C-B4A8EB765883}"/>
              </a:ext>
            </a:extLst>
          </p:cNvPr>
          <p:cNvSpPr txBox="1"/>
          <p:nvPr/>
        </p:nvSpPr>
        <p:spPr>
          <a:xfrm>
            <a:off x="620712" y="1798637"/>
            <a:ext cx="112723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C=270 m</a:t>
            </a:r>
          </a:p>
        </p:txBody>
      </p:sp>
    </p:spTree>
    <p:extLst>
      <p:ext uri="{BB962C8B-B14F-4D97-AF65-F5344CB8AC3E}">
        <p14:creationId xmlns:p14="http://schemas.microsoft.com/office/powerpoint/2010/main" val="143889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100750" tIns="50377" rIns="100750" bIns="50377"/>
          <a:lstStyle/>
          <a:p>
            <a:r>
              <a:rPr lang="en-US" dirty="0"/>
              <a:t>SR Summary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4452938" cy="5476875"/>
          </a:xfrm>
        </p:spPr>
        <p:txBody>
          <a:bodyPr/>
          <a:lstStyle/>
          <a:p>
            <a:r>
              <a:rPr lang="en-US" dirty="0"/>
              <a:t>Parameters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21312" y="1731962"/>
            <a:ext cx="4452937" cy="5476875"/>
          </a:xfrm>
        </p:spPr>
        <p:txBody>
          <a:bodyPr/>
          <a:lstStyle/>
          <a:p>
            <a:r>
              <a:rPr lang="en-US" dirty="0"/>
              <a:t>Remarks:</a:t>
            </a:r>
          </a:p>
          <a:p>
            <a:pPr lvl="1"/>
            <a:r>
              <a:rPr lang="en-US" dirty="0"/>
              <a:t>24 straight sections:</a:t>
            </a:r>
          </a:p>
          <a:p>
            <a:pPr lvl="2"/>
            <a:r>
              <a:rPr lang="en-US" dirty="0"/>
              <a:t>4 x 8 m -&gt; 3 free for ID</a:t>
            </a:r>
          </a:p>
          <a:p>
            <a:pPr lvl="2"/>
            <a:r>
              <a:rPr lang="en-US" dirty="0"/>
              <a:t>12 x 4.3 m -&gt; all free</a:t>
            </a:r>
          </a:p>
          <a:p>
            <a:pPr lvl="2"/>
            <a:r>
              <a:rPr lang="en-US" dirty="0"/>
              <a:t>8 x 2.4 m -&gt; RF, diagnostic</a:t>
            </a:r>
          </a:p>
          <a:p>
            <a:pPr lvl="1"/>
            <a:r>
              <a:rPr lang="en-US" dirty="0"/>
              <a:t>38 % of the circumference for straight sections.</a:t>
            </a:r>
          </a:p>
          <a:p>
            <a:pPr lvl="1"/>
            <a:endParaRPr lang="es-ES" dirty="0"/>
          </a:p>
        </p:txBody>
      </p:sp>
      <p:pic>
        <p:nvPicPr>
          <p:cNvPr id="7" name="Picture 1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51" y="2271708"/>
            <a:ext cx="5080564" cy="480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224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6" name="Picture 2" descr="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081458"/>
            <a:ext cx="10120878" cy="62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7508" name="Rectangle 4"/>
          <p:cNvSpPr>
            <a:spLocks noChangeArrowheads="1"/>
          </p:cNvSpPr>
          <p:nvPr/>
        </p:nvSpPr>
        <p:spPr bwMode="auto">
          <a:xfrm>
            <a:off x="238018" y="5890278"/>
            <a:ext cx="9723603" cy="124238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50" tIns="50377" rIns="100750" bIns="50377" anchor="ctr">
            <a:spAutoFit/>
          </a:bodyPr>
          <a:lstStyle/>
          <a:p>
            <a:r>
              <a:rPr lang="en-GB" sz="2600" b="1">
                <a:solidFill>
                  <a:schemeClr val="bg1"/>
                </a:solidFill>
              </a:rPr>
              <a:t>16th of March 2011: </a:t>
            </a:r>
          </a:p>
          <a:p>
            <a:r>
              <a:rPr lang="en-GB" sz="2600" b="1">
                <a:solidFill>
                  <a:schemeClr val="bg1"/>
                </a:solidFill>
              </a:rPr>
              <a:t>A historical day of the ALBA – project, 20 mA stored beam </a:t>
            </a:r>
          </a:p>
          <a:p>
            <a:r>
              <a:rPr lang="en-GB" sz="2600" b="1">
                <a:solidFill>
                  <a:schemeClr val="bg1"/>
                </a:solidFill>
              </a:rPr>
              <a:t>The Accelerator Division is celebrating this success.</a:t>
            </a:r>
            <a:endParaRPr lang="en-GB" sz="26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1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Commissioning plan ready nearly 1 year in advance</a:t>
            </a:r>
          </a:p>
          <a:p>
            <a:r>
              <a:rPr lang="en-US" dirty="0"/>
              <a:t>Training of operators and team members during this year (accelerator physics, control system, basic GUIs, basic procedures).</a:t>
            </a:r>
          </a:p>
          <a:p>
            <a:r>
              <a:rPr lang="en-US" dirty="0"/>
              <a:t>License for the supervisors and operators.</a:t>
            </a:r>
          </a:p>
          <a:p>
            <a:r>
              <a:rPr lang="en-US" dirty="0"/>
              <a:t>Pre-commissioning of subcomponents before start of the commissioning.</a:t>
            </a:r>
          </a:p>
          <a:p>
            <a:r>
              <a:rPr lang="en-US" dirty="0"/>
              <a:t>Booster already commissioned -&gt; a lot of experience already with most of the Control System, Diagnostics, OPIs and Physics apps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Commissioning preparations</a:t>
            </a:r>
          </a:p>
        </p:txBody>
      </p:sp>
    </p:spTree>
    <p:extLst>
      <p:ext uri="{BB962C8B-B14F-4D97-AF65-F5344CB8AC3E}">
        <p14:creationId xmlns:p14="http://schemas.microsoft.com/office/powerpoint/2010/main" val="428966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5B09C8-6CF7-8744-BD92-EF4DD44A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Shift organization:</a:t>
            </a:r>
          </a:p>
          <a:p>
            <a:pPr lvl="1"/>
            <a:r>
              <a:rPr lang="en-GB" dirty="0"/>
              <a:t>1 Supervisor (we were only 3)</a:t>
            </a:r>
          </a:p>
          <a:p>
            <a:pPr lvl="1"/>
            <a:r>
              <a:rPr lang="en-GB" dirty="0"/>
              <a:t>1 operator</a:t>
            </a:r>
          </a:p>
          <a:p>
            <a:pPr lvl="1"/>
            <a:r>
              <a:rPr lang="en-GB" dirty="0"/>
              <a:t>At least one other expert</a:t>
            </a:r>
          </a:p>
          <a:p>
            <a:pPr lvl="1"/>
            <a:r>
              <a:rPr lang="en-GB" dirty="0"/>
              <a:t>On call support from support groups</a:t>
            </a:r>
          </a:p>
          <a:p>
            <a:r>
              <a:rPr lang="en-GB" dirty="0"/>
              <a:t>Weekly planning with objectives</a:t>
            </a:r>
          </a:p>
          <a:p>
            <a:pPr lvl="1"/>
            <a:r>
              <a:rPr lang="en-GB" dirty="0"/>
              <a:t>Daily meeting to recheck planning</a:t>
            </a:r>
          </a:p>
          <a:p>
            <a:pPr lvl="1"/>
            <a:r>
              <a:rPr lang="en-GB" dirty="0"/>
              <a:t>Simulations for the expected settings and results</a:t>
            </a:r>
          </a:p>
          <a:p>
            <a:pPr lvl="2"/>
            <a:r>
              <a:rPr lang="en-GB" dirty="0"/>
              <a:t>Make everyone aware of the expectations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751BF-5FB6-4843-83A6-52DB7736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3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Commissioning plan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3052" y="1339539"/>
            <a:ext cx="7282329" cy="17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First try over one week-end: </a:t>
            </a:r>
            <a:r>
              <a:rPr lang="en-US" u="sng" dirty="0"/>
              <a:t>4 shifts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2 intensive weeks: </a:t>
            </a:r>
            <a:r>
              <a:rPr lang="en-US" u="sng" dirty="0"/>
              <a:t>2 shifts/day</a:t>
            </a:r>
            <a:r>
              <a:rPr lang="en-US" dirty="0"/>
              <a:t> for 10 consecutive days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Teams of 1 operator, 1 supervisor, plus 1 accelerator team member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Normal commissioning: </a:t>
            </a:r>
            <a:r>
              <a:rPr lang="en-US" u="sng" dirty="0"/>
              <a:t>9 shifts/week</a:t>
            </a:r>
            <a:endParaRPr lang="en-US" dirty="0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Total commissioning phase I :  </a:t>
            </a:r>
            <a:r>
              <a:rPr lang="en-US" u="sng" dirty="0"/>
              <a:t>90 shifts (8 hours/shift): 720 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73797" y="3023974"/>
            <a:ext cx="7304953" cy="4261067"/>
            <a:chOff x="385" y="1706"/>
            <a:chExt cx="4174" cy="243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706"/>
              <a:ext cx="4174" cy="2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926" y="2142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928" y="2278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06" y="2142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742" y="2142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924" y="2142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105" y="2142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286" y="2142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43" y="2278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425" y="2278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606" y="2278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742" y="2278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924" y="2278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105" y="2278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425" y="2414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6" y="2414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742" y="2414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924" y="2414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105" y="2414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425" y="2550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06" y="2550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42" y="2550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924" y="2550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383" y="3185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884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8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066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202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383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8" y="3457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884" y="3457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066" y="3457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247" y="3457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383" y="3457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064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245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427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08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744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064" y="3457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45" y="3457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27" y="3457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608" y="3457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744" y="3457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42" y="3185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924" y="3185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105" y="3185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425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561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924" y="3321"/>
              <a:ext cx="136" cy="284"/>
            </a:xfrm>
            <a:prstGeom prst="ellipse">
              <a:avLst/>
            </a:prstGeom>
            <a:solidFill>
              <a:srgbClr val="0066FF">
                <a:alpha val="30196"/>
              </a:srgb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742" y="3321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4105" y="3321"/>
              <a:ext cx="136" cy="28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136256" y="4317729"/>
            <a:ext cx="238015" cy="509854"/>
          </a:xfrm>
          <a:prstGeom prst="ellipse">
            <a:avLst/>
          </a:prstGeom>
          <a:solidFill>
            <a:srgbClr val="0066FF">
              <a:alpha val="30196"/>
            </a:srgbClr>
          </a:solidFill>
          <a:ln w="9525" algn="ctr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50" tIns="50377" rIns="100750" bIns="50377" anchor="ctr">
            <a:spAutoFit/>
          </a:bodyPr>
          <a:lstStyle/>
          <a:p>
            <a:endParaRPr lang="en-US"/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8136256" y="4951202"/>
            <a:ext cx="238015" cy="509854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 algn="ctr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50" tIns="50377" rIns="100750" bIns="50377" anchor="ctr">
            <a:spAutoFit/>
          </a:bodyPr>
          <a:lstStyle/>
          <a:p>
            <a:endParaRPr lang="en-US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8453025" y="4373163"/>
            <a:ext cx="1099308" cy="42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200">
                <a:solidFill>
                  <a:srgbClr val="0000FF"/>
                </a:solidFill>
              </a:rPr>
              <a:t>2 shifts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8453025" y="5008384"/>
            <a:ext cx="957933" cy="42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200">
                <a:solidFill>
                  <a:schemeClr val="hlink"/>
                </a:solidFill>
              </a:rPr>
              <a:t>1 shift</a:t>
            </a:r>
          </a:p>
        </p:txBody>
      </p:sp>
    </p:spTree>
    <p:extLst>
      <p:ext uri="{BB962C8B-B14F-4D97-AF65-F5344CB8AC3E}">
        <p14:creationId xmlns:p14="http://schemas.microsoft.com/office/powerpoint/2010/main" val="394433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BL commissioning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2" t="17708" r="9036" b="9309"/>
          <a:stretch>
            <a:fillRect/>
          </a:stretch>
        </p:blipFill>
        <p:spPr bwMode="auto">
          <a:xfrm>
            <a:off x="466725" y="1844675"/>
            <a:ext cx="38481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617662" y="2636838"/>
            <a:ext cx="576263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778252" y="3500438"/>
            <a:ext cx="576263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193925" y="3213100"/>
            <a:ext cx="15843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1" rIns="91401" bIns="45701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407510">
            <a:off x="2464272" y="3215511"/>
            <a:ext cx="1297631" cy="29998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1" tIns="45701" rIns="91401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TRANSITION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4643438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7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Commissioning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22th of November 2010</a:t>
            </a:r>
            <a:r>
              <a:rPr lang="en-US" dirty="0"/>
              <a:t>: The storage ring was assembled (without ID’s) and ready for commissioning, but the CNS certificate was missing. It was decided to install the out of vacuum </a:t>
            </a:r>
            <a:r>
              <a:rPr lang="en-US" dirty="0" err="1"/>
              <a:t>undulators</a:t>
            </a:r>
            <a:r>
              <a:rPr lang="en-US" dirty="0"/>
              <a:t>. This means the commissioning has to be made with 3 small vacuum chambers (+/- 4 mm) </a:t>
            </a:r>
          </a:p>
          <a:p>
            <a:r>
              <a:rPr lang="en-US" b="1" dirty="0"/>
              <a:t>1.) Phase</a:t>
            </a:r>
            <a:r>
              <a:rPr lang="en-US" dirty="0"/>
              <a:t>:  Weekend 12th/13th February 2011: For this weekend we got from CNS the allowance for the storage ring injection and one turn. We realized the miss-positioning of on BTS </a:t>
            </a:r>
            <a:r>
              <a:rPr lang="en-US" dirty="0" err="1"/>
              <a:t>quadrupole</a:t>
            </a:r>
            <a:r>
              <a:rPr lang="en-US" dirty="0"/>
              <a:t> and had a problem with the kicker power supplies. In general no success, beam into the first bending magnet of the storage ring.  </a:t>
            </a:r>
          </a:p>
          <a:p>
            <a:r>
              <a:rPr lang="en-US" b="1" dirty="0"/>
              <a:t>2.) Phase</a:t>
            </a:r>
            <a:r>
              <a:rPr lang="en-US" dirty="0"/>
              <a:t>: March - June 2011: We got the allowance from the CNS for the commissioning of the machine at the 8th of March 2011. We commissioned the storage ring very successful until 10th of June.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3614"/>
      </p:ext>
    </p:extLst>
  </p:cSld>
  <p:clrMapOvr>
    <a:masterClrMapping/>
  </p:clrMapOvr>
</p:sld>
</file>

<file path=ppt/theme/theme1.xml><?xml version="1.0" encoding="utf-8"?>
<a:theme xmlns:a="http://schemas.openxmlformats.org/drawingml/2006/main" name="ESLS2011BD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1.thmx</Template>
  <TotalTime>6086</TotalTime>
  <Words>886</Words>
  <Application>Microsoft Macintosh PowerPoint</Application>
  <PresentationFormat>Custom</PresentationFormat>
  <Paragraphs>113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Monotype Corsiva</vt:lpstr>
      <vt:lpstr>Tahoma</vt:lpstr>
      <vt:lpstr>Times New Roman</vt:lpstr>
      <vt:lpstr>Wingdings</vt:lpstr>
      <vt:lpstr>ESLS2011BD</vt:lpstr>
      <vt:lpstr>PowerPoint Presentation</vt:lpstr>
      <vt:lpstr>Overview</vt:lpstr>
      <vt:lpstr>SR Summary</vt:lpstr>
      <vt:lpstr>PowerPoint Presentation</vt:lpstr>
      <vt:lpstr>SR Commissioning preparations</vt:lpstr>
      <vt:lpstr>PowerPoint Presentation</vt:lpstr>
      <vt:lpstr>SR Commissioning plan</vt:lpstr>
      <vt:lpstr>Transition to BL commissioning</vt:lpstr>
      <vt:lpstr>Storage Ring Commissioning  </vt:lpstr>
      <vt:lpstr>PowerPoint Presentation</vt:lpstr>
      <vt:lpstr>Main difficulties during commissioning</vt:lpstr>
      <vt:lpstr>PowerPoint Presentation</vt:lpstr>
      <vt:lpstr>Day 1 Optics - Asymmetric</vt:lpstr>
      <vt:lpstr>PowerPoint Presentation</vt:lpstr>
      <vt:lpstr>PowerPoint Presentation</vt:lpstr>
      <vt:lpstr>Some lessons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of ALBA: Experiences with High Level Software</dc:title>
  <dc:creator>Marc Muñoz Alfonso</dc:creator>
  <cp:lastModifiedBy>Marc Munoz</cp:lastModifiedBy>
  <cp:revision>160</cp:revision>
  <cp:lastPrinted>1601-01-01T00:00:00Z</cp:lastPrinted>
  <dcterms:created xsi:type="dcterms:W3CDTF">2012-01-28T17:00:06Z</dcterms:created>
  <dcterms:modified xsi:type="dcterms:W3CDTF">2018-10-16T14:34:57Z</dcterms:modified>
</cp:coreProperties>
</file>