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8" r:id="rId2"/>
  </p:sldMasterIdLst>
  <p:notesMasterIdLst>
    <p:notesMasterId r:id="rId19"/>
  </p:notesMasterIdLst>
  <p:sldIdLst>
    <p:sldId id="994" r:id="rId3"/>
    <p:sldId id="995" r:id="rId4"/>
    <p:sldId id="389" r:id="rId5"/>
    <p:sldId id="260" r:id="rId6"/>
    <p:sldId id="910" r:id="rId7"/>
    <p:sldId id="1000" r:id="rId8"/>
    <p:sldId id="999" r:id="rId9"/>
    <p:sldId id="997" r:id="rId10"/>
    <p:sldId id="658" r:id="rId11"/>
    <p:sldId id="659" r:id="rId12"/>
    <p:sldId id="450" r:id="rId13"/>
    <p:sldId id="695" r:id="rId14"/>
    <p:sldId id="652" r:id="rId15"/>
    <p:sldId id="696" r:id="rId16"/>
    <p:sldId id="1002" r:id="rId17"/>
    <p:sldId id="1001" r:id="rId18"/>
  </p:sldIdLst>
  <p:sldSz cx="9906000" cy="6858000" type="A4"/>
  <p:notesSz cx="6858000" cy="9144000"/>
  <p:defaultTextStyle>
    <a:defPPr marL="0" marR="0" indent="0" algn="l" defTabSz="673547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26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29935" marR="29935" indent="0" algn="l" defTabSz="67354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84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Gill Sans"/>
        <a:ea typeface="Gill Sans"/>
        <a:cs typeface="Gill Sans"/>
        <a:sym typeface="Gill Sans"/>
      </a:defRPr>
    </a:lvl1pPr>
    <a:lvl2pPr marL="29935" marR="29935" indent="252580" algn="l" defTabSz="67354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84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Gill Sans"/>
        <a:ea typeface="Gill Sans"/>
        <a:cs typeface="Gill Sans"/>
        <a:sym typeface="Gill Sans"/>
      </a:defRPr>
    </a:lvl2pPr>
    <a:lvl3pPr marL="29935" marR="29935" indent="505160" algn="l" defTabSz="67354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84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Gill Sans"/>
        <a:ea typeface="Gill Sans"/>
        <a:cs typeface="Gill Sans"/>
        <a:sym typeface="Gill Sans"/>
      </a:defRPr>
    </a:lvl3pPr>
    <a:lvl4pPr marL="29935" marR="29935" indent="757740" algn="l" defTabSz="67354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84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Gill Sans"/>
        <a:ea typeface="Gill Sans"/>
        <a:cs typeface="Gill Sans"/>
        <a:sym typeface="Gill Sans"/>
      </a:defRPr>
    </a:lvl4pPr>
    <a:lvl5pPr marL="29935" marR="29935" indent="1010321" algn="l" defTabSz="67354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84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Gill Sans"/>
        <a:ea typeface="Gill Sans"/>
        <a:cs typeface="Gill Sans"/>
        <a:sym typeface="Gill Sans"/>
      </a:defRPr>
    </a:lvl5pPr>
    <a:lvl6pPr marL="29935" marR="29935" indent="1262901" algn="l" defTabSz="67354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84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Gill Sans"/>
        <a:ea typeface="Gill Sans"/>
        <a:cs typeface="Gill Sans"/>
        <a:sym typeface="Gill Sans"/>
      </a:defRPr>
    </a:lvl6pPr>
    <a:lvl7pPr marL="29935" marR="29935" indent="1515481" algn="l" defTabSz="67354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84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Gill Sans"/>
        <a:ea typeface="Gill Sans"/>
        <a:cs typeface="Gill Sans"/>
        <a:sym typeface="Gill Sans"/>
      </a:defRPr>
    </a:lvl7pPr>
    <a:lvl8pPr marL="29935" marR="29935" indent="1768061" algn="l" defTabSz="67354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84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Gill Sans"/>
        <a:ea typeface="Gill Sans"/>
        <a:cs typeface="Gill Sans"/>
        <a:sym typeface="Gill Sans"/>
      </a:defRPr>
    </a:lvl8pPr>
    <a:lvl9pPr marL="29935" marR="29935" indent="2020641" algn="l" defTabSz="67354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84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7"/>
    <p:restoredTop sz="94559"/>
  </p:normalViewPr>
  <p:slideViewPr>
    <p:cSldViewPr snapToGrid="0" snapToObjects="1">
      <p:cViewPr varScale="1">
        <p:scale>
          <a:sx n="132" d="100"/>
          <a:sy n="132" d="100"/>
        </p:scale>
        <p:origin x="1248" y="18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-20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26135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30322" latinLnBrk="0">
      <a:defRPr sz="1621">
        <a:latin typeface="Lucida Grande"/>
        <a:ea typeface="Lucida Grande"/>
        <a:cs typeface="Lucida Grande"/>
        <a:sym typeface="Lucida Grande"/>
      </a:defRPr>
    </a:lvl1pPr>
    <a:lvl2pPr indent="168387" defTabSz="430322" latinLnBrk="0">
      <a:defRPr sz="1621">
        <a:latin typeface="Lucida Grande"/>
        <a:ea typeface="Lucida Grande"/>
        <a:cs typeface="Lucida Grande"/>
        <a:sym typeface="Lucida Grande"/>
      </a:defRPr>
    </a:lvl2pPr>
    <a:lvl3pPr indent="336774" defTabSz="430322" latinLnBrk="0">
      <a:defRPr sz="1621">
        <a:latin typeface="Lucida Grande"/>
        <a:ea typeface="Lucida Grande"/>
        <a:cs typeface="Lucida Grande"/>
        <a:sym typeface="Lucida Grande"/>
      </a:defRPr>
    </a:lvl3pPr>
    <a:lvl4pPr indent="505160" defTabSz="430322" latinLnBrk="0">
      <a:defRPr sz="1621">
        <a:latin typeface="Lucida Grande"/>
        <a:ea typeface="Lucida Grande"/>
        <a:cs typeface="Lucida Grande"/>
        <a:sym typeface="Lucida Grande"/>
      </a:defRPr>
    </a:lvl4pPr>
    <a:lvl5pPr indent="673547" defTabSz="430322" latinLnBrk="0">
      <a:defRPr sz="1621">
        <a:latin typeface="Lucida Grande"/>
        <a:ea typeface="Lucida Grande"/>
        <a:cs typeface="Lucida Grande"/>
        <a:sym typeface="Lucida Grande"/>
      </a:defRPr>
    </a:lvl5pPr>
    <a:lvl6pPr indent="841934" defTabSz="430322" latinLnBrk="0">
      <a:defRPr sz="1621">
        <a:latin typeface="Lucida Grande"/>
        <a:ea typeface="Lucida Grande"/>
        <a:cs typeface="Lucida Grande"/>
        <a:sym typeface="Lucida Grande"/>
      </a:defRPr>
    </a:lvl6pPr>
    <a:lvl7pPr indent="1010321" defTabSz="430322" latinLnBrk="0">
      <a:defRPr sz="1621">
        <a:latin typeface="Lucida Grande"/>
        <a:ea typeface="Lucida Grande"/>
        <a:cs typeface="Lucida Grande"/>
        <a:sym typeface="Lucida Grande"/>
      </a:defRPr>
    </a:lvl7pPr>
    <a:lvl8pPr indent="1178707" defTabSz="430322" latinLnBrk="0">
      <a:defRPr sz="1621">
        <a:latin typeface="Lucida Grande"/>
        <a:ea typeface="Lucida Grande"/>
        <a:cs typeface="Lucida Grande"/>
        <a:sym typeface="Lucida Grande"/>
      </a:defRPr>
    </a:lvl8pPr>
    <a:lvl9pPr indent="1347094" defTabSz="430322" latinLnBrk="0">
      <a:defRPr sz="1621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regular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crosscheck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laboratory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requests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sub-TG3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instrument teams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checklist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To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aligned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instrument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construction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aim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plans for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system.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equipment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plans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integration and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safety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NOT part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instrument TG3 process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itself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A3649-C1BE-0348-9AF9-CB749DEB2D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12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A3649-C1BE-0348-9AF9-CB749DEB2D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05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A3649-C1BE-0348-9AF9-CB749DEB2D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70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2A658A-EC88-1048-A0DC-D27764863C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070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A3649-C1BE-0348-9AF9-CB749DEB2D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6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3406579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2018-11-27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610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7181850" y="274644"/>
            <a:ext cx="222885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95300" y="274644"/>
            <a:ext cx="652145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2018-11-27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5854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sv-SE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2018-11-27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329" y="260650"/>
            <a:ext cx="1794200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78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42971" y="2"/>
            <a:ext cx="6242843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353244" y="1452399"/>
            <a:ext cx="1050442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672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642974" y="1955803"/>
            <a:ext cx="5164190" cy="3780620"/>
          </a:xfrm>
        </p:spPr>
        <p:txBody>
          <a:bodyPr lIns="0" tIns="0" rIns="0" bIns="0">
            <a:noAutofit/>
          </a:bodyPr>
          <a:lstStyle>
            <a:lvl1pPr marL="342780" indent="-342780" algn="l">
              <a:lnSpc>
                <a:spcPct val="90000"/>
              </a:lnSpc>
              <a:buFont typeface="Arial"/>
              <a:buChar char="•"/>
              <a:defRPr sz="2400">
                <a:solidFill>
                  <a:schemeClr val="bg1"/>
                </a:solidFill>
              </a:defRPr>
            </a:lvl1pPr>
            <a:lvl2pPr marL="4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42971" y="2"/>
            <a:ext cx="6242843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6" name="Rektangel med rundade hörn 5"/>
          <p:cNvSpPr/>
          <p:nvPr userDrawn="1"/>
        </p:nvSpPr>
        <p:spPr>
          <a:xfrm>
            <a:off x="6723012" y="1955803"/>
            <a:ext cx="2685627" cy="2479040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sv-SE" sz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Rak 5"/>
          <p:cNvCxnSpPr/>
          <p:nvPr userDrawn="1"/>
        </p:nvCxnSpPr>
        <p:spPr>
          <a:xfrm>
            <a:off x="-353244" y="1452399"/>
            <a:ext cx="1050442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414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bild text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642974" y="1955803"/>
            <a:ext cx="5164190" cy="3780620"/>
          </a:xfrm>
        </p:spPr>
        <p:txBody>
          <a:bodyPr lIns="0" tIns="0" rIns="0" bIns="0">
            <a:noAutofit/>
          </a:bodyPr>
          <a:lstStyle>
            <a:lvl1pPr marL="396761" marR="0" indent="-342780" algn="l" defTabSz="45703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chemeClr val="bg1"/>
                </a:solidFill>
              </a:defRPr>
            </a:lvl1pPr>
            <a:lvl2pPr marL="647772" marR="0" indent="-233918" algn="l" defTabSz="45703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FFFFFF"/>
                </a:solidFill>
              </a:defRPr>
            </a:lvl2pPr>
            <a:lvl3pPr marL="91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  <a:p>
            <a:pPr lvl="1"/>
            <a:r>
              <a:rPr lang="sv-SE" dirty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42971" y="2"/>
            <a:ext cx="6242843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/>
              <a:t>Blue bullet page</a:t>
            </a:r>
          </a:p>
        </p:txBody>
      </p:sp>
      <p:cxnSp>
        <p:nvCxnSpPr>
          <p:cNvPr id="4" name="Rak 5"/>
          <p:cNvCxnSpPr/>
          <p:nvPr userDrawn="1"/>
        </p:nvCxnSpPr>
        <p:spPr>
          <a:xfrm>
            <a:off x="-353244" y="1452399"/>
            <a:ext cx="1050442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759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bil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642974" y="1955803"/>
            <a:ext cx="5164190" cy="3780620"/>
          </a:xfrm>
        </p:spPr>
        <p:txBody>
          <a:bodyPr lIns="0" tIns="0" rIns="0" bIns="0">
            <a:noAutofit/>
          </a:bodyPr>
          <a:lstStyle>
            <a:lvl1pPr marL="396761" marR="0" indent="-342780" algn="l" defTabSz="457039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 sz="2400" b="0">
                <a:solidFill>
                  <a:srgbClr val="0094CA"/>
                </a:solidFill>
              </a:defRPr>
            </a:lvl1pPr>
            <a:lvl2pPr marL="647772" marR="0" indent="-233918" algn="l" defTabSz="45703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75000"/>
              <a:buFont typeface="Lucida Grande"/>
              <a:buChar char="-"/>
              <a:tabLst/>
              <a:defRPr sz="1800" baseline="0">
                <a:solidFill>
                  <a:srgbClr val="0094CA"/>
                </a:solidFill>
              </a:defRPr>
            </a:lvl2pPr>
            <a:lvl3pPr marL="91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  <a:p>
            <a:pPr lvl="1"/>
            <a:r>
              <a:rPr lang="sv-SE" dirty="0"/>
              <a:t>Test sub bullet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42971" y="2"/>
            <a:ext cx="6242843" cy="144145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sv-SE"/>
              <a:t>White bullet page</a:t>
            </a:r>
          </a:p>
        </p:txBody>
      </p:sp>
      <p:cxnSp>
        <p:nvCxnSpPr>
          <p:cNvPr id="4" name="Rak 5"/>
          <p:cNvCxnSpPr/>
          <p:nvPr userDrawn="1"/>
        </p:nvCxnSpPr>
        <p:spPr>
          <a:xfrm>
            <a:off x="-353244" y="1452399"/>
            <a:ext cx="1050442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584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7156" y="6"/>
            <a:ext cx="6573046" cy="1441531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17499" y="1964946"/>
            <a:ext cx="7081099" cy="4038981"/>
          </a:xfrm>
        </p:spPr>
        <p:txBody>
          <a:bodyPr/>
          <a:lstStyle>
            <a:lvl1pPr marL="0" indent="0">
              <a:buNone/>
              <a:defRPr/>
            </a:lvl1pPr>
            <a:lvl2pPr marL="457039" indent="0">
              <a:buNone/>
              <a:defRPr/>
            </a:lvl2pPr>
            <a:lvl3pPr marL="914079" indent="0">
              <a:buNone/>
              <a:defRPr/>
            </a:lvl3pPr>
            <a:lvl4pPr marL="1371119" indent="0">
              <a:buNone/>
              <a:defRPr/>
            </a:lvl4pPr>
            <a:lvl5pPr marL="1828158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C0C22-9EDB-E14B-9D1D-02359A0D0385}" type="datetime1">
              <a:rPr lang="en-US" smtClean="0">
                <a:latin typeface="Calibri"/>
              </a:rPr>
              <a:pPr/>
              <a:t>11/27/18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53244" y="1452399"/>
            <a:ext cx="1050442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618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8" y="4406904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8" y="2906719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5BB91-6E5D-4E44-A313-B74B25380F86}" type="datetime1">
              <a:rPr lang="en-US" smtClean="0">
                <a:latin typeface="Calibri"/>
              </a:rPr>
              <a:pPr/>
              <a:t>11/27/18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7" name="Rak 7"/>
          <p:cNvCxnSpPr/>
          <p:nvPr userDrawn="1"/>
        </p:nvCxnSpPr>
        <p:spPr>
          <a:xfrm>
            <a:off x="-353244" y="1452399"/>
            <a:ext cx="1050442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337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95301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0FE33-BB3B-F54C-A8F8-03B587A53342}" type="datetime1">
              <a:rPr lang="en-US" smtClean="0">
                <a:latin typeface="Calibri"/>
              </a:rPr>
              <a:pPr/>
              <a:t>11/27/18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53244" y="1452399"/>
            <a:ext cx="1050442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917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2018-11-27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8310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4" y="1535115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9" indent="0">
              <a:buNone/>
              <a:defRPr sz="1800" b="1"/>
            </a:lvl3pPr>
            <a:lvl4pPr marL="1371119" indent="0">
              <a:buNone/>
              <a:defRPr sz="1600" b="1"/>
            </a:lvl4pPr>
            <a:lvl5pPr marL="1828158" indent="0">
              <a:buNone/>
              <a:defRPr sz="1600" b="1"/>
            </a:lvl5pPr>
            <a:lvl6pPr marL="2285198" indent="0">
              <a:buNone/>
              <a:defRPr sz="1600" b="1"/>
            </a:lvl6pPr>
            <a:lvl7pPr marL="2742238" indent="0">
              <a:buNone/>
              <a:defRPr sz="1600" b="1"/>
            </a:lvl7pPr>
            <a:lvl8pPr marL="3199277" indent="0">
              <a:buNone/>
              <a:defRPr sz="1600" b="1"/>
            </a:lvl8pPr>
            <a:lvl9pPr marL="365631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4" y="2174877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8" y="1535115"/>
            <a:ext cx="43785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9" indent="0">
              <a:buNone/>
              <a:defRPr sz="1800" b="1"/>
            </a:lvl3pPr>
            <a:lvl4pPr marL="1371119" indent="0">
              <a:buNone/>
              <a:defRPr sz="1600" b="1"/>
            </a:lvl4pPr>
            <a:lvl5pPr marL="1828158" indent="0">
              <a:buNone/>
              <a:defRPr sz="1600" b="1"/>
            </a:lvl5pPr>
            <a:lvl6pPr marL="2285198" indent="0">
              <a:buNone/>
              <a:defRPr sz="1600" b="1"/>
            </a:lvl6pPr>
            <a:lvl7pPr marL="2742238" indent="0">
              <a:buNone/>
              <a:defRPr sz="1600" b="1"/>
            </a:lvl7pPr>
            <a:lvl8pPr marL="3199277" indent="0">
              <a:buNone/>
              <a:defRPr sz="1600" b="1"/>
            </a:lvl8pPr>
            <a:lvl9pPr marL="365631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8" y="2174877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4D03-6436-924D-BD12-1D8F540DD88C}" type="datetime1">
              <a:rPr lang="en-US" smtClean="0">
                <a:latin typeface="Calibri"/>
              </a:rPr>
              <a:pPr/>
              <a:t>11/27/18</a:t>
            </a:fld>
            <a:endParaRPr lang="sv-SE">
              <a:latin typeface="Calibri"/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10" name="Rak 7"/>
          <p:cNvCxnSpPr/>
          <p:nvPr userDrawn="1"/>
        </p:nvCxnSpPr>
        <p:spPr>
          <a:xfrm>
            <a:off x="-353244" y="1452399"/>
            <a:ext cx="1050442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193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81278-4430-4444-9D70-1555BC514269}" type="datetime1">
              <a:rPr lang="en-US" smtClean="0">
                <a:latin typeface="Calibri"/>
              </a:rPr>
              <a:pPr/>
              <a:t>11/27/18</a:t>
            </a:fld>
            <a:endParaRPr lang="sv-SE">
              <a:latin typeface="Calibri"/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6" name="Rak 7"/>
          <p:cNvCxnSpPr/>
          <p:nvPr userDrawn="1"/>
        </p:nvCxnSpPr>
        <p:spPr>
          <a:xfrm>
            <a:off x="-353244" y="1452399"/>
            <a:ext cx="1050442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989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CE20-AFC7-3F45-B0E0-5A45C0AF0FEF}" type="datetime1">
              <a:rPr lang="en-US" smtClean="0">
                <a:latin typeface="Calibri"/>
              </a:rPr>
              <a:pPr/>
              <a:t>11/27/18</a:t>
            </a:fld>
            <a:endParaRPr lang="sv-SE">
              <a:latin typeface="Calibri"/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969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4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4" y="273056"/>
            <a:ext cx="55377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4" y="1435106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9" indent="0">
              <a:buNone/>
              <a:defRPr sz="1000"/>
            </a:lvl3pPr>
            <a:lvl4pPr marL="1371119" indent="0">
              <a:buNone/>
              <a:defRPr sz="900"/>
            </a:lvl4pPr>
            <a:lvl5pPr marL="1828158" indent="0">
              <a:buNone/>
              <a:defRPr sz="900"/>
            </a:lvl5pPr>
            <a:lvl6pPr marL="2285198" indent="0">
              <a:buNone/>
              <a:defRPr sz="900"/>
            </a:lvl6pPr>
            <a:lvl7pPr marL="2742238" indent="0">
              <a:buNone/>
              <a:defRPr sz="900"/>
            </a:lvl7pPr>
            <a:lvl8pPr marL="3199277" indent="0">
              <a:buNone/>
              <a:defRPr sz="900"/>
            </a:lvl8pPr>
            <a:lvl9pPr marL="3656317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1E751-A629-5E4A-A202-65D0E0233AA2}" type="datetime1">
              <a:rPr lang="en-US" smtClean="0">
                <a:latin typeface="Calibri"/>
              </a:rPr>
              <a:pPr/>
              <a:t>11/27/18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4703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41645" y="4800604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9" indent="0">
              <a:buNone/>
              <a:defRPr sz="2800"/>
            </a:lvl2pPr>
            <a:lvl3pPr marL="914079" indent="0">
              <a:buNone/>
              <a:defRPr sz="2400"/>
            </a:lvl3pPr>
            <a:lvl4pPr marL="1371119" indent="0">
              <a:buNone/>
              <a:defRPr sz="2000"/>
            </a:lvl4pPr>
            <a:lvl5pPr marL="1828158" indent="0">
              <a:buNone/>
              <a:defRPr sz="2000"/>
            </a:lvl5pPr>
            <a:lvl6pPr marL="2285198" indent="0">
              <a:buNone/>
              <a:defRPr sz="2000"/>
            </a:lvl6pPr>
            <a:lvl7pPr marL="2742238" indent="0">
              <a:buNone/>
              <a:defRPr sz="2000"/>
            </a:lvl7pPr>
            <a:lvl8pPr marL="3199277" indent="0">
              <a:buNone/>
              <a:defRPr sz="2000"/>
            </a:lvl8pPr>
            <a:lvl9pPr marL="3656317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941645" y="5367342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9" indent="0">
              <a:buNone/>
              <a:defRPr sz="1000"/>
            </a:lvl3pPr>
            <a:lvl4pPr marL="1371119" indent="0">
              <a:buNone/>
              <a:defRPr sz="900"/>
            </a:lvl4pPr>
            <a:lvl5pPr marL="1828158" indent="0">
              <a:buNone/>
              <a:defRPr sz="900"/>
            </a:lvl5pPr>
            <a:lvl6pPr marL="2285198" indent="0">
              <a:buNone/>
              <a:defRPr sz="900"/>
            </a:lvl6pPr>
            <a:lvl7pPr marL="2742238" indent="0">
              <a:buNone/>
              <a:defRPr sz="900"/>
            </a:lvl7pPr>
            <a:lvl8pPr marL="3199277" indent="0">
              <a:buNone/>
              <a:defRPr sz="900"/>
            </a:lvl8pPr>
            <a:lvl9pPr marL="3656317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524D-C923-984C-AA4B-C3BB39D88DE4}" type="datetime1">
              <a:rPr lang="en-US" smtClean="0">
                <a:latin typeface="Calibri"/>
              </a:rPr>
              <a:pPr/>
              <a:t>11/27/18</a:t>
            </a:fld>
            <a:endParaRPr lang="sv-SE">
              <a:latin typeface="Calibri"/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cxnSp>
        <p:nvCxnSpPr>
          <p:cNvPr id="8" name="Rak 7"/>
          <p:cNvCxnSpPr/>
          <p:nvPr userDrawn="1"/>
        </p:nvCxnSpPr>
        <p:spPr>
          <a:xfrm>
            <a:off x="-353244" y="1452399"/>
            <a:ext cx="10504428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75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D09B-6E0E-F342-90BC-7E5749EEA10B}" type="datetime1">
              <a:rPr lang="en-US" smtClean="0">
                <a:latin typeface="Calibri"/>
              </a:rPr>
              <a:pPr/>
              <a:t>11/27/18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5999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7181850" y="274644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95300" y="274644"/>
            <a:ext cx="652145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2D1-8BC8-2440-AB2E-6BB6C9E19346}" type="datetime1">
              <a:rPr lang="en-US" smtClean="0">
                <a:latin typeface="Calibri"/>
              </a:rPr>
              <a:pPr/>
              <a:t>11/27/18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194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äng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5"/>
            <a:ext cx="9906000" cy="16827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sv-SE" sz="12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11" name="Bildobjekt 10" descr="ESS-logga-blå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986" y="362809"/>
            <a:ext cx="1872000" cy="924480"/>
          </a:xfrm>
          <a:prstGeom prst="rect">
            <a:avLst/>
          </a:prstGeom>
        </p:spPr>
      </p:pic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9349A-E89C-B948-9787-66E804B9853F}" type="datetime1">
              <a:rPr lang="en-US" smtClean="0">
                <a:latin typeface="Calibri"/>
              </a:rPr>
              <a:pPr/>
              <a:t>11/27/18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73985" y="130724"/>
            <a:ext cx="6814257" cy="147002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>
                <a:solidFill>
                  <a:srgbClr val="0094CA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531137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129017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82508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82508" y="2906719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2018-11-27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216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95301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2018-11-27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2194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4" y="1535115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9" indent="0">
              <a:buNone/>
              <a:defRPr sz="1800" b="1"/>
            </a:lvl3pPr>
            <a:lvl4pPr marL="1371119" indent="0">
              <a:buNone/>
              <a:defRPr sz="1600" b="1"/>
            </a:lvl4pPr>
            <a:lvl5pPr marL="1828158" indent="0">
              <a:buNone/>
              <a:defRPr sz="1600" b="1"/>
            </a:lvl5pPr>
            <a:lvl6pPr marL="2285198" indent="0">
              <a:buNone/>
              <a:defRPr sz="1600" b="1"/>
            </a:lvl6pPr>
            <a:lvl7pPr marL="2742238" indent="0">
              <a:buNone/>
              <a:defRPr sz="1600" b="1"/>
            </a:lvl7pPr>
            <a:lvl8pPr marL="3199277" indent="0">
              <a:buNone/>
              <a:defRPr sz="1600" b="1"/>
            </a:lvl8pPr>
            <a:lvl9pPr marL="365631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95304" y="2174877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032118" y="1535115"/>
            <a:ext cx="43785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9" indent="0">
              <a:buNone/>
              <a:defRPr sz="2000" b="1"/>
            </a:lvl2pPr>
            <a:lvl3pPr marL="914079" indent="0">
              <a:buNone/>
              <a:defRPr sz="1800" b="1"/>
            </a:lvl3pPr>
            <a:lvl4pPr marL="1371119" indent="0">
              <a:buNone/>
              <a:defRPr sz="1600" b="1"/>
            </a:lvl4pPr>
            <a:lvl5pPr marL="1828158" indent="0">
              <a:buNone/>
              <a:defRPr sz="1600" b="1"/>
            </a:lvl5pPr>
            <a:lvl6pPr marL="2285198" indent="0">
              <a:buNone/>
              <a:defRPr sz="1600" b="1"/>
            </a:lvl6pPr>
            <a:lvl7pPr marL="2742238" indent="0">
              <a:buNone/>
              <a:defRPr sz="1600" b="1"/>
            </a:lvl7pPr>
            <a:lvl8pPr marL="3199277" indent="0">
              <a:buNone/>
              <a:defRPr sz="1600" b="1"/>
            </a:lvl8pPr>
            <a:lvl9pPr marL="3656317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032118" y="2174877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2018-11-27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0946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2018-11-27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4425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2018-11-27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255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95304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872974" y="273056"/>
            <a:ext cx="55377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95304" y="1435106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9" indent="0">
              <a:buNone/>
              <a:defRPr sz="1000"/>
            </a:lvl3pPr>
            <a:lvl4pPr marL="1371119" indent="0">
              <a:buNone/>
              <a:defRPr sz="900"/>
            </a:lvl4pPr>
            <a:lvl5pPr marL="1828158" indent="0">
              <a:buNone/>
              <a:defRPr sz="900"/>
            </a:lvl5pPr>
            <a:lvl6pPr marL="2285198" indent="0">
              <a:buNone/>
              <a:defRPr sz="900"/>
            </a:lvl6pPr>
            <a:lvl7pPr marL="2742238" indent="0">
              <a:buNone/>
              <a:defRPr sz="900"/>
            </a:lvl7pPr>
            <a:lvl8pPr marL="3199277" indent="0">
              <a:buNone/>
              <a:defRPr sz="900"/>
            </a:lvl8pPr>
            <a:lvl9pPr marL="3656317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2018-11-27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4597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41645" y="4800604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9" indent="0">
              <a:buNone/>
              <a:defRPr sz="2800"/>
            </a:lvl2pPr>
            <a:lvl3pPr marL="914079" indent="0">
              <a:buNone/>
              <a:defRPr sz="2400"/>
            </a:lvl3pPr>
            <a:lvl4pPr marL="1371119" indent="0">
              <a:buNone/>
              <a:defRPr sz="2000"/>
            </a:lvl4pPr>
            <a:lvl5pPr marL="1828158" indent="0">
              <a:buNone/>
              <a:defRPr sz="2000"/>
            </a:lvl5pPr>
            <a:lvl6pPr marL="2285198" indent="0">
              <a:buNone/>
              <a:defRPr sz="2000"/>
            </a:lvl6pPr>
            <a:lvl7pPr marL="2742238" indent="0">
              <a:buNone/>
              <a:defRPr sz="2000"/>
            </a:lvl7pPr>
            <a:lvl8pPr marL="3199277" indent="0">
              <a:buNone/>
              <a:defRPr sz="2000"/>
            </a:lvl8pPr>
            <a:lvl9pPr marL="3656317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941645" y="5367342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9" indent="0">
              <a:buNone/>
              <a:defRPr sz="1200"/>
            </a:lvl2pPr>
            <a:lvl3pPr marL="914079" indent="0">
              <a:buNone/>
              <a:defRPr sz="1000"/>
            </a:lvl3pPr>
            <a:lvl4pPr marL="1371119" indent="0">
              <a:buNone/>
              <a:defRPr sz="900"/>
            </a:lvl4pPr>
            <a:lvl5pPr marL="1828158" indent="0">
              <a:buNone/>
              <a:defRPr sz="900"/>
            </a:lvl5pPr>
            <a:lvl6pPr marL="2285198" indent="0">
              <a:buNone/>
              <a:defRPr sz="900"/>
            </a:lvl6pPr>
            <a:lvl7pPr marL="2742238" indent="0">
              <a:buNone/>
              <a:defRPr sz="900"/>
            </a:lvl7pPr>
            <a:lvl8pPr marL="3199277" indent="0">
              <a:buNone/>
              <a:defRPr sz="900"/>
            </a:lvl8pPr>
            <a:lvl9pPr marL="3656317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/>
              <a:t>2018-11-27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317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12" tIns="45706" rIns="91412" bIns="45706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</p:spPr>
        <p:txBody>
          <a:bodyPr vert="horz" lIns="91412" tIns="45706" rIns="91412" bIns="45706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95303" y="6356355"/>
            <a:ext cx="2311400" cy="365125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5678A-D05F-FD42-9890-CCECCD9C8C54}" type="datetimeFigureOut">
              <a:rPr lang="sv-SE" smtClean="0"/>
              <a:t>2018-11-27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384551" y="6356355"/>
            <a:ext cx="3136900" cy="365125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099301" y="6356355"/>
            <a:ext cx="2311400" cy="365125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797C7-3D02-2A4F-97AD-9EB2A99A67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362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45703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0" indent="-342780" algn="l" defTabSz="45703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9" indent="-285649" algn="l" defTabSz="45703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99" indent="-228519" algn="l" defTabSz="45703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38" indent="-228519" algn="l" defTabSz="45703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8" indent="-228519" algn="l" defTabSz="45703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7" indent="-228519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7" indent="-228519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7" indent="-228519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5" indent="-228519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7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7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42976" y="1964946"/>
            <a:ext cx="7081099" cy="40389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95303" y="6356355"/>
            <a:ext cx="2311400" cy="365125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l">
              <a:defRPr sz="1200">
                <a:solidFill>
                  <a:srgbClr val="0094CA"/>
                </a:solidFill>
              </a:defRPr>
            </a:lvl1pPr>
          </a:lstStyle>
          <a:p>
            <a:fld id="{8F5C681F-1FB5-764D-BC0F-BB7944416E1E}" type="datetime1">
              <a:rPr lang="en-US" smtClean="0">
                <a:latin typeface="Calibri"/>
              </a:rPr>
              <a:pPr/>
              <a:t>11/27/18</a:t>
            </a:fld>
            <a:endParaRPr lang="sv-SE">
              <a:latin typeface="Calibri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384551" y="6356355"/>
            <a:ext cx="3136900" cy="365125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ctr">
              <a:defRPr sz="1200">
                <a:solidFill>
                  <a:srgbClr val="0094CA"/>
                </a:solidFill>
              </a:defRPr>
            </a:lvl1pPr>
          </a:lstStyle>
          <a:p>
            <a:endParaRPr lang="sv-SE">
              <a:latin typeface="Calibri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099301" y="6356355"/>
            <a:ext cx="2311400" cy="365125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r">
              <a:defRPr sz="1200">
                <a:solidFill>
                  <a:srgbClr val="0094CA"/>
                </a:solidFill>
              </a:defRPr>
            </a:lvl1pPr>
          </a:lstStyle>
          <a:p>
            <a:fld id="{038C62C7-F79B-CD4A-A5DF-5683BBEC4A65}" type="slidenum">
              <a:rPr lang="sv-SE" smtClean="0">
                <a:latin typeface="Calibri"/>
              </a:rPr>
              <a:pPr/>
              <a:t>‹#›</a:t>
            </a:fld>
            <a:endParaRPr lang="sv-SE">
              <a:latin typeface="Calibri"/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9906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2" tIns="45706" rIns="91412" bIns="45706" rtlCol="0" anchor="ctr"/>
          <a:lstStyle/>
          <a:p>
            <a:pPr algn="ctr"/>
            <a:endParaRPr lang="sv-SE" sz="1200">
              <a:solidFill>
                <a:srgbClr val="0094CA"/>
              </a:solidFill>
              <a:latin typeface="Calibri"/>
            </a:endParaRPr>
          </a:p>
        </p:txBody>
      </p:sp>
      <p:pic>
        <p:nvPicPr>
          <p:cNvPr id="8" name="Bildobjekt 7" descr="ESS-vit-logga.png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556" y="378765"/>
            <a:ext cx="1473146" cy="727507"/>
          </a:xfrm>
          <a:prstGeom prst="rect">
            <a:avLst/>
          </a:prstGeom>
        </p:spPr>
      </p:pic>
      <p:sp>
        <p:nvSpPr>
          <p:cNvPr id="11" name="Platshållare för rubrik 10"/>
          <p:cNvSpPr>
            <a:spLocks noGrp="1"/>
          </p:cNvSpPr>
          <p:nvPr>
            <p:ph type="title"/>
          </p:nvPr>
        </p:nvSpPr>
        <p:spPr>
          <a:xfrm>
            <a:off x="642971" y="2"/>
            <a:ext cx="6242843" cy="14414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52589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hf sldNum="0" hdr="0" ftr="0" dt="0"/>
  <p:txStyles>
    <p:titleStyle>
      <a:lvl1pPr algn="l" defTabSz="457039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039" rtl="0" eaLnBrk="1" latinLnBrk="0" hangingPunct="1">
        <a:lnSpc>
          <a:spcPts val="2399"/>
        </a:lnSpc>
        <a:spcBef>
          <a:spcPct val="20000"/>
        </a:spcBef>
        <a:spcAft>
          <a:spcPts val="1200"/>
        </a:spcAft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1pPr>
      <a:lvl2pPr marL="457039" indent="0" algn="l" defTabSz="457039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2pPr>
      <a:lvl3pPr marL="914079" indent="0" algn="l" defTabSz="457039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3pPr>
      <a:lvl4pPr marL="1371119" indent="0" algn="l" defTabSz="457039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4pPr>
      <a:lvl5pPr marL="1828158" indent="0" algn="l" defTabSz="457039" rtl="0" eaLnBrk="1" latinLnBrk="0" hangingPunct="1">
        <a:spcBef>
          <a:spcPct val="20000"/>
        </a:spcBef>
        <a:buFont typeface="Wingdings" charset="2"/>
        <a:buNone/>
        <a:defRPr sz="2000" kern="1200">
          <a:solidFill>
            <a:srgbClr val="0094CA"/>
          </a:solidFill>
          <a:latin typeface="+mn-lt"/>
          <a:ea typeface="+mn-ea"/>
          <a:cs typeface="+mn-cs"/>
        </a:defRPr>
      </a:lvl5pPr>
      <a:lvl6pPr marL="2513717" indent="-228519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57" indent="-228519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97" indent="-228519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35" indent="-228519" algn="l" defTabSz="45703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9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8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7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7" algn="l" defTabSz="4570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eanspallationsource.se/feature-series-ess-instrument-suite" TargetMode="Externa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gif"/><Relationship Id="rId9" Type="http://schemas.openxmlformats.org/officeDocument/2006/relationships/image" Target="../media/image13.png"/><Relationship Id="rId1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1drv.ms/x/s!AuCQb_HPf3b9g8g2HHqvybpQKix-Lg&#160;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1278" y="1980295"/>
            <a:ext cx="7103444" cy="1470025"/>
          </a:xfrm>
        </p:spPr>
        <p:txBody>
          <a:bodyPr>
            <a:normAutofit fontScale="90000"/>
          </a:bodyPr>
          <a:lstStyle/>
          <a:p>
            <a:r>
              <a:rPr lang="sv-SE" sz="4000" dirty="0" err="1">
                <a:solidFill>
                  <a:srgbClr val="FFFFFF"/>
                </a:solidFill>
              </a:rPr>
              <a:t>Sample</a:t>
            </a:r>
            <a:r>
              <a:rPr lang="sv-SE" sz="4000" dirty="0">
                <a:solidFill>
                  <a:srgbClr val="FFFFFF"/>
                </a:solidFill>
              </a:rPr>
              <a:t> Environment for </a:t>
            </a:r>
            <a:r>
              <a:rPr lang="sv-SE" sz="4000" dirty="0" err="1">
                <a:solidFill>
                  <a:srgbClr val="FFFFFF"/>
                </a:solidFill>
              </a:rPr>
              <a:t>Large</a:t>
            </a:r>
            <a:r>
              <a:rPr lang="sv-SE" sz="4000" dirty="0">
                <a:solidFill>
                  <a:srgbClr val="FFFFFF"/>
                </a:solidFill>
              </a:rPr>
              <a:t> </a:t>
            </a:r>
            <a:r>
              <a:rPr lang="sv-SE" sz="4000" dirty="0" err="1">
                <a:solidFill>
                  <a:srgbClr val="FFFFFF"/>
                </a:solidFill>
              </a:rPr>
              <a:t>Scale</a:t>
            </a:r>
            <a:r>
              <a:rPr lang="sv-SE" sz="4000" dirty="0">
                <a:solidFill>
                  <a:srgbClr val="FFFFFF"/>
                </a:solidFill>
              </a:rPr>
              <a:t> </a:t>
            </a:r>
            <a:r>
              <a:rPr lang="sv-SE" sz="4000" dirty="0" err="1">
                <a:solidFill>
                  <a:srgbClr val="FFFFFF"/>
                </a:solidFill>
              </a:rPr>
              <a:t>Structures</a:t>
            </a:r>
            <a:r>
              <a:rPr lang="sv-SE" sz="4000" dirty="0">
                <a:solidFill>
                  <a:srgbClr val="FFFFFF"/>
                </a:solidFill>
              </a:rPr>
              <a:t> Instruments at 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v-SE" sz="2000" dirty="0">
                <a:solidFill>
                  <a:schemeClr val="bg1"/>
                </a:solidFill>
              </a:rPr>
              <a:t>Andrew Jackson</a:t>
            </a:r>
          </a:p>
          <a:p>
            <a:r>
              <a:rPr lang="sv-SE" sz="2000" dirty="0" err="1">
                <a:solidFill>
                  <a:schemeClr val="bg1"/>
                </a:solidFill>
              </a:rPr>
              <a:t>Deputy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Head</a:t>
            </a:r>
            <a:r>
              <a:rPr lang="sv-SE" sz="2000" dirty="0">
                <a:solidFill>
                  <a:schemeClr val="bg1"/>
                </a:solidFill>
              </a:rPr>
              <a:t> Neutron Instruments Division</a:t>
            </a:r>
          </a:p>
          <a:p>
            <a:r>
              <a:rPr lang="sv-SE" sz="2000" dirty="0">
                <a:solidFill>
                  <a:schemeClr val="bg1"/>
                </a:solidFill>
              </a:rPr>
              <a:t>LSS Instrument Class Co-ordinator</a:t>
            </a:r>
          </a:p>
          <a:p>
            <a:r>
              <a:rPr lang="sv-SE" sz="2000" dirty="0" err="1">
                <a:solidFill>
                  <a:schemeClr val="bg1"/>
                </a:solidFill>
              </a:rPr>
              <a:t>LoKI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Lead</a:t>
            </a:r>
            <a:r>
              <a:rPr lang="sv-SE" sz="2000" dirty="0">
                <a:solidFill>
                  <a:schemeClr val="bg1"/>
                </a:solidFill>
              </a:rPr>
              <a:t> Scientist</a:t>
            </a:r>
          </a:p>
        </p:txBody>
      </p:sp>
      <p:sp>
        <p:nvSpPr>
          <p:cNvPr id="4" name="Rectangle 3"/>
          <p:cNvSpPr/>
          <p:nvPr/>
        </p:nvSpPr>
        <p:spPr>
          <a:xfrm>
            <a:off x="2667000" y="5949282"/>
            <a:ext cx="4572000" cy="603232"/>
          </a:xfrm>
          <a:prstGeom prst="rect">
            <a:avLst/>
          </a:prstGeom>
        </p:spPr>
        <p:txBody>
          <a:bodyPr lIns="91429" tIns="45715" rIns="91429" bIns="45715">
            <a:spAutoFit/>
          </a:bodyPr>
          <a:lstStyle/>
          <a:p>
            <a:pPr marL="0" marR="0" algn="ctr" defTabSz="457039" hangingPunct="1">
              <a:lnSpc>
                <a:spcPct val="120000"/>
              </a:lnSpc>
            </a:pPr>
            <a:r>
              <a:rPr lang="en-GB" sz="1600" kern="1200" dirty="0">
                <a:solidFill>
                  <a:srgbClr val="FFFFFF"/>
                </a:solidFill>
                <a:uFillTx/>
                <a:latin typeface="Calibri"/>
                <a:ea typeface="+mn-ea"/>
                <a:cs typeface="+mn-cs"/>
              </a:rPr>
              <a:t>www.europeanspallationsource.se</a:t>
            </a:r>
          </a:p>
          <a:p>
            <a:pPr marL="0" marR="0" algn="ctr" defTabSz="457039" hangingPunct="1"/>
            <a:fld id="{BBFA6683-B7D4-2048-84A5-DC897BFBCAED}" type="datetime3">
              <a:rPr lang="sv-SE" sz="1400" kern="1200">
                <a:solidFill>
                  <a:srgbClr val="FFFFFF"/>
                </a:solidFill>
                <a:uFillTx/>
                <a:latin typeface="Calibri"/>
                <a:ea typeface="+mn-ea"/>
                <a:cs typeface="+mn-cs"/>
              </a:rPr>
              <a:pPr marL="0" marR="0" algn="ctr" defTabSz="457039" hangingPunct="1"/>
              <a:t>18-11-27</a:t>
            </a:fld>
            <a:endParaRPr lang="en-GB" sz="1400" kern="1200" dirty="0">
              <a:solidFill>
                <a:srgbClr val="FFFFFF"/>
              </a:solidFill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202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Environment Reference Suite for LSS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79F87D-0062-634F-9D83-B2B20F26B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86" y="1568089"/>
            <a:ext cx="5633741" cy="515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95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Science Support 4 Instruments</a:t>
            </a:r>
            <a:br>
              <a:rPr lang="en-GB" dirty="0"/>
            </a:br>
            <a:r>
              <a:rPr lang="en-GB" dirty="0"/>
              <a:t>(driven by 1</a:t>
            </a:r>
            <a:r>
              <a:rPr lang="en-GB" baseline="30000" dirty="0"/>
              <a:t>st</a:t>
            </a:r>
            <a:r>
              <a:rPr lang="en-GB" dirty="0"/>
              <a:t> #1-8, #9-15 invited observers)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BF86A31-4DD6-0C4F-9614-1D833A8C59D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7850" y="1477430"/>
          <a:ext cx="8813800" cy="53805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2760">
                  <a:extLst>
                    <a:ext uri="{9D8B030D-6E8A-4147-A177-3AD203B41FA5}">
                      <a16:colId xmlns:a16="http://schemas.microsoft.com/office/drawing/2014/main" val="1676256371"/>
                    </a:ext>
                  </a:extLst>
                </a:gridCol>
                <a:gridCol w="1762760">
                  <a:extLst>
                    <a:ext uri="{9D8B030D-6E8A-4147-A177-3AD203B41FA5}">
                      <a16:colId xmlns:a16="http://schemas.microsoft.com/office/drawing/2014/main" val="2528717114"/>
                    </a:ext>
                  </a:extLst>
                </a:gridCol>
                <a:gridCol w="1762760">
                  <a:extLst>
                    <a:ext uri="{9D8B030D-6E8A-4147-A177-3AD203B41FA5}">
                      <a16:colId xmlns:a16="http://schemas.microsoft.com/office/drawing/2014/main" val="3390915051"/>
                    </a:ext>
                  </a:extLst>
                </a:gridCol>
                <a:gridCol w="1762760">
                  <a:extLst>
                    <a:ext uri="{9D8B030D-6E8A-4147-A177-3AD203B41FA5}">
                      <a16:colId xmlns:a16="http://schemas.microsoft.com/office/drawing/2014/main" val="3030796935"/>
                    </a:ext>
                  </a:extLst>
                </a:gridCol>
                <a:gridCol w="1762760">
                  <a:extLst>
                    <a:ext uri="{9D8B030D-6E8A-4147-A177-3AD203B41FA5}">
                      <a16:colId xmlns:a16="http://schemas.microsoft.com/office/drawing/2014/main" val="1036622127"/>
                    </a:ext>
                  </a:extLst>
                </a:gridCol>
              </a:tblGrid>
              <a:tr h="893234">
                <a:tc>
                  <a:txBody>
                    <a:bodyPr/>
                    <a:lstStyle/>
                    <a:p>
                      <a:r>
                        <a:rPr lang="en-GB" i="1" noProof="0" dirty="0"/>
                        <a:t>MESI is involved for all sample </a:t>
                      </a:r>
                      <a:r>
                        <a:rPr lang="en-GB" i="1" noProof="0" dirty="0" err="1"/>
                        <a:t>env</a:t>
                      </a:r>
                      <a:r>
                        <a:rPr lang="en-GB" i="1" noProof="0" dirty="0"/>
                        <a:t>. 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noProof="0" dirty="0"/>
                        <a:t>LSS</a:t>
                      </a:r>
                    </a:p>
                    <a:p>
                      <a:r>
                        <a:rPr lang="en-GB" noProof="0" dirty="0" err="1"/>
                        <a:t>Estia</a:t>
                      </a:r>
                      <a:r>
                        <a:rPr lang="en-GB" noProof="0" dirty="0"/>
                        <a:t>, Loki</a:t>
                      </a:r>
                    </a:p>
                    <a:p>
                      <a:r>
                        <a:rPr lang="en-GB" i="1" noProof="0" dirty="0"/>
                        <a:t>Freia, </a:t>
                      </a:r>
                      <a:r>
                        <a:rPr lang="en-GB" i="1" noProof="0" dirty="0" err="1"/>
                        <a:t>Skadi</a:t>
                      </a:r>
                      <a:endParaRPr lang="en-GB" i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noProof="0"/>
                        <a:t>ENG</a:t>
                      </a:r>
                    </a:p>
                    <a:p>
                      <a:r>
                        <a:rPr lang="en-GB" noProof="0"/>
                        <a:t>Beer, Odin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noProof="0"/>
                        <a:t>DIF</a:t>
                      </a:r>
                    </a:p>
                    <a:p>
                      <a:r>
                        <a:rPr lang="en-GB" noProof="0"/>
                        <a:t>Dream, Magic</a:t>
                      </a:r>
                    </a:p>
                    <a:p>
                      <a:r>
                        <a:rPr lang="en-GB" i="1" noProof="0"/>
                        <a:t>Heimdal, NMX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noProof="0" dirty="0"/>
                        <a:t>SPEC</a:t>
                      </a:r>
                    </a:p>
                    <a:p>
                      <a:r>
                        <a:rPr lang="en-GB" noProof="0" dirty="0"/>
                        <a:t>CSPEC, </a:t>
                      </a:r>
                      <a:r>
                        <a:rPr lang="en-GB" noProof="0" dirty="0" err="1"/>
                        <a:t>Bifrost</a:t>
                      </a:r>
                      <a:endParaRPr lang="en-GB" noProof="0" dirty="0"/>
                    </a:p>
                    <a:p>
                      <a:r>
                        <a:rPr lang="en-GB" i="1" noProof="0" dirty="0"/>
                        <a:t>TREX, Vespa, Mir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108439"/>
                  </a:ext>
                </a:extLst>
              </a:tr>
              <a:tr h="893234">
                <a:tc>
                  <a:txBody>
                    <a:bodyPr/>
                    <a:lstStyle/>
                    <a:p>
                      <a:r>
                        <a:rPr lang="en-GB" b="1" noProof="0"/>
                        <a:t>FLUCO</a:t>
                      </a:r>
                    </a:p>
                    <a:p>
                      <a:r>
                        <a:rPr lang="en-GB" noProof="0"/>
                        <a:t>Harald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  <a:p>
                      <a:r>
                        <a:rPr lang="en-GB" noProof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  <a:p>
                      <a:r>
                        <a:rPr lang="en-GB" noProof="0"/>
                        <a:t>MAYBE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  <a:p>
                      <a:r>
                        <a:rPr lang="en-GB" noProof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  <a:p>
                      <a:r>
                        <a:rPr lang="en-GB" noProof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180679"/>
                  </a:ext>
                </a:extLst>
              </a:tr>
              <a:tr h="893234">
                <a:tc>
                  <a:txBody>
                    <a:bodyPr/>
                    <a:lstStyle/>
                    <a:p>
                      <a:r>
                        <a:rPr lang="en-GB" b="1" noProof="0" dirty="0"/>
                        <a:t>TEFI</a:t>
                      </a:r>
                    </a:p>
                    <a:p>
                      <a:r>
                        <a:rPr lang="en-GB" noProof="0" dirty="0"/>
                        <a:t>Alex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  <a:p>
                      <a:r>
                        <a:rPr lang="en-GB" noProof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  <a:p>
                      <a:r>
                        <a:rPr lang="en-GB" noProof="0"/>
                        <a:t>MAYBE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  <a:p>
                      <a:r>
                        <a:rPr lang="en-GB" noProof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 dirty="0"/>
                    </a:p>
                    <a:p>
                      <a:r>
                        <a:rPr lang="en-GB" noProof="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166741"/>
                  </a:ext>
                </a:extLst>
              </a:tr>
              <a:tr h="893234">
                <a:tc>
                  <a:txBody>
                    <a:bodyPr/>
                    <a:lstStyle/>
                    <a:p>
                      <a:r>
                        <a:rPr lang="en-GB" b="1" noProof="0" dirty="0"/>
                        <a:t>PREMP</a:t>
                      </a:r>
                    </a:p>
                    <a:p>
                      <a:r>
                        <a:rPr lang="en-GB" noProof="0" dirty="0"/>
                        <a:t>Malcolm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 dirty="0"/>
                    </a:p>
                    <a:p>
                      <a:r>
                        <a:rPr lang="en-GB" noProof="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  <a:p>
                      <a:r>
                        <a:rPr lang="en-GB" noProof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  <a:p>
                      <a:r>
                        <a:rPr lang="en-GB" noProof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  <a:p>
                      <a:r>
                        <a:rPr lang="en-GB" noProof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461433"/>
                  </a:ext>
                </a:extLst>
              </a:tr>
              <a:tr h="893234">
                <a:tc>
                  <a:txBody>
                    <a:bodyPr/>
                    <a:lstStyle/>
                    <a:p>
                      <a:r>
                        <a:rPr lang="en-GB" b="1" noProof="0"/>
                        <a:t>SULF</a:t>
                      </a:r>
                    </a:p>
                    <a:p>
                      <a:r>
                        <a:rPr lang="en-GB" noProof="0"/>
                        <a:t>Monika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  <a:p>
                      <a:r>
                        <a:rPr lang="en-GB" noProof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  <a:p>
                      <a:r>
                        <a:rPr lang="en-GB" noProof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  <a:p>
                      <a:r>
                        <a:rPr lang="en-GB" noProof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  <a:p>
                      <a:r>
                        <a:rPr lang="en-GB" noProof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725728"/>
                  </a:ext>
                </a:extLst>
              </a:tr>
              <a:tr h="893234">
                <a:tc>
                  <a:txBody>
                    <a:bodyPr/>
                    <a:lstStyle/>
                    <a:p>
                      <a:r>
                        <a:rPr lang="en-GB" b="1" noProof="0"/>
                        <a:t>DEMAX</a:t>
                      </a:r>
                    </a:p>
                    <a:p>
                      <a:r>
                        <a:rPr lang="en-GB" b="0" noProof="0"/>
                        <a:t>Zoë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  <a:p>
                      <a:r>
                        <a:rPr lang="en-GB" noProof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  <a:p>
                      <a:r>
                        <a:rPr lang="en-GB" noProof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/>
                    </a:p>
                    <a:p>
                      <a:r>
                        <a:rPr lang="en-GB" noProof="0"/>
                        <a:t>NMX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noProof="0" dirty="0"/>
                    </a:p>
                    <a:p>
                      <a:r>
                        <a:rPr lang="en-GB" noProof="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221624"/>
                  </a:ext>
                </a:extLst>
              </a:tr>
            </a:tbl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801AC73-BA98-FE4E-A257-2D50CB785B8C}"/>
              </a:ext>
            </a:extLst>
          </p:cNvPr>
          <p:cNvSpPr/>
          <p:nvPr/>
        </p:nvSpPr>
        <p:spPr>
          <a:xfrm>
            <a:off x="2413000" y="5270169"/>
            <a:ext cx="3378200" cy="587375"/>
          </a:xfrm>
          <a:prstGeom prst="roundRect">
            <a:avLst/>
          </a:prstGeom>
          <a:solidFill>
            <a:srgbClr val="EFD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>
                <a:solidFill>
                  <a:schemeClr val="tx1"/>
                </a:solidFill>
              </a:rPr>
              <a:t>Labs</a:t>
            </a:r>
            <a:r>
              <a:rPr lang="sv-SE" dirty="0">
                <a:solidFill>
                  <a:schemeClr val="tx1"/>
                </a:solidFill>
              </a:rPr>
              <a:t> 4 Instruments D Hall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40594C-94CC-4D4E-9D5A-90B56F50F598}"/>
              </a:ext>
            </a:extLst>
          </p:cNvPr>
          <p:cNvSpPr/>
          <p:nvPr/>
        </p:nvSpPr>
        <p:spPr>
          <a:xfrm>
            <a:off x="5956300" y="5270168"/>
            <a:ext cx="3321050" cy="587375"/>
          </a:xfrm>
          <a:prstGeom prst="roundRect">
            <a:avLst/>
          </a:prstGeom>
          <a:solidFill>
            <a:srgbClr val="EFD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>
                <a:solidFill>
                  <a:schemeClr val="tx1"/>
                </a:solidFill>
              </a:rPr>
              <a:t>Labs</a:t>
            </a:r>
            <a:r>
              <a:rPr lang="sv-SE" dirty="0">
                <a:solidFill>
                  <a:schemeClr val="tx1"/>
                </a:solidFill>
              </a:rPr>
              <a:t> 4 Instruments E Hall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344E1C4-CDA5-8D46-86E0-36A058C8801A}"/>
              </a:ext>
            </a:extLst>
          </p:cNvPr>
          <p:cNvSpPr/>
          <p:nvPr/>
        </p:nvSpPr>
        <p:spPr>
          <a:xfrm>
            <a:off x="2413000" y="6121069"/>
            <a:ext cx="6838950" cy="587375"/>
          </a:xfrm>
          <a:prstGeom prst="roundRect">
            <a:avLst/>
          </a:prstGeom>
          <a:solidFill>
            <a:srgbClr val="EFD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DEMAX 4 LSS, NMX, SPEC (</a:t>
            </a:r>
            <a:r>
              <a:rPr lang="sv-SE" i="1" dirty="0">
                <a:solidFill>
                  <a:schemeClr val="tx1"/>
                </a:solidFill>
              </a:rPr>
              <a:t>w/o Bifrost</a:t>
            </a:r>
            <a:r>
              <a:rPr lang="sv-SE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903CE2F-823A-6549-BA71-FAF4E6C2BA39}"/>
              </a:ext>
            </a:extLst>
          </p:cNvPr>
          <p:cNvSpPr/>
          <p:nvPr/>
        </p:nvSpPr>
        <p:spPr>
          <a:xfrm>
            <a:off x="2413000" y="2490850"/>
            <a:ext cx="1612900" cy="2515791"/>
          </a:xfrm>
          <a:prstGeom prst="roundRect">
            <a:avLst>
              <a:gd name="adj" fmla="val 7629"/>
            </a:avLst>
          </a:prstGeom>
          <a:solidFill>
            <a:srgbClr val="EFD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SES 4 LSS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(</a:t>
            </a:r>
            <a:r>
              <a:rPr lang="sv-SE" i="1" dirty="0" err="1">
                <a:solidFill>
                  <a:schemeClr val="tx1"/>
                </a:solidFill>
              </a:rPr>
              <a:t>autumn</a:t>
            </a:r>
            <a:r>
              <a:rPr lang="sv-SE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4165529-18CE-8F41-863C-60C6AC00681B}"/>
              </a:ext>
            </a:extLst>
          </p:cNvPr>
          <p:cNvSpPr/>
          <p:nvPr/>
        </p:nvSpPr>
        <p:spPr>
          <a:xfrm>
            <a:off x="4178300" y="2490851"/>
            <a:ext cx="1612900" cy="2515792"/>
          </a:xfrm>
          <a:prstGeom prst="roundRect">
            <a:avLst>
              <a:gd name="adj" fmla="val 7218"/>
            </a:avLst>
          </a:prstGeom>
          <a:solidFill>
            <a:srgbClr val="EFD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SES 4 ENG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1639ED5-4E93-3841-B8CE-6A4EE352FF54}"/>
              </a:ext>
            </a:extLst>
          </p:cNvPr>
          <p:cNvSpPr/>
          <p:nvPr/>
        </p:nvSpPr>
        <p:spPr>
          <a:xfrm>
            <a:off x="5956300" y="2490849"/>
            <a:ext cx="3295650" cy="710012"/>
          </a:xfrm>
          <a:prstGeom prst="roundRect">
            <a:avLst/>
          </a:prstGeom>
          <a:solidFill>
            <a:srgbClr val="EFD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FLUCO 4 DIF &amp; SPEC</a:t>
            </a:r>
          </a:p>
          <a:p>
            <a:pPr algn="ctr"/>
            <a:r>
              <a:rPr lang="sv-SE" dirty="0">
                <a:solidFill>
                  <a:schemeClr val="tx1"/>
                </a:solidFill>
              </a:rPr>
              <a:t>(</a:t>
            </a:r>
            <a:r>
              <a:rPr lang="sv-SE" i="1" dirty="0">
                <a:solidFill>
                  <a:schemeClr val="tx1"/>
                </a:solidFill>
              </a:rPr>
              <a:t>w/o Bifrost, Magic, NMX</a:t>
            </a:r>
            <a:r>
              <a:rPr lang="sv-SE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BB07153-2A49-3C44-80F1-5CEB0D432A18}"/>
              </a:ext>
            </a:extLst>
          </p:cNvPr>
          <p:cNvSpPr/>
          <p:nvPr/>
        </p:nvSpPr>
        <p:spPr>
          <a:xfrm>
            <a:off x="5956300" y="3411204"/>
            <a:ext cx="3295650" cy="1595437"/>
          </a:xfrm>
          <a:prstGeom prst="roundRect">
            <a:avLst>
              <a:gd name="adj" fmla="val 8361"/>
            </a:avLst>
          </a:prstGeom>
          <a:solidFill>
            <a:srgbClr val="EFDF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TEFI &amp; PREMP 4 DIF &amp; SPEC</a:t>
            </a:r>
          </a:p>
        </p:txBody>
      </p:sp>
    </p:spTree>
    <p:extLst>
      <p:ext uri="{BB962C8B-B14F-4D97-AF65-F5344CB8AC3E}">
        <p14:creationId xmlns:p14="http://schemas.microsoft.com/office/powerpoint/2010/main" val="257521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defTabSz="457200" hangingPunct="1">
              <a:defRPr/>
            </a:pPr>
            <a:fld id="{551115BC-487E-4422-894C-CB7CD3E79223}" type="slidenum">
              <a:rPr lang="sv-SE" kern="1200">
                <a:solidFill>
                  <a:prstClr val="black">
                    <a:tint val="75000"/>
                  </a:prstClr>
                </a:solidFill>
                <a:uFillTx/>
                <a:latin typeface="Calibri"/>
                <a:ea typeface="+mn-ea"/>
                <a:cs typeface="+mn-cs"/>
              </a:rPr>
              <a:pPr marL="0" marR="0" defTabSz="457200" hangingPunct="1">
                <a:defRPr/>
              </a:pPr>
              <a:t>12</a:t>
            </a:fld>
            <a:endParaRPr lang="sv-SE" kern="1200" dirty="0">
              <a:solidFill>
                <a:prstClr val="black">
                  <a:tint val="75000"/>
                </a:prstClr>
              </a:solidFill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440" y="1676793"/>
            <a:ext cx="922948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defTabSz="914400" hangingPunct="1">
              <a:defRPr/>
            </a:pPr>
            <a:r>
              <a:rPr lang="en-GB" sz="2200" b="1" kern="1200" dirty="0">
                <a:solidFill>
                  <a:prstClr val="black"/>
                </a:solidFill>
                <a:uFillTx/>
                <a:latin typeface="Calibri"/>
                <a:ea typeface="+mn-ea"/>
                <a:cs typeface="Calibri"/>
              </a:rPr>
              <a:t>Why: 	Revisit </a:t>
            </a:r>
            <a:r>
              <a:rPr lang="en-GB" sz="2200" b="1" dirty="0">
                <a:solidFill>
                  <a:prstClr val="black"/>
                </a:solidFill>
                <a:latin typeface="Calibri"/>
                <a:cs typeface="Calibri"/>
              </a:rPr>
              <a:t>Needs, Requirements and Prioritisation </a:t>
            </a:r>
          </a:p>
          <a:p>
            <a:pPr marL="342900" marR="0" indent="-342900" defTabSz="914400" hangingPunct="1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  <a:latin typeface="Calibri"/>
                <a:cs typeface="Calibri"/>
              </a:rPr>
              <a:t>Discuss SES needs and requirements </a:t>
            </a:r>
            <a:r>
              <a:rPr lang="en-GB" sz="2200" dirty="0">
                <a:solidFill>
                  <a:srgbClr val="FF0000"/>
                </a:solidFill>
                <a:latin typeface="Calibri"/>
                <a:cs typeface="Calibri"/>
              </a:rPr>
              <a:t>related to instrument science case </a:t>
            </a:r>
          </a:p>
          <a:p>
            <a:pPr marL="342900" marR="0" indent="-342900" defTabSz="914400" hangingPunct="1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  <a:latin typeface="Calibri"/>
                <a:cs typeface="Calibri"/>
              </a:rPr>
              <a:t>Motivate in respect to </a:t>
            </a:r>
            <a:r>
              <a:rPr lang="en-GB" sz="2200" dirty="0">
                <a:solidFill>
                  <a:srgbClr val="FF0000"/>
                </a:solidFill>
                <a:latin typeface="Calibri"/>
                <a:cs typeface="Calibri"/>
              </a:rPr>
              <a:t>(early) science commissioning / experiments / success </a:t>
            </a:r>
          </a:p>
          <a:p>
            <a:pPr marL="342900" marR="0" indent="-342900" defTabSz="914400" hangingPunct="1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  <a:latin typeface="Calibri"/>
                <a:cs typeface="Calibri"/>
              </a:rPr>
              <a:t>Consider operational aspect including </a:t>
            </a:r>
            <a:r>
              <a:rPr lang="en-GB" sz="2200" dirty="0">
                <a:solidFill>
                  <a:srgbClr val="FF0000"/>
                </a:solidFill>
                <a:latin typeface="Calibri"/>
                <a:cs typeface="Calibri"/>
              </a:rPr>
              <a:t>sharing SES between instruments </a:t>
            </a:r>
          </a:p>
          <a:p>
            <a:pPr marL="342900" marR="0" indent="-342900" defTabSz="914400" hangingPunct="1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chemeClr val="tx1"/>
                </a:solidFill>
                <a:latin typeface="Calibri"/>
                <a:cs typeface="Calibri"/>
              </a:rPr>
              <a:t>Identify need for </a:t>
            </a:r>
            <a:r>
              <a:rPr lang="en-GB" sz="2200" dirty="0">
                <a:solidFill>
                  <a:srgbClr val="FF0000"/>
                </a:solidFill>
                <a:latin typeface="Calibri"/>
                <a:cs typeface="Calibri"/>
              </a:rPr>
              <a:t>development of new equipment</a:t>
            </a:r>
          </a:p>
          <a:p>
            <a:pPr marL="342900" marR="0" indent="-342900" defTabSz="914400" hangingPunct="1">
              <a:buFont typeface="Arial" panose="020B0604020202020204" pitchFamily="34" charset="0"/>
              <a:buChar char="•"/>
              <a:defRPr/>
            </a:pPr>
            <a:endParaRPr lang="en-GB" sz="2200" b="1" kern="1200" dirty="0">
              <a:solidFill>
                <a:prstClr val="black"/>
              </a:solidFill>
              <a:uFillTx/>
              <a:latin typeface="Calibri"/>
              <a:ea typeface="+mn-ea"/>
              <a:cs typeface="Calibri"/>
            </a:endParaRPr>
          </a:p>
          <a:p>
            <a:pPr marL="0" marR="0" defTabSz="914400" hangingPunct="1">
              <a:defRPr/>
            </a:pPr>
            <a:endParaRPr lang="en-GB" sz="2200" b="1" kern="1200" dirty="0">
              <a:solidFill>
                <a:prstClr val="black"/>
              </a:solidFill>
              <a:uFillTx/>
              <a:latin typeface="Calibri"/>
              <a:ea typeface="+mn-ea"/>
              <a:cs typeface="Calibri"/>
            </a:endParaRPr>
          </a:p>
          <a:p>
            <a:pPr marL="0" marR="0" defTabSz="914400" hangingPunct="1">
              <a:defRPr/>
            </a:pPr>
            <a:r>
              <a:rPr lang="en-GB" sz="2200" b="1" kern="1200" dirty="0">
                <a:solidFill>
                  <a:prstClr val="black"/>
                </a:solidFill>
                <a:uFillTx/>
                <a:latin typeface="Calibri"/>
                <a:ea typeface="+mn-ea"/>
                <a:cs typeface="Calibri"/>
              </a:rPr>
              <a:t>What: 	Scope and Specifications for each Sample Environment System</a:t>
            </a:r>
          </a:p>
          <a:p>
            <a:pPr marL="342900" marR="0" indent="-342900" defTabSz="914400" hangingPunct="1">
              <a:buFont typeface="Arial" panose="020B0604020202020204" pitchFamily="34" charset="0"/>
              <a:buChar char="•"/>
              <a:defRPr/>
            </a:pPr>
            <a:r>
              <a:rPr lang="en-GB" sz="2200" kern="1200" dirty="0">
                <a:solidFill>
                  <a:prstClr val="black"/>
                </a:solidFill>
                <a:uFillTx/>
                <a:latin typeface="Calibri"/>
                <a:ea typeface="+mn-ea"/>
                <a:cs typeface="Calibri"/>
              </a:rPr>
              <a:t>Define </a:t>
            </a:r>
            <a:r>
              <a:rPr lang="en-GB" sz="2200" kern="1200" dirty="0">
                <a:solidFill>
                  <a:srgbClr val="FF0000"/>
                </a:solidFill>
                <a:uFillTx/>
                <a:latin typeface="Calibri"/>
                <a:ea typeface="+mn-ea"/>
                <a:cs typeface="Calibri"/>
              </a:rPr>
              <a:t>(top-level) specifications for (Day-1) </a:t>
            </a:r>
            <a:r>
              <a:rPr lang="en-GB" sz="2200" kern="1200" dirty="0">
                <a:solidFill>
                  <a:prstClr val="black"/>
                </a:solidFill>
                <a:uFillTx/>
                <a:latin typeface="Calibri"/>
                <a:ea typeface="+mn-ea"/>
                <a:cs typeface="Calibri"/>
              </a:rPr>
              <a:t>Sample Environment Systems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  <a:latin typeface="Calibri"/>
                <a:cs typeface="Calibri"/>
              </a:rPr>
              <a:t>Investigate communalities, portability, </a:t>
            </a:r>
            <a:r>
              <a:rPr lang="en-GB" sz="2200" dirty="0">
                <a:solidFill>
                  <a:prstClr val="black"/>
                </a:solidFill>
                <a:cs typeface="Calibri"/>
              </a:rPr>
              <a:t>modular structures, multiple copies</a:t>
            </a:r>
            <a:endParaRPr lang="en-GB" sz="22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42900" marR="0" indent="-342900" defTabSz="914400" hangingPunct="1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FF0000"/>
                </a:solidFill>
                <a:latin typeface="Calibri"/>
                <a:cs typeface="Calibri"/>
              </a:rPr>
              <a:t>Develop delivery plans </a:t>
            </a:r>
            <a:r>
              <a:rPr lang="en-GB" sz="2200" dirty="0">
                <a:solidFill>
                  <a:prstClr val="black"/>
                </a:solidFill>
                <a:latin typeface="Calibri"/>
                <a:cs typeface="Calibri"/>
              </a:rPr>
              <a:t>incl. integration and safety aspects</a:t>
            </a:r>
          </a:p>
          <a:p>
            <a:pPr marL="342900" marR="0" indent="-342900" defTabSz="914400" hangingPunct="1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  <a:latin typeface="Calibri"/>
                <a:cs typeface="Calibri"/>
              </a:rPr>
              <a:t>Evaluate in respect to </a:t>
            </a:r>
            <a:r>
              <a:rPr lang="en-GB" sz="2200" dirty="0" err="1">
                <a:solidFill>
                  <a:prstClr val="black"/>
                </a:solidFill>
                <a:latin typeface="Calibri"/>
                <a:cs typeface="Calibri"/>
              </a:rPr>
              <a:t>costbook</a:t>
            </a:r>
            <a:r>
              <a:rPr lang="en-GB" sz="2200" dirty="0">
                <a:solidFill>
                  <a:prstClr val="black"/>
                </a:solidFill>
                <a:latin typeface="Calibri"/>
                <a:cs typeface="Calibri"/>
              </a:rPr>
              <a:t> values / available budget.  </a:t>
            </a:r>
          </a:p>
          <a:p>
            <a:pPr marL="0" marR="0" defTabSz="914400" hangingPunct="1">
              <a:defRPr/>
            </a:pPr>
            <a:endParaRPr lang="en-GB" sz="2200" b="1" kern="1200" dirty="0">
              <a:solidFill>
                <a:prstClr val="black"/>
              </a:solidFill>
              <a:uFillTx/>
              <a:latin typeface="Calibri"/>
              <a:ea typeface="+mn-ea"/>
              <a:cs typeface="Calibri"/>
            </a:endParaRPr>
          </a:p>
          <a:p>
            <a:pPr marL="0" marR="0" defTabSz="914400" hangingPunct="1">
              <a:defRPr/>
            </a:pPr>
            <a:endParaRPr lang="en-GB" sz="2200" i="1" kern="1200" dirty="0">
              <a:solidFill>
                <a:prstClr val="black"/>
              </a:solidFill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9880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55565" y="2577251"/>
            <a:ext cx="9694863" cy="0"/>
          </a:xfrm>
          <a:prstGeom prst="line">
            <a:avLst/>
          </a:prstGeom>
          <a:noFill/>
          <a:ln w="635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defTabSz="457200" hangingPunct="1">
              <a:defRPr/>
            </a:pPr>
            <a:endParaRPr lang="en-US" sz="1800" kern="1200" dirty="0">
              <a:uFillTx/>
              <a:latin typeface="Calibri"/>
              <a:ea typeface="ヒラギノ角ゴ ProN W3"/>
              <a:cs typeface="ヒラギノ角ゴ ProN W3"/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494974" y="-16280"/>
            <a:ext cx="7212343" cy="1441450"/>
          </a:xfrm>
          <a:ln/>
        </p:spPr>
        <p:txBody>
          <a:bodyPr/>
          <a:lstStyle/>
          <a:p>
            <a:r>
              <a:rPr lang="en-US" sz="3000" dirty="0"/>
              <a:t>Towards an integrated ESS: </a:t>
            </a:r>
            <a:br>
              <a:rPr lang="en-US" sz="3000" dirty="0"/>
            </a:br>
            <a:r>
              <a:rPr lang="en-US" sz="3000" dirty="0"/>
              <a:t>Science Support Systems in Operations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069141" y="3661768"/>
            <a:ext cx="7028231" cy="1180353"/>
            <a:chOff x="2688133" y="3901654"/>
            <a:chExt cx="7028231" cy="1180353"/>
          </a:xfrm>
        </p:grpSpPr>
        <p:grpSp>
          <p:nvGrpSpPr>
            <p:cNvPr id="10" name="Group 9"/>
            <p:cNvGrpSpPr/>
            <p:nvPr/>
          </p:nvGrpSpPr>
          <p:grpSpPr>
            <a:xfrm>
              <a:off x="3186689" y="3901654"/>
              <a:ext cx="825788" cy="810134"/>
              <a:chOff x="3186689" y="3901654"/>
              <a:chExt cx="825788" cy="810134"/>
            </a:xfrm>
          </p:grpSpPr>
          <p:pic>
            <p:nvPicPr>
              <p:cNvPr id="29" name="Picture 28" descr="2__#$!@%!#__imgres.png"/>
              <p:cNvPicPr>
                <a:picLocks noChangeAspect="1"/>
              </p:cNvPicPr>
              <p:nvPr/>
            </p:nvPicPr>
            <p:blipFill>
              <a:blip r:embed="rId3">
                <a:duotone>
                  <a:srgbClr val="9BBB59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9721" y="3933904"/>
                <a:ext cx="759725" cy="745633"/>
              </a:xfrm>
              <a:prstGeom prst="rect">
                <a:avLst/>
              </a:prstGeom>
            </p:spPr>
          </p:pic>
          <p:sp>
            <p:nvSpPr>
              <p:cNvPr id="30" name="Rounded Rectangle 29"/>
              <p:cNvSpPr/>
              <p:nvPr/>
            </p:nvSpPr>
            <p:spPr>
              <a:xfrm>
                <a:off x="3186689" y="3901654"/>
                <a:ext cx="825788" cy="810134"/>
              </a:xfrm>
              <a:prstGeom prst="roundRect">
                <a:avLst/>
              </a:prstGeom>
              <a:noFill/>
              <a:ln w="101600" cap="flat" cmpd="sng" algn="ctr">
                <a:solidFill>
                  <a:srgbClr val="5B7F1C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algn="ctr" defTabSz="914400" hangingPunct="1">
                  <a:defRPr/>
                </a:pPr>
                <a:endParaRPr lang="en-US" sz="1800">
                  <a:solidFill>
                    <a:sysClr val="window" lastClr="FFFFFF"/>
                  </a:solidFill>
                  <a:uFillTx/>
                  <a:latin typeface="Calibri"/>
                  <a:ea typeface="ヒラギノ角ゴ ProN W3"/>
                  <a:cs typeface="ヒラギノ角ゴ ProN W3"/>
                </a:endParaRPr>
              </a:p>
            </p:txBody>
          </p:sp>
        </p:grpSp>
        <p:sp>
          <p:nvSpPr>
            <p:cNvPr id="22" name="Left-Up Arrow 21"/>
            <p:cNvSpPr/>
            <p:nvPr/>
          </p:nvSpPr>
          <p:spPr>
            <a:xfrm>
              <a:off x="4148425" y="4023906"/>
              <a:ext cx="397219" cy="380068"/>
            </a:xfrm>
            <a:prstGeom prst="leftUpArrow">
              <a:avLst>
                <a:gd name="adj1" fmla="val 18019"/>
                <a:gd name="adj2" fmla="val 25000"/>
                <a:gd name="adj3" fmla="val 25000"/>
              </a:avLst>
            </a:prstGeom>
            <a:solidFill>
              <a:sysClr val="windowText" lastClr="000000">
                <a:lumMod val="50000"/>
                <a:lumOff val="50000"/>
              </a:sys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algn="ctr" defTabSz="914400" hangingPunct="1">
                <a:defRPr/>
              </a:pPr>
              <a:endParaRPr lang="en-US" sz="1800">
                <a:solidFill>
                  <a:sysClr val="windowText" lastClr="000000"/>
                </a:solidFill>
                <a:uFillTx/>
                <a:latin typeface="Calibri"/>
                <a:ea typeface="ヒラギノ角ゴ ProN W3"/>
                <a:cs typeface="ヒラギノ角ゴ ProN W3"/>
              </a:endParaRPr>
            </a:p>
          </p:txBody>
        </p:sp>
        <p:sp>
          <p:nvSpPr>
            <p:cNvPr id="23" name="Left-Up Arrow 22"/>
            <p:cNvSpPr/>
            <p:nvPr/>
          </p:nvSpPr>
          <p:spPr>
            <a:xfrm rot="5400000">
              <a:off x="2686833" y="4015424"/>
              <a:ext cx="389851" cy="387251"/>
            </a:xfrm>
            <a:prstGeom prst="leftUpArrow">
              <a:avLst>
                <a:gd name="adj1" fmla="val 18019"/>
                <a:gd name="adj2" fmla="val 25000"/>
                <a:gd name="adj3" fmla="val 25000"/>
              </a:avLst>
            </a:prstGeom>
            <a:solidFill>
              <a:sysClr val="windowText" lastClr="000000">
                <a:lumMod val="50000"/>
                <a:lumOff val="50000"/>
              </a:sys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algn="ctr" defTabSz="914400" hangingPunct="1">
                <a:defRPr/>
              </a:pPr>
              <a:endParaRPr lang="en-US" sz="1800">
                <a:solidFill>
                  <a:sysClr val="windowText" lastClr="000000"/>
                </a:solidFill>
                <a:uFillTx/>
                <a:latin typeface="Calibri"/>
                <a:ea typeface="ヒラギノ角ゴ ProN W3"/>
                <a:cs typeface="ヒラギノ角ゴ ProN W3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29965" y="4373761"/>
              <a:ext cx="193082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defTabSz="457200" hangingPunct="1">
                <a:defRPr/>
              </a:pPr>
              <a:r>
                <a:rPr lang="en-US" sz="2000" b="1" kern="1200" dirty="0">
                  <a:solidFill>
                    <a:srgbClr val="5B7F1C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Sample Change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6489010" y="4374121"/>
              <a:ext cx="322735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defTabSz="457200" hangingPunct="1">
                <a:defRPr/>
              </a:pPr>
              <a:r>
                <a:rPr lang="en-US" sz="2000" kern="1200" dirty="0">
                  <a:solidFill>
                    <a:srgbClr val="008000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Positioning precision</a:t>
              </a:r>
            </a:p>
            <a:p>
              <a:pPr marL="0" marR="0" defTabSz="457200" hangingPunct="1">
                <a:defRPr/>
              </a:pPr>
              <a:r>
                <a:rPr lang="en-US" sz="2000" kern="1200" dirty="0">
                  <a:solidFill>
                    <a:srgbClr val="008000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Reliability, speediness</a:t>
              </a:r>
              <a:endParaRPr lang="en-US" sz="2000" kern="1200" dirty="0">
                <a:uFillTx/>
                <a:latin typeface="Calibri"/>
                <a:ea typeface="ヒラギノ角ゴ ProN W3"/>
                <a:cs typeface="ヒラギノ角ゴ ProN W3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2289" y="2315219"/>
            <a:ext cx="2743424" cy="2997592"/>
            <a:chOff x="421289" y="2555106"/>
            <a:chExt cx="2743424" cy="2997592"/>
          </a:xfrm>
        </p:grpSpPr>
        <p:grpSp>
          <p:nvGrpSpPr>
            <p:cNvPr id="9" name="Group 8"/>
            <p:cNvGrpSpPr/>
            <p:nvPr/>
          </p:nvGrpSpPr>
          <p:grpSpPr>
            <a:xfrm>
              <a:off x="2338925" y="3066511"/>
              <a:ext cx="825788" cy="810134"/>
              <a:chOff x="2338925" y="3066511"/>
              <a:chExt cx="825788" cy="810134"/>
            </a:xfrm>
          </p:grpSpPr>
          <p:pic>
            <p:nvPicPr>
              <p:cNvPr id="31" name="Picture 30" descr="1__#$!@%!#__imgres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25" t="5956" r="17148" b="5787"/>
              <a:stretch/>
            </p:blipFill>
            <p:spPr>
              <a:xfrm>
                <a:off x="2378593" y="3108209"/>
                <a:ext cx="746453" cy="726738"/>
              </a:xfrm>
              <a:prstGeom prst="rect">
                <a:avLst/>
              </a:prstGeom>
            </p:spPr>
          </p:pic>
          <p:sp>
            <p:nvSpPr>
              <p:cNvPr id="32" name="Rounded Rectangle 31"/>
              <p:cNvSpPr/>
              <p:nvPr/>
            </p:nvSpPr>
            <p:spPr>
              <a:xfrm>
                <a:off x="2338925" y="3066511"/>
                <a:ext cx="825788" cy="810134"/>
              </a:xfrm>
              <a:prstGeom prst="roundRect">
                <a:avLst/>
              </a:prstGeom>
              <a:noFill/>
              <a:ln w="101600" cap="flat" cmpd="sng" algn="ctr">
                <a:solidFill>
                  <a:srgbClr val="D987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algn="ctr" defTabSz="914400" hangingPunct="1">
                  <a:defRPr/>
                </a:pPr>
                <a:endParaRPr lang="en-US" sz="1800">
                  <a:solidFill>
                    <a:sysClr val="window" lastClr="FFFFFF"/>
                  </a:solidFill>
                  <a:uFillTx/>
                  <a:latin typeface="Calibri"/>
                  <a:ea typeface="ヒラギノ角ゴ ProN W3"/>
                  <a:cs typeface="ヒラギノ角ゴ ProN W3"/>
                </a:endParaRPr>
              </a:p>
            </p:txBody>
          </p:sp>
        </p:grpSp>
        <p:sp>
          <p:nvSpPr>
            <p:cNvPr id="25" name="Bent-Up Arrow 24"/>
            <p:cNvSpPr/>
            <p:nvPr/>
          </p:nvSpPr>
          <p:spPr>
            <a:xfrm rot="10800000">
              <a:off x="2699948" y="2555106"/>
              <a:ext cx="364187" cy="309068"/>
            </a:xfrm>
            <a:prstGeom prst="bentUpArrow">
              <a:avLst>
                <a:gd name="adj1" fmla="val 25000"/>
                <a:gd name="adj2" fmla="val 28338"/>
                <a:gd name="adj3" fmla="val 29768"/>
              </a:avLst>
            </a:prstGeom>
            <a:solidFill>
              <a:srgbClr val="7F7F7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algn="ctr" defTabSz="914400" hangingPunct="1">
                <a:defRPr/>
              </a:pPr>
              <a:endParaRPr lang="en-US" sz="1800">
                <a:solidFill>
                  <a:sysClr val="window" lastClr="FFFFFF"/>
                </a:solidFill>
                <a:uFillTx/>
                <a:latin typeface="Calibri"/>
                <a:ea typeface="ヒラギノ角ゴ ProN W3"/>
                <a:cs typeface="ヒラギノ角ゴ ProN W3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21290" y="3154080"/>
              <a:ext cx="185459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defTabSz="457200" hangingPunct="1">
                <a:defRPr/>
              </a:pPr>
              <a:r>
                <a:rPr lang="en-US" sz="2000" b="1" kern="1200" dirty="0">
                  <a:solidFill>
                    <a:srgbClr val="D98718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Equipment </a:t>
              </a:r>
            </a:p>
            <a:p>
              <a:pPr marL="0" marR="0" defTabSz="457200" hangingPunct="1">
                <a:defRPr/>
              </a:pPr>
              <a:r>
                <a:rPr lang="en-US" sz="2000" b="1" kern="1200" dirty="0">
                  <a:solidFill>
                    <a:srgbClr val="D98718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Change-over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21289" y="3921482"/>
              <a:ext cx="2628242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defTabSz="457200" hangingPunct="1">
                <a:defRPr/>
              </a:pPr>
              <a:r>
                <a:rPr lang="en-US" sz="2000" kern="1200" dirty="0">
                  <a:solidFill>
                    <a:srgbClr val="D98718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Mobility</a:t>
              </a:r>
            </a:p>
            <a:p>
              <a:pPr marL="0" marR="0" defTabSz="457200" hangingPunct="1">
                <a:defRPr/>
              </a:pPr>
              <a:r>
                <a:rPr lang="en-US" sz="2000" kern="1200" dirty="0">
                  <a:solidFill>
                    <a:srgbClr val="D98718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Modularity</a:t>
              </a:r>
            </a:p>
            <a:p>
              <a:pPr marL="0" marR="0" defTabSz="457200" hangingPunct="1">
                <a:defRPr/>
              </a:pPr>
              <a:r>
                <a:rPr lang="en-US" sz="2000" kern="1200" dirty="0">
                  <a:solidFill>
                    <a:srgbClr val="D98718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Rapidity</a:t>
              </a:r>
            </a:p>
            <a:p>
              <a:pPr marL="0" marR="0" defTabSz="457200" hangingPunct="1">
                <a:defRPr/>
              </a:pPr>
              <a:r>
                <a:rPr lang="en-US" sz="2000" kern="1200" dirty="0">
                  <a:solidFill>
                    <a:srgbClr val="D98718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Reproducibility</a:t>
              </a:r>
            </a:p>
            <a:p>
              <a:pPr marL="0" marR="0" defTabSz="457200" hangingPunct="1">
                <a:defRPr/>
              </a:pPr>
              <a:r>
                <a:rPr lang="en-US" sz="2000" kern="1200" dirty="0">
                  <a:solidFill>
                    <a:srgbClr val="D98718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Work flow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600771" y="4630457"/>
            <a:ext cx="6807044" cy="1482639"/>
            <a:chOff x="3219721" y="4870343"/>
            <a:chExt cx="6807044" cy="1482639"/>
          </a:xfrm>
        </p:grpSpPr>
        <p:sp>
          <p:nvSpPr>
            <p:cNvPr id="50" name="Rectangle 49"/>
            <p:cNvSpPr/>
            <p:nvPr/>
          </p:nvSpPr>
          <p:spPr>
            <a:xfrm>
              <a:off x="4407980" y="5431173"/>
              <a:ext cx="110428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defTabSz="457200" hangingPunct="1">
                <a:defRPr/>
              </a:pPr>
              <a:r>
                <a:rPr lang="en-US" sz="2000" b="1" kern="1200" dirty="0">
                  <a:solidFill>
                    <a:srgbClr val="0A5A97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Labs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219721" y="4870343"/>
              <a:ext cx="6807044" cy="1482639"/>
              <a:chOff x="3219721" y="4870343"/>
              <a:chExt cx="6807044" cy="148263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219721" y="5557821"/>
                <a:ext cx="792000" cy="792000"/>
                <a:chOff x="3219721" y="5557821"/>
                <a:chExt cx="792000" cy="792000"/>
              </a:xfrm>
            </p:grpSpPr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3350010" y="5687999"/>
                  <a:ext cx="531422" cy="531643"/>
                </a:xfrm>
                <a:prstGeom prst="rect">
                  <a:avLst/>
                </a:prstGeom>
              </p:spPr>
            </p:pic>
            <p:sp>
              <p:nvSpPr>
                <p:cNvPr id="48" name="Rounded Rectangle 47"/>
                <p:cNvSpPr/>
                <p:nvPr/>
              </p:nvSpPr>
              <p:spPr>
                <a:xfrm>
                  <a:off x="3219721" y="5557821"/>
                  <a:ext cx="792000" cy="792000"/>
                </a:xfrm>
                <a:prstGeom prst="roundRect">
                  <a:avLst/>
                </a:prstGeom>
                <a:noFill/>
                <a:ln w="101600" cap="flat" cmpd="sng" algn="ctr">
                  <a:solidFill>
                    <a:srgbClr val="0A5A97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algn="ctr" defTabSz="914400" hangingPunct="1">
                    <a:defRPr/>
                  </a:pPr>
                  <a:endParaRPr lang="en-US" sz="1800">
                    <a:solidFill>
                      <a:sysClr val="window" lastClr="FFFFFF"/>
                    </a:solidFill>
                    <a:uFillTx/>
                    <a:latin typeface="Calibri"/>
                    <a:ea typeface="ヒラギノ角ゴ ProN W3"/>
                    <a:cs typeface="ヒラギノ角ゴ ProN W3"/>
                  </a:endParaRPr>
                </a:p>
              </p:txBody>
            </p:sp>
          </p:grpSp>
          <p:sp>
            <p:nvSpPr>
              <p:cNvPr id="49" name="Left-Right Arrow 48"/>
              <p:cNvSpPr/>
              <p:nvPr/>
            </p:nvSpPr>
            <p:spPr bwMode="auto">
              <a:xfrm rot="16200000">
                <a:off x="3350909" y="5027500"/>
                <a:ext cx="502936" cy="188622"/>
              </a:xfrm>
              <a:prstGeom prst="leftRightArrow">
                <a:avLst/>
              </a:prstGeom>
              <a:solidFill>
                <a:schemeClr val="bg1">
                  <a:lumMod val="50000"/>
                </a:schemeClr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algn="ctr" defTabSz="914400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4200" kern="1200">
                  <a:uFillTx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926348" y="5487617"/>
                <a:ext cx="5100417" cy="8653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1" indent="0" defTabSz="457200" hangingPunct="1">
                  <a:lnSpc>
                    <a:spcPts val="1960"/>
                  </a:lnSpc>
                  <a:defRPr/>
                </a:pPr>
                <a:r>
                  <a:rPr lang="en-US" sz="2000" kern="1200" dirty="0">
                    <a:solidFill>
                      <a:srgbClr val="0A5A97"/>
                    </a:solidFill>
                    <a:uFillTx/>
                    <a:latin typeface="Calibri"/>
                    <a:ea typeface="ヒラギノ角ゴ ProN W3"/>
                    <a:cs typeface="ヒラギノ角ゴ ProN W3"/>
                  </a:rPr>
                  <a:t>Prepare and characterize</a:t>
                </a:r>
              </a:p>
              <a:p>
                <a:pPr marL="457200" marR="0" lvl="1" indent="0" defTabSz="457200" hangingPunct="1">
                  <a:lnSpc>
                    <a:spcPts val="1960"/>
                  </a:lnSpc>
                  <a:defRPr/>
                </a:pPr>
                <a:r>
                  <a:rPr lang="en-US" sz="2000" kern="1200" dirty="0">
                    <a:solidFill>
                      <a:srgbClr val="0A5A97"/>
                    </a:solidFill>
                    <a:uFillTx/>
                    <a:latin typeface="Calibri"/>
                    <a:ea typeface="ヒラギノ角ゴ ProN W3"/>
                    <a:cs typeface="ヒラギノ角ゴ ProN W3"/>
                  </a:rPr>
                  <a:t>Align, condition, mount</a:t>
                </a:r>
              </a:p>
              <a:p>
                <a:pPr marL="457200" marR="0" lvl="1" indent="0" defTabSz="457200" hangingPunct="1">
                  <a:lnSpc>
                    <a:spcPts val="1960"/>
                  </a:lnSpc>
                  <a:defRPr/>
                </a:pPr>
                <a:r>
                  <a:rPr lang="en-US" sz="2000" kern="1200" dirty="0">
                    <a:solidFill>
                      <a:srgbClr val="0A5A97"/>
                    </a:solidFill>
                    <a:uFillTx/>
                    <a:latin typeface="Calibri"/>
                    <a:ea typeface="ヒラギノ角ゴ ProN W3"/>
                    <a:cs typeface="ヒラギノ角ゴ ProN W3"/>
                  </a:rPr>
                  <a:t>Register, tag, store, ship, dispose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396945" y="2478626"/>
            <a:ext cx="5128107" cy="1634807"/>
            <a:chOff x="4015894" y="2718512"/>
            <a:chExt cx="5128107" cy="1634807"/>
          </a:xfrm>
        </p:grpSpPr>
        <p:grpSp>
          <p:nvGrpSpPr>
            <p:cNvPr id="11" name="Group 10"/>
            <p:cNvGrpSpPr/>
            <p:nvPr/>
          </p:nvGrpSpPr>
          <p:grpSpPr>
            <a:xfrm>
              <a:off x="4015894" y="3066343"/>
              <a:ext cx="825788" cy="810470"/>
              <a:chOff x="4015894" y="3066343"/>
              <a:chExt cx="825788" cy="810470"/>
            </a:xfrm>
          </p:grpSpPr>
          <p:pic>
            <p:nvPicPr>
              <p:cNvPr id="33" name="Picture 32" descr="3__#$!@%!#__imgres.png"/>
              <p:cNvPicPr>
                <a:picLocks noChangeAspect="1"/>
              </p:cNvPicPr>
              <p:nvPr/>
            </p:nvPicPr>
            <p:blipFill>
              <a:blip r:embed="rId6">
                <a:duotone>
                  <a:srgbClr val="C0504D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5894" y="3066343"/>
                <a:ext cx="825788" cy="810470"/>
              </a:xfrm>
              <a:prstGeom prst="rect">
                <a:avLst/>
              </a:prstGeom>
            </p:spPr>
          </p:pic>
          <p:sp>
            <p:nvSpPr>
              <p:cNvPr id="34" name="Rounded Rectangle 33"/>
              <p:cNvSpPr/>
              <p:nvPr/>
            </p:nvSpPr>
            <p:spPr>
              <a:xfrm>
                <a:off x="4015894" y="3066511"/>
                <a:ext cx="825788" cy="810134"/>
              </a:xfrm>
              <a:prstGeom prst="roundRect">
                <a:avLst/>
              </a:prstGeom>
              <a:noFill/>
              <a:ln w="101600" cap="flat" cmpd="sng" algn="ctr">
                <a:solidFill>
                  <a:srgbClr val="7F1617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algn="ctr" defTabSz="914400" hangingPunct="1">
                  <a:defRPr/>
                </a:pPr>
                <a:endParaRPr lang="en-US" sz="1800">
                  <a:solidFill>
                    <a:sysClr val="window" lastClr="FFFFFF"/>
                  </a:solidFill>
                  <a:uFillTx/>
                  <a:latin typeface="Calibri"/>
                  <a:ea typeface="ヒラギノ角ゴ ProN W3"/>
                  <a:cs typeface="ヒラギノ角ゴ ProN W3"/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4976137" y="3292579"/>
              <a:ext cx="145734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defTabSz="457200" hangingPunct="1">
                <a:defRPr/>
              </a:pPr>
              <a:r>
                <a:rPr lang="en-US" sz="2000" b="1" kern="1200" dirty="0">
                  <a:solidFill>
                    <a:srgbClr val="7F1617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Parameters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036723" y="2718512"/>
              <a:ext cx="3107278" cy="1634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1" indent="0" defTabSz="457200" hangingPunct="1">
                <a:lnSpc>
                  <a:spcPts val="1960"/>
                </a:lnSpc>
                <a:defRPr/>
              </a:pPr>
              <a:r>
                <a:rPr lang="en-US" sz="2000" kern="1200" dirty="0">
                  <a:solidFill>
                    <a:srgbClr val="7F1617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Maximal range</a:t>
              </a:r>
            </a:p>
            <a:p>
              <a:pPr marL="457200" marR="0" lvl="1" indent="0" defTabSz="457200" hangingPunct="1">
                <a:lnSpc>
                  <a:spcPts val="1960"/>
                </a:lnSpc>
                <a:defRPr/>
              </a:pPr>
              <a:r>
                <a:rPr lang="en-US" sz="2000" kern="1200" dirty="0">
                  <a:solidFill>
                    <a:srgbClr val="7F1617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Multiple parameters </a:t>
              </a:r>
            </a:p>
            <a:p>
              <a:pPr marL="457200" marR="0" lvl="1" indent="0" defTabSz="457200" hangingPunct="1">
                <a:lnSpc>
                  <a:spcPts val="1960"/>
                </a:lnSpc>
                <a:defRPr/>
              </a:pPr>
              <a:r>
                <a:rPr lang="en-US" sz="2000" kern="1200" dirty="0">
                  <a:solidFill>
                    <a:srgbClr val="7F1617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Precision, accuracy </a:t>
              </a:r>
            </a:p>
            <a:p>
              <a:pPr marL="457200" marR="0" lvl="1" indent="0" defTabSz="457200" hangingPunct="1">
                <a:lnSpc>
                  <a:spcPts val="1960"/>
                </a:lnSpc>
                <a:defRPr/>
              </a:pPr>
              <a:r>
                <a:rPr lang="en-US" sz="2000" kern="1200" dirty="0">
                  <a:solidFill>
                    <a:srgbClr val="7F1617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Stability, control speed</a:t>
              </a:r>
            </a:p>
            <a:p>
              <a:pPr marL="457200" marR="0" lvl="1" indent="0" defTabSz="457200" hangingPunct="1">
                <a:lnSpc>
                  <a:spcPts val="1960"/>
                </a:lnSpc>
                <a:defRPr/>
              </a:pPr>
              <a:r>
                <a:rPr lang="en-US" sz="2000" kern="1200" dirty="0">
                  <a:solidFill>
                    <a:srgbClr val="7F1617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Total range sweep </a:t>
              </a:r>
            </a:p>
            <a:p>
              <a:pPr marL="457200" marR="0" lvl="1" indent="0" defTabSz="457200" hangingPunct="1">
                <a:lnSpc>
                  <a:spcPts val="1960"/>
                </a:lnSpc>
                <a:defRPr/>
              </a:pPr>
              <a:r>
                <a:rPr lang="en-US" sz="2000" kern="1200" dirty="0">
                  <a:solidFill>
                    <a:srgbClr val="7F1617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Return to ‘off’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58113" y="1520388"/>
            <a:ext cx="7281260" cy="1269410"/>
            <a:chOff x="1777113" y="1760275"/>
            <a:chExt cx="7281260" cy="1269410"/>
          </a:xfrm>
        </p:grpSpPr>
        <p:grpSp>
          <p:nvGrpSpPr>
            <p:cNvPr id="5" name="Group 4"/>
            <p:cNvGrpSpPr/>
            <p:nvPr/>
          </p:nvGrpSpPr>
          <p:grpSpPr>
            <a:xfrm>
              <a:off x="3186689" y="2219551"/>
              <a:ext cx="825788" cy="810134"/>
              <a:chOff x="3186689" y="2219551"/>
              <a:chExt cx="825788" cy="810134"/>
            </a:xfrm>
          </p:grpSpPr>
          <p:pic>
            <p:nvPicPr>
              <p:cNvPr id="27" name="Picture 26" descr="imgres.png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40" t="19153" r="20245" b="20587"/>
              <a:stretch/>
            </p:blipFill>
            <p:spPr>
              <a:xfrm>
                <a:off x="3205116" y="2240400"/>
                <a:ext cx="788934" cy="768436"/>
              </a:xfrm>
              <a:prstGeom prst="rect">
                <a:avLst/>
              </a:prstGeom>
            </p:spPr>
          </p:pic>
          <p:sp>
            <p:nvSpPr>
              <p:cNvPr id="28" name="Rounded Rectangle 27"/>
              <p:cNvSpPr/>
              <p:nvPr/>
            </p:nvSpPr>
            <p:spPr>
              <a:xfrm>
                <a:off x="3186689" y="2219551"/>
                <a:ext cx="825788" cy="810134"/>
              </a:xfrm>
              <a:prstGeom prst="roundRect">
                <a:avLst/>
              </a:prstGeom>
              <a:noFill/>
              <a:ln w="101600" cap="flat" cmpd="sng" algn="ctr">
                <a:solidFill>
                  <a:srgbClr val="163F6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algn="ctr" defTabSz="914400" hangingPunct="1">
                  <a:defRPr/>
                </a:pPr>
                <a:endParaRPr lang="en-US" sz="1800">
                  <a:solidFill>
                    <a:sysClr val="window" lastClr="FFFFFF"/>
                  </a:solidFill>
                  <a:uFillTx/>
                  <a:latin typeface="Calibri"/>
                  <a:ea typeface="ヒラギノ角ゴ ProN W3"/>
                  <a:cs typeface="ヒラギノ角ゴ ProN W3"/>
                </a:endParaRPr>
              </a:p>
            </p:txBody>
          </p:sp>
        </p:grpSp>
        <p:sp>
          <p:nvSpPr>
            <p:cNvPr id="24" name="Bent-Up Arrow 23"/>
            <p:cNvSpPr/>
            <p:nvPr/>
          </p:nvSpPr>
          <p:spPr>
            <a:xfrm rot="16200000">
              <a:off x="4127164" y="2552185"/>
              <a:ext cx="357432" cy="314909"/>
            </a:xfrm>
            <a:prstGeom prst="bentUpArrow">
              <a:avLst>
                <a:gd name="adj1" fmla="val 25000"/>
                <a:gd name="adj2" fmla="val 28338"/>
                <a:gd name="adj3" fmla="val 29768"/>
              </a:avLst>
            </a:prstGeom>
            <a:solidFill>
              <a:srgbClr val="7F7F7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algn="ctr" defTabSz="914400" hangingPunct="1">
                <a:defRPr/>
              </a:pPr>
              <a:endParaRPr lang="en-US" sz="1800">
                <a:solidFill>
                  <a:sysClr val="window" lastClr="FFFFFF"/>
                </a:solidFill>
                <a:uFillTx/>
                <a:latin typeface="Calibri"/>
                <a:ea typeface="ヒラギノ角ゴ ProN W3"/>
                <a:cs typeface="ヒラギノ角ゴ ProN W3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777113" y="1761125"/>
              <a:ext cx="141406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defTabSz="457200" hangingPunct="1">
                <a:defRPr/>
              </a:pPr>
              <a:r>
                <a:rPr lang="en-US" sz="2000" b="1" kern="1200" dirty="0">
                  <a:solidFill>
                    <a:srgbClr val="163F61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Equipment</a:t>
              </a:r>
            </a:p>
            <a:p>
              <a:pPr marL="0" marR="0" defTabSz="457200" hangingPunct="1">
                <a:defRPr/>
              </a:pPr>
              <a:r>
                <a:rPr lang="en-US" sz="2000" b="1" kern="1200" dirty="0">
                  <a:solidFill>
                    <a:srgbClr val="163F61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Availability 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4082678" y="1760275"/>
              <a:ext cx="497569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defTabSz="457200" hangingPunct="1">
                <a:defRPr/>
              </a:pPr>
              <a:r>
                <a:rPr lang="en-US" sz="2000" kern="1200" dirty="0">
                  <a:solidFill>
                    <a:srgbClr val="163F61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Safety, Robustness, Reliability, Ease-of-use</a:t>
              </a:r>
            </a:p>
            <a:p>
              <a:pPr marL="0" marR="0" defTabSz="457200" hangingPunct="1">
                <a:defRPr/>
              </a:pPr>
              <a:r>
                <a:rPr lang="en-US" sz="2000" kern="1200" dirty="0">
                  <a:solidFill>
                    <a:srgbClr val="163F61"/>
                  </a:solidFill>
                  <a:uFillTx/>
                  <a:latin typeface="Calibri"/>
                  <a:ea typeface="ヒラギノ角ゴ ProN W3"/>
                  <a:cs typeface="ヒラギノ角ゴ ProN W3"/>
                </a:rPr>
                <a:t>Maintenance, Workflow, Cost, Schedule 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94974" y="6265548"/>
            <a:ext cx="88023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defTabSz="457200" hangingPunct="1">
              <a:defRPr/>
            </a:pPr>
            <a:r>
              <a:rPr lang="en-US" sz="1800" b="1" kern="1200" dirty="0">
                <a:solidFill>
                  <a:srgbClr val="0094CA"/>
                </a:solidFill>
                <a:uFillTx/>
                <a:latin typeface="Calibri"/>
                <a:ea typeface="ヒラギノ角ゴ ProN W3"/>
                <a:cs typeface="ヒラギノ角ゴ ProN W3"/>
              </a:rPr>
              <a:t>Sample Environment Suite 	= 	Pool equipment 	+ 	Instrument Specific Devices</a:t>
            </a:r>
          </a:p>
          <a:p>
            <a:pPr marL="0" marR="0" defTabSz="457200" hangingPunct="1">
              <a:defRPr/>
            </a:pPr>
            <a:r>
              <a:rPr lang="en-US" sz="1800" b="1" kern="1200" dirty="0">
                <a:solidFill>
                  <a:srgbClr val="0094CA"/>
                </a:solidFill>
                <a:uFillTx/>
                <a:latin typeface="Calibri"/>
                <a:ea typeface="ヒラギノ角ゴ ProN W3"/>
                <a:cs typeface="ヒラギノ角ゴ ProN W3"/>
              </a:rPr>
              <a:t>Laboratory Suite			=	General User Labs	+	Instrument Labs and Prep. Areas</a:t>
            </a:r>
          </a:p>
        </p:txBody>
      </p:sp>
    </p:spTree>
    <p:extLst>
      <p:ext uri="{BB962C8B-B14F-4D97-AF65-F5344CB8AC3E}">
        <p14:creationId xmlns:p14="http://schemas.microsoft.com/office/powerpoint/2010/main" val="356857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Objectives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defTabSz="457200" hangingPunct="1">
              <a:defRPr/>
            </a:pPr>
            <a:fld id="{551115BC-487E-4422-894C-CB7CD3E79223}" type="slidenum">
              <a:rPr lang="sv-SE" kern="1200">
                <a:solidFill>
                  <a:prstClr val="black">
                    <a:tint val="75000"/>
                  </a:prstClr>
                </a:solidFill>
                <a:uFillTx/>
                <a:latin typeface="Calibri"/>
                <a:ea typeface="+mn-ea"/>
                <a:cs typeface="+mn-cs"/>
              </a:rPr>
              <a:pPr marL="0" marR="0" defTabSz="457200" hangingPunct="1">
                <a:defRPr/>
              </a:pPr>
              <a:t>14</a:t>
            </a:fld>
            <a:endParaRPr lang="sv-SE" kern="1200" dirty="0">
              <a:solidFill>
                <a:prstClr val="black">
                  <a:tint val="75000"/>
                </a:prstClr>
              </a:solidFill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246492"/>
            <a:ext cx="92294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defTabSz="914400" hangingPunct="1">
              <a:defRPr/>
            </a:pPr>
            <a:endParaRPr lang="en-GB" sz="2200" b="1" kern="1200" dirty="0">
              <a:solidFill>
                <a:prstClr val="black"/>
              </a:solidFill>
              <a:uFillTx/>
              <a:latin typeface="Calibri"/>
              <a:ea typeface="+mn-ea"/>
              <a:cs typeface="Calibri"/>
            </a:endParaRPr>
          </a:p>
          <a:p>
            <a:pPr marL="0" marR="0" defTabSz="914400" hangingPunct="1">
              <a:defRPr/>
            </a:pPr>
            <a:r>
              <a:rPr lang="en-GB" sz="2200" b="1" kern="1200" dirty="0">
                <a:solidFill>
                  <a:prstClr val="black"/>
                </a:solidFill>
                <a:uFillTx/>
                <a:latin typeface="Calibri"/>
                <a:ea typeface="+mn-ea"/>
                <a:cs typeface="Calibri"/>
              </a:rPr>
              <a:t>How and Who:  </a:t>
            </a:r>
            <a:r>
              <a:rPr lang="en-GB" sz="2200" b="1" dirty="0">
                <a:solidFill>
                  <a:prstClr val="black"/>
                </a:solidFill>
                <a:latin typeface="Calibri"/>
                <a:cs typeface="Calibri"/>
              </a:rPr>
              <a:t>Execution and Budget Responsibilities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  <a:cs typeface="Calibri"/>
              </a:rPr>
              <a:t>Establish </a:t>
            </a:r>
            <a:r>
              <a:rPr lang="en-GB" sz="2200" dirty="0">
                <a:solidFill>
                  <a:srgbClr val="FF0000"/>
                </a:solidFill>
                <a:cs typeface="Calibri"/>
              </a:rPr>
              <a:t>top-level work breakdown structure </a:t>
            </a:r>
            <a:r>
              <a:rPr lang="en-GB" sz="2200" dirty="0">
                <a:solidFill>
                  <a:prstClr val="black"/>
                </a:solidFill>
                <a:cs typeface="Calibri"/>
              </a:rPr>
              <a:t>considering synergies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FF0000"/>
                </a:solidFill>
                <a:cs typeface="Calibri"/>
              </a:rPr>
              <a:t>Share developmental efforts</a:t>
            </a:r>
            <a:r>
              <a:rPr lang="en-GB" sz="2200" dirty="0">
                <a:solidFill>
                  <a:prstClr val="black"/>
                </a:solidFill>
                <a:cs typeface="Calibri"/>
              </a:rPr>
              <a:t>, integration tasks, safety evaluation </a:t>
            </a:r>
          </a:p>
          <a:p>
            <a:pPr marL="342900" marR="0" indent="-342900" defTabSz="914400" hangingPunct="1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lang="en-GB" sz="2200" kern="1200" dirty="0" err="1">
                <a:solidFill>
                  <a:prstClr val="black"/>
                </a:solidFill>
                <a:uFillTx/>
                <a:latin typeface="Calibri"/>
                <a:ea typeface="+mn-ea"/>
                <a:cs typeface="Calibri"/>
              </a:rPr>
              <a:t>efine</a:t>
            </a:r>
            <a:r>
              <a:rPr lang="en-GB" sz="2200" kern="1200" dirty="0">
                <a:solidFill>
                  <a:prstClr val="black"/>
                </a:solidFill>
                <a:uFillTx/>
                <a:latin typeface="Calibri"/>
                <a:ea typeface="+mn-ea"/>
                <a:cs typeface="Calibri"/>
              </a:rPr>
              <a:t> / Revise execution responsibilities and identify budget leverage</a:t>
            </a:r>
          </a:p>
          <a:p>
            <a:pPr marL="342900" marR="0" indent="-342900" defTabSz="914400" hangingPunct="1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FF0000"/>
                </a:solidFill>
                <a:latin typeface="Calibri"/>
                <a:cs typeface="Calibri"/>
              </a:rPr>
              <a:t>Prepare request for consideration in (initial) ops budget for additional SES</a:t>
            </a:r>
            <a:endParaRPr lang="en-GB" sz="2200" kern="1200" dirty="0">
              <a:solidFill>
                <a:srgbClr val="FF0000"/>
              </a:solidFill>
              <a:uFillTx/>
              <a:latin typeface="Calibri"/>
              <a:ea typeface="+mn-ea"/>
              <a:cs typeface="Calibri"/>
            </a:endParaRPr>
          </a:p>
          <a:p>
            <a:pPr marL="342900" marR="0" indent="-342900" defTabSz="914400" hangingPunct="1">
              <a:buFont typeface="Arial" panose="020B0604020202020204" pitchFamily="34" charset="0"/>
              <a:buChar char="•"/>
              <a:defRPr/>
            </a:pPr>
            <a:endParaRPr lang="en-GB" sz="2200" kern="1200" dirty="0">
              <a:solidFill>
                <a:prstClr val="black"/>
              </a:solidFill>
              <a:uFillTx/>
              <a:latin typeface="Calibri"/>
              <a:ea typeface="+mn-ea"/>
              <a:cs typeface="Calibri"/>
            </a:endParaRPr>
          </a:p>
          <a:p>
            <a:pPr defTabSz="914400">
              <a:defRPr/>
            </a:pPr>
            <a:r>
              <a:rPr lang="en-GB" sz="2200" b="1" dirty="0">
                <a:solidFill>
                  <a:prstClr val="black"/>
                </a:solidFill>
                <a:cs typeface="Calibri"/>
              </a:rPr>
              <a:t>When: Schedule alignment, Milestones, Tollgate Review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FF0000"/>
                </a:solidFill>
                <a:cs typeface="Calibri"/>
              </a:rPr>
              <a:t>Align SES delivery schedule to instrument (commissioning) plans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  <a:cs typeface="Calibri"/>
              </a:rPr>
              <a:t>Define Milestones and Tollgate Reviews based on instrument timelines</a:t>
            </a:r>
          </a:p>
          <a:p>
            <a:pPr marL="342900" indent="-342900" defTabSz="9144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srgbClr val="FF0000"/>
                </a:solidFill>
                <a:cs typeface="Calibri"/>
              </a:rPr>
              <a:t>Identify critical path and decision points</a:t>
            </a:r>
            <a:r>
              <a:rPr lang="en-GB" sz="2200" dirty="0">
                <a:solidFill>
                  <a:prstClr val="black"/>
                </a:solidFill>
                <a:cs typeface="Calibri"/>
              </a:rPr>
              <a:t> incl. in-kind scenarios / constraints</a:t>
            </a:r>
          </a:p>
          <a:p>
            <a:pPr defTabSz="914400">
              <a:defRPr/>
            </a:pPr>
            <a:endParaRPr lang="en-GB" sz="2200" dirty="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085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E71C2-7C61-F542-8838-93E0ABE6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 of “Convenors”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ABE24F-1156-3043-8E15-D57519353B3C}"/>
              </a:ext>
            </a:extLst>
          </p:cNvPr>
          <p:cNvSpPr txBox="1"/>
          <p:nvPr/>
        </p:nvSpPr>
        <p:spPr>
          <a:xfrm>
            <a:off x="381000" y="1544875"/>
            <a:ext cx="92294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defTabSz="914400" hangingPunct="1">
              <a:buFont typeface="Arial" panose="020B0604020202020204" pitchFamily="34" charset="0"/>
              <a:buChar char="•"/>
              <a:defRPr/>
            </a:pPr>
            <a:endParaRPr lang="en-GB" sz="2200" b="1" kern="1200" dirty="0">
              <a:solidFill>
                <a:prstClr val="black"/>
              </a:solidFill>
              <a:uFillTx/>
              <a:latin typeface="Calibri"/>
              <a:ea typeface="+mn-ea"/>
              <a:cs typeface="Calibri"/>
            </a:endParaRPr>
          </a:p>
          <a:p>
            <a:pPr marL="372835" indent="-342900" defTabSz="9144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  <a:cs typeface="Calibri"/>
              </a:rPr>
              <a:t>Introduce the topic area</a:t>
            </a:r>
          </a:p>
          <a:p>
            <a:pPr marL="372835" indent="-342900" defTabSz="914400">
              <a:buFont typeface="Arial" panose="020B0604020202020204" pitchFamily="34" charset="0"/>
              <a:buChar char="•"/>
              <a:defRPr/>
            </a:pPr>
            <a:endParaRPr lang="en-GB" sz="2200" dirty="0">
              <a:solidFill>
                <a:prstClr val="black"/>
              </a:solidFill>
              <a:cs typeface="Calibri"/>
            </a:endParaRPr>
          </a:p>
          <a:p>
            <a:pPr marL="372835" indent="-342900" defTabSz="9144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  <a:cs typeface="Calibri"/>
              </a:rPr>
              <a:t>Lead/manage the discussion with a view to the goals of the meeting</a:t>
            </a:r>
          </a:p>
          <a:p>
            <a:pPr marL="372835" indent="-342900" defTabSz="914400">
              <a:buFont typeface="Arial" panose="020B0604020202020204" pitchFamily="34" charset="0"/>
              <a:buChar char="•"/>
              <a:defRPr/>
            </a:pPr>
            <a:endParaRPr lang="en-GB" sz="2200" dirty="0">
              <a:solidFill>
                <a:prstClr val="black"/>
              </a:solidFill>
              <a:cs typeface="Calibri"/>
            </a:endParaRPr>
          </a:p>
          <a:p>
            <a:pPr marL="372835" indent="-342900" defTabSz="9144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  <a:cs typeface="Calibri"/>
              </a:rPr>
              <a:t>Lead/guide the writing of the report section for the topic area on Thursday morning</a:t>
            </a:r>
          </a:p>
          <a:p>
            <a:pPr defTabSz="914400">
              <a:defRPr/>
            </a:pPr>
            <a:endParaRPr lang="en-GB" sz="22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304D72-7A6C-6B4E-B8CA-D999D861B063}"/>
              </a:ext>
            </a:extLst>
          </p:cNvPr>
          <p:cNvSpPr txBox="1"/>
          <p:nvPr/>
        </p:nvSpPr>
        <p:spPr>
          <a:xfrm>
            <a:off x="381000" y="4448980"/>
            <a:ext cx="8705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”Official Scribes” : </a:t>
            </a:r>
            <a:r>
              <a:rPr lang="en-GB" sz="2200" dirty="0">
                <a:solidFill>
                  <a:srgbClr val="FF0000"/>
                </a:solidFill>
              </a:rPr>
              <a:t>ESS SAD team members </a:t>
            </a:r>
            <a:r>
              <a:rPr lang="en-GB" sz="2200" dirty="0"/>
              <a:t>will take notes, but </a:t>
            </a:r>
            <a:r>
              <a:rPr lang="en-GB" sz="2200" dirty="0">
                <a:solidFill>
                  <a:srgbClr val="FF0000"/>
                </a:solidFill>
              </a:rPr>
              <a:t>everyone please keep some notes</a:t>
            </a:r>
            <a:r>
              <a:rPr lang="en-GB" sz="2200" dirty="0"/>
              <a:t> that can contribute towards the writing on Thursday and pass them on to the session/topic convenors.</a:t>
            </a:r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720712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3BA25-E11A-A749-90E5-3CB63B663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Introductions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0E60DF-FAA8-AB4E-9ED2-34331B330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445">
            <a:off x="5575486" y="2047461"/>
            <a:ext cx="3413760" cy="213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C36999-530C-2346-BE4A-AF595C9E5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714" y="3114261"/>
            <a:ext cx="3018183" cy="3018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4ED8F-1694-1141-8E42-E77B22CD295F}"/>
              </a:ext>
            </a:extLst>
          </p:cNvPr>
          <p:cNvSpPr txBox="1"/>
          <p:nvPr/>
        </p:nvSpPr>
        <p:spPr>
          <a:xfrm>
            <a:off x="457201" y="2037521"/>
            <a:ext cx="3935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Time for the SEE4ESS@LSS RTI …</a:t>
            </a:r>
          </a:p>
        </p:txBody>
      </p:sp>
    </p:spTree>
    <p:extLst>
      <p:ext uri="{BB962C8B-B14F-4D97-AF65-F5344CB8AC3E}">
        <p14:creationId xmlns:p14="http://schemas.microsoft.com/office/powerpoint/2010/main" val="2299843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1278" y="1980295"/>
            <a:ext cx="7103444" cy="1470025"/>
          </a:xfrm>
        </p:spPr>
        <p:txBody>
          <a:bodyPr>
            <a:normAutofit/>
          </a:bodyPr>
          <a:lstStyle/>
          <a:p>
            <a:r>
              <a:rPr lang="sv-SE" sz="4000" dirty="0">
                <a:solidFill>
                  <a:srgbClr val="FFFFFF"/>
                </a:solidFill>
              </a:rPr>
              <a:t>SEE4LSS@ESS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v-SE" sz="2000" dirty="0">
                <a:solidFill>
                  <a:schemeClr val="bg1"/>
                </a:solidFill>
              </a:rPr>
              <a:t>Andrew Jackson</a:t>
            </a:r>
          </a:p>
          <a:p>
            <a:r>
              <a:rPr lang="sv-SE" sz="2000" dirty="0" err="1">
                <a:solidFill>
                  <a:schemeClr val="bg1"/>
                </a:solidFill>
              </a:rPr>
              <a:t>Deputy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Head</a:t>
            </a:r>
            <a:r>
              <a:rPr lang="sv-SE" sz="2000" dirty="0">
                <a:solidFill>
                  <a:schemeClr val="bg1"/>
                </a:solidFill>
              </a:rPr>
              <a:t> Neutron Instruments Division</a:t>
            </a:r>
          </a:p>
          <a:p>
            <a:r>
              <a:rPr lang="sv-SE" sz="2000" dirty="0">
                <a:solidFill>
                  <a:schemeClr val="bg1"/>
                </a:solidFill>
              </a:rPr>
              <a:t>LSS Instrument Class Co-ordinator</a:t>
            </a:r>
          </a:p>
          <a:p>
            <a:r>
              <a:rPr lang="sv-SE" sz="2000" dirty="0" err="1">
                <a:solidFill>
                  <a:schemeClr val="bg1"/>
                </a:solidFill>
              </a:rPr>
              <a:t>LoKI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Lead</a:t>
            </a:r>
            <a:r>
              <a:rPr lang="sv-SE" sz="2000" dirty="0">
                <a:solidFill>
                  <a:schemeClr val="bg1"/>
                </a:solidFill>
              </a:rPr>
              <a:t> Scientist</a:t>
            </a:r>
          </a:p>
        </p:txBody>
      </p:sp>
      <p:sp>
        <p:nvSpPr>
          <p:cNvPr id="4" name="Rectangle 3"/>
          <p:cNvSpPr/>
          <p:nvPr/>
        </p:nvSpPr>
        <p:spPr>
          <a:xfrm>
            <a:off x="2667000" y="5949282"/>
            <a:ext cx="4572000" cy="603232"/>
          </a:xfrm>
          <a:prstGeom prst="rect">
            <a:avLst/>
          </a:prstGeom>
        </p:spPr>
        <p:txBody>
          <a:bodyPr lIns="91429" tIns="45715" rIns="91429" bIns="45715">
            <a:spAutoFit/>
          </a:bodyPr>
          <a:lstStyle/>
          <a:p>
            <a:pPr marL="0" marR="0" algn="ctr" defTabSz="457039" hangingPunct="1">
              <a:lnSpc>
                <a:spcPct val="120000"/>
              </a:lnSpc>
            </a:pPr>
            <a:r>
              <a:rPr lang="en-GB" sz="1600" kern="1200" dirty="0">
                <a:solidFill>
                  <a:srgbClr val="FFFFFF"/>
                </a:solidFill>
                <a:uFillTx/>
                <a:latin typeface="Calibri"/>
                <a:ea typeface="+mn-ea"/>
                <a:cs typeface="+mn-cs"/>
              </a:rPr>
              <a:t>www.europeanspallationsource.se</a:t>
            </a:r>
          </a:p>
          <a:p>
            <a:pPr marL="0" marR="0" algn="ctr" defTabSz="457039" hangingPunct="1"/>
            <a:fld id="{BBFA6683-B7D4-2048-84A5-DC897BFBCAED}" type="datetime3">
              <a:rPr lang="sv-SE" sz="1400" kern="1200">
                <a:solidFill>
                  <a:srgbClr val="FFFFFF"/>
                </a:solidFill>
                <a:uFillTx/>
                <a:latin typeface="Calibri"/>
                <a:ea typeface="+mn-ea"/>
                <a:cs typeface="+mn-cs"/>
              </a:rPr>
              <a:pPr marL="0" marR="0" algn="ctr" defTabSz="457039" hangingPunct="1"/>
              <a:t>18-11-27</a:t>
            </a:fld>
            <a:endParaRPr lang="en-GB" sz="1400" kern="1200" dirty="0">
              <a:solidFill>
                <a:srgbClr val="FFFFFF"/>
              </a:solidFill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243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EE247-277B-494E-9C25-174384B9C6E1}"/>
              </a:ext>
            </a:extLst>
          </p:cNvPr>
          <p:cNvSpPr txBox="1"/>
          <p:nvPr/>
        </p:nvSpPr>
        <p:spPr>
          <a:xfrm>
            <a:off x="529389" y="2059806"/>
            <a:ext cx="491128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87135" indent="-457200">
              <a:buFont typeface="Arial" panose="020B0604020202020204" pitchFamily="34" charset="0"/>
              <a:buChar char="•"/>
            </a:pPr>
            <a:r>
              <a:rPr lang="en-GB" sz="2800" dirty="0"/>
              <a:t>ESS instruments and timeline</a:t>
            </a:r>
          </a:p>
          <a:p>
            <a:pPr marL="487135" indent="-457200">
              <a:buFont typeface="Arial" panose="020B0604020202020204" pitchFamily="34" charset="0"/>
              <a:buChar char="•"/>
            </a:pPr>
            <a:r>
              <a:rPr lang="en-GB" sz="2800" dirty="0"/>
              <a:t>Project lingo</a:t>
            </a:r>
          </a:p>
          <a:p>
            <a:pPr marL="487135" indent="-457200">
              <a:buFont typeface="Arial" panose="020B0604020202020204" pitchFamily="34" charset="0"/>
              <a:buChar char="•"/>
            </a:pPr>
            <a:r>
              <a:rPr lang="en-GB" sz="2800" dirty="0"/>
              <a:t>Purpose of the workshop</a:t>
            </a:r>
          </a:p>
          <a:p>
            <a:pPr marL="487135" indent="-457200">
              <a:buFont typeface="Arial" panose="020B0604020202020204" pitchFamily="34" charset="0"/>
              <a:buChar char="•"/>
            </a:pPr>
            <a:r>
              <a:rPr lang="en-GB" sz="2800" dirty="0"/>
              <a:t>Introductions (round table)</a:t>
            </a:r>
          </a:p>
        </p:txBody>
      </p:sp>
    </p:spTree>
    <p:extLst>
      <p:ext uri="{BB962C8B-B14F-4D97-AF65-F5344CB8AC3E}">
        <p14:creationId xmlns:p14="http://schemas.microsoft.com/office/powerpoint/2010/main" val="389557428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0801"/>
          <a:stretch/>
        </p:blipFill>
        <p:spPr>
          <a:xfrm>
            <a:off x="381001" y="1402415"/>
            <a:ext cx="9180512" cy="545558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65944" y="6278618"/>
            <a:ext cx="48714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defTabSz="914400" hangingPunct="1"/>
            <a:r>
              <a:rPr lang="en-US" sz="1200" kern="1200" dirty="0">
                <a:solidFill>
                  <a:prstClr val="black"/>
                </a:solidFill>
                <a:uFillTx/>
                <a:latin typeface="Calibri"/>
                <a:ea typeface="+mn-ea"/>
                <a:cs typeface="+mn-cs"/>
                <a:hlinkClick r:id="rId3"/>
              </a:rPr>
              <a:t>https://</a:t>
            </a:r>
            <a:r>
              <a:rPr lang="en-US" sz="1200" kern="1200" dirty="0" err="1">
                <a:solidFill>
                  <a:prstClr val="black"/>
                </a:solidFill>
                <a:uFillTx/>
                <a:latin typeface="Calibri"/>
                <a:ea typeface="+mn-ea"/>
                <a:cs typeface="+mn-cs"/>
                <a:hlinkClick r:id="rId3"/>
              </a:rPr>
              <a:t>europeanspallationsource.se</a:t>
            </a:r>
            <a:r>
              <a:rPr lang="en-US" sz="1200" kern="1200" dirty="0">
                <a:solidFill>
                  <a:prstClr val="black"/>
                </a:solidFill>
                <a:uFillTx/>
                <a:latin typeface="Calibri"/>
                <a:ea typeface="+mn-ea"/>
                <a:cs typeface="+mn-cs"/>
                <a:hlinkClick r:id="rId3"/>
              </a:rPr>
              <a:t>/feature-series-</a:t>
            </a:r>
            <a:r>
              <a:rPr lang="en-US" sz="1200" kern="1200" dirty="0" err="1">
                <a:solidFill>
                  <a:prstClr val="black"/>
                </a:solidFill>
                <a:uFillTx/>
                <a:latin typeface="Calibri"/>
                <a:ea typeface="+mn-ea"/>
                <a:cs typeface="+mn-cs"/>
                <a:hlinkClick r:id="rId3"/>
              </a:rPr>
              <a:t>ess</a:t>
            </a:r>
            <a:r>
              <a:rPr lang="en-US" sz="1200" kern="1200" dirty="0">
                <a:solidFill>
                  <a:prstClr val="black"/>
                </a:solidFill>
                <a:uFillTx/>
                <a:latin typeface="Calibri"/>
                <a:ea typeface="+mn-ea"/>
                <a:cs typeface="+mn-cs"/>
                <a:hlinkClick r:id="rId3"/>
              </a:rPr>
              <a:t>-instrument-suite</a:t>
            </a:r>
            <a:endParaRPr lang="en-US" sz="1200" kern="1200" dirty="0">
              <a:solidFill>
                <a:prstClr val="black"/>
              </a:solidFill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6735" y="2442171"/>
            <a:ext cx="3614779" cy="1200329"/>
          </a:xfrm>
          <a:prstGeom prst="rect">
            <a:avLst/>
          </a:prstGeom>
          <a:solidFill>
            <a:srgbClr val="0094CA"/>
          </a:solidFill>
        </p:spPr>
        <p:txBody>
          <a:bodyPr wrap="square" rtlCol="0">
            <a:spAutoFit/>
          </a:bodyPr>
          <a:lstStyle/>
          <a:p>
            <a:pPr marL="0" marR="0" defTabSz="914400" hangingPunct="1"/>
            <a:r>
              <a:rPr lang="en-US" sz="1800" kern="1200" dirty="0">
                <a:solidFill>
                  <a:prstClr val="white"/>
                </a:solidFill>
                <a:uFillTx/>
                <a:latin typeface="Calibri"/>
                <a:ea typeface="+mn-ea"/>
                <a:cs typeface="+mn-cs"/>
              </a:rPr>
              <a:t>Current baseline:</a:t>
            </a:r>
          </a:p>
          <a:p>
            <a:pPr marL="0" marR="0" defTabSz="914400" hangingPunct="1"/>
            <a:r>
              <a:rPr lang="en-US" sz="1800" kern="1200" dirty="0">
                <a:solidFill>
                  <a:prstClr val="white"/>
                </a:solidFill>
                <a:uFillTx/>
                <a:latin typeface="Calibri"/>
                <a:ea typeface="+mn-ea"/>
                <a:cs typeface="+mn-cs"/>
              </a:rPr>
              <a:t>8 instruments by end of 2024</a:t>
            </a:r>
          </a:p>
          <a:p>
            <a:pPr marL="0" marR="0" defTabSz="914400" hangingPunct="1"/>
            <a:r>
              <a:rPr lang="en-US" sz="1800" kern="1200" dirty="0">
                <a:solidFill>
                  <a:prstClr val="white"/>
                </a:solidFill>
                <a:uFillTx/>
                <a:latin typeface="Calibri"/>
                <a:ea typeface="+mn-ea"/>
                <a:cs typeface="+mn-cs"/>
              </a:rPr>
              <a:t>15 chosen now - operational in 2026 </a:t>
            </a:r>
          </a:p>
          <a:p>
            <a:pPr marL="0" marR="0" defTabSz="914400" hangingPunct="1"/>
            <a:r>
              <a:rPr lang="en-US" sz="1800" kern="1200" dirty="0">
                <a:solidFill>
                  <a:prstClr val="white"/>
                </a:solidFill>
                <a:uFillTx/>
                <a:latin typeface="Calibri"/>
                <a:ea typeface="+mn-ea"/>
                <a:cs typeface="+mn-cs"/>
              </a:rPr>
              <a:t>&gt; 22 instruments to be built in total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66B070-90D9-704D-9FB8-630EEF5D5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Instruments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A3A939-9950-0E49-B8DA-3D519838F016}"/>
              </a:ext>
            </a:extLst>
          </p:cNvPr>
          <p:cNvSpPr/>
          <p:nvPr/>
        </p:nvSpPr>
        <p:spPr>
          <a:xfrm>
            <a:off x="5467149" y="1402415"/>
            <a:ext cx="3349592" cy="8306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D9B928-EDAB-C645-B8CB-B890DA1041E6}"/>
              </a:ext>
            </a:extLst>
          </p:cNvPr>
          <p:cNvSpPr/>
          <p:nvPr/>
        </p:nvSpPr>
        <p:spPr>
          <a:xfrm>
            <a:off x="6211922" y="4266933"/>
            <a:ext cx="3349592" cy="8306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47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7018" r="365" b="4636"/>
          <a:stretch/>
        </p:blipFill>
        <p:spPr>
          <a:xfrm>
            <a:off x="381000" y="1350000"/>
            <a:ext cx="9144000" cy="550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051" y="6563524"/>
            <a:ext cx="2383632" cy="24621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ctr" defTabSz="455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ESS Instrument Layout 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(December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2016)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633886" y="5671509"/>
            <a:ext cx="2891115" cy="7386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pPr marL="0" marR="0" lvl="0" indent="0" algn="l" defTabSz="455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ESS In-Kind Partners also collaborate on sample environment, data management systems etc.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1001" y="1406095"/>
            <a:ext cx="3260327" cy="707886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marL="0" marR="0" lvl="0" indent="0" algn="ctr" defTabSz="455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ESS Lead Partners for instrument construction</a:t>
            </a:r>
          </a:p>
        </p:txBody>
      </p:sp>
      <p:pic>
        <p:nvPicPr>
          <p:cNvPr id="90" name="Picture 89" descr="logo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5129" y="4410127"/>
            <a:ext cx="1328400" cy="324000"/>
          </a:xfrm>
          <a:prstGeom prst="rect">
            <a:avLst/>
          </a:prstGeom>
        </p:spPr>
      </p:pic>
      <p:pic>
        <p:nvPicPr>
          <p:cNvPr id="92" name="Picture 91" descr="logo.gif;jsessionid=F764BA670D8CCC9EF18F9A6D1D7845E0.g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1" t="7488" r="7604" b="13948"/>
          <a:stretch/>
        </p:blipFill>
        <p:spPr>
          <a:xfrm>
            <a:off x="1634568" y="2872318"/>
            <a:ext cx="880691" cy="324000"/>
          </a:xfrm>
          <a:prstGeom prst="rect">
            <a:avLst/>
          </a:prstGeom>
        </p:spPr>
      </p:pic>
      <p:pic>
        <p:nvPicPr>
          <p:cNvPr id="95" name="Picture 94" descr="logo.gif;jsessionid=F764BA670D8CCC9EF18F9A6D1D7845E0.g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1" t="7488" r="7604" b="13948"/>
          <a:stretch/>
        </p:blipFill>
        <p:spPr>
          <a:xfrm>
            <a:off x="8597351" y="2987644"/>
            <a:ext cx="880691" cy="324000"/>
          </a:xfrm>
          <a:prstGeom prst="rect">
            <a:avLst/>
          </a:prstGeom>
        </p:spPr>
      </p:pic>
      <p:pic>
        <p:nvPicPr>
          <p:cNvPr id="96" name="Picture 95" descr="LogoLLB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450" y="2616338"/>
            <a:ext cx="457200" cy="457200"/>
          </a:xfrm>
          <a:prstGeom prst="rect">
            <a:avLst/>
          </a:prstGeom>
        </p:spPr>
      </p:pic>
      <p:pic>
        <p:nvPicPr>
          <p:cNvPr id="97" name="Picture 96" descr="ess-superconductore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1413" y="2308178"/>
            <a:ext cx="756000" cy="324000"/>
          </a:xfrm>
          <a:prstGeom prst="rect">
            <a:avLst/>
          </a:prstGeom>
        </p:spPr>
      </p:pic>
      <p:pic>
        <p:nvPicPr>
          <p:cNvPr id="98" name="Picture 97" descr="Danmarks_Tekniske_Universitet_(logo)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549" y="2145283"/>
            <a:ext cx="320040" cy="46634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0" name="Picture 99" descr="tum_logo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3630" y="2821085"/>
            <a:ext cx="953486" cy="324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" name="Picture 101" descr="logo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8800" y="5152704"/>
            <a:ext cx="1328400" cy="324000"/>
          </a:xfrm>
          <a:prstGeom prst="rect">
            <a:avLst/>
          </a:prstGeom>
        </p:spPr>
      </p:pic>
      <p:pic>
        <p:nvPicPr>
          <p:cNvPr id="104" name="Picture 103" descr="logo-cnr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6055" y="4702174"/>
            <a:ext cx="929740" cy="324000"/>
          </a:xfrm>
          <a:prstGeom prst="rect">
            <a:avLst/>
          </a:prstGeom>
        </p:spPr>
      </p:pic>
      <p:pic>
        <p:nvPicPr>
          <p:cNvPr id="105" name="Picture 104" descr="PSI-Logo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8986" y="5733837"/>
            <a:ext cx="907200" cy="324000"/>
          </a:xfrm>
          <a:prstGeom prst="rect">
            <a:avLst/>
          </a:prstGeom>
        </p:spPr>
      </p:pic>
      <p:pic>
        <p:nvPicPr>
          <p:cNvPr id="106" name="Picture 105" descr="aulogo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598" y="3394881"/>
            <a:ext cx="816693" cy="324000"/>
          </a:xfrm>
          <a:prstGeom prst="rect">
            <a:avLst/>
          </a:prstGeom>
        </p:spPr>
      </p:pic>
      <p:pic>
        <p:nvPicPr>
          <p:cNvPr id="108" name="Picture 107" descr="Macintosh HD:Users:helenebjorkman:Desktop:ESS_Logo_Frugal_Blue_RGB.jpe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3670" y="1402825"/>
            <a:ext cx="644499" cy="34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6418160" y="1275126"/>
            <a:ext cx="2108561" cy="480287"/>
            <a:chOff x="6037159" y="1275125"/>
            <a:chExt cx="2108561" cy="480287"/>
          </a:xfrm>
        </p:grpSpPr>
        <p:pic>
          <p:nvPicPr>
            <p:cNvPr id="59" name="Picture 58" descr="logoujf.gif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0617" y="1305167"/>
              <a:ext cx="228264" cy="450245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6037159" y="1275125"/>
              <a:ext cx="2108561" cy="423602"/>
              <a:chOff x="6486159" y="1474628"/>
              <a:chExt cx="2108561" cy="423602"/>
            </a:xfrm>
          </p:grpSpPr>
          <p:pic>
            <p:nvPicPr>
              <p:cNvPr id="103" name="Picture 102" descr="logo_hzg_cms10.gif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86159" y="1585803"/>
                <a:ext cx="1131570" cy="312420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7442217" y="1498122"/>
                <a:ext cx="350702" cy="4001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r" defTabSz="45518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+  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756417" y="1474628"/>
                <a:ext cx="838303" cy="3385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lvl="0" indent="0" algn="ctr" defTabSz="45518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Nuclear Physics Institute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6868453" y="1629793"/>
            <a:ext cx="1311129" cy="434211"/>
            <a:chOff x="6960986" y="1901896"/>
            <a:chExt cx="1311129" cy="434211"/>
          </a:xfrm>
        </p:grpSpPr>
        <p:pic>
          <p:nvPicPr>
            <p:cNvPr id="101" name="Picture 100" descr="tum_logo.pn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60986" y="2001317"/>
              <a:ext cx="953486" cy="32400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81" name="Picture 80" descr="LogoLLB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9215" y="1993207"/>
              <a:ext cx="342900" cy="342900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7572501" y="1901896"/>
              <a:ext cx="350702" cy="400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r" defTabSz="4551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  </a:t>
              </a: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3186074" y="3131232"/>
            <a:ext cx="58537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5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ODIN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957129" y="3374860"/>
            <a:ext cx="75220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5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DREAM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629926" y="1746326"/>
            <a:ext cx="55872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5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NMX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6902869" y="2599103"/>
            <a:ext cx="94269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5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MIRACLES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346198" y="1676242"/>
            <a:ext cx="56153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5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BEER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623312" y="2108185"/>
            <a:ext cx="7104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5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C-SPEC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7888536" y="3032678"/>
            <a:ext cx="61606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5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T-REX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7486039" y="2774224"/>
            <a:ext cx="7104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5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MAGIC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659039" y="2331734"/>
            <a:ext cx="81304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5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BIFROST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648706" y="3366272"/>
            <a:ext cx="88998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5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HEIMDAL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4748006" y="4903514"/>
            <a:ext cx="62068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5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FREIA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4830705" y="4418945"/>
            <a:ext cx="50315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5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LoKI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060189" y="5390107"/>
            <a:ext cx="6375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5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SKADI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2125796" y="4684012"/>
            <a:ext cx="67197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5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VESPA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3369552" y="5457439"/>
            <a:ext cx="60785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51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ESTIA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614248" y="5695808"/>
            <a:ext cx="1454165" cy="353852"/>
            <a:chOff x="1253649" y="5594737"/>
            <a:chExt cx="1454165" cy="353852"/>
          </a:xfrm>
        </p:grpSpPr>
        <p:sp>
          <p:nvSpPr>
            <p:cNvPr id="135" name="TextBox 134"/>
            <p:cNvSpPr txBox="1"/>
            <p:nvPr/>
          </p:nvSpPr>
          <p:spPr>
            <a:xfrm>
              <a:off x="2018360" y="5598887"/>
              <a:ext cx="354270" cy="3497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36000" rIns="36000" bIns="36000" numCol="1" spcCol="38100" rtlCol="0" anchor="ctr" anchorCtr="0">
              <a:spAutoFit/>
            </a:bodyPr>
            <a:lstStyle/>
            <a:p>
              <a:pPr marL="0" marR="0" lvl="0" indent="0" algn="r" defTabSz="4551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  </a:t>
              </a:r>
            </a:p>
          </p:txBody>
        </p:sp>
        <p:pic>
          <p:nvPicPr>
            <p:cNvPr id="93" name="Picture 92" descr="logo.gif;jsessionid=F764BA670D8CCC9EF18F9A6D1D7845E0.gif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441" t="7488" r="7604" b="13948"/>
            <a:stretch/>
          </p:blipFill>
          <p:spPr>
            <a:xfrm>
              <a:off x="1253649" y="5594737"/>
              <a:ext cx="880691" cy="324000"/>
            </a:xfrm>
            <a:prstGeom prst="rect">
              <a:avLst/>
            </a:prstGeom>
          </p:spPr>
        </p:pic>
        <p:pic>
          <p:nvPicPr>
            <p:cNvPr id="134" name="Picture 133" descr="LogoLLB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4914" y="5598476"/>
              <a:ext cx="342900" cy="342900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FA0F7EDE-7A47-914D-B8F6-FE3115D37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 Instruments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F778880-2A1A-6442-BAFD-94E08771CF37}"/>
              </a:ext>
            </a:extLst>
          </p:cNvPr>
          <p:cNvSpPr/>
          <p:nvPr/>
        </p:nvSpPr>
        <p:spPr>
          <a:xfrm>
            <a:off x="4171590" y="4348041"/>
            <a:ext cx="2594970" cy="12249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FE35BB6-AC08-AE44-8F4F-2425384FC955}"/>
              </a:ext>
            </a:extLst>
          </p:cNvPr>
          <p:cNvSpPr/>
          <p:nvPr/>
        </p:nvSpPr>
        <p:spPr>
          <a:xfrm>
            <a:off x="1550238" y="4991789"/>
            <a:ext cx="2594970" cy="12249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935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20180">
              <a:defRPr/>
            </a:pPr>
            <a:fld id="{551115BC-487E-4422-894C-CB7CD3E79223}" type="slidenum">
              <a:rPr lang="sv-SE">
                <a:solidFill>
                  <a:prstClr val="black">
                    <a:tint val="75000"/>
                  </a:prstClr>
                </a:solidFill>
                <a:sym typeface="Gill Sans"/>
              </a:rPr>
              <a:pPr defTabSz="420180">
                <a:defRPr/>
              </a:pPr>
              <a:t>6</a:t>
            </a:fld>
            <a:endParaRPr lang="sv-SE" dirty="0">
              <a:solidFill>
                <a:prstClr val="black">
                  <a:tint val="75000"/>
                </a:prstClr>
              </a:solidFill>
              <a:sym typeface="Gill Sans"/>
            </a:endParaRPr>
          </a:p>
        </p:txBody>
      </p:sp>
      <p:pic>
        <p:nvPicPr>
          <p:cNvPr id="5" name="Picture 4" descr="ESS_sit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2" y="1436861"/>
            <a:ext cx="9948435" cy="7029162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846E56B-B405-034A-9E36-F918740B64F8}"/>
              </a:ext>
            </a:extLst>
          </p:cNvPr>
          <p:cNvCxnSpPr/>
          <p:nvPr/>
        </p:nvCxnSpPr>
        <p:spPr bwMode="auto">
          <a:xfrm>
            <a:off x="5794493" y="2807402"/>
            <a:ext cx="0" cy="711447"/>
          </a:xfrm>
          <a:prstGeom prst="line">
            <a:avLst/>
          </a:prstGeom>
          <a:ln w="28575" cmpd="sng">
            <a:solidFill>
              <a:srgbClr val="0094C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848544" y="1594468"/>
            <a:ext cx="8136904" cy="4716981"/>
            <a:chOff x="223586" y="1601792"/>
            <a:chExt cx="9472614" cy="4957421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8533607" y="2371728"/>
              <a:ext cx="0" cy="3698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0" idx="2"/>
            </p:cNvCxnSpPr>
            <p:nvPr/>
          </p:nvCxnSpPr>
          <p:spPr bwMode="auto">
            <a:xfrm>
              <a:off x="4006705" y="3824130"/>
              <a:ext cx="240645" cy="568434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>
              <a:off x="2149740" y="4813303"/>
              <a:ext cx="0" cy="1920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33"/>
            <p:cNvSpPr txBox="1">
              <a:spLocks noChangeArrowheads="1"/>
            </p:cNvSpPr>
            <p:nvPr/>
          </p:nvSpPr>
          <p:spPr bwMode="auto">
            <a:xfrm>
              <a:off x="3050730" y="3159745"/>
              <a:ext cx="1911952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>
                <a:defRPr/>
              </a:pPr>
              <a:r>
                <a:rPr lang="en-US" sz="1292" b="1" dirty="0">
                  <a:solidFill>
                    <a:srgbClr val="0094CA"/>
                  </a:solidFill>
                  <a:latin typeface="Calibri"/>
                  <a:cs typeface="Calibri"/>
                </a:rPr>
                <a:t>2014</a:t>
              </a:r>
            </a:p>
            <a:p>
              <a:pPr defTabSz="949496">
                <a:defRPr/>
              </a:pPr>
              <a:r>
                <a:rPr lang="en-US" sz="1108" b="1" dirty="0">
                  <a:solidFill>
                    <a:srgbClr val="000000"/>
                  </a:solidFill>
                  <a:latin typeface="Calibri"/>
                  <a:cs typeface="Calibri"/>
                </a:rPr>
                <a:t>Construction Starts on Green Field Site</a:t>
              </a:r>
            </a:p>
          </p:txBody>
        </p:sp>
        <p:sp>
          <p:nvSpPr>
            <p:cNvPr id="11" name="TextBox 36"/>
            <p:cNvSpPr txBox="1">
              <a:spLocks noChangeArrowheads="1"/>
            </p:cNvSpPr>
            <p:nvPr/>
          </p:nvSpPr>
          <p:spPr bwMode="auto">
            <a:xfrm>
              <a:off x="812373" y="4044006"/>
              <a:ext cx="1694339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>
                <a:defRPr/>
              </a:pPr>
              <a:r>
                <a:rPr lang="en-US" sz="1292" b="1" dirty="0">
                  <a:solidFill>
                    <a:srgbClr val="0094CA"/>
                  </a:solidFill>
                  <a:latin typeface="Calibri"/>
                  <a:cs typeface="Calibri"/>
                </a:rPr>
                <a:t>2009</a:t>
              </a:r>
            </a:p>
            <a:p>
              <a:pPr defTabSz="949496">
                <a:defRPr/>
              </a:pPr>
              <a:r>
                <a:rPr lang="en-US" sz="1108" b="1" dirty="0">
                  <a:solidFill>
                    <a:srgbClr val="000000"/>
                  </a:solidFill>
                  <a:latin typeface="Calibri"/>
                  <a:cs typeface="Calibri"/>
                </a:rPr>
                <a:t>Decision to Site ESS in Lund</a:t>
              </a:r>
            </a:p>
          </p:txBody>
        </p:sp>
        <p:grpSp>
          <p:nvGrpSpPr>
            <p:cNvPr id="12" name="Group 84"/>
            <p:cNvGrpSpPr>
              <a:grpSpLocks/>
            </p:cNvGrpSpPr>
            <p:nvPr/>
          </p:nvGrpSpPr>
          <p:grpSpPr bwMode="auto">
            <a:xfrm>
              <a:off x="552207" y="2438402"/>
              <a:ext cx="8904941" cy="3290899"/>
              <a:chOff x="509589" y="2248787"/>
              <a:chExt cx="8219561" cy="3425738"/>
            </a:xfrm>
          </p:grpSpPr>
          <p:grpSp>
            <p:nvGrpSpPr>
              <p:cNvPr id="13" name="Group 72"/>
              <p:cNvGrpSpPr>
                <a:grpSpLocks/>
              </p:cNvGrpSpPr>
              <p:nvPr/>
            </p:nvGrpSpPr>
            <p:grpSpPr bwMode="auto">
              <a:xfrm>
                <a:off x="7576067" y="2569291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1664967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2115796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al 46"/>
                <p:cNvSpPr/>
                <p:nvPr/>
              </p:nvSpPr>
              <p:spPr>
                <a:xfrm>
                  <a:off x="1834822" y="4915342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4" name="Straight Arrow Connector 13"/>
              <p:cNvCxnSpPr/>
              <p:nvPr/>
            </p:nvCxnSpPr>
            <p:spPr>
              <a:xfrm flipV="1">
                <a:off x="8167201" y="2248787"/>
                <a:ext cx="561949" cy="461061"/>
              </a:xfrm>
              <a:prstGeom prst="straightConnector1">
                <a:avLst/>
              </a:prstGeom>
              <a:ln w="57150" cmpd="sng">
                <a:solidFill>
                  <a:srgbClr val="0094CA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6986157" y="2696628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60"/>
              <p:cNvGrpSpPr>
                <a:grpSpLocks/>
              </p:cNvGrpSpPr>
              <p:nvPr/>
            </p:nvGrpSpPr>
            <p:grpSpPr bwMode="auto">
              <a:xfrm>
                <a:off x="6394219" y="3039642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1665770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2115012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/>
                <p:cNvSpPr/>
                <p:nvPr/>
              </p:nvSpPr>
              <p:spPr>
                <a:xfrm>
                  <a:off x="1834037" y="4915966"/>
                  <a:ext cx="271450" cy="269364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 flipH="1">
                <a:off x="5808287" y="3169256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56"/>
              <p:cNvGrpSpPr>
                <a:grpSpLocks/>
              </p:cNvGrpSpPr>
              <p:nvPr/>
            </p:nvGrpSpPr>
            <p:grpSpPr bwMode="auto">
              <a:xfrm>
                <a:off x="5217882" y="3517943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1665825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2115066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/>
                <p:cNvSpPr/>
                <p:nvPr/>
              </p:nvSpPr>
              <p:spPr>
                <a:xfrm>
                  <a:off x="1834092" y="4915250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19" name="Straight Connector 18"/>
              <p:cNvCxnSpPr>
                <a:endCxn id="38" idx="6"/>
              </p:cNvCxnSpPr>
              <p:nvPr/>
            </p:nvCxnSpPr>
            <p:spPr>
              <a:xfrm flipH="1">
                <a:off x="4035440" y="3646741"/>
                <a:ext cx="1200292" cy="746351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/>
              <p:cNvSpPr/>
              <p:nvPr/>
            </p:nvSpPr>
            <p:spPr bwMode="auto">
              <a:xfrm>
                <a:off x="3765578" y="4257582"/>
                <a:ext cx="269862" cy="271019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latin typeface="Calibri"/>
                  <a:cs typeface="Calibri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3452547" y="4432109"/>
                <a:ext cx="313032" cy="173207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44"/>
              <p:cNvGrpSpPr>
                <a:grpSpLocks/>
              </p:cNvGrpSpPr>
              <p:nvPr/>
            </p:nvGrpSpPr>
            <p:grpSpPr bwMode="auto">
              <a:xfrm>
                <a:off x="2858379" y="4465147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1666414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2115655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Oval 34"/>
                <p:cNvSpPr/>
                <p:nvPr/>
              </p:nvSpPr>
              <p:spPr>
                <a:xfrm>
                  <a:off x="1834681" y="4914954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 flipH="1">
                <a:off x="2274677" y="4592096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43"/>
              <p:cNvGrpSpPr>
                <a:grpSpLocks/>
              </p:cNvGrpSpPr>
              <p:nvPr/>
            </p:nvGrpSpPr>
            <p:grpSpPr bwMode="auto">
              <a:xfrm>
                <a:off x="1682729" y="493203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665781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2115023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834048" y="4915735"/>
                  <a:ext cx="271450" cy="269366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Calibri"/>
                    <a:cs typeface="Calibri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 flipH="1">
                <a:off x="1099982" y="5061419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64"/>
              <p:cNvGrpSpPr>
                <a:grpSpLocks/>
              </p:cNvGrpSpPr>
              <p:nvPr/>
            </p:nvGrpSpPr>
            <p:grpSpPr bwMode="auto">
              <a:xfrm>
                <a:off x="509589" y="540415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1665814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115055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Oval 28"/>
                <p:cNvSpPr/>
                <p:nvPr/>
              </p:nvSpPr>
              <p:spPr>
                <a:xfrm>
                  <a:off x="1834081" y="4914591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latin typeface="Calibri"/>
                    <a:cs typeface="Calibri"/>
                  </a:endParaRPr>
                </a:p>
              </p:txBody>
            </p:sp>
          </p:grpSp>
        </p:grpSp>
        <p:sp>
          <p:nvSpPr>
            <p:cNvPr id="48" name="TextBox 32"/>
            <p:cNvSpPr txBox="1">
              <a:spLocks noChangeArrowheads="1"/>
            </p:cNvSpPr>
            <p:nvPr/>
          </p:nvSpPr>
          <p:spPr bwMode="auto">
            <a:xfrm>
              <a:off x="7988941" y="1601792"/>
              <a:ext cx="1707259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>
                <a:defRPr/>
              </a:pPr>
              <a:r>
                <a:rPr lang="en-US" sz="1292" b="1" dirty="0">
                  <a:solidFill>
                    <a:srgbClr val="0094CA"/>
                  </a:solidFill>
                  <a:latin typeface="Calibri"/>
                  <a:cs typeface="Calibri"/>
                </a:rPr>
                <a:t>2025</a:t>
              </a:r>
            </a:p>
            <a:p>
              <a:pPr defTabSz="949496">
                <a:defRPr/>
              </a:pPr>
              <a:r>
                <a:rPr lang="en-US" sz="1108" b="1" dirty="0">
                  <a:solidFill>
                    <a:srgbClr val="000000"/>
                  </a:solidFill>
                  <a:latin typeface="Calibri"/>
                  <a:cs typeface="Calibri"/>
                </a:rPr>
                <a:t>ESS Construction Phase Complete</a:t>
              </a: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883973" y="5729291"/>
              <a:ext cx="0" cy="158750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35"/>
            <p:cNvSpPr txBox="1">
              <a:spLocks noChangeArrowheads="1"/>
            </p:cNvSpPr>
            <p:nvPr/>
          </p:nvSpPr>
          <p:spPr bwMode="auto">
            <a:xfrm>
              <a:off x="223586" y="5894829"/>
              <a:ext cx="2258879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>
                <a:defRPr/>
              </a:pPr>
              <a:r>
                <a:rPr lang="en-US" sz="1292" b="1" dirty="0">
                  <a:solidFill>
                    <a:srgbClr val="0094CA"/>
                  </a:solidFill>
                  <a:latin typeface="Calibri"/>
                  <a:cs typeface="Calibri"/>
                </a:rPr>
                <a:t>2003</a:t>
              </a:r>
            </a:p>
            <a:p>
              <a:pPr defTabSz="949496">
                <a:defRPr/>
              </a:pPr>
              <a:r>
                <a:rPr lang="en-US" sz="1108" b="1" dirty="0">
                  <a:solidFill>
                    <a:srgbClr val="000000"/>
                  </a:solidFill>
                  <a:latin typeface="Calibri"/>
                  <a:cs typeface="Calibri"/>
                </a:rPr>
                <a:t>European Design of ESS Completed</a:t>
              </a:r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>
              <a:off x="3436144" y="4827616"/>
              <a:ext cx="0" cy="312737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34"/>
            <p:cNvSpPr txBox="1">
              <a:spLocks noChangeArrowheads="1"/>
            </p:cNvSpPr>
            <p:nvPr/>
          </p:nvSpPr>
          <p:spPr bwMode="auto">
            <a:xfrm>
              <a:off x="2801268" y="5143260"/>
              <a:ext cx="2034833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>
                <a:defRPr/>
              </a:pPr>
              <a:r>
                <a:rPr lang="en-US" sz="1292" b="1" dirty="0">
                  <a:solidFill>
                    <a:srgbClr val="0094CA"/>
                  </a:solidFill>
                  <a:latin typeface="Calibri"/>
                  <a:cs typeface="Calibri"/>
                </a:rPr>
                <a:t>2012</a:t>
              </a:r>
            </a:p>
            <a:p>
              <a:pPr defTabSz="949496">
                <a:defRPr/>
              </a:pPr>
              <a:r>
                <a:rPr lang="en-US" sz="1108" b="1" dirty="0">
                  <a:solidFill>
                    <a:prstClr val="black"/>
                  </a:solidFill>
                  <a:latin typeface="Calibri"/>
                  <a:cs typeface="Calibri"/>
                </a:rPr>
                <a:t>ESS Design Update Phase Complete</a:t>
              </a: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>
              <a:off x="5981435" y="3929066"/>
              <a:ext cx="0" cy="747712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31"/>
            <p:cNvSpPr txBox="1">
              <a:spLocks noChangeArrowheads="1"/>
            </p:cNvSpPr>
            <p:nvPr/>
          </p:nvSpPr>
          <p:spPr bwMode="auto">
            <a:xfrm>
              <a:off x="5480559" y="4687891"/>
              <a:ext cx="1892126" cy="485198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>
                <a:defRPr/>
              </a:pPr>
              <a:r>
                <a:rPr lang="en-US" sz="1292" b="1" dirty="0">
                  <a:solidFill>
                    <a:srgbClr val="0094CA"/>
                  </a:solidFill>
                  <a:latin typeface="Calibri"/>
                  <a:cs typeface="Calibri"/>
                </a:rPr>
                <a:t>2022</a:t>
              </a:r>
            </a:p>
            <a:p>
              <a:pPr defTabSz="949496">
                <a:defRPr/>
              </a:pPr>
              <a:r>
                <a:rPr lang="en-US" sz="1108" b="1" dirty="0">
                  <a:solidFill>
                    <a:prstClr val="black"/>
                  </a:solidFill>
                  <a:latin typeface="Calibri"/>
                  <a:cs typeface="Calibri"/>
                </a:rPr>
                <a:t>1</a:t>
              </a:r>
              <a:r>
                <a:rPr lang="en-US" sz="1108" b="1" baseline="30000" dirty="0">
                  <a:solidFill>
                    <a:prstClr val="black"/>
                  </a:solidFill>
                  <a:latin typeface="Calibri"/>
                  <a:cs typeface="Calibri"/>
                </a:rPr>
                <a:t>st</a:t>
              </a:r>
              <a:r>
                <a:rPr lang="en-US" sz="1108" b="1" dirty="0">
                  <a:solidFill>
                    <a:prstClr val="black"/>
                  </a:solidFill>
                  <a:latin typeface="Calibri"/>
                  <a:cs typeface="Calibri"/>
                </a:rPr>
                <a:t> Beam on Target</a:t>
              </a: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>
              <a:off x="7260962" y="3463928"/>
              <a:ext cx="0" cy="257175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22"/>
            <p:cNvSpPr txBox="1">
              <a:spLocks noChangeArrowheads="1"/>
            </p:cNvSpPr>
            <p:nvPr/>
          </p:nvSpPr>
          <p:spPr bwMode="auto">
            <a:xfrm>
              <a:off x="6927507" y="3720713"/>
              <a:ext cx="1837271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>
                <a:defRPr/>
              </a:pPr>
              <a:r>
                <a:rPr lang="en-US" sz="1292" b="1" dirty="0">
                  <a:solidFill>
                    <a:srgbClr val="0094CA"/>
                  </a:solidFill>
                  <a:latin typeface="Calibri"/>
                  <a:cs typeface="Calibri"/>
                </a:rPr>
                <a:t>2023</a:t>
              </a:r>
            </a:p>
            <a:p>
              <a:pPr defTabSz="949496">
                <a:defRPr/>
              </a:pPr>
              <a:r>
                <a:rPr lang="en-US" sz="1108" b="1" dirty="0">
                  <a:solidFill>
                    <a:srgbClr val="000000"/>
                  </a:solidFill>
                  <a:latin typeface="Calibri"/>
                  <a:cs typeface="Calibri"/>
                </a:rPr>
                <a:t>ESS Starts</a:t>
              </a:r>
            </a:p>
            <a:p>
              <a:pPr defTabSz="949496">
                <a:defRPr/>
              </a:pPr>
              <a:r>
                <a:rPr lang="en-US" sz="1108" b="1" dirty="0">
                  <a:solidFill>
                    <a:srgbClr val="000000"/>
                  </a:solidFill>
                  <a:latin typeface="Calibri"/>
                  <a:cs typeface="Calibri"/>
                </a:rPr>
                <a:t>User Program</a:t>
              </a:r>
            </a:p>
          </p:txBody>
        </p:sp>
      </p:grpSp>
      <p:sp>
        <p:nvSpPr>
          <p:cNvPr id="59" name="TextBox 31">
            <a:extLst>
              <a:ext uri="{FF2B5EF4-FFF2-40B4-BE49-F238E27FC236}">
                <a16:creationId xmlns:a16="http://schemas.microsoft.com/office/drawing/2014/main" id="{02C5555C-0B47-484B-B217-9D2CF163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878" y="2345736"/>
            <a:ext cx="1625322" cy="632161"/>
          </a:xfrm>
          <a:prstGeom prst="rect">
            <a:avLst/>
          </a:prstGeom>
          <a:solidFill>
            <a:srgbClr val="FFFFFF">
              <a:alpha val="69019"/>
            </a:srgbClr>
          </a:solidFill>
          <a:ln w="28575">
            <a:solidFill>
              <a:srgbClr val="0094C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49496">
              <a:defRPr/>
            </a:pPr>
            <a:r>
              <a:rPr lang="en-US" sz="1292" b="1" dirty="0">
                <a:solidFill>
                  <a:srgbClr val="0094CA"/>
                </a:solidFill>
                <a:latin typeface="Calibri"/>
                <a:cs typeface="Calibri"/>
              </a:rPr>
              <a:t>2022</a:t>
            </a:r>
            <a:endParaRPr lang="en-US" sz="1108" b="1" dirty="0">
              <a:solidFill>
                <a:prstClr val="black"/>
              </a:solidFill>
              <a:latin typeface="Calibri"/>
              <a:cs typeface="Calibri"/>
            </a:endParaRPr>
          </a:p>
          <a:p>
            <a:pPr defTabSz="949496">
              <a:defRPr/>
            </a:pPr>
            <a:r>
              <a:rPr lang="en-US" sz="1108" b="1" dirty="0">
                <a:solidFill>
                  <a:prstClr val="black"/>
                </a:solidFill>
                <a:latin typeface="Calibri"/>
                <a:cs typeface="Calibri"/>
              </a:rPr>
              <a:t>Instrument Hot Commissioning Starts</a:t>
            </a:r>
            <a:endParaRPr lang="en-US" sz="1292" b="1" dirty="0">
              <a:solidFill>
                <a:srgbClr val="0094CA"/>
              </a:solidFill>
              <a:latin typeface="Calibri"/>
              <a:cs typeface="Calibri"/>
            </a:endParaRP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CEC7873B-4067-234B-84B8-5D494AB67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260738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D3803-AF94-CC4D-9FB4-38BD13B6E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GB" dirty="0"/>
              <a:t>Timeline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DBCC69-F768-4D44-B758-00B96A2E6C19}"/>
              </a:ext>
            </a:extLst>
          </p:cNvPr>
          <p:cNvGrpSpPr/>
          <p:nvPr/>
        </p:nvGrpSpPr>
        <p:grpSpPr>
          <a:xfrm>
            <a:off x="269205" y="1864245"/>
            <a:ext cx="9339227" cy="2476010"/>
            <a:chOff x="1297168" y="13505392"/>
            <a:chExt cx="16118280" cy="4273269"/>
          </a:xfrm>
        </p:grpSpPr>
        <p:sp>
          <p:nvSpPr>
            <p:cNvPr id="6" name="Notched Right Arrow 5">
              <a:extLst>
                <a:ext uri="{FF2B5EF4-FFF2-40B4-BE49-F238E27FC236}">
                  <a16:creationId xmlns:a16="http://schemas.microsoft.com/office/drawing/2014/main" id="{62E3BA6C-C0ED-4940-9A3B-C81E6F34DAD3}"/>
                </a:ext>
              </a:extLst>
            </p:cNvPr>
            <p:cNvSpPr/>
            <p:nvPr/>
          </p:nvSpPr>
          <p:spPr>
            <a:xfrm>
              <a:off x="1297168" y="14661563"/>
              <a:ext cx="16018045" cy="431141"/>
            </a:xfrm>
            <a:prstGeom prst="notchedRightArrow">
              <a:avLst/>
            </a:prstGeom>
            <a:solidFill>
              <a:srgbClr val="FF0000">
                <a:alpha val="25000"/>
              </a:srgbClr>
            </a:solidFill>
            <a:ln w="25400" cap="flat">
              <a:solidFill>
                <a:srgbClr val="FF0000">
                  <a:alpha val="35000"/>
                </a:srgbClr>
              </a:solidFill>
              <a:prstDash val="solid"/>
              <a:bevel/>
            </a:ln>
            <a:effectLst>
              <a:outerShdw blurRad="50800" dist="63500" dir="2700000" algn="tl" rotWithShape="0">
                <a:srgbClr val="C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1993206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4701F04-E1CE-5B47-B2EA-A4C6AEE22FA5}"/>
                </a:ext>
              </a:extLst>
            </p:cNvPr>
            <p:cNvSpPr txBox="1"/>
            <p:nvPr/>
          </p:nvSpPr>
          <p:spPr>
            <a:xfrm>
              <a:off x="15166225" y="13608036"/>
              <a:ext cx="2249223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SKADI </a:t>
              </a: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u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ser </a:t>
              </a:r>
            </a:p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o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peration 2025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39C577-3B43-904C-A765-88814C26F684}"/>
                </a:ext>
              </a:extLst>
            </p:cNvPr>
            <p:cNvSpPr txBox="1"/>
            <p:nvPr/>
          </p:nvSpPr>
          <p:spPr>
            <a:xfrm>
              <a:off x="9621981" y="13658532"/>
              <a:ext cx="2249223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lang="en-GB" sz="1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LoKI</a:t>
              </a: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u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ser </a:t>
              </a:r>
            </a:p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o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peration 2023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805330-5BEA-7842-A7AC-B60E186AF79E}"/>
                </a:ext>
              </a:extLst>
            </p:cNvPr>
            <p:cNvSpPr txBox="1"/>
            <p:nvPr/>
          </p:nvSpPr>
          <p:spPr>
            <a:xfrm>
              <a:off x="4578902" y="15221422"/>
              <a:ext cx="2445651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kumimoji="0" lang="en-GB" sz="1600" b="1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LoKI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 Installation </a:t>
              </a:r>
              <a:b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</a:b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2021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2EB5C9-A191-A142-B7E1-6D0CD8145448}"/>
                </a:ext>
              </a:extLst>
            </p:cNvPr>
            <p:cNvSpPr txBox="1"/>
            <p:nvPr/>
          </p:nvSpPr>
          <p:spPr>
            <a:xfrm>
              <a:off x="12310760" y="15203164"/>
              <a:ext cx="2714006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SKADI Installation </a:t>
              </a:r>
              <a:b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</a:b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2022-24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5777DA-186D-AA4C-9930-68EA73E518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3444" y="14926500"/>
              <a:ext cx="3706624" cy="2852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8C08B2-D4E9-8242-A794-BF48FC16DFCD}"/>
                </a:ext>
              </a:extLst>
            </p:cNvPr>
            <p:cNvSpPr txBox="1"/>
            <p:nvPr/>
          </p:nvSpPr>
          <p:spPr>
            <a:xfrm>
              <a:off x="7391397" y="16053056"/>
              <a:ext cx="2204958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lang="en-GB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ESS first beam </a:t>
              </a:r>
              <a:br>
                <a:rPr lang="en-GB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GB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on Target 2022</a:t>
              </a:r>
              <a:endParaRPr kumimoji="0" lang="en-GB" sz="1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ECA97B-05D6-674B-819C-539F04B7886A}"/>
                </a:ext>
              </a:extLst>
            </p:cNvPr>
            <p:cNvSpPr txBox="1"/>
            <p:nvPr/>
          </p:nvSpPr>
          <p:spPr>
            <a:xfrm>
              <a:off x="1537100" y="13505392"/>
              <a:ext cx="2640873" cy="1274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kumimoji="0" lang="en-GB" sz="1600" b="1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SoNDE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 Detector </a:t>
              </a:r>
            </a:p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Project Complete</a:t>
              </a:r>
            </a:p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2019</a:t>
              </a:r>
              <a:endParaRPr kumimoji="0" lang="en-GB" sz="1600" b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04A8D1-CB68-2A4F-95D8-5B5EA48CE945}"/>
              </a:ext>
            </a:extLst>
          </p:cNvPr>
          <p:cNvGrpSpPr/>
          <p:nvPr/>
        </p:nvGrpSpPr>
        <p:grpSpPr>
          <a:xfrm>
            <a:off x="158879" y="2998888"/>
            <a:ext cx="9425274" cy="2425282"/>
            <a:chOff x="1297168" y="12145642"/>
            <a:chExt cx="16266786" cy="4185718"/>
          </a:xfrm>
        </p:grpSpPr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id="{20332C19-0597-E945-9A66-809D371693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76" t="5250" r="9975" b="48224"/>
            <a:stretch/>
          </p:blipFill>
          <p:spPr bwMode="auto">
            <a:xfrm>
              <a:off x="10560261" y="12509296"/>
              <a:ext cx="1615581" cy="1301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823319DC-2095-504C-B9B6-5AF7AAA8AE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7887" y="15057469"/>
              <a:ext cx="2171322" cy="1219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 descr="FREIA CAD">
              <a:extLst>
                <a:ext uri="{FF2B5EF4-FFF2-40B4-BE49-F238E27FC236}">
                  <a16:creationId xmlns:a16="http://schemas.microsoft.com/office/drawing/2014/main" id="{49147C48-C17C-CA4A-96D6-5DAA6943E4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73"/>
            <a:stretch/>
          </p:blipFill>
          <p:spPr bwMode="auto">
            <a:xfrm>
              <a:off x="12153397" y="15109183"/>
              <a:ext cx="3000766" cy="1222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7" descr="Bildergebnis fÃ¼r users">
              <a:extLst>
                <a:ext uri="{FF2B5EF4-FFF2-40B4-BE49-F238E27FC236}">
                  <a16:creationId xmlns:a16="http://schemas.microsoft.com/office/drawing/2014/main" id="{6FAAC016-0BB7-DE4A-8400-9E105D4C4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56633" y="12145642"/>
              <a:ext cx="2165420" cy="1940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Notched Right Arrow 18">
              <a:extLst>
                <a:ext uri="{FF2B5EF4-FFF2-40B4-BE49-F238E27FC236}">
                  <a16:creationId xmlns:a16="http://schemas.microsoft.com/office/drawing/2014/main" id="{4C98F358-56CF-A240-84F0-6DB1B583AF07}"/>
                </a:ext>
              </a:extLst>
            </p:cNvPr>
            <p:cNvSpPr/>
            <p:nvPr/>
          </p:nvSpPr>
          <p:spPr>
            <a:xfrm>
              <a:off x="1297168" y="14661565"/>
              <a:ext cx="16018045" cy="431141"/>
            </a:xfrm>
            <a:prstGeom prst="notchedRightArrow">
              <a:avLst/>
            </a:prstGeom>
            <a:solidFill>
              <a:srgbClr val="FF0000">
                <a:alpha val="25000"/>
              </a:srgbClr>
            </a:solidFill>
            <a:ln w="25400" cap="flat">
              <a:solidFill>
                <a:srgbClr val="FF0000">
                  <a:alpha val="35000"/>
                </a:srgbClr>
              </a:solidFill>
              <a:prstDash val="solid"/>
              <a:bevel/>
            </a:ln>
            <a:effectLst>
              <a:outerShdw blurRad="50800" dist="63500" dir="2700000" algn="tl" rotWithShape="0">
                <a:srgbClr val="C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1993206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D63778B-8533-FA47-905D-8FA4F67AA44B}"/>
                </a:ext>
              </a:extLst>
            </p:cNvPr>
            <p:cNvSpPr txBox="1"/>
            <p:nvPr/>
          </p:nvSpPr>
          <p:spPr>
            <a:xfrm>
              <a:off x="15314731" y="15240727"/>
              <a:ext cx="2249223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Freia </a:t>
              </a: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u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ser </a:t>
              </a:r>
            </a:p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o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peration 2025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791D93-083C-F547-87C2-BE58F430F9ED}"/>
                </a:ext>
              </a:extLst>
            </p:cNvPr>
            <p:cNvSpPr txBox="1"/>
            <p:nvPr/>
          </p:nvSpPr>
          <p:spPr>
            <a:xfrm>
              <a:off x="9743606" y="15240727"/>
              <a:ext cx="2249223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Estia u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ser </a:t>
              </a:r>
            </a:p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lang="en-GB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o</a:t>
              </a: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peration 2023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4E934C2-D16F-EB41-B878-DC83176B0338}"/>
                </a:ext>
              </a:extLst>
            </p:cNvPr>
            <p:cNvSpPr txBox="1"/>
            <p:nvPr/>
          </p:nvSpPr>
          <p:spPr>
            <a:xfrm>
              <a:off x="4637523" y="13859190"/>
              <a:ext cx="2512049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Estia Installation </a:t>
              </a:r>
              <a:b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</a:b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2021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040FB7E-8A86-A64B-BBEE-A34993EBE488}"/>
                </a:ext>
              </a:extLst>
            </p:cNvPr>
            <p:cNvSpPr txBox="1"/>
            <p:nvPr/>
          </p:nvSpPr>
          <p:spPr>
            <a:xfrm>
              <a:off x="12447300" y="13784085"/>
              <a:ext cx="2545247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Freia Installation </a:t>
              </a:r>
              <a:b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</a:b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2023-24</a:t>
              </a:r>
            </a:p>
          </p:txBody>
        </p:sp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18E8C6C5-DDE9-5C42-99D9-E2D3B0D2CE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567" y="13023174"/>
              <a:ext cx="2532082" cy="1685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F081DF-5D54-744E-A998-7F685EDDD312}"/>
                </a:ext>
              </a:extLst>
            </p:cNvPr>
            <p:cNvSpPr txBox="1"/>
            <p:nvPr/>
          </p:nvSpPr>
          <p:spPr>
            <a:xfrm>
              <a:off x="1316213" y="15240727"/>
              <a:ext cx="3178793" cy="84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1993206" rtl="0" fontAlgn="auto" latinLnBrk="1" hangingPunct="0">
                <a:spcBef>
                  <a:spcPts val="0"/>
                </a:spcBef>
                <a:buClrTx/>
                <a:buSzTx/>
                <a:buFontTx/>
                <a:buNone/>
                <a:tabLst/>
              </a:pP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Selene demonstrator </a:t>
              </a:r>
              <a:b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</a:br>
              <a:r>
                <a:rPr kumimoji="0" lang="en-GB" sz="16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Arial" panose="020B0604020202020204" pitchFamily="34" charset="0"/>
                  <a:sym typeface="Calibri"/>
                </a:rPr>
                <a:t>2018</a:t>
              </a:r>
            </a:p>
          </p:txBody>
        </p:sp>
      </p:grpSp>
      <p:pic>
        <p:nvPicPr>
          <p:cNvPr id="28" name="Picture 4">
            <a:extLst>
              <a:ext uri="{FF2B5EF4-FFF2-40B4-BE49-F238E27FC236}">
                <a16:creationId xmlns:a16="http://schemas.microsoft.com/office/drawing/2014/main" id="{F4D94447-6677-E443-BE36-98B3D757E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3513" b="1758"/>
          <a:stretch>
            <a:fillRect/>
          </a:stretch>
        </p:blipFill>
        <p:spPr bwMode="auto">
          <a:xfrm>
            <a:off x="2133326" y="1637283"/>
            <a:ext cx="1588248" cy="96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Grafik 33">
            <a:extLst>
              <a:ext uri="{FF2B5EF4-FFF2-40B4-BE49-F238E27FC236}">
                <a16:creationId xmlns:a16="http://schemas.microsoft.com/office/drawing/2014/main" id="{2E4C551B-58F9-2843-9FAF-0D2A499507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31413" r="1525" b="19608"/>
          <a:stretch/>
        </p:blipFill>
        <p:spPr bwMode="auto">
          <a:xfrm>
            <a:off x="6406905" y="1907660"/>
            <a:ext cx="1823242" cy="49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4" descr="Macintosh HD:Users:tiris:Documents:Uni:JCNS:Projekte:SoNDe:Reporting:Deliverables:2x2Demonstrator:2x2 Demonstrator sideward 20160803.JPG">
            <a:extLst>
              <a:ext uri="{FF2B5EF4-FFF2-40B4-BE49-F238E27FC236}">
                <a16:creationId xmlns:a16="http://schemas.microsoft.com/office/drawing/2014/main" id="{AC6A4488-F350-2B40-B2A6-13DC6F7789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388" y="2787552"/>
            <a:ext cx="844859" cy="63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260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Lingo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FF2756-C8AD-2F4B-9E39-78A832C119E0}"/>
              </a:ext>
            </a:extLst>
          </p:cNvPr>
          <p:cNvSpPr txBox="1"/>
          <p:nvPr/>
        </p:nvSpPr>
        <p:spPr>
          <a:xfrm>
            <a:off x="267162" y="1518490"/>
            <a:ext cx="577690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ESS: European Spallation Source </a:t>
            </a:r>
          </a:p>
          <a:p>
            <a:r>
              <a:rPr lang="en-GB" sz="1800" dirty="0"/>
              <a:t>NSS : Neutron Scattering Systems</a:t>
            </a:r>
          </a:p>
          <a:p>
            <a:r>
              <a:rPr lang="en-GB" sz="1800" dirty="0"/>
              <a:t>SSS : Science Support Systems</a:t>
            </a:r>
          </a:p>
          <a:p>
            <a:endParaRPr lang="en-GB" sz="1800" dirty="0"/>
          </a:p>
          <a:p>
            <a:r>
              <a:rPr lang="en-GB" sz="1800" dirty="0"/>
              <a:t>SAD : Scientific Activities Division</a:t>
            </a:r>
          </a:p>
          <a:p>
            <a:r>
              <a:rPr lang="en-GB" sz="1800" dirty="0"/>
              <a:t>NID : Neutron Instruments Division</a:t>
            </a:r>
          </a:p>
          <a:p>
            <a:r>
              <a:rPr lang="en-GB" sz="1800" dirty="0"/>
              <a:t>LSS : Large Scale Structures (SANS + Reflectometry)</a:t>
            </a:r>
          </a:p>
          <a:p>
            <a:endParaRPr lang="en-GB" sz="1800" dirty="0"/>
          </a:p>
          <a:p>
            <a:r>
              <a:rPr lang="en-GB" sz="1800" dirty="0"/>
              <a:t>SEE : Sample Environment Equipment</a:t>
            </a:r>
          </a:p>
          <a:p>
            <a:r>
              <a:rPr lang="en-GB" sz="1800" dirty="0"/>
              <a:t>SES : Sample Environment System</a:t>
            </a:r>
          </a:p>
          <a:p>
            <a:endParaRPr lang="en-GB" sz="1800" dirty="0"/>
          </a:p>
          <a:p>
            <a:r>
              <a:rPr lang="en-GB" sz="1800" dirty="0"/>
              <a:t>FLUCO : Fluids including gasses, vapour and complex fluids</a:t>
            </a:r>
          </a:p>
          <a:p>
            <a:r>
              <a:rPr lang="en-GB" sz="1800" dirty="0"/>
              <a:t>PREMP : High pressure and mechanical processing</a:t>
            </a:r>
          </a:p>
          <a:p>
            <a:r>
              <a:rPr lang="en-GB" sz="1800" dirty="0"/>
              <a:t>TEFI : Temperature, magnetic and other fields</a:t>
            </a:r>
          </a:p>
          <a:p>
            <a:r>
              <a:rPr lang="en-GB" sz="1800" dirty="0"/>
              <a:t>MESI : Mechatronics and software integration</a:t>
            </a:r>
          </a:p>
          <a:p>
            <a:r>
              <a:rPr lang="en-GB" sz="1800" dirty="0"/>
              <a:t>SULF : Sample handling and user labs</a:t>
            </a:r>
          </a:p>
          <a:p>
            <a:r>
              <a:rPr lang="en-GB" sz="1800" dirty="0"/>
              <a:t>DEMAX : Deuteration and macromolecular crystallisation</a:t>
            </a:r>
          </a:p>
          <a:p>
            <a:r>
              <a:rPr lang="en-GB" sz="1800" dirty="0"/>
              <a:t>SCUO : Scientific coordination and user office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86369-0724-2241-A67E-7D06C0685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22" l="0" r="100000">
                        <a14:foregroundMark x1="22760" y1="15361" x2="30469" y2="14737"/>
                        <a14:foregroundMark x1="31563" y1="23152" x2="27656" y2="23464"/>
                        <a14:foregroundMark x1="16771" y1="22885" x2="47031" y2="361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1061" y="2252311"/>
            <a:ext cx="2734964" cy="31993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A3A128-7F7B-AA4B-98BC-E2F27AA51436}"/>
              </a:ext>
            </a:extLst>
          </p:cNvPr>
          <p:cNvSpPr/>
          <p:nvPr/>
        </p:nvSpPr>
        <p:spPr>
          <a:xfrm>
            <a:off x="7628465" y="5528612"/>
            <a:ext cx="1857560" cy="364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sv-SE" b="1" dirty="0">
                <a:solidFill>
                  <a:srgbClr val="222222"/>
                </a:solidFill>
                <a:latin typeface="Arial" panose="020B0604020202020204" pitchFamily="34" charset="0"/>
              </a:rPr>
              <a:t>Attribution: © Hans </a:t>
            </a:r>
            <a:r>
              <a:rPr lang="sv-SE" b="1" dirty="0" err="1">
                <a:solidFill>
                  <a:srgbClr val="222222"/>
                </a:solidFill>
                <a:latin typeface="Arial" panose="020B0604020202020204" pitchFamily="34" charset="0"/>
              </a:rPr>
              <a:t>Hillewaert</a:t>
            </a:r>
            <a:endParaRPr lang="sv-SE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r"/>
            <a:r>
              <a:rPr lang="en-GB" dirty="0"/>
              <a:t>CC BY-SA 4.0</a:t>
            </a:r>
          </a:p>
        </p:txBody>
      </p:sp>
    </p:spTree>
    <p:extLst>
      <p:ext uri="{BB962C8B-B14F-4D97-AF65-F5344CB8AC3E}">
        <p14:creationId xmlns:p14="http://schemas.microsoft.com/office/powerpoint/2010/main" val="144768411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Delivering on the Sample Environment Reference Suite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2" t="1522" r="2220" b="90976"/>
          <a:stretch/>
        </p:blipFill>
        <p:spPr bwMode="auto">
          <a:xfrm>
            <a:off x="-1560054" y="1425896"/>
            <a:ext cx="11160000" cy="12217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396118" y="2737544"/>
            <a:ext cx="9144001" cy="4082172"/>
          </a:xfrm>
          <a:prstGeom prst="rect">
            <a:avLst/>
          </a:prstGeom>
          <a:ln/>
        </p:spPr>
        <p:txBody>
          <a:bodyPr vert="horz" lIns="38100" tIns="38100" rIns="38100" bIns="3810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00" indent="-3060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Sample Environment </a:t>
            </a:r>
            <a:r>
              <a:rPr lang="en-US" sz="2200" b="1" dirty="0">
                <a:solidFill>
                  <a:srgbClr val="000000"/>
                </a:solidFill>
              </a:rPr>
              <a:t>Reference Suite based on instrument needs</a:t>
            </a:r>
            <a:r>
              <a:rPr lang="en-US" sz="2200" dirty="0">
                <a:solidFill>
                  <a:srgbClr val="000000"/>
                </a:solidFill>
              </a:rPr>
              <a:t>.                 Timelines determined by instrument construction </a:t>
            </a:r>
            <a:r>
              <a:rPr lang="en-US" sz="2200" b="1" dirty="0">
                <a:solidFill>
                  <a:srgbClr val="000000"/>
                </a:solidFill>
              </a:rPr>
              <a:t>schedule</a:t>
            </a:r>
            <a:r>
              <a:rPr lang="en-US" sz="2200" dirty="0">
                <a:solidFill>
                  <a:srgbClr val="000000"/>
                </a:solidFill>
              </a:rPr>
              <a:t> and </a:t>
            </a:r>
            <a:r>
              <a:rPr lang="en-US" sz="2200" b="1" dirty="0">
                <a:solidFill>
                  <a:srgbClr val="000000"/>
                </a:solidFill>
              </a:rPr>
              <a:t>lead time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</a:p>
          <a:p>
            <a:pPr marL="304800" indent="-3060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NSS </a:t>
            </a:r>
            <a:r>
              <a:rPr lang="en-US" sz="2200" b="1" dirty="0">
                <a:solidFill>
                  <a:srgbClr val="000000"/>
                </a:solidFill>
              </a:rPr>
              <a:t>construction budget covers needs of first 8 instruments</a:t>
            </a:r>
            <a:r>
              <a:rPr lang="en-US" sz="2200" dirty="0">
                <a:solidFill>
                  <a:srgbClr val="000000"/>
                </a:solidFill>
              </a:rPr>
              <a:t> #1-#8.             Additional budget provision for instruments #9-#15 in initial operation.</a:t>
            </a:r>
          </a:p>
          <a:p>
            <a:pPr marL="304800" indent="-3060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Cross-check regularly Sample </a:t>
            </a:r>
            <a:r>
              <a:rPr lang="en-US" sz="2200" dirty="0" err="1">
                <a:solidFill>
                  <a:srgbClr val="000000"/>
                </a:solidFill>
              </a:rPr>
              <a:t>Env</a:t>
            </a:r>
            <a:r>
              <a:rPr lang="en-US" sz="2200" dirty="0">
                <a:solidFill>
                  <a:srgbClr val="000000"/>
                </a:solidFill>
              </a:rPr>
              <a:t>. Reference Suite and Laboratory Requests; at least during each (sub-) TG3 jointly between SAD and instr. Team. </a:t>
            </a:r>
          </a:p>
          <a:p>
            <a:pPr marL="304800" indent="-3060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Each SES follows its own project plan incl. integration and safety assessment; e.g. SES are </a:t>
            </a:r>
            <a:r>
              <a:rPr lang="en-US" sz="2200" i="1" dirty="0">
                <a:solidFill>
                  <a:srgbClr val="000000"/>
                </a:solidFill>
              </a:rPr>
              <a:t>not</a:t>
            </a:r>
            <a:r>
              <a:rPr lang="en-US" sz="2200" dirty="0">
                <a:solidFill>
                  <a:srgbClr val="000000"/>
                </a:solidFill>
              </a:rPr>
              <a:t> part of the instrument TG3 process itself</a:t>
            </a:r>
            <a:endParaRPr lang="en-US" sz="2200" dirty="0">
              <a:solidFill>
                <a:srgbClr val="0000FF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407E42-D768-ED43-BD23-92FBC7B8A4B2}"/>
              </a:ext>
            </a:extLst>
          </p:cNvPr>
          <p:cNvSpPr/>
          <p:nvPr/>
        </p:nvSpPr>
        <p:spPr>
          <a:xfrm>
            <a:off x="396118" y="1531421"/>
            <a:ext cx="7773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u="sng" dirty="0">
                <a:hlinkClick r:id="rId4"/>
              </a:rPr>
              <a:t>https://1drv.ms/x/s!AuCQb_HPf3b9g8g2HHqvybpQKix-Lg 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54144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Tahoma"/>
        <a:ea typeface="Tahoma"/>
        <a:cs typeface="Tahoma"/>
      </a:majorFont>
      <a:minorFont>
        <a:latin typeface="Tahoma"/>
        <a:ea typeface="Tahoma"/>
        <a:cs typeface="Tahom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5803</TotalTime>
  <Words>873</Words>
  <Application>Microsoft Macintosh PowerPoint</Application>
  <PresentationFormat>A4 Paper (210x297 mm)</PresentationFormat>
  <Paragraphs>259</Paragraphs>
  <Slides>16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ＭＳ Ｐゴシック</vt:lpstr>
      <vt:lpstr>ヒラギノ角ゴ ProN W3</vt:lpstr>
      <vt:lpstr>Arial</vt:lpstr>
      <vt:lpstr>Calibri</vt:lpstr>
      <vt:lpstr>Gill Sans</vt:lpstr>
      <vt:lpstr>Lucida Grande</vt:lpstr>
      <vt:lpstr>Tahoma</vt:lpstr>
      <vt:lpstr>Wingdings</vt:lpstr>
      <vt:lpstr>Anpassad formgivning</vt:lpstr>
      <vt:lpstr>5_Office-tema</vt:lpstr>
      <vt:lpstr>Sample Environment for Large Scale Structures Instruments at ESS</vt:lpstr>
      <vt:lpstr>SEE4LSS@ESS</vt:lpstr>
      <vt:lpstr>Overview</vt:lpstr>
      <vt:lpstr>ESS Instruments</vt:lpstr>
      <vt:lpstr>ESS Instruments</vt:lpstr>
      <vt:lpstr>Timeline</vt:lpstr>
      <vt:lpstr>Timeline</vt:lpstr>
      <vt:lpstr>Project Lingo</vt:lpstr>
      <vt:lpstr>Delivering on the Sample Environment Reference Suite</vt:lpstr>
      <vt:lpstr>Sample Environment Reference Suite for LSS</vt:lpstr>
      <vt:lpstr>Science Support 4 Instruments (driven by 1st #1-8, #9-15 invited observers)</vt:lpstr>
      <vt:lpstr>Objectives</vt:lpstr>
      <vt:lpstr>Towards an integrated ESS:  Science Support Systems in Operations </vt:lpstr>
      <vt:lpstr>Objectives</vt:lpstr>
      <vt:lpstr>Role of “Convenors”</vt:lpstr>
      <vt:lpstr>Introductions …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 to Neutron Scattering</dc:title>
  <cp:lastModifiedBy>Andrew Jackson</cp:lastModifiedBy>
  <cp:revision>91</cp:revision>
  <dcterms:modified xsi:type="dcterms:W3CDTF">2018-11-27T12:53:54Z</dcterms:modified>
</cp:coreProperties>
</file>