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0" r:id="rId2"/>
    <p:sldId id="447" r:id="rId3"/>
    <p:sldId id="261" r:id="rId4"/>
    <p:sldId id="443" r:id="rId5"/>
    <p:sldId id="442" r:id="rId6"/>
    <p:sldId id="441" r:id="rId7"/>
    <p:sldId id="444" r:id="rId8"/>
    <p:sldId id="256" r:id="rId9"/>
    <p:sldId id="257" r:id="rId10"/>
    <p:sldId id="452" r:id="rId11"/>
    <p:sldId id="449" r:id="rId12"/>
    <p:sldId id="450" r:id="rId13"/>
    <p:sldId id="446" r:id="rId14"/>
    <p:sldId id="453" r:id="rId15"/>
    <p:sldId id="451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7"/>
    <p:restoredTop sz="85398"/>
  </p:normalViewPr>
  <p:slideViewPr>
    <p:cSldViewPr snapToGrid="0" snapToObjects="1">
      <p:cViewPr varScale="1">
        <p:scale>
          <a:sx n="95" d="100"/>
          <a:sy n="95" d="100"/>
        </p:scale>
        <p:origin x="1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9DEB2-F81F-0D44-9BF2-E9306CA9F45E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8F87-82F1-ED45-B406-7EBCD720EC7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524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Rotating cells for powdered calibration standards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58F87-82F1-ED45-B406-7EBCD720EC7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28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58F87-82F1-ED45-B406-7EBCD720EC7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034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58F87-82F1-ED45-B406-7EBCD720EC7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797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58F87-82F1-ED45-B406-7EBCD720EC7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68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3C4D-59FA-4346-8DA5-C5F240D27CF3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56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646AF-85F4-5840-B1DA-8707846AD8D2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62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FD19-4F57-8746-84E0-11D84A05E0B3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392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8B4E9-0373-4E40-A533-F9A20615DE4C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756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934C-4CB2-8D41-BF7F-0B1CCFC1F67D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123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B11A-AEA7-B64A-8295-E7EDCBCA81A1}" type="datetime1">
              <a:rPr lang="sv-SE" smtClean="0"/>
              <a:t>2018-11-26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41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71E5-1CBD-174F-9A03-593D9FC721B3}" type="datetime1">
              <a:rPr lang="sv-SE" smtClean="0"/>
              <a:t>2018-11-26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41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2FFA-2DEF-854E-AD12-159968DF11C9}" type="datetime1">
              <a:rPr lang="sv-SE" smtClean="0"/>
              <a:t>2018-11-26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79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33EDC-1931-B845-84D8-2C8246D680B5}" type="datetime1">
              <a:rPr lang="sv-SE" smtClean="0"/>
              <a:t>2018-11-26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122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B1C9-8A30-304D-9EE2-48FD378F0E43}" type="datetime1">
              <a:rPr lang="sv-SE" smtClean="0"/>
              <a:t>2018-11-26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22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78DA7-B549-F24E-9DE7-F144ED84C404}" type="datetime1">
              <a:rPr lang="sv-SE" smtClean="0"/>
              <a:t>2018-11-26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19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173DC-F3F5-E042-9C6C-637148011550}" type="datetime1">
              <a:rPr lang="sv-SE" smtClean="0"/>
              <a:t>2018-11-26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EC540-A0C7-3549-AA3E-CA73EDF94B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485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0A80B-96B2-AE4C-BA34-10E57C4A7368}"/>
              </a:ext>
            </a:extLst>
          </p:cNvPr>
          <p:cNvSpPr/>
          <p:nvPr/>
        </p:nvSpPr>
        <p:spPr>
          <a:xfrm>
            <a:off x="644236" y="4512356"/>
            <a:ext cx="789709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GB" u="sng" dirty="0"/>
              <a:t>A Jackson</a:t>
            </a:r>
            <a:r>
              <a:rPr lang="en-GB" baseline="30000" dirty="0"/>
              <a:t>1,2</a:t>
            </a:r>
            <a:r>
              <a:rPr lang="en-GB" dirty="0"/>
              <a:t>, R Heenan</a:t>
            </a:r>
            <a:r>
              <a:rPr lang="en-GB" baseline="30000" dirty="0"/>
              <a:t>2</a:t>
            </a:r>
            <a:r>
              <a:rPr lang="en-GB" dirty="0"/>
              <a:t>, W Halcrow</a:t>
            </a:r>
            <a:r>
              <a:rPr lang="en-GB" baseline="30000" dirty="0"/>
              <a:t>2</a:t>
            </a:r>
            <a:r>
              <a:rPr lang="en-GB" dirty="0"/>
              <a:t>, D Turner</a:t>
            </a:r>
            <a:r>
              <a:rPr lang="en-GB" baseline="30000" dirty="0"/>
              <a:t>2</a:t>
            </a:r>
            <a:r>
              <a:rPr lang="en-GB" dirty="0"/>
              <a:t>, C Lopez</a:t>
            </a:r>
            <a:r>
              <a:rPr lang="en-GB" baseline="30000" dirty="0"/>
              <a:t>1</a:t>
            </a:r>
            <a:r>
              <a:rPr lang="en-GB" dirty="0"/>
              <a:t>, J Houston</a:t>
            </a:r>
            <a:r>
              <a:rPr lang="en-GB" baseline="30000" dirty="0"/>
              <a:t>1</a:t>
            </a:r>
            <a:r>
              <a:rPr lang="en-GB" dirty="0"/>
              <a:t>, K Kanaki</a:t>
            </a:r>
            <a:r>
              <a:rPr lang="en-GB" baseline="30000" dirty="0"/>
              <a:t>1</a:t>
            </a:r>
            <a:r>
              <a:rPr lang="en-GB" dirty="0"/>
              <a:t>, A Orszulik</a:t>
            </a:r>
            <a:r>
              <a:rPr lang="en-GB" baseline="30000" dirty="0"/>
              <a:t>2</a:t>
            </a:r>
            <a:r>
              <a:rPr lang="en-GB" dirty="0"/>
              <a:t>, J Cooper</a:t>
            </a:r>
            <a:r>
              <a:rPr lang="en-GB" baseline="30000" dirty="0"/>
              <a:t>2</a:t>
            </a:r>
            <a:r>
              <a:rPr lang="en-GB" dirty="0"/>
              <a:t>, K Andersen</a:t>
            </a:r>
            <a:r>
              <a:rPr lang="en-GB" baseline="30000" dirty="0"/>
              <a:t>1</a:t>
            </a:r>
            <a:r>
              <a:rPr lang="en-GB" dirty="0"/>
              <a:t> and S Langridge</a:t>
            </a:r>
            <a:r>
              <a:rPr lang="en-GB" baseline="30000" dirty="0"/>
              <a:t>2</a:t>
            </a:r>
          </a:p>
          <a:p>
            <a:pPr lvl="0" algn="ctr">
              <a:spcBef>
                <a:spcPct val="20000"/>
              </a:spcBef>
              <a:defRPr/>
            </a:pPr>
            <a:br>
              <a:rPr lang="en-GB" dirty="0"/>
            </a:br>
            <a:r>
              <a:rPr lang="en-GB" baseline="30000" dirty="0"/>
              <a:t>1</a:t>
            </a:r>
            <a:r>
              <a:rPr lang="en-GB" dirty="0"/>
              <a:t>European Spallation Source, Lund, Sweden</a:t>
            </a:r>
            <a:br>
              <a:rPr lang="en-GB" dirty="0"/>
            </a:br>
            <a:r>
              <a:rPr lang="en-GB" baseline="30000" dirty="0"/>
              <a:t>2</a:t>
            </a:r>
            <a:r>
              <a:rPr lang="en-GB" dirty="0"/>
              <a:t>ISIS Neutron and Muon Source, STFC, Rutherford Appleton Laboratory, Didcot, UK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399405-B79C-284D-9974-2D859E2D8A36}"/>
              </a:ext>
            </a:extLst>
          </p:cNvPr>
          <p:cNvSpPr/>
          <p:nvPr/>
        </p:nvSpPr>
        <p:spPr>
          <a:xfrm>
            <a:off x="799256" y="2213346"/>
            <a:ext cx="75072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600" b="1" dirty="0">
                <a:solidFill>
                  <a:schemeClr val="accent1"/>
                </a:solidFill>
              </a:rPr>
              <a:t>LoKI</a:t>
            </a:r>
            <a:br>
              <a:rPr lang="en-GB" sz="3200" b="1" dirty="0">
                <a:solidFill>
                  <a:schemeClr val="accent1"/>
                </a:solidFill>
              </a:rPr>
            </a:br>
            <a:r>
              <a:rPr lang="en-GB" sz="3200" b="1" dirty="0">
                <a:solidFill>
                  <a:schemeClr val="accent1"/>
                </a:solidFill>
              </a:rPr>
              <a:t>Science Case and SEE Priorities</a:t>
            </a:r>
            <a:endParaRPr lang="sv-SE" sz="32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AC693-7760-AE47-AC43-B02F24A7EB96}"/>
              </a:ext>
            </a:extLst>
          </p:cNvPr>
          <p:cNvSpPr/>
          <p:nvPr/>
        </p:nvSpPr>
        <p:spPr>
          <a:xfrm>
            <a:off x="-1797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B8B30-E068-634C-9660-620447547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9261" b="19247"/>
          <a:stretch/>
        </p:blipFill>
        <p:spPr>
          <a:xfrm>
            <a:off x="378313" y="217212"/>
            <a:ext cx="2317973" cy="579664"/>
          </a:xfrm>
          <a:prstGeom prst="rect">
            <a:avLst/>
          </a:prstGeom>
        </p:spPr>
      </p:pic>
      <p:pic>
        <p:nvPicPr>
          <p:cNvPr id="7" name="Picture 7" descr="ESS_Logo_Frugal_Blue_cmyk.png">
            <a:extLst>
              <a:ext uri="{FF2B5EF4-FFF2-40B4-BE49-F238E27FC236}">
                <a16:creationId xmlns:a16="http://schemas.microsoft.com/office/drawing/2014/main" id="{D3A48AAE-4A5E-6349-9ABB-8569EC170F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1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426A2D-2C7A-7B42-A127-36E8F1DB3149}"/>
              </a:ext>
            </a:extLst>
          </p:cNvPr>
          <p:cNvSpPr txBox="1"/>
          <p:nvPr/>
        </p:nvSpPr>
        <p:spPr>
          <a:xfrm>
            <a:off x="2655093" y="1165316"/>
            <a:ext cx="4807726" cy="5257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Humidity cell / chamber (ESS)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High pressure cell (ESS)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Linkam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temperature stage (ESS)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Radioactive sample cool-down area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Couette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shear cell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Sample changer robot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Electric field cell (ESS)</a:t>
            </a:r>
          </a:p>
          <a:p>
            <a:pPr>
              <a:lnSpc>
                <a:spcPct val="150000"/>
              </a:lnSpc>
            </a:pPr>
            <a:endParaRPr lang="en-GB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Larger pool equipment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Furnace (ESS)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Cryostat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or 7 </a:t>
            </a:r>
            <a:r>
              <a:rPr lang="sv-S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Telsa</a:t>
            </a: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magnet (ESS)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Tesla electromagnet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(ESS)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D27D7-253D-DC47-9753-B9C0CAEE399C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BC00FF7-0EC4-704C-9B17-FE41614FBD57}"/>
              </a:ext>
            </a:extLst>
          </p:cNvPr>
          <p:cNvSpPr txBox="1">
            <a:spLocks/>
          </p:cNvSpPr>
          <p:nvPr/>
        </p:nvSpPr>
        <p:spPr bwMode="auto">
          <a:xfrm>
            <a:off x="123034" y="41367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sz="2500" b="0" kern="0" dirty="0">
                <a:solidFill>
                  <a:schemeClr val="bg1"/>
                </a:solidFill>
              </a:rPr>
              <a:t>Sample Environments </a:t>
            </a:r>
          </a:p>
          <a:p>
            <a:pPr algn="l">
              <a:lnSpc>
                <a:spcPct val="150000"/>
              </a:lnSpc>
            </a:pPr>
            <a:r>
              <a:rPr lang="en-GB" sz="1800" b="0" kern="0" dirty="0">
                <a:solidFill>
                  <a:schemeClr val="bg1"/>
                </a:solidFill>
              </a:rPr>
              <a:t>Long Term Additions*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6414F-BA32-774B-B5CA-7D9C303ECD57}"/>
              </a:ext>
            </a:extLst>
          </p:cNvPr>
          <p:cNvSpPr txBox="1"/>
          <p:nvPr/>
        </p:nvSpPr>
        <p:spPr>
          <a:xfrm>
            <a:off x="1547111" y="6405543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*developed/added following needs of the user community </a:t>
            </a:r>
          </a:p>
        </p:txBody>
      </p:sp>
      <p:pic>
        <p:nvPicPr>
          <p:cNvPr id="11" name="Picture 7" descr="ESS_Logo_Frugal_Blue_cmyk.png">
            <a:extLst>
              <a:ext uri="{FF2B5EF4-FFF2-40B4-BE49-F238E27FC236}">
                <a16:creationId xmlns:a16="http://schemas.microsoft.com/office/drawing/2014/main" id="{4EC3DB63-521D-7C49-BA1B-C84DEBAC15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05A9918-EC09-3D4F-8D5F-B6D8D53D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443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6037F-4E69-8A4D-97E2-89F5F63FB7D5}"/>
              </a:ext>
            </a:extLst>
          </p:cNvPr>
          <p:cNvGrpSpPr/>
          <p:nvPr/>
        </p:nvGrpSpPr>
        <p:grpSpPr>
          <a:xfrm>
            <a:off x="-7722" y="1099750"/>
            <a:ext cx="9182202" cy="5471911"/>
            <a:chOff x="-7722" y="1099750"/>
            <a:chExt cx="9182202" cy="54719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C1AAB-2599-6E4A-9D68-6E73958D6651}"/>
                </a:ext>
              </a:extLst>
            </p:cNvPr>
            <p:cNvGrpSpPr/>
            <p:nvPr/>
          </p:nvGrpSpPr>
          <p:grpSpPr>
            <a:xfrm>
              <a:off x="30480" y="1099750"/>
              <a:ext cx="9144000" cy="5471911"/>
              <a:chOff x="30480" y="1099750"/>
              <a:chExt cx="9144000" cy="547191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1F22FDB-5321-B947-8BAD-5F8A4562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8161"/>
              <a:stretch/>
            </p:blipFill>
            <p:spPr>
              <a:xfrm>
                <a:off x="30480" y="1099750"/>
                <a:ext cx="9144000" cy="4923554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8067CB-0798-1B44-A213-08BA25931DEB}"/>
                  </a:ext>
                </a:extLst>
              </p:cNvPr>
              <p:cNvSpPr txBox="1"/>
              <p:nvPr/>
            </p:nvSpPr>
            <p:spPr>
              <a:xfrm>
                <a:off x="3318537" y="6115435"/>
                <a:ext cx="17987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Equipment lift 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2A90349-AF44-C341-86C7-A4AD43AB4F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19930" y="5882252"/>
                <a:ext cx="0" cy="32080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FA372CC-F26B-A940-B043-01AF903F163E}"/>
                  </a:ext>
                </a:extLst>
              </p:cNvPr>
              <p:cNvSpPr/>
              <p:nvPr/>
            </p:nvSpPr>
            <p:spPr>
              <a:xfrm>
                <a:off x="3519343" y="4245923"/>
                <a:ext cx="1233832" cy="1597018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6AF0BB-3898-EE40-A1F8-48B69EC05D19}"/>
                  </a:ext>
                </a:extLst>
              </p:cNvPr>
              <p:cNvSpPr/>
              <p:nvPr/>
            </p:nvSpPr>
            <p:spPr>
              <a:xfrm rot="590172">
                <a:off x="6663617" y="2885876"/>
                <a:ext cx="1861789" cy="1021412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A5D399-022E-4F43-9126-E5EA006A380D}"/>
                  </a:ext>
                </a:extLst>
              </p:cNvPr>
              <p:cNvSpPr txBox="1"/>
              <p:nvPr/>
            </p:nvSpPr>
            <p:spPr>
              <a:xfrm>
                <a:off x="6606385" y="1897872"/>
                <a:ext cx="2475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Sliding roof for top access to sample area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32278-D2D2-5A46-AA03-0A39B853C8FB}"/>
                  </a:ext>
                </a:extLst>
              </p:cNvPr>
              <p:cNvSpPr/>
              <p:nvPr/>
            </p:nvSpPr>
            <p:spPr>
              <a:xfrm rot="378895">
                <a:off x="6073984" y="4914494"/>
                <a:ext cx="1518362" cy="579477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A28B94-B4B2-8A42-8831-67EC6B2BF298}"/>
                  </a:ext>
                </a:extLst>
              </p:cNvPr>
              <p:cNvSpPr txBox="1"/>
              <p:nvPr/>
            </p:nvSpPr>
            <p:spPr>
              <a:xfrm>
                <a:off x="5562598" y="5925330"/>
                <a:ext cx="171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 space for turning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E438FA3-B95E-BD45-A049-F7BF99E459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61775" y="5558809"/>
                <a:ext cx="189902" cy="43902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2274BA3-DFEC-B042-AFFD-B0E121DD2B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281" y="2552154"/>
                <a:ext cx="136384" cy="43395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2E674FF-65D5-B44F-97E7-5177F3D8934C}"/>
                </a:ext>
              </a:extLst>
            </p:cNvPr>
            <p:cNvSpPr/>
            <p:nvPr/>
          </p:nvSpPr>
          <p:spPr>
            <a:xfrm>
              <a:off x="-7722" y="3189499"/>
              <a:ext cx="1972194" cy="203171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36F477-A8F7-C842-A933-A0070CECBAA4}"/>
                </a:ext>
              </a:extLst>
            </p:cNvPr>
            <p:cNvSpPr txBox="1"/>
            <p:nvPr/>
          </p:nvSpPr>
          <p:spPr>
            <a:xfrm>
              <a:off x="97173" y="5514789"/>
              <a:ext cx="1798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SEE staging area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704DF1-5678-1A4C-A20B-89A8B7C7E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962" y="5254909"/>
              <a:ext cx="0" cy="32080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2966BA-5D40-5C41-91C5-5F4ABC0E0C9B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9319A76-D200-D546-AC3E-3B6C1201D79C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Area (Preliminary Design) </a:t>
            </a:r>
          </a:p>
        </p:txBody>
      </p:sp>
      <p:pic>
        <p:nvPicPr>
          <p:cNvPr id="9" name="Picture 7" descr="ESS_Logo_Frugal_Blue_cmyk.png">
            <a:extLst>
              <a:ext uri="{FF2B5EF4-FFF2-40B4-BE49-F238E27FC236}">
                <a16:creationId xmlns:a16="http://schemas.microsoft.com/office/drawing/2014/main" id="{8226648E-B20C-B54B-A234-390F94C8D0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63F6276-FC29-4043-906E-D3995399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127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906037F-4E69-8A4D-97E2-89F5F63FB7D5}"/>
              </a:ext>
            </a:extLst>
          </p:cNvPr>
          <p:cNvGrpSpPr/>
          <p:nvPr/>
        </p:nvGrpSpPr>
        <p:grpSpPr>
          <a:xfrm>
            <a:off x="-7722" y="1099750"/>
            <a:ext cx="9182202" cy="5471911"/>
            <a:chOff x="-7722" y="1099750"/>
            <a:chExt cx="9182202" cy="54719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C1AAB-2599-6E4A-9D68-6E73958D6651}"/>
                </a:ext>
              </a:extLst>
            </p:cNvPr>
            <p:cNvGrpSpPr/>
            <p:nvPr/>
          </p:nvGrpSpPr>
          <p:grpSpPr>
            <a:xfrm>
              <a:off x="30480" y="1099750"/>
              <a:ext cx="9144000" cy="5471911"/>
              <a:chOff x="30480" y="1099750"/>
              <a:chExt cx="9144000" cy="547191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1F22FDB-5321-B947-8BAD-5F8A4562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</a:blip>
              <a:srcRect b="8161"/>
              <a:stretch/>
            </p:blipFill>
            <p:spPr>
              <a:xfrm>
                <a:off x="30480" y="1099750"/>
                <a:ext cx="9144000" cy="4923554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8067CB-0798-1B44-A213-08BA25931DEB}"/>
                  </a:ext>
                </a:extLst>
              </p:cNvPr>
              <p:cNvSpPr txBox="1"/>
              <p:nvPr/>
            </p:nvSpPr>
            <p:spPr>
              <a:xfrm>
                <a:off x="3318537" y="6115435"/>
                <a:ext cx="17987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B6B6B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Equipment lift 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2A90349-AF44-C341-86C7-A4AD43AB4F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19930" y="5882252"/>
                <a:ext cx="0" cy="320809"/>
              </a:xfrm>
              <a:prstGeom prst="straightConnector1">
                <a:avLst/>
              </a:prstGeom>
              <a:ln w="19050">
                <a:solidFill>
                  <a:srgbClr val="B6B6B6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FA372CC-F26B-A940-B043-01AF903F163E}"/>
                  </a:ext>
                </a:extLst>
              </p:cNvPr>
              <p:cNvSpPr/>
              <p:nvPr/>
            </p:nvSpPr>
            <p:spPr>
              <a:xfrm>
                <a:off x="3519343" y="4245923"/>
                <a:ext cx="1233832" cy="1597018"/>
              </a:xfrm>
              <a:prstGeom prst="ellipse">
                <a:avLst/>
              </a:prstGeom>
              <a:noFill/>
              <a:ln w="31750">
                <a:solidFill>
                  <a:srgbClr val="B6B6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B6B6B6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6AF0BB-3898-EE40-A1F8-48B69EC05D19}"/>
                  </a:ext>
                </a:extLst>
              </p:cNvPr>
              <p:cNvSpPr/>
              <p:nvPr/>
            </p:nvSpPr>
            <p:spPr>
              <a:xfrm rot="590172">
                <a:off x="6663617" y="2885876"/>
                <a:ext cx="1861789" cy="1021412"/>
              </a:xfrm>
              <a:prstGeom prst="ellipse">
                <a:avLst/>
              </a:prstGeom>
              <a:noFill/>
              <a:ln w="31750">
                <a:solidFill>
                  <a:srgbClr val="B6B6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B6B6B6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A5D399-022E-4F43-9126-E5EA006A380D}"/>
                  </a:ext>
                </a:extLst>
              </p:cNvPr>
              <p:cNvSpPr txBox="1"/>
              <p:nvPr/>
            </p:nvSpPr>
            <p:spPr>
              <a:xfrm>
                <a:off x="6606385" y="1897872"/>
                <a:ext cx="2475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B6B6B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Sliding roof for top access to sample area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32278-D2D2-5A46-AA03-0A39B853C8FB}"/>
                  </a:ext>
                </a:extLst>
              </p:cNvPr>
              <p:cNvSpPr/>
              <p:nvPr/>
            </p:nvSpPr>
            <p:spPr>
              <a:xfrm rot="378895">
                <a:off x="6073984" y="4914494"/>
                <a:ext cx="1518362" cy="579477"/>
              </a:xfrm>
              <a:prstGeom prst="ellipse">
                <a:avLst/>
              </a:prstGeom>
              <a:noFill/>
              <a:ln w="31750">
                <a:solidFill>
                  <a:srgbClr val="B6B6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B6B6B6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A28B94-B4B2-8A42-8831-67EC6B2BF298}"/>
                  </a:ext>
                </a:extLst>
              </p:cNvPr>
              <p:cNvSpPr txBox="1"/>
              <p:nvPr/>
            </p:nvSpPr>
            <p:spPr>
              <a:xfrm>
                <a:off x="5562598" y="5925330"/>
                <a:ext cx="171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B6B6B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 space for turning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E438FA3-B95E-BD45-A049-F7BF99E459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61775" y="5558809"/>
                <a:ext cx="189902" cy="439021"/>
              </a:xfrm>
              <a:prstGeom prst="straightConnector1">
                <a:avLst/>
              </a:prstGeom>
              <a:ln w="19050">
                <a:solidFill>
                  <a:srgbClr val="B6B6B6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2274BA3-DFEC-B042-AFFD-B0E121DD2B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0281" y="2552154"/>
                <a:ext cx="136384" cy="433953"/>
              </a:xfrm>
              <a:prstGeom prst="straightConnector1">
                <a:avLst/>
              </a:prstGeom>
              <a:ln w="19050">
                <a:solidFill>
                  <a:srgbClr val="B6B6B6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2E674FF-65D5-B44F-97E7-5177F3D8934C}"/>
                </a:ext>
              </a:extLst>
            </p:cNvPr>
            <p:cNvSpPr/>
            <p:nvPr/>
          </p:nvSpPr>
          <p:spPr>
            <a:xfrm>
              <a:off x="-7722" y="3189499"/>
              <a:ext cx="1972194" cy="2031710"/>
            </a:xfrm>
            <a:prstGeom prst="ellipse">
              <a:avLst/>
            </a:prstGeom>
            <a:noFill/>
            <a:ln w="31750">
              <a:solidFill>
                <a:srgbClr val="B6B6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B6B6B6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36F477-A8F7-C842-A933-A0070CECBAA4}"/>
                </a:ext>
              </a:extLst>
            </p:cNvPr>
            <p:cNvSpPr txBox="1"/>
            <p:nvPr/>
          </p:nvSpPr>
          <p:spPr>
            <a:xfrm>
              <a:off x="97173" y="5514789"/>
              <a:ext cx="1798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B6B6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SEE staging area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704DF1-5678-1A4C-A20B-89A8B7C7E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962" y="5254909"/>
              <a:ext cx="0" cy="320809"/>
            </a:xfrm>
            <a:prstGeom prst="straightConnector1">
              <a:avLst/>
            </a:prstGeom>
            <a:ln w="19050">
              <a:solidFill>
                <a:srgbClr val="B6B6B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2966BA-5D40-5C41-91C5-5F4ABC0E0C9B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9319A76-D200-D546-AC3E-3B6C1201D79C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Area (Preliminary Design) </a:t>
            </a:r>
          </a:p>
        </p:txBody>
      </p:sp>
      <p:pic>
        <p:nvPicPr>
          <p:cNvPr id="9" name="Picture 7" descr="ESS_Logo_Frugal_Blue_cmyk.png">
            <a:extLst>
              <a:ext uri="{FF2B5EF4-FFF2-40B4-BE49-F238E27FC236}">
                <a16:creationId xmlns:a16="http://schemas.microsoft.com/office/drawing/2014/main" id="{8226648E-B20C-B54B-A234-390F94C8D0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9134B12-7199-764E-9E6E-4C8DFB823873}"/>
              </a:ext>
            </a:extLst>
          </p:cNvPr>
          <p:cNvGrpSpPr/>
          <p:nvPr/>
        </p:nvGrpSpPr>
        <p:grpSpPr>
          <a:xfrm>
            <a:off x="3076243" y="1578055"/>
            <a:ext cx="3399565" cy="4239022"/>
            <a:chOff x="3093319" y="1718968"/>
            <a:chExt cx="3399565" cy="42390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9FFFAC-CA95-8941-8A6A-3FC7B1468D2A}"/>
                </a:ext>
              </a:extLst>
            </p:cNvPr>
            <p:cNvGrpSpPr/>
            <p:nvPr/>
          </p:nvGrpSpPr>
          <p:grpSpPr>
            <a:xfrm>
              <a:off x="3093319" y="1718968"/>
              <a:ext cx="3399565" cy="4239022"/>
              <a:chOff x="9394269" y="4075137"/>
              <a:chExt cx="3399565" cy="423902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D96946-91BD-D141-A2D8-7184D200444B}"/>
                  </a:ext>
                </a:extLst>
              </p:cNvPr>
              <p:cNvSpPr/>
              <p:nvPr/>
            </p:nvSpPr>
            <p:spPr>
              <a:xfrm>
                <a:off x="9394269" y="4075137"/>
                <a:ext cx="3323465" cy="423902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EF8CA6C-860E-D441-9F6F-559DFD00F7A3}"/>
                  </a:ext>
                </a:extLst>
              </p:cNvPr>
              <p:cNvPicPr/>
              <p:nvPr/>
            </p:nvPicPr>
            <p:blipFill rotWithShape="1">
              <a:blip r:embed="rId4"/>
              <a:srcRect l="21444" t="17224" r="55539" b="21378"/>
              <a:stretch/>
            </p:blipFill>
            <p:spPr bwMode="auto">
              <a:xfrm>
                <a:off x="9459585" y="5178692"/>
                <a:ext cx="3219947" cy="311913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865BAB-825D-C745-9C23-B703A18DF612}"/>
                  </a:ext>
                </a:extLst>
              </p:cNvPr>
              <p:cNvSpPr txBox="1"/>
              <p:nvPr/>
            </p:nvSpPr>
            <p:spPr>
              <a:xfrm>
                <a:off x="9895358" y="4967370"/>
                <a:ext cx="1400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Top view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C43683-5833-BB43-9178-EFBB53485F69}"/>
                  </a:ext>
                </a:extLst>
              </p:cNvPr>
              <p:cNvSpPr/>
              <p:nvPr/>
            </p:nvSpPr>
            <p:spPr>
              <a:xfrm rot="21428837">
                <a:off x="10920215" y="5381806"/>
                <a:ext cx="748327" cy="623262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F23DC5-C264-6647-A060-28793A0F1997}"/>
                  </a:ext>
                </a:extLst>
              </p:cNvPr>
              <p:cNvSpPr txBox="1"/>
              <p:nvPr/>
            </p:nvSpPr>
            <p:spPr>
              <a:xfrm>
                <a:off x="10563177" y="4186451"/>
                <a:ext cx="22306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Space for water baths/ancillary equipment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94B9BA7-D049-8549-A8CC-213F813F9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95990" y="5086250"/>
                <a:ext cx="87556" cy="2504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93E40F-34F5-D244-A343-3AFB83AD671B}"/>
                </a:ext>
              </a:extLst>
            </p:cNvPr>
            <p:cNvSpPr/>
            <p:nvPr/>
          </p:nvSpPr>
          <p:spPr>
            <a:xfrm>
              <a:off x="3155248" y="3058867"/>
              <a:ext cx="857129" cy="589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BBCEF2F0-CDF9-774C-834E-2811F1AD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8642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2966BA-5D40-5C41-91C5-5F4ABC0E0C9B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9319A76-D200-D546-AC3E-3B6C1201D79C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Stack &amp; Snout </a:t>
            </a:r>
          </a:p>
        </p:txBody>
      </p:sp>
      <p:pic>
        <p:nvPicPr>
          <p:cNvPr id="4" name="Picture 7" descr="ESS_Logo_Frugal_Blue_cmyk.png">
            <a:extLst>
              <a:ext uri="{FF2B5EF4-FFF2-40B4-BE49-F238E27FC236}">
                <a16:creationId xmlns:a16="http://schemas.microsoft.com/office/drawing/2014/main" id="{3389DB6B-58B8-5F4F-A3B1-218FD8D670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D6640-550C-DA4B-812E-76CD6A3F6E53}"/>
              </a:ext>
            </a:extLst>
          </p:cNvPr>
          <p:cNvPicPr/>
          <p:nvPr/>
        </p:nvPicPr>
        <p:blipFill rotWithShape="1">
          <a:blip r:embed="rId4"/>
          <a:srcRect l="22417" t="18145" r="64153" b="19506"/>
          <a:stretch/>
        </p:blipFill>
        <p:spPr bwMode="auto">
          <a:xfrm>
            <a:off x="826770" y="1226342"/>
            <a:ext cx="3080951" cy="4802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9D51B1-6FC9-2D4D-8349-4876E0200BE9}"/>
              </a:ext>
            </a:extLst>
          </p:cNvPr>
          <p:cNvCxnSpPr/>
          <p:nvPr/>
        </p:nvCxnSpPr>
        <p:spPr>
          <a:xfrm>
            <a:off x="1518749" y="3936280"/>
            <a:ext cx="0" cy="112034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40E4BD-5AC1-324A-8D4D-5F804E60693A}"/>
              </a:ext>
            </a:extLst>
          </p:cNvPr>
          <p:cNvSpPr txBox="1"/>
          <p:nvPr/>
        </p:nvSpPr>
        <p:spPr>
          <a:xfrm>
            <a:off x="635566" y="4391819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01508-5CC9-474D-8682-D060B914D456}"/>
              </a:ext>
            </a:extLst>
          </p:cNvPr>
          <p:cNvCxnSpPr>
            <a:cxnSpLocks/>
          </p:cNvCxnSpPr>
          <p:nvPr/>
        </p:nvCxnSpPr>
        <p:spPr>
          <a:xfrm>
            <a:off x="1415776" y="5151361"/>
            <a:ext cx="0" cy="63843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58D90B-8FE8-954F-8DB2-7B08BE554F18}"/>
              </a:ext>
            </a:extLst>
          </p:cNvPr>
          <p:cNvSpPr txBox="1"/>
          <p:nvPr/>
        </p:nvSpPr>
        <p:spPr>
          <a:xfrm>
            <a:off x="625489" y="533110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3EB25-AA5E-7F4D-A8D0-DE4EB4BF00A9}"/>
              </a:ext>
            </a:extLst>
          </p:cNvPr>
          <p:cNvSpPr txBox="1"/>
          <p:nvPr/>
        </p:nvSpPr>
        <p:spPr>
          <a:xfrm>
            <a:off x="2143554" y="4835802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“0” - 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CA120-653A-5E40-848C-52C3D96FF9E7}"/>
              </a:ext>
            </a:extLst>
          </p:cNvPr>
          <p:cNvSpPr txBox="1"/>
          <p:nvPr/>
        </p:nvSpPr>
        <p:spPr>
          <a:xfrm>
            <a:off x="962105" y="6030305"/>
            <a:ext cx="255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Z- &amp; X-translation table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(under the platform?)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FB358B-7FB8-794A-82F9-925F46549490}"/>
              </a:ext>
            </a:extLst>
          </p:cNvPr>
          <p:cNvCxnSpPr>
            <a:cxnSpLocks/>
          </p:cNvCxnSpPr>
          <p:nvPr/>
        </p:nvCxnSpPr>
        <p:spPr>
          <a:xfrm flipH="1" flipV="1">
            <a:off x="1947140" y="5579669"/>
            <a:ext cx="98032" cy="4542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C46B96-C3F0-8945-A788-A1BC38305F2A}"/>
              </a:ext>
            </a:extLst>
          </p:cNvPr>
          <p:cNvCxnSpPr>
            <a:cxnSpLocks/>
          </p:cNvCxnSpPr>
          <p:nvPr/>
        </p:nvCxnSpPr>
        <p:spPr>
          <a:xfrm>
            <a:off x="1585077" y="2572918"/>
            <a:ext cx="0" cy="129746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0583D3-2462-7E43-BBFD-2D0E57CD83AD}"/>
              </a:ext>
            </a:extLst>
          </p:cNvPr>
          <p:cNvSpPr txBox="1"/>
          <p:nvPr/>
        </p:nvSpPr>
        <p:spPr>
          <a:xfrm>
            <a:off x="1518748" y="3067442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F33C0-F631-4A41-9B11-ED5FD48DBCD0}"/>
              </a:ext>
            </a:extLst>
          </p:cNvPr>
          <p:cNvSpPr txBox="1"/>
          <p:nvPr/>
        </p:nvSpPr>
        <p:spPr>
          <a:xfrm>
            <a:off x="4448858" y="1402244"/>
            <a:ext cx="4138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stack: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Stack will include Z-translation and x-translation (in the direction of the beam)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Y-translations will be incorporated in the SEE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D97E9-C881-8947-ACBC-A497CB9C2B21}"/>
              </a:ext>
            </a:extLst>
          </p:cNvPr>
          <p:cNvSpPr txBox="1"/>
          <p:nvPr/>
        </p:nvSpPr>
        <p:spPr>
          <a:xfrm>
            <a:off x="2148374" y="413874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5C099-39F4-E848-B7F0-F6CF162E2B4C}"/>
              </a:ext>
            </a:extLst>
          </p:cNvPr>
          <p:cNvSpPr txBox="1"/>
          <p:nvPr/>
        </p:nvSpPr>
        <p:spPr>
          <a:xfrm>
            <a:off x="2143554" y="393263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  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4FD3099F-7FB2-8B43-9643-B09C726F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344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2966BA-5D40-5C41-91C5-5F4ABC0E0C9B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9319A76-D200-D546-AC3E-3B6C1201D79C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Stack &amp; Snout </a:t>
            </a:r>
          </a:p>
        </p:txBody>
      </p:sp>
      <p:pic>
        <p:nvPicPr>
          <p:cNvPr id="4" name="Picture 7" descr="ESS_Logo_Frugal_Blue_cmyk.png">
            <a:extLst>
              <a:ext uri="{FF2B5EF4-FFF2-40B4-BE49-F238E27FC236}">
                <a16:creationId xmlns:a16="http://schemas.microsoft.com/office/drawing/2014/main" id="{3389DB6B-58B8-5F4F-A3B1-218FD8D670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D6640-550C-DA4B-812E-76CD6A3F6E53}"/>
              </a:ext>
            </a:extLst>
          </p:cNvPr>
          <p:cNvPicPr/>
          <p:nvPr/>
        </p:nvPicPr>
        <p:blipFill rotWithShape="1">
          <a:blip r:embed="rId4"/>
          <a:srcRect l="22417" t="18145" r="64153" b="19506"/>
          <a:stretch/>
        </p:blipFill>
        <p:spPr bwMode="auto">
          <a:xfrm>
            <a:off x="826770" y="1226342"/>
            <a:ext cx="3080951" cy="4802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9D51B1-6FC9-2D4D-8349-4876E0200BE9}"/>
              </a:ext>
            </a:extLst>
          </p:cNvPr>
          <p:cNvCxnSpPr/>
          <p:nvPr/>
        </p:nvCxnSpPr>
        <p:spPr>
          <a:xfrm>
            <a:off x="1518749" y="3936280"/>
            <a:ext cx="0" cy="112034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40E4BD-5AC1-324A-8D4D-5F804E60693A}"/>
              </a:ext>
            </a:extLst>
          </p:cNvPr>
          <p:cNvSpPr txBox="1"/>
          <p:nvPr/>
        </p:nvSpPr>
        <p:spPr>
          <a:xfrm>
            <a:off x="635566" y="4391819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01508-5CC9-474D-8682-D060B914D456}"/>
              </a:ext>
            </a:extLst>
          </p:cNvPr>
          <p:cNvCxnSpPr>
            <a:cxnSpLocks/>
          </p:cNvCxnSpPr>
          <p:nvPr/>
        </p:nvCxnSpPr>
        <p:spPr>
          <a:xfrm>
            <a:off x="1415776" y="5151361"/>
            <a:ext cx="0" cy="63843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58D90B-8FE8-954F-8DB2-7B08BE554F18}"/>
              </a:ext>
            </a:extLst>
          </p:cNvPr>
          <p:cNvSpPr txBox="1"/>
          <p:nvPr/>
        </p:nvSpPr>
        <p:spPr>
          <a:xfrm>
            <a:off x="625489" y="533110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3EB25-AA5E-7F4D-A8D0-DE4EB4BF00A9}"/>
              </a:ext>
            </a:extLst>
          </p:cNvPr>
          <p:cNvSpPr txBox="1"/>
          <p:nvPr/>
        </p:nvSpPr>
        <p:spPr>
          <a:xfrm>
            <a:off x="2143554" y="4835802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“0” - 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CA120-653A-5E40-848C-52C3D96FF9E7}"/>
              </a:ext>
            </a:extLst>
          </p:cNvPr>
          <p:cNvSpPr txBox="1"/>
          <p:nvPr/>
        </p:nvSpPr>
        <p:spPr>
          <a:xfrm>
            <a:off x="962105" y="6030305"/>
            <a:ext cx="255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Z- &amp; X-translation table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(under the platform?)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FB358B-7FB8-794A-82F9-925F46549490}"/>
              </a:ext>
            </a:extLst>
          </p:cNvPr>
          <p:cNvCxnSpPr>
            <a:cxnSpLocks/>
          </p:cNvCxnSpPr>
          <p:nvPr/>
        </p:nvCxnSpPr>
        <p:spPr>
          <a:xfrm flipH="1" flipV="1">
            <a:off x="1947140" y="5579669"/>
            <a:ext cx="98032" cy="4542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C46B96-C3F0-8945-A788-A1BC38305F2A}"/>
              </a:ext>
            </a:extLst>
          </p:cNvPr>
          <p:cNvCxnSpPr>
            <a:cxnSpLocks/>
          </p:cNvCxnSpPr>
          <p:nvPr/>
        </p:nvCxnSpPr>
        <p:spPr>
          <a:xfrm>
            <a:off x="1585077" y="2572918"/>
            <a:ext cx="0" cy="129746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0583D3-2462-7E43-BBFD-2D0E57CD83AD}"/>
              </a:ext>
            </a:extLst>
          </p:cNvPr>
          <p:cNvSpPr txBox="1"/>
          <p:nvPr/>
        </p:nvSpPr>
        <p:spPr>
          <a:xfrm>
            <a:off x="1518748" y="3067442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F33C0-F631-4A41-9B11-ED5FD48DBCD0}"/>
              </a:ext>
            </a:extLst>
          </p:cNvPr>
          <p:cNvSpPr txBox="1"/>
          <p:nvPr/>
        </p:nvSpPr>
        <p:spPr>
          <a:xfrm>
            <a:off x="4448858" y="1402244"/>
            <a:ext cx="4138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stack: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Stack will include Z-translation and x-translation (in the direction of the beam)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Y-translations will be incorporated in the SEE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AD97E9-C881-8947-ACBC-A497CB9C2B21}"/>
              </a:ext>
            </a:extLst>
          </p:cNvPr>
          <p:cNvSpPr txBox="1"/>
          <p:nvPr/>
        </p:nvSpPr>
        <p:spPr>
          <a:xfrm>
            <a:off x="2148374" y="413874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4ABF-4780-A648-89D2-2B5D595A3CC9}"/>
              </a:ext>
            </a:extLst>
          </p:cNvPr>
          <p:cNvSpPr txBox="1"/>
          <p:nvPr/>
        </p:nvSpPr>
        <p:spPr>
          <a:xfrm>
            <a:off x="4448858" y="2998862"/>
            <a:ext cx="432938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Pre-sample snout: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Length is manually adjusted by (1) an extendable position attached to bellows and (2) pipes of fixed lengths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Pipe sections can be custom built for specific sample environments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5C099-39F4-E848-B7F0-F6CF162E2B4C}"/>
              </a:ext>
            </a:extLst>
          </p:cNvPr>
          <p:cNvSpPr txBox="1"/>
          <p:nvPr/>
        </p:nvSpPr>
        <p:spPr>
          <a:xfrm>
            <a:off x="2143554" y="393263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3ED833-7625-6F43-907F-9E7EB9E670C3}"/>
              </a:ext>
            </a:extLst>
          </p:cNvPr>
          <p:cNvPicPr/>
          <p:nvPr/>
        </p:nvPicPr>
        <p:blipFill rotWithShape="1">
          <a:blip r:embed="rId4"/>
          <a:srcRect l="25030" t="50732" r="66645" b="43798"/>
          <a:stretch/>
        </p:blipFill>
        <p:spPr bwMode="auto">
          <a:xfrm>
            <a:off x="4448858" y="4970895"/>
            <a:ext cx="4157158" cy="1057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A1BB59-1CFA-EF46-8F2F-AAE1338F6AA8}"/>
              </a:ext>
            </a:extLst>
          </p:cNvPr>
          <p:cNvSpPr txBox="1"/>
          <p:nvPr/>
        </p:nvSpPr>
        <p:spPr>
          <a:xfrm>
            <a:off x="4655703" y="6010713"/>
            <a:ext cx="166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fixed-length tubes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13186F-A930-6547-AEF3-EEFDD5891F64}"/>
              </a:ext>
            </a:extLst>
          </p:cNvPr>
          <p:cNvSpPr txBox="1"/>
          <p:nvPr/>
        </p:nvSpPr>
        <p:spPr>
          <a:xfrm>
            <a:off x="6175321" y="6010713"/>
            <a:ext cx="183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Extendable position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 mm travel) 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C3A585A8-4F1E-5149-AD01-F8D800962ADC}"/>
              </a:ext>
            </a:extLst>
          </p:cNvPr>
          <p:cNvSpPr/>
          <p:nvPr/>
        </p:nvSpPr>
        <p:spPr>
          <a:xfrm rot="16200000">
            <a:off x="5277566" y="5140615"/>
            <a:ext cx="289458" cy="1304727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BDF7034-EAC4-EB42-B751-08E428AB7941}"/>
              </a:ext>
            </a:extLst>
          </p:cNvPr>
          <p:cNvSpPr/>
          <p:nvPr/>
        </p:nvSpPr>
        <p:spPr>
          <a:xfrm rot="16200000">
            <a:off x="6936151" y="4903250"/>
            <a:ext cx="289458" cy="182803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70E13E78-76EE-6245-BA36-3DF2C9BA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3645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2966BA-5D40-5C41-91C5-5F4ABC0E0C9B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9319A76-D200-D546-AC3E-3B6C1201D79C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Thanks for listening, any questions?</a:t>
            </a:r>
          </a:p>
        </p:txBody>
      </p:sp>
      <p:pic>
        <p:nvPicPr>
          <p:cNvPr id="4" name="Picture 7" descr="ESS_Logo_Frugal_Blue_cmyk.png">
            <a:extLst>
              <a:ext uri="{FF2B5EF4-FFF2-40B4-BE49-F238E27FC236}">
                <a16:creationId xmlns:a16="http://schemas.microsoft.com/office/drawing/2014/main" id="{3389DB6B-58B8-5F4F-A3B1-218FD8D670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70E13E78-76EE-6245-BA36-3DF2C9BA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08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DEADBD3D-5108-D044-B8E3-249F7EC36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513" b="1758"/>
          <a:stretch>
            <a:fillRect/>
          </a:stretch>
        </p:blipFill>
        <p:spPr bwMode="auto">
          <a:xfrm>
            <a:off x="321902" y="2116434"/>
            <a:ext cx="6972100" cy="423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82521A-F082-F640-B843-B864289CBD4E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C32E51EB-264D-FF4C-9D96-4E301267001D}"/>
              </a:ext>
            </a:extLst>
          </p:cNvPr>
          <p:cNvSpPr txBox="1">
            <a:spLocks/>
          </p:cNvSpPr>
          <p:nvPr/>
        </p:nvSpPr>
        <p:spPr bwMode="auto">
          <a:xfrm>
            <a:off x="119637" y="-24714"/>
            <a:ext cx="5774537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LoKI Project &amp; Schedule</a:t>
            </a:r>
          </a:p>
        </p:txBody>
      </p:sp>
      <p:pic>
        <p:nvPicPr>
          <p:cNvPr id="25" name="Picture 7" descr="ESS_Logo_Frugal_Blue_cmyk.png">
            <a:extLst>
              <a:ext uri="{FF2B5EF4-FFF2-40B4-BE49-F238E27FC236}">
                <a16:creationId xmlns:a16="http://schemas.microsoft.com/office/drawing/2014/main" id="{EFF891E7-E230-464E-A926-354B3BDA58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AA3DC0-9F4C-5A41-87EC-DB7CA5DBF944}"/>
              </a:ext>
            </a:extLst>
          </p:cNvPr>
          <p:cNvSpPr/>
          <p:nvPr/>
        </p:nvSpPr>
        <p:spPr>
          <a:xfrm>
            <a:off x="4950454" y="1197103"/>
            <a:ext cx="4028661" cy="243472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lIns="64222" tIns="32110" rIns="64222" bIns="32110">
            <a:spAutoFit/>
          </a:bodyPr>
          <a:lstStyle/>
          <a:p>
            <a:pPr marL="285750" marR="0" lvl="0" indent="-285750" algn="l" defTabSz="456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LoKI will have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high flux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wide simultaneous size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low background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, and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flexible sample area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.</a:t>
            </a:r>
          </a:p>
          <a:p>
            <a:pPr marL="285750" marR="0" lvl="0" indent="-285750" algn="l" defTabSz="456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LoKI will enable the use of small beams, making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scanning experiments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&amp;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microfluidics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routine.</a:t>
            </a:r>
          </a:p>
          <a:p>
            <a:pPr marL="285750" marR="0" lvl="0" indent="-285750" algn="l" defTabSz="456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LoKI aims to provide the ability to perform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“single-shot” kinetic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measurements 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sub-second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time scales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A2D4F5-1C09-3C47-83C9-3010E79B0B62}"/>
              </a:ext>
            </a:extLst>
          </p:cNvPr>
          <p:cNvGrpSpPr/>
          <p:nvPr/>
        </p:nvGrpSpPr>
        <p:grpSpPr>
          <a:xfrm>
            <a:off x="5003561" y="5052194"/>
            <a:ext cx="3759615" cy="1536445"/>
            <a:chOff x="5225360" y="1348212"/>
            <a:chExt cx="3759615" cy="15364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CE3634-D8A1-7041-90BE-1985EBE4F938}"/>
                </a:ext>
              </a:extLst>
            </p:cNvPr>
            <p:cNvSpPr/>
            <p:nvPr/>
          </p:nvSpPr>
          <p:spPr>
            <a:xfrm>
              <a:off x="5318125" y="1348212"/>
              <a:ext cx="3666850" cy="15364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921C1B-6423-2C46-9900-6CCDB48F755C}"/>
                </a:ext>
              </a:extLst>
            </p:cNvPr>
            <p:cNvGrpSpPr/>
            <p:nvPr/>
          </p:nvGrpSpPr>
          <p:grpSpPr>
            <a:xfrm>
              <a:off x="5225360" y="1445564"/>
              <a:ext cx="3604224" cy="1439093"/>
              <a:chOff x="4423799" y="12787722"/>
              <a:chExt cx="7050452" cy="2815098"/>
            </a:xfrm>
          </p:grpSpPr>
          <p:sp>
            <p:nvSpPr>
              <p:cNvPr id="14" name="Notched Right Arrow 13">
                <a:extLst>
                  <a:ext uri="{FF2B5EF4-FFF2-40B4-BE49-F238E27FC236}">
                    <a16:creationId xmlns:a16="http://schemas.microsoft.com/office/drawing/2014/main" id="{BA45D2D3-70D1-9842-8424-F095AABE4415}"/>
                  </a:ext>
                </a:extLst>
              </p:cNvPr>
              <p:cNvSpPr/>
              <p:nvPr/>
            </p:nvSpPr>
            <p:spPr>
              <a:xfrm>
                <a:off x="4895137" y="14585403"/>
                <a:ext cx="6579114" cy="477069"/>
              </a:xfrm>
              <a:prstGeom prst="notchedRightArrow">
                <a:avLst/>
              </a:prstGeom>
              <a:solidFill>
                <a:srgbClr val="FF0000">
                  <a:alpha val="25000"/>
                </a:srgbClr>
              </a:solidFill>
              <a:ln w="25400" cap="flat">
                <a:solidFill>
                  <a:srgbClr val="FF0000">
                    <a:alpha val="35000"/>
                  </a:srgbClr>
                </a:solidFill>
                <a:prstDash val="solid"/>
                <a:bevel/>
              </a:ln>
              <a:effectLst>
                <a:outerShdw blurRad="50800" dist="63500" dir="2700000" algn="tl" rotWithShape="0">
                  <a:srgbClr val="C00000">
                    <a:alpha val="4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1993206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F6F5AA-F021-6B47-A69F-34AE09A76360}"/>
                  </a:ext>
                </a:extLst>
              </p:cNvPr>
              <p:cNvSpPr txBox="1"/>
              <p:nvPr/>
            </p:nvSpPr>
            <p:spPr>
              <a:xfrm>
                <a:off x="9796387" y="13058453"/>
                <a:ext cx="1677864" cy="14449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1993206" rtl="0" fontAlgn="auto" latinLnBrk="1" hangingPunct="0">
                  <a:spcBef>
                    <a:spcPts val="0"/>
                  </a:spcBef>
                  <a:buClrTx/>
                  <a:buSzTx/>
                  <a:buFontTx/>
                  <a:buNone/>
                  <a:tabLst/>
                </a:pPr>
                <a:r>
                  <a:rPr lang="en-GB" sz="1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LoKI</a:t>
                </a: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u</a:t>
                </a:r>
                <a: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  <a:t>ser </a:t>
                </a:r>
              </a:p>
              <a:p>
                <a:pPr marL="0" marR="0" indent="0" algn="ctr" defTabSz="1993206" rtl="0" fontAlgn="auto" latinLnBrk="1" hangingPunct="0">
                  <a:spcBef>
                    <a:spcPts val="0"/>
                  </a:spcBef>
                  <a:buClrTx/>
                  <a:buSzTx/>
                  <a:buFontTx/>
                  <a:buNone/>
                  <a:tabLst/>
                </a:pP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  <a:t>peration 2023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EDAE46-08E5-ED49-99BA-638CCC84443F}"/>
                  </a:ext>
                </a:extLst>
              </p:cNvPr>
              <p:cNvSpPr txBox="1"/>
              <p:nvPr/>
            </p:nvSpPr>
            <p:spPr>
              <a:xfrm>
                <a:off x="4423799" y="13060571"/>
                <a:ext cx="2527999" cy="14449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1993206" rtl="0" fontAlgn="auto" latinLnBrk="1" hangingPunct="0">
                  <a:spcBef>
                    <a:spcPts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  <a:t>LoKI </a:t>
                </a:r>
              </a:p>
              <a:p>
                <a:pPr marL="0" marR="0" indent="0" algn="ctr" defTabSz="1993206" rtl="0" fontAlgn="auto" latinLnBrk="1" hangingPunct="0">
                  <a:spcBef>
                    <a:spcPts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  <a:t>Installation </a:t>
                </a:r>
                <a:b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</a:br>
                <a:r>
                  <a:rPr kumimoji="0" lang="en-GB" sz="160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Arial" panose="020B0604020202020204" pitchFamily="34" charset="0"/>
                    <a:sym typeface="Calibri"/>
                  </a:rPr>
                  <a:t>2021-22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6DCAAA5-0902-DB4A-81EF-3E2C379BC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1345" y="13699174"/>
                <a:ext cx="3384014" cy="19036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59D3EC-3A6F-6541-8095-B011042DBE4B}"/>
                  </a:ext>
                </a:extLst>
              </p:cNvPr>
              <p:cNvSpPr txBox="1"/>
              <p:nvPr/>
            </p:nvSpPr>
            <p:spPr>
              <a:xfrm>
                <a:off x="6951798" y="12787722"/>
                <a:ext cx="2457037" cy="9632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ctr" defTabSz="1993206" rtl="0" fontAlgn="auto" latinLnBrk="1" hangingPunct="0">
                  <a:spcBef>
                    <a:spcPts val="0"/>
                  </a:spcBef>
                  <a:buClrTx/>
                  <a:buSzTx/>
                  <a:buFontTx/>
                  <a:buNone/>
                  <a:tabLst/>
                </a:pP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ESS first beam </a:t>
                </a:r>
                <a:b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GB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on Target 2022</a:t>
                </a:r>
                <a:endParaRPr kumimoji="0" lang="en-GB" sz="160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34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4C37A-2BD6-A041-8226-787578494E02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C26ED-B8FD-CC4B-9B0D-CCFDB9CF2686}"/>
              </a:ext>
            </a:extLst>
          </p:cNvPr>
          <p:cNvSpPr txBox="1">
            <a:spLocks/>
          </p:cNvSpPr>
          <p:nvPr/>
        </p:nvSpPr>
        <p:spPr bwMode="auto">
          <a:xfrm>
            <a:off x="123034" y="49319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sz="2500" b="0" kern="0" dirty="0">
                <a:solidFill>
                  <a:schemeClr val="bg1"/>
                </a:solidFill>
              </a:rPr>
              <a:t>LoKI Science Case</a:t>
            </a:r>
          </a:p>
          <a:p>
            <a:pPr algn="l">
              <a:spcBef>
                <a:spcPts val="600"/>
              </a:spcBef>
            </a:pPr>
            <a:r>
              <a:rPr lang="en-GB" sz="1800" b="0" kern="0" dirty="0">
                <a:solidFill>
                  <a:schemeClr val="bg1"/>
                </a:solidFill>
              </a:rPr>
              <a:t>SANS for Soft Matter, Materials and Bioscience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34D272-B0F5-2745-BDE3-993EB7B60E2F}"/>
              </a:ext>
            </a:extLst>
          </p:cNvPr>
          <p:cNvSpPr/>
          <p:nvPr/>
        </p:nvSpPr>
        <p:spPr>
          <a:xfrm>
            <a:off x="-171465" y="3541867"/>
            <a:ext cx="9687871" cy="1255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4268" tIns="32134" rIns="64268" bIns="32134" rtlCol="0" anchor="ctr"/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12ED6-D3DC-894B-B9F7-7E3D82F626E0}"/>
              </a:ext>
            </a:extLst>
          </p:cNvPr>
          <p:cNvSpPr/>
          <p:nvPr/>
        </p:nvSpPr>
        <p:spPr>
          <a:xfrm>
            <a:off x="-171466" y="1122042"/>
            <a:ext cx="9516405" cy="1226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4268" tIns="32134" rIns="64268" bIns="32134" rtlCol="0" anchor="ctr"/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18CC4-A7E7-424E-B4E5-AC926DAF65E3}"/>
              </a:ext>
            </a:extLst>
          </p:cNvPr>
          <p:cNvSpPr/>
          <p:nvPr/>
        </p:nvSpPr>
        <p:spPr>
          <a:xfrm>
            <a:off x="885471" y="1156594"/>
            <a:ext cx="4013788" cy="1146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68" tIns="32134" rIns="64268" bIns="32134" rtlCol="0" anchor="ctr"/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B3084-3841-4E42-B697-92F04306B720}"/>
              </a:ext>
            </a:extLst>
          </p:cNvPr>
          <p:cNvSpPr txBox="1"/>
          <p:nvPr/>
        </p:nvSpPr>
        <p:spPr>
          <a:xfrm>
            <a:off x="4984411" y="1156589"/>
            <a:ext cx="3969198" cy="1142114"/>
          </a:xfrm>
          <a:prstGeom prst="rect">
            <a:avLst/>
          </a:prstGeom>
          <a:noFill/>
        </p:spPr>
        <p:txBody>
          <a:bodyPr wrap="squar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The flow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complex fluids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through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complex geometries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is relevant to many industrial processes. There is a need to understand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structural effects of flow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. The use of microfluidic devices enables high throughput studies of these types of system.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CEC7A-B376-4245-BD3B-EC12D4FF3BC2}"/>
              </a:ext>
            </a:extLst>
          </p:cNvPr>
          <p:cNvSpPr/>
          <p:nvPr/>
        </p:nvSpPr>
        <p:spPr>
          <a:xfrm>
            <a:off x="815635" y="2498762"/>
            <a:ext cx="3969198" cy="926670"/>
          </a:xfrm>
          <a:prstGeom prst="rect">
            <a:avLst/>
          </a:prstGeom>
        </p:spPr>
        <p:txBody>
          <a:bodyPr wrap="square" lIns="64268" tIns="32134" rIns="64268" bIns="32134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Gel structure forms over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multiple length scales. Kinetics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of gelation can be rapid needing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sub-second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time resolution. Fast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exchange and growth kinetics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in surfactant micelles or lipid systems can be studied.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5472C3-433E-394E-840A-8FAA98945DB2}"/>
              </a:ext>
            </a:extLst>
          </p:cNvPr>
          <p:cNvGrpSpPr/>
          <p:nvPr/>
        </p:nvGrpSpPr>
        <p:grpSpPr>
          <a:xfrm>
            <a:off x="4899258" y="2431920"/>
            <a:ext cx="2034160" cy="1132011"/>
            <a:chOff x="4857273" y="1023863"/>
            <a:chExt cx="2425276" cy="1350269"/>
          </a:xfrm>
        </p:grpSpPr>
        <p:pic>
          <p:nvPicPr>
            <p:cNvPr id="10" name="Picture 9" descr="Screen Shot 2013-10-02 at 23.29.34.png">
              <a:extLst>
                <a:ext uri="{FF2B5EF4-FFF2-40B4-BE49-F238E27FC236}">
                  <a16:creationId xmlns:a16="http://schemas.microsoft.com/office/drawing/2014/main" id="{44AE89EE-0877-4A42-82F2-F9EDED4DB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8"/>
            <a:stretch/>
          </p:blipFill>
          <p:spPr>
            <a:xfrm>
              <a:off x="4857273" y="1023863"/>
              <a:ext cx="2425276" cy="10718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1E951E-EB5B-6342-825C-56CDAC2ED35B}"/>
                </a:ext>
              </a:extLst>
            </p:cNvPr>
            <p:cNvSpPr txBox="1"/>
            <p:nvPr/>
          </p:nvSpPr>
          <p:spPr>
            <a:xfrm>
              <a:off x="4903717" y="2043726"/>
              <a:ext cx="2332387" cy="33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+mn-cs"/>
                </a:rPr>
                <a:t>Swelling of a double network hydrogel designed for use as a cornea replacement. (Frank Group, Stanford)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A02CFA-28FF-B64A-B624-8FC0C67335B0}"/>
              </a:ext>
            </a:extLst>
          </p:cNvPr>
          <p:cNvSpPr txBox="1"/>
          <p:nvPr/>
        </p:nvSpPr>
        <p:spPr>
          <a:xfrm>
            <a:off x="815633" y="4805341"/>
            <a:ext cx="4332432" cy="1146551"/>
          </a:xfrm>
          <a:prstGeom prst="rect">
            <a:avLst/>
          </a:prstGeom>
          <a:noFill/>
        </p:spPr>
        <p:txBody>
          <a:bodyPr wrap="squar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Organic Solar Cells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promise to provide cheap and accessible solar energy.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lifespan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efficiency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of the devices depends on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nano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-structure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of the polymer mixture. Understanding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structural evolution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under operation guides development of new devices.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ABA5D-CF2C-154A-B938-6969D5C45694}"/>
              </a:ext>
            </a:extLst>
          </p:cNvPr>
          <p:cNvSpPr txBox="1"/>
          <p:nvPr/>
        </p:nvSpPr>
        <p:spPr>
          <a:xfrm>
            <a:off x="4984415" y="3675083"/>
            <a:ext cx="3969197" cy="930240"/>
          </a:xfrm>
          <a:prstGeom prst="rect">
            <a:avLst/>
          </a:prstGeom>
          <a:noFill/>
        </p:spPr>
        <p:txBody>
          <a:bodyPr wrap="squar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Amyloid fibril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formation and growth is a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multi-length scale problem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and to understand methods of formation and inhibition the structural evolution must be observed.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BE0E3D-BF97-8943-83A8-D20E34C72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5" y="4797156"/>
            <a:ext cx="2232248" cy="1200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57C077-7C4F-DF47-A3EC-B8AA26089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4" t="7158" r="2985" b="9702"/>
          <a:stretch/>
        </p:blipFill>
        <p:spPr>
          <a:xfrm>
            <a:off x="1884686" y="3572678"/>
            <a:ext cx="1793256" cy="11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A664D2-568B-1846-B393-CF3AFB34919D}"/>
              </a:ext>
            </a:extLst>
          </p:cNvPr>
          <p:cNvSpPr txBox="1"/>
          <p:nvPr/>
        </p:nvSpPr>
        <p:spPr>
          <a:xfrm>
            <a:off x="253841" y="1522580"/>
            <a:ext cx="391401" cy="602146"/>
          </a:xfrm>
          <a:prstGeom prst="rect">
            <a:avLst/>
          </a:prstGeom>
          <a:noFill/>
        </p:spPr>
        <p:txBody>
          <a:bodyPr vert="vert270" wrap="non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FLOW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8CF232-376F-1B4B-9AAA-350E311B832B}"/>
              </a:ext>
            </a:extLst>
          </p:cNvPr>
          <p:cNvSpPr txBox="1"/>
          <p:nvPr/>
        </p:nvSpPr>
        <p:spPr>
          <a:xfrm>
            <a:off x="253841" y="2489921"/>
            <a:ext cx="391401" cy="876679"/>
          </a:xfrm>
          <a:prstGeom prst="rect">
            <a:avLst/>
          </a:prstGeom>
          <a:noFill/>
        </p:spPr>
        <p:txBody>
          <a:bodyPr vert="vert270" wrap="non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KINETICS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80E1C2-96D6-3D41-A9BA-BB83F7CE89B2}"/>
              </a:ext>
            </a:extLst>
          </p:cNvPr>
          <p:cNvSpPr txBox="1"/>
          <p:nvPr/>
        </p:nvSpPr>
        <p:spPr>
          <a:xfrm>
            <a:off x="253841" y="4940830"/>
            <a:ext cx="391401" cy="821513"/>
          </a:xfrm>
          <a:prstGeom prst="rect">
            <a:avLst/>
          </a:prstGeom>
          <a:noFill/>
        </p:spPr>
        <p:txBody>
          <a:bodyPr vert="vert270" wrap="non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30C664-4809-2B4B-A895-2960FCB66A09}"/>
              </a:ext>
            </a:extLst>
          </p:cNvPr>
          <p:cNvSpPr txBox="1"/>
          <p:nvPr/>
        </p:nvSpPr>
        <p:spPr>
          <a:xfrm>
            <a:off x="123034" y="3780863"/>
            <a:ext cx="653040" cy="656023"/>
          </a:xfrm>
          <a:prstGeom prst="rect">
            <a:avLst/>
          </a:prstGeom>
          <a:noFill/>
        </p:spPr>
        <p:txBody>
          <a:bodyPr vert="vert270" wrap="non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MULTI</a:t>
            </a:r>
          </a:p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SCALE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1B4D9A-557E-F142-9FAD-F30043737DBF}"/>
              </a:ext>
            </a:extLst>
          </p:cNvPr>
          <p:cNvSpPr/>
          <p:nvPr/>
        </p:nvSpPr>
        <p:spPr>
          <a:xfrm>
            <a:off x="-13648" y="5949282"/>
            <a:ext cx="9157650" cy="908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4268" tIns="32134" rIns="64268" bIns="32134" rtlCol="0" anchor="ctr"/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16FAD2-F534-FF45-8146-A3F31C1F0F0C}"/>
              </a:ext>
            </a:extLst>
          </p:cNvPr>
          <p:cNvSpPr txBox="1"/>
          <p:nvPr/>
        </p:nvSpPr>
        <p:spPr>
          <a:xfrm>
            <a:off x="253841" y="5949192"/>
            <a:ext cx="391401" cy="885633"/>
          </a:xfrm>
          <a:prstGeom prst="rect">
            <a:avLst/>
          </a:prstGeom>
          <a:noFill/>
        </p:spPr>
        <p:txBody>
          <a:bodyPr vert="vert270" wrap="non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BIOLOGY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8C3E1-94C4-2D46-97E8-0B4820B537FC}"/>
              </a:ext>
            </a:extLst>
          </p:cNvPr>
          <p:cNvSpPr txBox="1"/>
          <p:nvPr/>
        </p:nvSpPr>
        <p:spPr>
          <a:xfrm>
            <a:off x="5064105" y="5949281"/>
            <a:ext cx="4332432" cy="926684"/>
          </a:xfrm>
          <a:prstGeom prst="rect">
            <a:avLst/>
          </a:prstGeom>
          <a:noFill/>
        </p:spPr>
        <p:txBody>
          <a:bodyPr wrap="square" lIns="64268" tIns="32134" rIns="64268" bIns="32134" rtlCol="0">
            <a:spAutoFit/>
          </a:bodyPr>
          <a:lstStyle/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Membrane proteins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are key drug targets and cannot easily be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crystallised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 for study by macromolecular crystallography. Examining such proteins in their native environment is vital to understanding their function.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650BC3-8D65-A849-9CE9-49C130824557}"/>
              </a:ext>
            </a:extLst>
          </p:cNvPr>
          <p:cNvGrpSpPr/>
          <p:nvPr/>
        </p:nvGrpSpPr>
        <p:grpSpPr>
          <a:xfrm>
            <a:off x="899592" y="6021384"/>
            <a:ext cx="3298184" cy="864000"/>
            <a:chOff x="899592" y="5990335"/>
            <a:chExt cx="3298184" cy="864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B53097-3B17-554C-A0A7-31F3F05B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7864" y="5990335"/>
              <a:ext cx="849912" cy="864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88786E-B32F-4A40-8020-47111C6D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1760" y="5990335"/>
              <a:ext cx="972800" cy="864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E40AD9-B04A-4849-B2C1-BF7CE5B09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592" y="6002501"/>
              <a:ext cx="1584176" cy="839669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9E2C8E8-60AB-1341-B914-7062B5EFB2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0902"/>
          <a:stretch/>
        </p:blipFill>
        <p:spPr>
          <a:xfrm>
            <a:off x="2768422" y="1195077"/>
            <a:ext cx="2130837" cy="10007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65C885-EA94-F64F-9210-7171FDC80C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9204"/>
          <a:stretch/>
        </p:blipFill>
        <p:spPr>
          <a:xfrm>
            <a:off x="928237" y="1232813"/>
            <a:ext cx="1871997" cy="8919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C3722B9-A315-3948-873C-40E977836627}"/>
              </a:ext>
            </a:extLst>
          </p:cNvPr>
          <p:cNvGrpSpPr/>
          <p:nvPr/>
        </p:nvGrpSpPr>
        <p:grpSpPr>
          <a:xfrm>
            <a:off x="7141361" y="2383429"/>
            <a:ext cx="1672286" cy="582727"/>
            <a:chOff x="379944" y="1903334"/>
            <a:chExt cx="3728193" cy="12991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549765-E3FF-6A4D-AC7F-1BB29748E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366" t="79678" r="46025" b="1379"/>
            <a:stretch/>
          </p:blipFill>
          <p:spPr>
            <a:xfrm>
              <a:off x="2523961" y="1903334"/>
              <a:ext cx="1584176" cy="129913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4CA749-E4D7-4C40-8257-406C7239C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4227" r="71809" b="28430"/>
            <a:stretch/>
          </p:blipFill>
          <p:spPr>
            <a:xfrm>
              <a:off x="379944" y="2352754"/>
              <a:ext cx="1678364" cy="503584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43BB62-5A1B-8E49-B470-2E061B34A9B5}"/>
                </a:ext>
              </a:extLst>
            </p:cNvPr>
            <p:cNvCxnSpPr/>
            <p:nvPr/>
          </p:nvCxnSpPr>
          <p:spPr>
            <a:xfrm>
              <a:off x="2042583" y="2637204"/>
              <a:ext cx="713492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969CD22-87CF-4844-AC58-9D257084B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3935"/>
          <a:stretch/>
        </p:blipFill>
        <p:spPr>
          <a:xfrm>
            <a:off x="7047842" y="2951474"/>
            <a:ext cx="1916362" cy="452129"/>
          </a:xfrm>
          <a:prstGeom prst="rect">
            <a:avLst/>
          </a:prstGeom>
        </p:spPr>
      </p:pic>
      <p:pic>
        <p:nvPicPr>
          <p:cNvPr id="34" name="Picture 7" descr="ESS_Logo_Frugal_Blue_cmyk.png">
            <a:extLst>
              <a:ext uri="{FF2B5EF4-FFF2-40B4-BE49-F238E27FC236}">
                <a16:creationId xmlns:a16="http://schemas.microsoft.com/office/drawing/2014/main" id="{B854A328-7ED5-B84C-9E42-6CB6C9DAA24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1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787AEE4-67AB-D64D-A247-A575012CD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77"/>
          <a:stretch/>
        </p:blipFill>
        <p:spPr>
          <a:xfrm>
            <a:off x="297265" y="2822779"/>
            <a:ext cx="3667943" cy="12671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E2FD1F-288C-0442-98F1-96585822E2BF}"/>
              </a:ext>
            </a:extLst>
          </p:cNvPr>
          <p:cNvSpPr/>
          <p:nvPr/>
        </p:nvSpPr>
        <p:spPr>
          <a:xfrm>
            <a:off x="0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6146D4C-5E71-7745-B7D2-00A4F81DB3BB}"/>
              </a:ext>
            </a:extLst>
          </p:cNvPr>
          <p:cNvSpPr txBox="1">
            <a:spLocks/>
          </p:cNvSpPr>
          <p:nvPr/>
        </p:nvSpPr>
        <p:spPr bwMode="auto">
          <a:xfrm>
            <a:off x="119636" y="-12358"/>
            <a:ext cx="7553909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LoKI Science Case: Fluid Flow </a:t>
            </a:r>
          </a:p>
          <a:p>
            <a:pPr algn="l"/>
            <a:r>
              <a:rPr lang="en-GB" sz="1800" b="0" kern="0" dirty="0">
                <a:solidFill>
                  <a:schemeClr val="bg1"/>
                </a:solidFill>
              </a:rPr>
              <a:t>Microfluidics and Rheology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073C6-D68D-FF4E-93CC-B6FEE67F58EF}"/>
              </a:ext>
            </a:extLst>
          </p:cNvPr>
          <p:cNvSpPr txBox="1"/>
          <p:nvPr/>
        </p:nvSpPr>
        <p:spPr>
          <a:xfrm>
            <a:off x="4837653" y="1111982"/>
            <a:ext cx="391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>
                <a:solidFill>
                  <a:schemeClr val="accent1">
                    <a:lumMod val="75000"/>
                  </a:schemeClr>
                </a:solidFill>
              </a:rPr>
              <a:t>Rheology</a:t>
            </a:r>
            <a:r>
              <a:rPr lang="sv-SE" b="1" dirty="0">
                <a:solidFill>
                  <a:schemeClr val="accent1"/>
                </a:solidFill>
              </a:rPr>
              <a:t> </a:t>
            </a:r>
            <a:r>
              <a:rPr lang="sv-SE" sz="1500" dirty="0" err="1"/>
              <a:t>e.g</a:t>
            </a:r>
            <a:r>
              <a:rPr lang="sv-SE" sz="1500" dirty="0"/>
              <a:t>. </a:t>
            </a:r>
            <a:r>
              <a:rPr lang="sv-SE" sz="1500" dirty="0" err="1"/>
              <a:t>structures</a:t>
            </a:r>
            <a:r>
              <a:rPr lang="sv-SE" sz="1500" dirty="0"/>
              <a:t> </a:t>
            </a:r>
            <a:r>
              <a:rPr lang="sv-SE" sz="1500" dirty="0" err="1"/>
              <a:t>of</a:t>
            </a:r>
            <a:r>
              <a:rPr lang="sv-SE" sz="1500" dirty="0"/>
              <a:t> gels under </a:t>
            </a:r>
            <a:r>
              <a:rPr lang="sv-SE" sz="1500" dirty="0" err="1"/>
              <a:t>shear</a:t>
            </a:r>
            <a:r>
              <a:rPr lang="sv-SE" sz="1500" dirty="0"/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2F7F3-3DC5-864F-A4FC-B2ADE65CC399}"/>
              </a:ext>
            </a:extLst>
          </p:cNvPr>
          <p:cNvGrpSpPr/>
          <p:nvPr/>
        </p:nvGrpSpPr>
        <p:grpSpPr>
          <a:xfrm>
            <a:off x="4549422" y="1527412"/>
            <a:ext cx="4417937" cy="1745679"/>
            <a:chOff x="4153381" y="2654642"/>
            <a:chExt cx="4417937" cy="17456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F12402-1DD8-F246-A4CC-484D57ED8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2838"/>
            <a:stretch/>
          </p:blipFill>
          <p:spPr>
            <a:xfrm>
              <a:off x="4153381" y="2928552"/>
              <a:ext cx="4286284" cy="14717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7F16B0-C009-704B-BA34-AB010AABCCF5}"/>
                </a:ext>
              </a:extLst>
            </p:cNvPr>
            <p:cNvSpPr txBox="1"/>
            <p:nvPr/>
          </p:nvSpPr>
          <p:spPr>
            <a:xfrm>
              <a:off x="4652704" y="2654642"/>
              <a:ext cx="1285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2D </a:t>
              </a:r>
              <a:r>
                <a:rPr lang="sv-S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5500E6-98CC-1E4D-BF31-0425C103D58D}"/>
                </a:ext>
              </a:extLst>
            </p:cNvPr>
            <p:cNvSpPr txBox="1"/>
            <p:nvPr/>
          </p:nvSpPr>
          <p:spPr>
            <a:xfrm>
              <a:off x="6061830" y="2654642"/>
              <a:ext cx="790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2D Fit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BE2064-7393-B640-B106-46DB05495DBF}"/>
                </a:ext>
              </a:extLst>
            </p:cNvPr>
            <p:cNvSpPr txBox="1"/>
            <p:nvPr/>
          </p:nvSpPr>
          <p:spPr>
            <a:xfrm>
              <a:off x="7242967" y="2654642"/>
              <a:ext cx="1328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1D </a:t>
              </a:r>
              <a:r>
                <a:rPr lang="sv-S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F91566-0417-3441-B0EB-021273B0FBB2}"/>
              </a:ext>
            </a:extLst>
          </p:cNvPr>
          <p:cNvSpPr txBox="1"/>
          <p:nvPr/>
        </p:nvSpPr>
        <p:spPr>
          <a:xfrm>
            <a:off x="4961649" y="6505118"/>
            <a:ext cx="3647829" cy="276999"/>
          </a:xfrm>
          <a:prstGeom prst="rect">
            <a:avLst/>
          </a:prstGeom>
          <a:noFill/>
        </p:spPr>
        <p:txBody>
          <a:bodyPr wrap="none" lIns="91181" tIns="45592" rIns="91181" bIns="45592" rtlCol="0">
            <a:spAutoFit/>
          </a:bodyPr>
          <a:lstStyle/>
          <a:p>
            <a:pPr marL="0" marR="0" lvl="0" indent="0" algn="l" defTabSz="455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Weigandt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Porcar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Pozzo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 Matter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2011,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9992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8B8C4-5AF5-6E4B-BF1C-92A22F967544}"/>
              </a:ext>
            </a:extLst>
          </p:cNvPr>
          <p:cNvSpPr txBox="1"/>
          <p:nvPr/>
        </p:nvSpPr>
        <p:spPr>
          <a:xfrm>
            <a:off x="4572589" y="5858120"/>
            <a:ext cx="426311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LoKI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wider simultaneous Q-range. Probe structural effects of shear over wider size range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69554F-4C30-0440-89B6-87CE2938F41F}"/>
              </a:ext>
            </a:extLst>
          </p:cNvPr>
          <p:cNvSpPr/>
          <p:nvPr/>
        </p:nvSpPr>
        <p:spPr>
          <a:xfrm>
            <a:off x="175548" y="1158149"/>
            <a:ext cx="4144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32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Microfluidic devices </a:t>
            </a:r>
            <a:r>
              <a:rPr lang="en-US" sz="1400" dirty="0">
                <a:solidFill>
                  <a:prstClr val="black"/>
                </a:solidFill>
              </a:rPr>
              <a:t>e.g. for chemical and pharmaceutical discovery, production and processing.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A3AEF0-487E-A84B-A9A3-80D49C500298}"/>
              </a:ext>
            </a:extLst>
          </p:cNvPr>
          <p:cNvSpPr txBox="1"/>
          <p:nvPr/>
        </p:nvSpPr>
        <p:spPr>
          <a:xfrm>
            <a:off x="818345" y="5858121"/>
            <a:ext cx="275735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en-US" sz="1600" dirty="0" err="1">
                <a:solidFill>
                  <a:srgbClr val="FF0000"/>
                </a:solidFill>
              </a:rPr>
              <a:t>LoKI</a:t>
            </a:r>
            <a:r>
              <a:rPr lang="en-US" sz="1600" dirty="0">
                <a:solidFill>
                  <a:srgbClr val="FF0000"/>
                </a:solidFill>
              </a:rPr>
              <a:t>: high throughput, large parameter space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A95A029-4EDC-E148-9C7B-962CE12D5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204"/>
          <a:stretch/>
        </p:blipFill>
        <p:spPr>
          <a:xfrm>
            <a:off x="1638904" y="1785477"/>
            <a:ext cx="2681607" cy="12776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25907A-C5E9-154D-A06A-A78F55541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6"/>
          <a:stretch/>
        </p:blipFill>
        <p:spPr>
          <a:xfrm>
            <a:off x="858285" y="4161006"/>
            <a:ext cx="2545904" cy="172501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9119F52-7E60-F84B-9BA8-333B65AC148E}"/>
              </a:ext>
            </a:extLst>
          </p:cNvPr>
          <p:cNvSpPr/>
          <p:nvPr/>
        </p:nvSpPr>
        <p:spPr>
          <a:xfrm>
            <a:off x="929999" y="6515751"/>
            <a:ext cx="2922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855"/>
            <a:r>
              <a:rPr lang="en-US" sz="1200" dirty="0">
                <a:solidFill>
                  <a:prstClr val="black"/>
                </a:solidFill>
              </a:rPr>
              <a:t>Adamo </a:t>
            </a:r>
            <a:r>
              <a:rPr lang="en-US" sz="1200" i="1" dirty="0">
                <a:solidFill>
                  <a:prstClr val="black"/>
                </a:solidFill>
              </a:rPr>
              <a:t>et al</a:t>
            </a:r>
            <a:r>
              <a:rPr lang="en-US" sz="1200" dirty="0">
                <a:solidFill>
                  <a:prstClr val="black"/>
                </a:solidFill>
              </a:rPr>
              <a:t>., </a:t>
            </a:r>
            <a:r>
              <a:rPr lang="en-US" sz="1200" i="1" dirty="0">
                <a:solidFill>
                  <a:prstClr val="black"/>
                </a:solidFill>
              </a:rPr>
              <a:t>Lab Chip</a:t>
            </a:r>
            <a:r>
              <a:rPr lang="en-US" sz="1200" dirty="0">
                <a:solidFill>
                  <a:prstClr val="black"/>
                </a:solidFill>
              </a:rPr>
              <a:t>, 2017, </a:t>
            </a:r>
            <a:r>
              <a:rPr lang="en-US" sz="1200" b="1" dirty="0">
                <a:solidFill>
                  <a:prstClr val="black"/>
                </a:solidFill>
              </a:rPr>
              <a:t>17</a:t>
            </a:r>
            <a:r>
              <a:rPr lang="en-US" sz="1200" dirty="0">
                <a:solidFill>
                  <a:prstClr val="black"/>
                </a:solidFill>
              </a:rPr>
              <a:t>, 1559</a:t>
            </a:r>
          </a:p>
        </p:txBody>
      </p:sp>
      <p:pic>
        <p:nvPicPr>
          <p:cNvPr id="33" name="Picture 7" descr="ESS_Logo_Frugal_Blue_cmyk.png">
            <a:extLst>
              <a:ext uri="{FF2B5EF4-FFF2-40B4-BE49-F238E27FC236}">
                <a16:creationId xmlns:a16="http://schemas.microsoft.com/office/drawing/2014/main" id="{DBC43B09-09A1-7546-A1C8-1235B4CB65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01A1BC-92C4-4F40-A074-EAD192A61A86}"/>
              </a:ext>
            </a:extLst>
          </p:cNvPr>
          <p:cNvSpPr/>
          <p:nvPr/>
        </p:nvSpPr>
        <p:spPr>
          <a:xfrm>
            <a:off x="119636" y="2019336"/>
            <a:ext cx="162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high-throughput mixing &amp; tailored flow geometry </a:t>
            </a:r>
            <a:endParaRPr lang="en-GB" sz="1600" dirty="0"/>
          </a:p>
        </p:txBody>
      </p:sp>
      <p:pic>
        <p:nvPicPr>
          <p:cNvPr id="28" name="Picture 27" descr="Screen Shot 2015-07-09 at 17.16.35.png">
            <a:extLst>
              <a:ext uri="{FF2B5EF4-FFF2-40B4-BE49-F238E27FC236}">
                <a16:creationId xmlns:a16="http://schemas.microsoft.com/office/drawing/2014/main" id="{923C08A7-F17C-9B4E-AC92-D32A9A2CC8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"/>
          <a:stretch/>
        </p:blipFill>
        <p:spPr>
          <a:xfrm>
            <a:off x="4718756" y="3349229"/>
            <a:ext cx="3668889" cy="2482787"/>
          </a:xfrm>
          <a:prstGeom prst="rect">
            <a:avLst/>
          </a:prstGeom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A24DDCEA-AFE2-0C49-B369-9C0E2719F33F}"/>
              </a:ext>
            </a:extLst>
          </p:cNvPr>
          <p:cNvSpPr/>
          <p:nvPr/>
        </p:nvSpPr>
        <p:spPr>
          <a:xfrm rot="17670918">
            <a:off x="6695509" y="3308919"/>
            <a:ext cx="1848387" cy="167906"/>
          </a:xfrm>
          <a:prstGeom prst="rightArrow">
            <a:avLst/>
          </a:prstGeom>
          <a:solidFill>
            <a:srgbClr val="FF0000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3D8379F-5E6E-274D-BFF7-77B3E41E923E}"/>
              </a:ext>
            </a:extLst>
          </p:cNvPr>
          <p:cNvSpPr/>
          <p:nvPr/>
        </p:nvSpPr>
        <p:spPr>
          <a:xfrm>
            <a:off x="6800037" y="4242548"/>
            <a:ext cx="525984" cy="561446"/>
          </a:xfrm>
          <a:prstGeom prst="roundRect">
            <a:avLst>
              <a:gd name="adj" fmla="val 8046"/>
            </a:avLst>
          </a:prstGeom>
          <a:solidFill>
            <a:srgbClr val="FF0000">
              <a:alpha val="43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F0130B-F796-724D-B3BD-06AF4EC0EB83}"/>
              </a:ext>
            </a:extLst>
          </p:cNvPr>
          <p:cNvSpPr/>
          <p:nvPr/>
        </p:nvSpPr>
        <p:spPr>
          <a:xfrm>
            <a:off x="7849573" y="4836307"/>
            <a:ext cx="352974" cy="330866"/>
          </a:xfrm>
          <a:prstGeom prst="roundRect">
            <a:avLst>
              <a:gd name="adj" fmla="val 13456"/>
            </a:avLst>
          </a:prstGeom>
          <a:solidFill>
            <a:srgbClr val="008000">
              <a:alpha val="43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urved Right Arrow 44">
            <a:extLst>
              <a:ext uri="{FF2B5EF4-FFF2-40B4-BE49-F238E27FC236}">
                <a16:creationId xmlns:a16="http://schemas.microsoft.com/office/drawing/2014/main" id="{F91530A6-C937-B340-BD5A-0818395D2840}"/>
              </a:ext>
            </a:extLst>
          </p:cNvPr>
          <p:cNvSpPr/>
          <p:nvPr/>
        </p:nvSpPr>
        <p:spPr>
          <a:xfrm rot="10471217">
            <a:off x="8178255" y="3799146"/>
            <a:ext cx="340825" cy="1157637"/>
          </a:xfrm>
          <a:prstGeom prst="curvedRightArrow">
            <a:avLst/>
          </a:prstGeom>
          <a:solidFill>
            <a:srgbClr val="008000">
              <a:alpha val="4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729A636F-7A2F-604F-9ED5-393E3329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16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E2FD1F-288C-0442-98F1-96585822E2BF}"/>
              </a:ext>
            </a:extLst>
          </p:cNvPr>
          <p:cNvSpPr/>
          <p:nvPr/>
        </p:nvSpPr>
        <p:spPr>
          <a:xfrm>
            <a:off x="0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DE71F9-D653-FB4D-A3CE-77B6E0AE955A}"/>
              </a:ext>
            </a:extLst>
          </p:cNvPr>
          <p:cNvSpPr txBox="1">
            <a:spLocks/>
          </p:cNvSpPr>
          <p:nvPr/>
        </p:nvSpPr>
        <p:spPr bwMode="auto">
          <a:xfrm>
            <a:off x="119636" y="-24714"/>
            <a:ext cx="7553909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LoKI Science Case: Non-Equilibrium Studies </a:t>
            </a:r>
          </a:p>
          <a:p>
            <a:pPr algn="l"/>
            <a:r>
              <a:rPr lang="en-GB" sz="1800" b="0" kern="0" dirty="0">
                <a:solidFill>
                  <a:schemeClr val="bg1"/>
                </a:solidFill>
              </a:rPr>
              <a:t>Stopped-flow SANS: Self-assembly and Exchange Kinetics </a:t>
            </a:r>
          </a:p>
        </p:txBody>
      </p:sp>
      <p:pic>
        <p:nvPicPr>
          <p:cNvPr id="9" name="Picture 8" descr="StoppedflowSANS.tiff">
            <a:extLst>
              <a:ext uri="{FF2B5EF4-FFF2-40B4-BE49-F238E27FC236}">
                <a16:creationId xmlns:a16="http://schemas.microsoft.com/office/drawing/2014/main" id="{B6127AA9-21B4-B94E-90FD-EE0F5304A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7737" r="15860" b="20454"/>
          <a:stretch/>
        </p:blipFill>
        <p:spPr>
          <a:xfrm>
            <a:off x="668972" y="2905052"/>
            <a:ext cx="3232096" cy="27143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285657-4A4A-FC43-8FA1-114635B5976F}"/>
              </a:ext>
            </a:extLst>
          </p:cNvPr>
          <p:cNvSpPr/>
          <p:nvPr/>
        </p:nvSpPr>
        <p:spPr>
          <a:xfrm>
            <a:off x="697441" y="6425987"/>
            <a:ext cx="3184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855"/>
            <a:r>
              <a:rPr lang="fi-FI" sz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Bressel</a:t>
            </a:r>
            <a:r>
              <a:rPr lang="fi-FI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fi-FI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fi-FI" sz="1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Colloid</a:t>
            </a:r>
            <a:r>
              <a:rPr lang="fi-FI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Polym</a:t>
            </a:r>
            <a:r>
              <a:rPr lang="fi-FI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i-FI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2010, </a:t>
            </a:r>
            <a:r>
              <a:rPr lang="fi-FI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288</a:t>
            </a:r>
            <a:r>
              <a:rPr lang="fi-FI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827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BE3A1-6C42-4E4A-9146-DDCCB6827291}"/>
              </a:ext>
            </a:extLst>
          </p:cNvPr>
          <p:cNvSpPr txBox="1"/>
          <p:nvPr/>
        </p:nvSpPr>
        <p:spPr>
          <a:xfrm>
            <a:off x="161734" y="1218411"/>
            <a:ext cx="37931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855"/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 to vesicle transition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50-100ms shots repeated 10-25 times</a:t>
            </a:r>
          </a:p>
          <a:p>
            <a:pPr algn="ctr" defTabSz="456855"/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5D5C8-AD42-EE4D-ACEE-7891ACCF8688}"/>
              </a:ext>
            </a:extLst>
          </p:cNvPr>
          <p:cNvSpPr/>
          <p:nvPr/>
        </p:nvSpPr>
        <p:spPr>
          <a:xfrm>
            <a:off x="5212489" y="6458807"/>
            <a:ext cx="3440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Arenas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.,  Scientific Reports, 2017, 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45875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F297D-85E7-DC46-945A-8D5C1F39F39A}"/>
              </a:ext>
            </a:extLst>
          </p:cNvPr>
          <p:cNvSpPr/>
          <p:nvPr/>
        </p:nvSpPr>
        <p:spPr>
          <a:xfrm>
            <a:off x="4512794" y="1201732"/>
            <a:ext cx="452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Neutron contrast (deuteration) to detect lipid transfer between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nanodiscs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F82DBC-18A7-C84D-A3B2-1DB87B4ADE0A}"/>
              </a:ext>
            </a:extLst>
          </p:cNvPr>
          <p:cNvGrpSpPr/>
          <p:nvPr/>
        </p:nvGrpSpPr>
        <p:grpSpPr>
          <a:xfrm>
            <a:off x="366341" y="1815243"/>
            <a:ext cx="3728193" cy="1299131"/>
            <a:chOff x="379944" y="1903334"/>
            <a:chExt cx="3728193" cy="12991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EE7CDA-7A44-FF4D-A67D-E5C2E10E1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66" t="79678" r="46025" b="1379"/>
            <a:stretch/>
          </p:blipFill>
          <p:spPr>
            <a:xfrm>
              <a:off x="2523961" y="1903334"/>
              <a:ext cx="1584176" cy="129913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878F25-D75E-9A4F-BBE6-78A31041F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227" r="71809" b="28430"/>
            <a:stretch/>
          </p:blipFill>
          <p:spPr>
            <a:xfrm>
              <a:off x="379944" y="2352754"/>
              <a:ext cx="1678364" cy="50358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80566E-16FE-084A-BA01-A6BDBDF1F2CA}"/>
                </a:ext>
              </a:extLst>
            </p:cNvPr>
            <p:cNvCxnSpPr/>
            <p:nvPr/>
          </p:nvCxnSpPr>
          <p:spPr>
            <a:xfrm>
              <a:off x="2042583" y="2637204"/>
              <a:ext cx="713492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21466-4052-C14D-A06B-9CC3B5612240}"/>
              </a:ext>
            </a:extLst>
          </p:cNvPr>
          <p:cNvSpPr txBox="1"/>
          <p:nvPr/>
        </p:nvSpPr>
        <p:spPr>
          <a:xfrm>
            <a:off x="536647" y="5682445"/>
            <a:ext cx="341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LoKI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fewer repeats needed / less material / more samples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70EF1B-B622-BF4F-B365-6422C478F281}"/>
              </a:ext>
            </a:extLst>
          </p:cNvPr>
          <p:cNvGrpSpPr/>
          <p:nvPr/>
        </p:nvGrpSpPr>
        <p:grpSpPr>
          <a:xfrm>
            <a:off x="4926839" y="2811432"/>
            <a:ext cx="3576298" cy="2991354"/>
            <a:chOff x="5130800" y="2815466"/>
            <a:chExt cx="3576298" cy="29913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1B0866-EA88-B643-B156-E67AED654453}"/>
                </a:ext>
              </a:extLst>
            </p:cNvPr>
            <p:cNvGrpSpPr/>
            <p:nvPr/>
          </p:nvGrpSpPr>
          <p:grpSpPr>
            <a:xfrm>
              <a:off x="5130800" y="2815466"/>
              <a:ext cx="3201380" cy="2991354"/>
              <a:chOff x="5130800" y="2815466"/>
              <a:chExt cx="3201380" cy="299135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70C6CD6-4A25-A041-B2BC-4B0DCD98A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0000"/>
              <a:stretch/>
            </p:blipFill>
            <p:spPr>
              <a:xfrm>
                <a:off x="5222538" y="2815466"/>
                <a:ext cx="3109642" cy="2991354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6430A1-2B98-204F-B572-817B90D488C9}"/>
                  </a:ext>
                </a:extLst>
              </p:cNvPr>
              <p:cNvSpPr/>
              <p:nvPr/>
            </p:nvSpPr>
            <p:spPr>
              <a:xfrm>
                <a:off x="5130800" y="2815466"/>
                <a:ext cx="355600" cy="3394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5A718C-2E0D-4F4C-A6F9-96821D4CB1C0}"/>
                </a:ext>
              </a:extLst>
            </p:cNvPr>
            <p:cNvSpPr/>
            <p:nvPr/>
          </p:nvSpPr>
          <p:spPr>
            <a:xfrm>
              <a:off x="8351498" y="3891633"/>
              <a:ext cx="355600" cy="3394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771C49E-C549-6C4D-A781-95DA58A53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35"/>
          <a:stretch/>
        </p:blipFill>
        <p:spPr>
          <a:xfrm>
            <a:off x="4821652" y="1931556"/>
            <a:ext cx="3728997" cy="8797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52D748-3956-F54A-95A1-1D72AC1D4FF0}"/>
              </a:ext>
            </a:extLst>
          </p:cNvPr>
          <p:cNvSpPr txBox="1"/>
          <p:nvPr/>
        </p:nvSpPr>
        <p:spPr>
          <a:xfrm>
            <a:off x="4902054" y="5705142"/>
            <a:ext cx="3750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LoKI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better time resolution / faster exchange kinetics</a:t>
            </a:r>
          </a:p>
        </p:txBody>
      </p:sp>
      <p:pic>
        <p:nvPicPr>
          <p:cNvPr id="32" name="Picture 7" descr="ESS_Logo_Frugal_Blue_cmyk.png">
            <a:extLst>
              <a:ext uri="{FF2B5EF4-FFF2-40B4-BE49-F238E27FC236}">
                <a16:creationId xmlns:a16="http://schemas.microsoft.com/office/drawing/2014/main" id="{36FFCF8C-D4BB-4041-BA53-2EEC3AAD2C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F5DF2-78F2-2242-B3B0-93D2E78E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63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E2FD1F-288C-0442-98F1-96585822E2BF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DE71F9-D653-FB4D-A3CE-77B6E0AE955A}"/>
              </a:ext>
            </a:extLst>
          </p:cNvPr>
          <p:cNvSpPr txBox="1">
            <a:spLocks/>
          </p:cNvSpPr>
          <p:nvPr/>
        </p:nvSpPr>
        <p:spPr bwMode="auto">
          <a:xfrm>
            <a:off x="119636" y="-24714"/>
            <a:ext cx="7553909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LoKI Science Case</a:t>
            </a:r>
          </a:p>
          <a:p>
            <a:pPr algn="l"/>
            <a:r>
              <a:rPr lang="en-GB" sz="1800" b="0" kern="0" dirty="0">
                <a:solidFill>
                  <a:schemeClr val="bg1"/>
                </a:solidFill>
              </a:rPr>
              <a:t>Weakly scattering biological samples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CB1E97-A052-B348-9643-FE7CA6B84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97" y="4243101"/>
            <a:ext cx="5501056" cy="2384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9FD4AF-B8EC-7C42-95BF-503DDEFD8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7" y="1200322"/>
            <a:ext cx="5292080" cy="27788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709DED-B80F-8947-88AE-2B29F1B2F743}"/>
              </a:ext>
            </a:extLst>
          </p:cNvPr>
          <p:cNvSpPr txBox="1"/>
          <p:nvPr/>
        </p:nvSpPr>
        <p:spPr>
          <a:xfrm>
            <a:off x="5980363" y="1490834"/>
            <a:ext cx="282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e.g. SANS from perdeuterated living cells with hydrogen labelled cell membrane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4h 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BioSANS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(ORNL) @ 5mg/ml cells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3F6BBB-10A8-4642-A106-F8B3EBAD1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1" y="4506584"/>
            <a:ext cx="2587629" cy="1940722"/>
          </a:xfrm>
          <a:prstGeom prst="rect">
            <a:avLst/>
          </a:prstGeom>
        </p:spPr>
      </p:pic>
      <p:pic>
        <p:nvPicPr>
          <p:cNvPr id="22" name="Picture 7" descr="ESS_Logo_Frugal_Blue_cmyk.png">
            <a:extLst>
              <a:ext uri="{FF2B5EF4-FFF2-40B4-BE49-F238E27FC236}">
                <a16:creationId xmlns:a16="http://schemas.microsoft.com/office/drawing/2014/main" id="{F699F186-DEEC-CF48-86BA-5F05BBAED3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22C712-3023-D54C-9774-96966B223315}"/>
              </a:ext>
            </a:extLst>
          </p:cNvPr>
          <p:cNvSpPr txBox="1"/>
          <p:nvPr/>
        </p:nvSpPr>
        <p:spPr>
          <a:xfrm>
            <a:off x="5820992" y="3236299"/>
            <a:ext cx="282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@LoKI: shorter counting times / higher throughput and low background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BACC03A-675D-5B43-A1B5-DD439456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550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9FA14-4169-9843-BEF3-45599617100E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FB061-2D33-5B4B-BE24-FA83CD1F1120}"/>
              </a:ext>
            </a:extLst>
          </p:cNvPr>
          <p:cNvSpPr txBox="1">
            <a:spLocks/>
          </p:cNvSpPr>
          <p:nvPr/>
        </p:nvSpPr>
        <p:spPr bwMode="auto">
          <a:xfrm>
            <a:off x="119637" y="-24714"/>
            <a:ext cx="5774537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Early Science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C06A6-BD6F-184D-842F-026DF818E594}"/>
              </a:ext>
            </a:extLst>
          </p:cNvPr>
          <p:cNvSpPr txBox="1"/>
          <p:nvPr/>
        </p:nvSpPr>
        <p:spPr>
          <a:xfrm>
            <a:off x="322157" y="1433865"/>
            <a:ext cx="8817910" cy="29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LoKI is the first of the 15 instruments, so potentially not super high flux, we can take advantage of large simultaneous q-range and low background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Early science experiments are likely to involve: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- Experiments that use flow e.g. rheology &amp; microfluidics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- Kinetic experiments requiring short time resolutions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- In situ experiments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- Work-horse measurements - standard samples but with high throughput </a:t>
            </a:r>
          </a:p>
        </p:txBody>
      </p:sp>
      <p:pic>
        <p:nvPicPr>
          <p:cNvPr id="5" name="Picture 7" descr="ESS_Logo_Frugal_Blue_cmyk.png">
            <a:extLst>
              <a:ext uri="{FF2B5EF4-FFF2-40B4-BE49-F238E27FC236}">
                <a16:creationId xmlns:a16="http://schemas.microsoft.com/office/drawing/2014/main" id="{ABE3EA04-BD96-A641-B5A5-B9CAEDB79A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D7BA6-136D-2049-93DA-7C309A44830B}"/>
              </a:ext>
            </a:extLst>
          </p:cNvPr>
          <p:cNvSpPr txBox="1"/>
          <p:nvPr/>
        </p:nvSpPr>
        <p:spPr>
          <a:xfrm>
            <a:off x="3760980" y="5399253"/>
            <a:ext cx="5061744" cy="92333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Day 1 Performance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(2 MW):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Approx.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5x compared to D22 (LoKI at 14 Hz)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Approx. 20x SANS2D (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LoKI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at 7 Hz)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5CEA359-1628-CF43-A836-8B760B33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466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59FB1D-4BE2-7044-82B8-74BE0C4ADA09}"/>
              </a:ext>
            </a:extLst>
          </p:cNvPr>
          <p:cNvSpPr txBox="1"/>
          <p:nvPr/>
        </p:nvSpPr>
        <p:spPr>
          <a:xfrm>
            <a:off x="3069137" y="3116758"/>
            <a:ext cx="387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Sample Environments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AF71B-311B-BE47-89FA-DC98EC5B2F77}"/>
              </a:ext>
            </a:extLst>
          </p:cNvPr>
          <p:cNvSpPr txBox="1"/>
          <p:nvPr/>
        </p:nvSpPr>
        <p:spPr>
          <a:xfrm>
            <a:off x="680797" y="1629021"/>
            <a:ext cx="7231467" cy="1702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Sample changer for quartz cuvettes, T = -10 to 120 ºC, 50+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Rotating/tumbler cell holders, temperature controlled, 3 or 4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Quartz cells of varying dimensions, 200+ (ESS)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Flow-through cell with syringe and HPLC pumps (ESS)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32EEB-7145-D944-8FBD-1315CD817294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8E1BD53-D66F-A649-BD77-86D7AC8701B3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Environments </a:t>
            </a:r>
          </a:p>
          <a:p>
            <a:pPr algn="l"/>
            <a:r>
              <a:rPr lang="en-GB" sz="1800" b="0" kern="0" dirty="0">
                <a:solidFill>
                  <a:schemeClr val="bg1"/>
                </a:solidFill>
              </a:rPr>
              <a:t>Required for Hot Commissioning (2022) </a:t>
            </a:r>
          </a:p>
        </p:txBody>
      </p:sp>
      <p:pic>
        <p:nvPicPr>
          <p:cNvPr id="10" name="Picture 7" descr="ESS_Logo_Frugal_Blue_cmyk.png">
            <a:extLst>
              <a:ext uri="{FF2B5EF4-FFF2-40B4-BE49-F238E27FC236}">
                <a16:creationId xmlns:a16="http://schemas.microsoft.com/office/drawing/2014/main" id="{88988F27-FDF9-6A41-BC80-0AEC8022D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82596C8-5E22-F84F-AF22-DC2BAF37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360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5134C-7976-F04B-84C3-8BBD9EA98505}"/>
              </a:ext>
            </a:extLst>
          </p:cNvPr>
          <p:cNvSpPr/>
          <p:nvPr/>
        </p:nvSpPr>
        <p:spPr>
          <a:xfrm>
            <a:off x="1871823" y="1749185"/>
            <a:ext cx="6500281" cy="2949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Rheometer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(ESS)</a:t>
            </a:r>
            <a:endParaRPr lang="sv-SE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Stopped-flow cell (ESS)</a:t>
            </a:r>
            <a:endParaRPr lang="sv-SE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Goniometer (ESS)</a:t>
            </a:r>
            <a:endParaRPr lang="sv-SE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situ </a:t>
            </a:r>
            <a:r>
              <a:rPr lang="sv-S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techniques</a:t>
            </a: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e.g</a:t>
            </a: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DLS, </a:t>
            </a:r>
            <a:r>
              <a:rPr lang="sv-S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spectroscopies</a:t>
            </a: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as attachments to the </a:t>
            </a:r>
            <a:r>
              <a:rPr lang="sv-S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flow-through</a:t>
            </a:r>
            <a:r>
              <a:rPr lang="sv-S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cell (LoKI team)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Dismountable ‘sandwich’-style cells (ESS)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Stress/stretching rig (ESS)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07DEE-C15F-C046-B13F-F08282E741EE}"/>
              </a:ext>
            </a:extLst>
          </p:cNvPr>
          <p:cNvSpPr/>
          <p:nvPr/>
        </p:nvSpPr>
        <p:spPr>
          <a:xfrm>
            <a:off x="-3933" y="0"/>
            <a:ext cx="9144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1C5FAA-0ADB-2C4E-A3FA-83904734A38A}"/>
              </a:ext>
            </a:extLst>
          </p:cNvPr>
          <p:cNvSpPr txBox="1">
            <a:spLocks/>
          </p:cNvSpPr>
          <p:nvPr/>
        </p:nvSpPr>
        <p:spPr bwMode="auto">
          <a:xfrm>
            <a:off x="123034" y="-38145"/>
            <a:ext cx="7138988" cy="10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500" b="0" kern="0" dirty="0">
                <a:solidFill>
                  <a:schemeClr val="bg1"/>
                </a:solidFill>
              </a:rPr>
              <a:t>Sample Environments </a:t>
            </a:r>
          </a:p>
          <a:p>
            <a:pPr algn="l"/>
            <a:r>
              <a:rPr lang="en-GB" sz="1800" b="0" kern="0" dirty="0">
                <a:solidFill>
                  <a:schemeClr val="bg1"/>
                </a:solidFill>
              </a:rPr>
              <a:t>Required for Early Science </a:t>
            </a:r>
          </a:p>
        </p:txBody>
      </p:sp>
      <p:pic>
        <p:nvPicPr>
          <p:cNvPr id="9" name="Picture 7" descr="ESS_Logo_Frugal_Blue_cmyk.png">
            <a:extLst>
              <a:ext uri="{FF2B5EF4-FFF2-40B4-BE49-F238E27FC236}">
                <a16:creationId xmlns:a16="http://schemas.microsoft.com/office/drawing/2014/main" id="{E06ECD39-E76E-FF4B-A2E2-49608BBD1A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6511" y="182201"/>
            <a:ext cx="1367540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94A3AFD-3B79-E440-99BC-8789C1A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576" y="6416184"/>
            <a:ext cx="2057400" cy="365125"/>
          </a:xfrm>
        </p:spPr>
        <p:txBody>
          <a:bodyPr/>
          <a:lstStyle/>
          <a:p>
            <a:fld id="{A2FEC540-A0C7-3549-AA3E-CA73EDF94B6A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382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</TotalTime>
  <Words>1031</Words>
  <Application>Microsoft Macintosh PowerPoint</Application>
  <PresentationFormat>On-screen Show (4:3)</PresentationFormat>
  <Paragraphs>153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ヒラギノ角ゴ Pro W3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2018-11-21T08:01:20Z</dcterms:created>
  <dcterms:modified xsi:type="dcterms:W3CDTF">2018-11-27T11:15:12Z</dcterms:modified>
</cp:coreProperties>
</file>