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312" r:id="rId2"/>
    <p:sldId id="313" r:id="rId3"/>
    <p:sldId id="314" r:id="rId4"/>
    <p:sldId id="302" r:id="rId5"/>
    <p:sldId id="315" r:id="rId6"/>
    <p:sldId id="316" r:id="rId7"/>
    <p:sldId id="319" r:id="rId8"/>
    <p:sldId id="317" r:id="rId9"/>
    <p:sldId id="318" r:id="rId10"/>
    <p:sldId id="270" r:id="rId11"/>
    <p:sldId id="262" r:id="rId12"/>
    <p:sldId id="263" r:id="rId13"/>
    <p:sldId id="264" r:id="rId1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  <a:srgbClr val="FF2600"/>
    <a:srgbClr val="FF40FF"/>
    <a:srgbClr val="FF9300"/>
    <a:srgbClr val="2835FF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0" autoAdjust="0"/>
    <p:restoredTop sz="94801" autoAdjust="0"/>
  </p:normalViewPr>
  <p:slideViewPr>
    <p:cSldViewPr snapToGrid="0">
      <p:cViewPr varScale="1">
        <p:scale>
          <a:sx n="89" d="100"/>
          <a:sy n="89" d="100"/>
        </p:scale>
        <p:origin x="152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2018-11-21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5117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962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21/11/2018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21/11/2018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21/11/2018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21/11/2018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21/11/2018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556799"/>
            <a:ext cx="2988468" cy="710005"/>
          </a:xfrm>
        </p:spPr>
        <p:txBody>
          <a:bodyPr/>
          <a:lstStyle/>
          <a:p>
            <a:pPr algn="ctr"/>
            <a:r>
              <a:rPr lang="en-GB" sz="2400" dirty="0">
                <a:solidFill>
                  <a:srgbClr val="000000"/>
                </a:solidFill>
                <a:latin typeface="TitilliumText22L 400 wt"/>
                <a:cs typeface="TitilliumText22L 400 wt"/>
              </a:rPr>
              <a:t>Structure</a:t>
            </a:r>
          </a:p>
        </p:txBody>
      </p:sp>
      <p:pic>
        <p:nvPicPr>
          <p:cNvPr id="15" name="Picture 14" descr="master.img-0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130" y="5301208"/>
            <a:ext cx="3413718" cy="13195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68144" y="5013179"/>
            <a:ext cx="2988468" cy="504055"/>
          </a:xfrm>
          <a:prstGeom prst="rect">
            <a:avLst/>
          </a:prstGeom>
        </p:spPr>
        <p:txBody>
          <a:bodyPr vert="horz" lIns="64264" tIns="32132" rIns="64264" bIns="3213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+mj-lt"/>
                <a:ea typeface="+mj-ea"/>
                <a:cs typeface="+mj-cs"/>
                <a:sym typeface="TitilliumText22L 800 w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5pPr>
            <a:lvl6pPr marL="457176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6pPr>
            <a:lvl7pPr marL="914354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9pPr>
          </a:lstStyle>
          <a:p>
            <a:r>
              <a:rPr lang="en-GB" sz="2400" dirty="0">
                <a:solidFill>
                  <a:srgbClr val="000000"/>
                </a:solidFill>
                <a:latin typeface="TitilliumText22L 400 wt"/>
                <a:cs typeface="TitilliumText22L 400 wt"/>
              </a:rPr>
              <a:t>Function</a:t>
            </a:r>
          </a:p>
        </p:txBody>
      </p:sp>
      <p:pic>
        <p:nvPicPr>
          <p:cNvPr id="14" name="Picture 13" descr="Gerelli_flip_flop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51" y="2204864"/>
            <a:ext cx="3127883" cy="129614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973427" y="1700808"/>
            <a:ext cx="2988468" cy="482548"/>
          </a:xfrm>
          <a:prstGeom prst="rect">
            <a:avLst/>
          </a:prstGeom>
        </p:spPr>
        <p:txBody>
          <a:bodyPr vert="horz" lIns="64264" tIns="32132" rIns="64264" bIns="3213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+mj-lt"/>
                <a:ea typeface="+mj-ea"/>
                <a:cs typeface="+mj-cs"/>
                <a:sym typeface="TitilliumText22L 800 w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5pPr>
            <a:lvl6pPr marL="457176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6pPr>
            <a:lvl7pPr marL="914354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9pPr>
          </a:lstStyle>
          <a:p>
            <a:r>
              <a:rPr lang="en-GB" sz="2400" dirty="0">
                <a:solidFill>
                  <a:srgbClr val="000000"/>
                </a:solidFill>
                <a:latin typeface="TitilliumText22L 400 wt"/>
                <a:cs typeface="TitilliumText22L 400 wt"/>
              </a:rPr>
              <a:t>Dynamics</a:t>
            </a:r>
          </a:p>
        </p:txBody>
      </p:sp>
      <p:pic>
        <p:nvPicPr>
          <p:cNvPr id="4" name="Picture 3" descr="MultilayersonSiwafers.jpg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9" t="13647" r="25333" b="12248"/>
          <a:stretch/>
        </p:blipFill>
        <p:spPr>
          <a:xfrm>
            <a:off x="310383" y="4581128"/>
            <a:ext cx="2454655" cy="2132856"/>
          </a:xfrm>
          <a:prstGeom prst="ellipse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79512" y="4077072"/>
            <a:ext cx="2988468" cy="504056"/>
          </a:xfrm>
          <a:prstGeom prst="rect">
            <a:avLst/>
          </a:prstGeom>
        </p:spPr>
        <p:txBody>
          <a:bodyPr vert="horz" lIns="64264" tIns="32132" rIns="64264" bIns="3213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+mj-lt"/>
                <a:ea typeface="+mj-ea"/>
                <a:cs typeface="+mj-cs"/>
                <a:sym typeface="TitilliumText22L 800 w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5pPr>
            <a:lvl6pPr marL="457176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6pPr>
            <a:lvl7pPr marL="914354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9pPr>
          </a:lstStyle>
          <a:p>
            <a:r>
              <a:rPr lang="en-GB" sz="2400" dirty="0">
                <a:solidFill>
                  <a:srgbClr val="000000"/>
                </a:solidFill>
                <a:latin typeface="TitilliumText22L 400 wt"/>
                <a:cs typeface="TitilliumText22L 400 wt"/>
              </a:rPr>
              <a:t>Design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7188" y="332663"/>
            <a:ext cx="7383164" cy="710005"/>
          </a:xfrm>
          <a:prstGeom prst="rect">
            <a:avLst/>
          </a:prstGeom>
        </p:spPr>
        <p:txBody>
          <a:bodyPr vert="horz" lIns="64264" tIns="32132" rIns="64264" bIns="3213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+mj-lt"/>
                <a:ea typeface="+mj-ea"/>
                <a:cs typeface="+mj-cs"/>
                <a:sym typeface="TitilliumText22L 800 w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5pPr>
            <a:lvl6pPr marL="457176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6pPr>
            <a:lvl7pPr marL="914354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9pPr>
          </a:lstStyle>
          <a:p>
            <a:pPr algn="l"/>
            <a:r>
              <a:rPr lang="en-GB" sz="3200" dirty="0">
                <a:solidFill>
                  <a:schemeClr val="bg1"/>
                </a:solidFill>
                <a:latin typeface="TitilliumText22L 400 wt"/>
                <a:cs typeface="TitilliumText22L 400 wt"/>
              </a:rPr>
              <a:t>FREIA Science Case</a:t>
            </a:r>
          </a:p>
        </p:txBody>
      </p:sp>
      <p:pic>
        <p:nvPicPr>
          <p:cNvPr id="5" name="Picture 4" descr="c4sm90059f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 b="15933"/>
          <a:stretch/>
        </p:blipFill>
        <p:spPr>
          <a:xfrm>
            <a:off x="539552" y="2132856"/>
            <a:ext cx="2286330" cy="1708804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203848" y="3284984"/>
            <a:ext cx="2988468" cy="461684"/>
          </a:xfrm>
          <a:prstGeom prst="rect">
            <a:avLst/>
          </a:prstGeom>
        </p:spPr>
        <p:txBody>
          <a:bodyPr vert="horz" lIns="64264" tIns="32132" rIns="64264" bIns="3213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+mj-lt"/>
                <a:ea typeface="+mj-ea"/>
                <a:cs typeface="+mj-cs"/>
                <a:sym typeface="TitilliumText22L 800 w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5pPr>
            <a:lvl6pPr marL="457176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6pPr>
            <a:lvl7pPr marL="914354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9pPr>
          </a:lstStyle>
          <a:p>
            <a:r>
              <a:rPr lang="en-GB" sz="2400" dirty="0">
                <a:solidFill>
                  <a:srgbClr val="000000"/>
                </a:solidFill>
                <a:latin typeface="TitilliumText22L 400 wt"/>
                <a:cs typeface="TitilliumText22L 400 wt"/>
              </a:rPr>
              <a:t>Applications</a:t>
            </a:r>
          </a:p>
        </p:txBody>
      </p:sp>
      <p:pic>
        <p:nvPicPr>
          <p:cNvPr id="12" name="Picture 11" descr="Selfhealing.gif"/>
          <p:cNvPicPr>
            <a:picLocks noChangeAspect="1"/>
          </p:cNvPicPr>
          <p:nvPr/>
        </p:nvPicPr>
        <p:blipFill>
          <a:blip r:embed="rId7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50" y="3789040"/>
            <a:ext cx="3166218" cy="115212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59768" y="5085184"/>
            <a:ext cx="3089244" cy="1060384"/>
          </a:xfrm>
          <a:prstGeom prst="rect">
            <a:avLst/>
          </a:prstGeom>
        </p:spPr>
        <p:txBody>
          <a:bodyPr wrap="square" lIns="64267" tIns="32133" rIns="64267" bIns="32133">
            <a:spAutoFit/>
          </a:bodyPr>
          <a:lstStyle/>
          <a:p>
            <a:pPr marL="376560" indent="-241008" defTabSz="456940">
              <a:buFontTx/>
              <a:buChar char="-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tilliumText22L 400 wt"/>
                <a:ea typeface="ヒラギノ角ゴ ProN W3"/>
                <a:cs typeface="TitilliumText22L 400 wt"/>
              </a:rPr>
              <a:t>response to external stimuli</a:t>
            </a:r>
          </a:p>
          <a:p>
            <a:pPr marL="376560" indent="-241008" defTabSz="456940">
              <a:buFontTx/>
              <a:buChar char="-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tilliumText22L 400 wt"/>
                <a:ea typeface="ヒラギノ角ゴ ProN W3"/>
                <a:cs typeface="TitilliumText22L 400 wt"/>
              </a:rPr>
              <a:t>in situ and in operando</a:t>
            </a:r>
          </a:p>
          <a:p>
            <a:pPr marL="376560" indent="-241008" defTabSz="456940">
              <a:buFontTx/>
              <a:buChar char="-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tilliumText22L 400 wt"/>
                <a:ea typeface="ヒラギノ角ゴ ProN W3"/>
                <a:cs typeface="TitilliumText22L 400 wt"/>
              </a:rPr>
              <a:t>complex sample environments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56176" y="3645024"/>
            <a:ext cx="2987824" cy="1309250"/>
          </a:xfrm>
          <a:prstGeom prst="rect">
            <a:avLst/>
          </a:prstGeom>
        </p:spPr>
        <p:txBody>
          <a:bodyPr wrap="square" lIns="64267" tIns="32133" rIns="64267" bIns="32133">
            <a:spAutoFit/>
          </a:bodyPr>
          <a:lstStyle/>
          <a:p>
            <a:pPr marL="376560" indent="-241008" defTabSz="456940">
              <a:buFontTx/>
              <a:buChar char="-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tilliumText22L 400 wt"/>
                <a:ea typeface="ヒラギノ角ゴ ProN W3"/>
                <a:cs typeface="TitilliumText22L 400 wt"/>
              </a:rPr>
              <a:t>deposition, structure and phase behavior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TitilliumText22L 400 wt"/>
              <a:ea typeface="ヒラギノ角ゴ ProN W3"/>
              <a:cs typeface="TitilliumText22L 400 wt"/>
            </a:endParaRPr>
          </a:p>
          <a:p>
            <a:pPr marL="376560" indent="-241008" defTabSz="456940">
              <a:buFontTx/>
              <a:buChar char="-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tilliumText22L 400 wt"/>
                <a:ea typeface="ヒラギノ角ゴ ProN W3"/>
                <a:cs typeface="TitilliumText22L 400 wt"/>
              </a:rPr>
              <a:t>adsorption, self-assembly and reactions </a:t>
            </a:r>
          </a:p>
          <a:p>
            <a:pPr marL="376560" indent="-241008" defTabSz="456940">
              <a:buFontTx/>
              <a:buChar char="-"/>
            </a:pPr>
            <a:r>
              <a:rPr lang="en-US" sz="1600" dirty="0">
                <a:solidFill>
                  <a:srgbClr val="000000"/>
                </a:solidFill>
                <a:latin typeface="TitilliumText22L 400 wt"/>
                <a:ea typeface="ヒラギノ角ゴ ProN W3"/>
                <a:cs typeface="TitilliumText22L 400 wt"/>
              </a:rPr>
              <a:t>gas/liquid/solid interfaces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9832" y="1700809"/>
            <a:ext cx="2736304" cy="37365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r>
              <a:rPr lang="en-US" dirty="0">
                <a:latin typeface="TitilliumText22L 400 wt"/>
                <a:cs typeface="TitilliumText22L 400 wt"/>
              </a:rPr>
              <a:t>Instrument needed: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504" y="1052737"/>
            <a:ext cx="9036496" cy="338522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tilliumText22L 400 wt"/>
                <a:cs typeface="TitilliumText22L 400 wt"/>
              </a:rPr>
              <a:t>In-situ time-resolved </a:t>
            </a:r>
            <a:r>
              <a:rPr lang="en-US" sz="1600" dirty="0" err="1">
                <a:solidFill>
                  <a:schemeClr val="bg1"/>
                </a:solidFill>
                <a:latin typeface="TitilliumText22L 400 wt"/>
                <a:cs typeface="TitilliumText22L 400 wt"/>
              </a:rPr>
              <a:t>reflectometry</a:t>
            </a:r>
            <a:r>
              <a:rPr lang="en-US" sz="1600" dirty="0">
                <a:solidFill>
                  <a:schemeClr val="bg1"/>
                </a:solidFill>
                <a:latin typeface="TitilliumText22L 400 wt"/>
                <a:cs typeface="TitilliumText22L 400 wt"/>
              </a:rPr>
              <a:t> for soft condensed matter, life science and functional materials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915816" y="1988840"/>
            <a:ext cx="3096344" cy="1309250"/>
          </a:xfrm>
          <a:prstGeom prst="rect">
            <a:avLst/>
          </a:prstGeom>
        </p:spPr>
        <p:txBody>
          <a:bodyPr wrap="square" lIns="64267" tIns="32133" rIns="64267" bIns="32133">
            <a:spAutoFit/>
          </a:bodyPr>
          <a:lstStyle/>
          <a:p>
            <a:pPr marL="376560" indent="-241008" defTabSz="456940">
              <a:buFontTx/>
              <a:buChar char="-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TitilliumText22L 400 wt"/>
                <a:ea typeface="ヒラギノ角ゴ ProN W3"/>
                <a:cs typeface="TitilliumText22L 400 wt"/>
              </a:rPr>
              <a:t>Horizontal sample geometry</a:t>
            </a:r>
          </a:p>
          <a:p>
            <a:pPr marL="376560" indent="-241008" defTabSz="456940">
              <a:buFontTx/>
              <a:buChar char="-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TitilliumText22L 400 wt"/>
                <a:ea typeface="ヒラギノ角ゴ ProN W3"/>
                <a:cs typeface="TitilliumText22L 400 wt"/>
              </a:rPr>
              <a:t>Flexible collimation</a:t>
            </a:r>
          </a:p>
          <a:p>
            <a:pPr marL="376560" indent="-241008" defTabSz="456940">
              <a:buFontTx/>
              <a:buChar char="-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TitilliumText22L 400 wt"/>
                <a:ea typeface="ヒラギノ角ゴ ProN W3"/>
                <a:cs typeface="TitilliumText22L 400 wt"/>
              </a:rPr>
              <a:t>Variable resolution</a:t>
            </a:r>
          </a:p>
          <a:p>
            <a:pPr marL="376560" indent="-241008" defTabSz="456940">
              <a:buFontTx/>
              <a:buChar char="-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TitilliumText22L 400 wt"/>
                <a:ea typeface="ヒラギノ角ゴ ProN W3"/>
                <a:cs typeface="TitilliumText22L 400 wt"/>
              </a:rPr>
              <a:t>Broad simultaneous Q</a:t>
            </a:r>
          </a:p>
          <a:p>
            <a:pPr marL="376560" indent="-241008" defTabSz="456940">
              <a:buFontTx/>
              <a:buChar char="-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TitilliumText22L 400 wt"/>
                <a:ea typeface="ヒラギノ角ゴ ProN W3"/>
                <a:cs typeface="TitilliumText22L 400 wt"/>
              </a:rPr>
              <a:t>No sample movement</a:t>
            </a:r>
          </a:p>
        </p:txBody>
      </p:sp>
    </p:spTree>
    <p:extLst>
      <p:ext uri="{BB962C8B-B14F-4D97-AF65-F5344CB8AC3E}">
        <p14:creationId xmlns:p14="http://schemas.microsoft.com/office/powerpoint/2010/main" val="148636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FREIA Experiment Ergonomics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/>
          <a:lstStyle/>
          <a:p>
            <a:r>
              <a:rPr lang="en-GB" dirty="0"/>
              <a:t>General principle to allow as much space as possible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4171156"/>
            <a:ext cx="5619611" cy="2705878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576" r="22609"/>
          <a:stretch/>
        </p:blipFill>
        <p:spPr bwMode="auto">
          <a:xfrm>
            <a:off x="107504" y="2168509"/>
            <a:ext cx="4104456" cy="19793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74" t="3462" b="50000"/>
          <a:stretch/>
        </p:blipFill>
        <p:spPr bwMode="auto">
          <a:xfrm>
            <a:off x="4211960" y="2046685"/>
            <a:ext cx="4896544" cy="2027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46856" y="4264496"/>
            <a:ext cx="2252936" cy="240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This allows flexibility and good user access from both sides 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68498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5" name="Picture 2" descr="C:\Users\jbn48\Desktop\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959537"/>
            <a:ext cx="8229600" cy="38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FREIA Experiment Ergonomics</a:t>
            </a:r>
          </a:p>
        </p:txBody>
      </p:sp>
      <p:sp>
        <p:nvSpPr>
          <p:cNvPr id="2" name="Oval 1"/>
          <p:cNvSpPr/>
          <p:nvPr/>
        </p:nvSpPr>
        <p:spPr>
          <a:xfrm rot="550566">
            <a:off x="3111374" y="2733234"/>
            <a:ext cx="432048" cy="158417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452407" y="4854725"/>
            <a:ext cx="98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1T crane</a:t>
            </a:r>
          </a:p>
        </p:txBody>
      </p:sp>
      <p:cxnSp>
        <p:nvCxnSpPr>
          <p:cNvPr id="8" name="Straight Connector 7"/>
          <p:cNvCxnSpPr>
            <a:stCxn id="2" idx="4"/>
            <a:endCxn id="3" idx="0"/>
          </p:cNvCxnSpPr>
          <p:nvPr/>
        </p:nvCxnSpPr>
        <p:spPr>
          <a:xfrm flipH="1">
            <a:off x="1946389" y="4307274"/>
            <a:ext cx="1254695" cy="5474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 rot="550566">
            <a:off x="5937115" y="2973303"/>
            <a:ext cx="432048" cy="75026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002982" y="5909782"/>
            <a:ext cx="3305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Unusual sample </a:t>
            </a:r>
            <a:r>
              <a:rPr lang="en-GB" dirty="0"/>
              <a:t>gas supplies. 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505610" y="3753212"/>
            <a:ext cx="529675" cy="21960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5140" y="6446205"/>
            <a:ext cx="4219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Also not shown plans for COSHH extraction</a:t>
            </a:r>
          </a:p>
          <a:p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155140" y="5628326"/>
            <a:ext cx="381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Standard </a:t>
            </a:r>
            <a:r>
              <a:rPr lang="en-GB" dirty="0"/>
              <a:t>panel for water, compressed air, standard gasses, </a:t>
            </a:r>
            <a:r>
              <a:rPr lang="en-GB" dirty="0" err="1"/>
              <a:t>etc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 rot="550566">
            <a:off x="3954211" y="2770514"/>
            <a:ext cx="697804" cy="58577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Connector 19"/>
          <p:cNvCxnSpPr>
            <a:stCxn id="19" idx="4"/>
          </p:cNvCxnSpPr>
          <p:nvPr/>
        </p:nvCxnSpPr>
        <p:spPr>
          <a:xfrm flipH="1">
            <a:off x="3032906" y="3352540"/>
            <a:ext cx="1223500" cy="22757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187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5" name="Picture 2" descr="C:\Users\jbn48\Desktop\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020873"/>
            <a:ext cx="8229600" cy="368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FREIA Experiment Ergonomics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6795" y="5846253"/>
            <a:ext cx="7355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Sample stack will include anti-vibration system and there is space above it </a:t>
            </a:r>
            <a:r>
              <a:rPr lang="en-GB" sz="2400"/>
              <a:t>for alignment laser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09" y="4553306"/>
            <a:ext cx="199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Sample height ~1m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771800" y="4077072"/>
            <a:ext cx="144016" cy="43204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339752" y="4293096"/>
            <a:ext cx="504056" cy="356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225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5" name="Picture 2" descr="C:\Users\jbn48\Desktop\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825376"/>
            <a:ext cx="8229600" cy="407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FREIA Experiment Ergonomics</a:t>
            </a:r>
          </a:p>
        </p:txBody>
      </p:sp>
      <p:sp>
        <p:nvSpPr>
          <p:cNvPr id="2" name="Oval 1"/>
          <p:cNvSpPr/>
          <p:nvPr/>
        </p:nvSpPr>
        <p:spPr>
          <a:xfrm rot="20498534">
            <a:off x="3472602" y="4061574"/>
            <a:ext cx="2333854" cy="90430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267744" y="6124059"/>
            <a:ext cx="526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Space for ancillary equipment &amp; </a:t>
            </a:r>
            <a:r>
              <a:rPr lang="en-GB"/>
              <a:t>sample/waste bottles</a:t>
            </a:r>
          </a:p>
        </p:txBody>
      </p:sp>
      <p:cxnSp>
        <p:nvCxnSpPr>
          <p:cNvPr id="8" name="Straight Connector 7"/>
          <p:cNvCxnSpPr>
            <a:stCxn id="2" idx="4"/>
            <a:endCxn id="3" idx="0"/>
          </p:cNvCxnSpPr>
          <p:nvPr/>
        </p:nvCxnSpPr>
        <p:spPr>
          <a:xfrm>
            <a:off x="4781934" y="4942866"/>
            <a:ext cx="116306" cy="11811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296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28613" y="332663"/>
            <a:ext cx="7411740" cy="710005"/>
          </a:xfrm>
          <a:prstGeom prst="rect">
            <a:avLst/>
          </a:prstGeom>
        </p:spPr>
        <p:txBody>
          <a:bodyPr vert="horz" lIns="64264" tIns="32132" rIns="64264" bIns="3213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+mj-lt"/>
                <a:ea typeface="+mj-ea"/>
                <a:cs typeface="+mj-cs"/>
                <a:sym typeface="TitilliumText22L 800 w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5pPr>
            <a:lvl6pPr marL="457176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6pPr>
            <a:lvl7pPr marL="914354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5A7C"/>
                </a:solidFill>
                <a:latin typeface="TitilliumText22L 800 wt" charset="0"/>
                <a:ea typeface="ヒラギノ角ゴ ProN W6" charset="-128"/>
                <a:cs typeface="ヒラギノ角ゴ ProN W6" charset="-128"/>
                <a:sym typeface="TitilliumText22L 800 wt" charset="0"/>
              </a:defRPr>
            </a:lvl9pPr>
          </a:lstStyle>
          <a:p>
            <a:pPr algn="l" defTabSz="914071"/>
            <a:r>
              <a:rPr lang="en-GB" sz="3200" dirty="0">
                <a:solidFill>
                  <a:prstClr val="white"/>
                </a:solidFill>
                <a:latin typeface="TitilliumText22L 400 wt"/>
                <a:cs typeface="TitilliumText22L 400 wt"/>
              </a:rPr>
              <a:t>FREIA Fast Measurements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504" y="1052737"/>
            <a:ext cx="8496944" cy="338554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defTabSz="914071"/>
            <a:r>
              <a:rPr lang="en-US" sz="1600" b="1" dirty="0">
                <a:solidFill>
                  <a:prstClr val="white"/>
                </a:solidFill>
                <a:latin typeface="TitilliumText22L 400 wt"/>
                <a:cs typeface="TitilliumText22L 400 wt"/>
              </a:rPr>
              <a:t>Time-resolved and high-throughput </a:t>
            </a:r>
            <a:r>
              <a:rPr lang="en-US" sz="1600" b="1" dirty="0" err="1">
                <a:solidFill>
                  <a:prstClr val="white"/>
                </a:solidFill>
                <a:latin typeface="TitilliumText22L 400 wt"/>
                <a:cs typeface="TitilliumText22L 400 wt"/>
              </a:rPr>
              <a:t>reflectometry</a:t>
            </a:r>
            <a:r>
              <a:rPr lang="en-US" sz="1600" b="1" dirty="0">
                <a:solidFill>
                  <a:prstClr val="white"/>
                </a:solidFill>
                <a:latin typeface="TitilliumText22L 400 wt"/>
                <a:cs typeface="TitilliumText22L 400 wt"/>
              </a:rPr>
              <a:t> to match ESS long pulse performance</a:t>
            </a:r>
          </a:p>
        </p:txBody>
      </p:sp>
      <p:pic>
        <p:nvPicPr>
          <p:cNvPr id="51" name="Picture 50" descr="FREIA_layout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549179"/>
            <a:ext cx="4880813" cy="1970596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179513" y="1570730"/>
            <a:ext cx="4032447" cy="5170614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456940">
              <a:spcAft>
                <a:spcPts val="400"/>
              </a:spcAft>
              <a:defRPr/>
            </a:pPr>
            <a:r>
              <a:rPr lang="en-US" b="1" i="1" dirty="0">
                <a:solidFill>
                  <a:srgbClr val="000000"/>
                </a:solidFill>
                <a:latin typeface="TitilliumText22L 400 wt"/>
                <a:ea typeface="ヒラギノ角ゴ ProN W3"/>
                <a:cs typeface="TitilliumText22L 400 wt"/>
              </a:rPr>
              <a:t>ESS allows fast measurements over a </a:t>
            </a:r>
            <a:r>
              <a:rPr lang="en-US" b="1" i="1" dirty="0">
                <a:latin typeface="TitilliumText22L 400 wt"/>
                <a:ea typeface="ヒラギノ角ゴ ProN W3"/>
                <a:cs typeface="TitilliumText22L 400 wt"/>
              </a:rPr>
              <a:t>wide Q-range:</a:t>
            </a:r>
            <a:endParaRPr lang="en-US" b="1" i="1" dirty="0">
              <a:latin typeface="TitilliumText22L 400 wt"/>
              <a:cs typeface="TitilliumText22L 400 wt"/>
            </a:endParaRPr>
          </a:p>
          <a:p>
            <a:pPr marL="285647" indent="-285647" defTabSz="456940">
              <a:spcAft>
                <a:spcPts val="400"/>
              </a:spcAft>
              <a:buFont typeface="Wingdings" charset="2"/>
              <a:buChar char="§"/>
              <a:defRPr/>
            </a:pPr>
            <a:r>
              <a:rPr lang="en-US" sz="1600" dirty="0">
                <a:latin typeface="TitilliumText22L 400 wt"/>
                <a:ea typeface="ヒラギノ角ゴ ProN W3"/>
                <a:cs typeface="TitilliumText22L 400 wt"/>
              </a:rPr>
              <a:t>The long-pulse length and 14Hz frequency is ideal for fast kinetics using a broad </a:t>
            </a:r>
            <a:r>
              <a:rPr lang="el-GR" sz="1600" dirty="0">
                <a:latin typeface="TitilliumText22L 400 wt"/>
                <a:ea typeface="ヒラギノ角ゴ ProN W3"/>
                <a:cs typeface="TitilliumText22L 400 wt"/>
              </a:rPr>
              <a:t>λ</a:t>
            </a:r>
            <a:r>
              <a:rPr lang="en-US" sz="1600" dirty="0">
                <a:latin typeface="TitilliumText22L 400 wt"/>
                <a:ea typeface="ヒラギノ角ゴ ProN W3"/>
                <a:cs typeface="TitilliumText22L 400 wt"/>
              </a:rPr>
              <a:t> band</a:t>
            </a:r>
          </a:p>
          <a:p>
            <a:pPr defTabSz="456940">
              <a:spcAft>
                <a:spcPts val="400"/>
              </a:spcAft>
              <a:defRPr/>
            </a:pPr>
            <a:r>
              <a:rPr lang="en-US" b="1" i="1" dirty="0">
                <a:latin typeface="TitilliumText22L 400 wt"/>
                <a:ea typeface="ヒラギノ角ゴ ProN W3"/>
                <a:cs typeface="TitilliumText22L 400 wt"/>
              </a:rPr>
              <a:t>FREIA is </a:t>
            </a:r>
            <a:r>
              <a:rPr lang="en-US" b="1" i="1" dirty="0" err="1">
                <a:latin typeface="TitilliumText22L 400 wt"/>
                <a:ea typeface="ヒラギノ角ゴ ProN W3"/>
                <a:cs typeface="TitilliumText22L 400 wt"/>
              </a:rPr>
              <a:t>optimised</a:t>
            </a:r>
            <a:r>
              <a:rPr lang="en-US" b="1" i="1" dirty="0">
                <a:latin typeface="TitilliumText22L 400 wt"/>
                <a:ea typeface="ヒラギノ角ゴ ProN W3"/>
                <a:cs typeface="TitilliumText22L 400 wt"/>
              </a:rPr>
              <a:t> for time-resolved and high throughput studies:</a:t>
            </a:r>
          </a:p>
          <a:p>
            <a:pPr marL="342778" indent="-342778" defTabSz="456940">
              <a:spcAft>
                <a:spcPts val="400"/>
              </a:spcAft>
              <a:buFont typeface="Wingdings" charset="2"/>
              <a:buChar char="§"/>
              <a:defRPr/>
            </a:pPr>
            <a:r>
              <a:rPr lang="en-US" sz="1600" dirty="0">
                <a:latin typeface="TitilliumText22L 400 wt"/>
                <a:ea typeface="ヒラギノ角ゴ ProN W3"/>
                <a:cs typeface="TitilliumText22L 400 wt"/>
              </a:rPr>
              <a:t>Wide  vertical divergence  - avoids movement of sample or configuration changes</a:t>
            </a:r>
          </a:p>
          <a:p>
            <a:pPr marL="342778" indent="-342778" defTabSz="456940">
              <a:spcAft>
                <a:spcPts val="400"/>
              </a:spcAft>
              <a:buFont typeface="Wingdings" charset="2"/>
              <a:buChar char="§"/>
              <a:defRPr/>
            </a:pPr>
            <a:r>
              <a:rPr lang="en-US" sz="1600" dirty="0">
                <a:latin typeface="TitilliumText22L 400 wt"/>
                <a:ea typeface="ヒラギノ角ゴ ProN W3"/>
                <a:cs typeface="TitilliumText22L 400 wt"/>
              </a:rPr>
              <a:t>Extended simultaneous Q range with fast shutters</a:t>
            </a:r>
          </a:p>
          <a:p>
            <a:pPr marL="342778" indent="-342778" defTabSz="456940">
              <a:spcAft>
                <a:spcPts val="400"/>
              </a:spcAft>
              <a:buFont typeface="Wingdings" charset="2"/>
              <a:buChar char="§"/>
              <a:defRPr/>
            </a:pPr>
            <a:r>
              <a:rPr lang="en-US" sz="1600" dirty="0">
                <a:latin typeface="TitilliumText22L 400 wt"/>
                <a:ea typeface="ヒラギノ角ゴ ProN W3"/>
                <a:cs typeface="TitilliumText22L 400 wt"/>
              </a:rPr>
              <a:t>High flux mode: </a:t>
            </a:r>
            <a:r>
              <a:rPr lang="el-GR" sz="1600" dirty="0">
                <a:latin typeface="TitilliumText22L 400 wt"/>
                <a:ea typeface="ヒラギノ角ゴ ProN W3"/>
                <a:cs typeface="TitilliumText22L 400 wt"/>
              </a:rPr>
              <a:t>dλ/λ = </a:t>
            </a:r>
            <a:r>
              <a:rPr lang="sv-SE" sz="1600" dirty="0">
                <a:latin typeface="TitilliumText22L 400 wt"/>
                <a:ea typeface="ヒラギノ角ゴ ProN W3"/>
                <a:cs typeface="TitilliumText22L 400 wt"/>
              </a:rPr>
              <a:t>3-17</a:t>
            </a:r>
            <a:r>
              <a:rPr lang="el-GR" sz="1600" dirty="0">
                <a:latin typeface="TitilliumText22L 400 wt"/>
                <a:ea typeface="ヒラギノ角ゴ ProN W3"/>
                <a:cs typeface="TitilliumText22L 400 wt"/>
              </a:rPr>
              <a:t>%</a:t>
            </a:r>
            <a:endParaRPr lang="sv-SE" sz="1600" dirty="0">
              <a:latin typeface="TitilliumText22L 400 wt"/>
              <a:ea typeface="ヒラギノ角ゴ ProN W3"/>
              <a:cs typeface="TitilliumText22L 400 wt"/>
            </a:endParaRPr>
          </a:p>
          <a:p>
            <a:pPr defTabSz="456940">
              <a:spcAft>
                <a:spcPts val="400"/>
              </a:spcAft>
              <a:defRPr/>
            </a:pPr>
            <a:r>
              <a:rPr lang="sv-SE" b="1" i="1" dirty="0">
                <a:latin typeface="TitilliumText22L 400 wt"/>
                <a:ea typeface="ヒラギノ角ゴ ProN W3"/>
                <a:cs typeface="TitilliumText22L 400 wt"/>
              </a:rPr>
              <a:t>FREIA is a flexible instrument  for broad science </a:t>
            </a:r>
            <a:r>
              <a:rPr lang="sv-SE" b="1" i="1" dirty="0" err="1">
                <a:latin typeface="TitilliumText22L 400 wt"/>
                <a:ea typeface="ヒラギノ角ゴ ProN W3"/>
                <a:cs typeface="TitilliumText22L 400 wt"/>
              </a:rPr>
              <a:t>coverage</a:t>
            </a:r>
            <a:endParaRPr lang="sv-SE" dirty="0">
              <a:latin typeface="TitilliumText22L 400 wt"/>
              <a:ea typeface="ヒラギノ角ゴ ProN W3"/>
              <a:cs typeface="TitilliumText22L 400 wt"/>
            </a:endParaRPr>
          </a:p>
          <a:p>
            <a:pPr marL="285647" indent="-285647" defTabSz="456940">
              <a:spcAft>
                <a:spcPts val="400"/>
              </a:spcAft>
              <a:buFont typeface="Wingdings" charset="2"/>
              <a:buChar char="§"/>
              <a:defRPr/>
            </a:pPr>
            <a:r>
              <a:rPr lang="sv-SE" sz="1600" dirty="0" err="1">
                <a:latin typeface="TitilliumText22L 400 wt"/>
                <a:ea typeface="ヒラギノ角ゴ ProN W3"/>
                <a:cs typeface="TitilliumText22L 400 wt"/>
              </a:rPr>
              <a:t>Downward</a:t>
            </a:r>
            <a:r>
              <a:rPr lang="sv-SE" sz="1600" dirty="0">
                <a:latin typeface="TitilliumText22L 400 wt"/>
                <a:ea typeface="ヒラギノ角ゴ ProN W3"/>
                <a:cs typeface="TitilliumText22L 400 wt"/>
              </a:rPr>
              <a:t> </a:t>
            </a:r>
            <a:r>
              <a:rPr lang="sv-SE" sz="1600" dirty="0" err="1">
                <a:latin typeface="TitilliumText22L 400 wt"/>
                <a:ea typeface="ヒラギノ角ゴ ProN W3"/>
                <a:cs typeface="TitilliumText22L 400 wt"/>
              </a:rPr>
              <a:t>orientation</a:t>
            </a:r>
            <a:r>
              <a:rPr lang="sv-SE" sz="1600" dirty="0">
                <a:latin typeface="TitilliumText22L 400 wt"/>
                <a:ea typeface="ヒラギノ角ゴ ProN W3"/>
                <a:cs typeface="TitilliumText22L 400 wt"/>
              </a:rPr>
              <a:t> for </a:t>
            </a:r>
            <a:r>
              <a:rPr lang="sv-SE" sz="1600" dirty="0" err="1">
                <a:latin typeface="TitilliumText22L 400 wt"/>
                <a:ea typeface="ヒラギノ角ゴ ProN W3"/>
                <a:cs typeface="TitilliumText22L 400 wt"/>
              </a:rPr>
              <a:t>liquid</a:t>
            </a:r>
            <a:r>
              <a:rPr lang="sv-SE" sz="1600" dirty="0">
                <a:latin typeface="TitilliumText22L 400 wt"/>
                <a:ea typeface="ヒラギノ角ゴ ProN W3"/>
                <a:cs typeface="TitilliumText22L 400 wt"/>
              </a:rPr>
              <a:t> interfaces</a:t>
            </a:r>
          </a:p>
          <a:p>
            <a:pPr marL="285647" indent="-285647" defTabSz="456940">
              <a:spcAft>
                <a:spcPts val="400"/>
              </a:spcAft>
              <a:buFont typeface="Wingdings" charset="2"/>
              <a:buChar char="§"/>
              <a:defRPr/>
            </a:pPr>
            <a:r>
              <a:rPr lang="sv-SE" sz="1600" dirty="0">
                <a:latin typeface="TitilliumText22L 400 wt"/>
                <a:ea typeface="ヒラギノ角ゴ ProN W3"/>
                <a:cs typeface="TitilliumText22L 400 wt"/>
              </a:rPr>
              <a:t>Flexible </a:t>
            </a:r>
            <a:r>
              <a:rPr lang="sv-SE" sz="1600" dirty="0" err="1">
                <a:latin typeface="TitilliumText22L 400 wt"/>
                <a:ea typeface="ヒラギノ角ゴ ProN W3"/>
                <a:cs typeface="TitilliumText22L 400 wt"/>
              </a:rPr>
              <a:t>Collimation</a:t>
            </a:r>
            <a:r>
              <a:rPr lang="sv-SE" sz="1600" dirty="0">
                <a:latin typeface="TitilliumText22L 400 wt"/>
                <a:ea typeface="ヒラギノ角ゴ ProN W3"/>
                <a:cs typeface="TitilliumText22L 400 wt"/>
              </a:rPr>
              <a:t> options </a:t>
            </a:r>
          </a:p>
          <a:p>
            <a:pPr marL="285647" indent="-285647" defTabSz="456940">
              <a:spcAft>
                <a:spcPts val="400"/>
              </a:spcAft>
              <a:buFont typeface="Wingdings" charset="2"/>
              <a:buChar char="§"/>
              <a:defRPr/>
            </a:pPr>
            <a:r>
              <a:rPr lang="sv-SE" sz="1600" dirty="0" err="1">
                <a:latin typeface="TitilliumText22L 400 wt"/>
                <a:ea typeface="ヒラギノ角ゴ ProN W3"/>
                <a:cs typeface="TitilliumText22L 400 wt"/>
              </a:rPr>
              <a:t>High</a:t>
            </a:r>
            <a:r>
              <a:rPr lang="sv-SE" sz="1600" dirty="0">
                <a:latin typeface="TitilliumText22L 400 wt"/>
                <a:ea typeface="ヒラギノ角ゴ ProN W3"/>
                <a:cs typeface="TitilliumText22L 400 wt"/>
              </a:rPr>
              <a:t> resolution mode: </a:t>
            </a:r>
            <a:r>
              <a:rPr lang="el-GR" sz="1600" dirty="0">
                <a:latin typeface="TitilliumText22L 400 wt"/>
                <a:ea typeface="ヒラギノ角ゴ ProN W3"/>
                <a:cs typeface="TitilliumText22L 400 wt"/>
              </a:rPr>
              <a:t>dλ/λ </a:t>
            </a:r>
            <a:r>
              <a:rPr lang="en-US" sz="1600" dirty="0">
                <a:latin typeface="TitilliumText22L 400 wt"/>
                <a:ea typeface="ヒラギノ角ゴ ProN W3"/>
                <a:cs typeface="TitilliumText22L 400 wt"/>
              </a:rPr>
              <a:t>&lt; 3</a:t>
            </a:r>
            <a:r>
              <a:rPr lang="el-GR" sz="1600" dirty="0">
                <a:latin typeface="TitilliumText22L 400 wt"/>
                <a:ea typeface="ヒラギノ角ゴ ProN W3"/>
                <a:cs typeface="TitilliumText22L 400 wt"/>
              </a:rPr>
              <a:t>%</a:t>
            </a:r>
            <a:endParaRPr lang="sv-SE" sz="1600" dirty="0">
              <a:latin typeface="TitilliumText22L 400 wt"/>
              <a:ea typeface="ヒラギノ角ゴ ProN W3"/>
              <a:cs typeface="TitilliumText22L 400 w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9A7849-9CA7-854D-8FB1-E6E2D73DC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488" y="1726638"/>
            <a:ext cx="4211960" cy="25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0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5EC04B-2638-5646-8D9B-E6F3B0592360}"/>
              </a:ext>
            </a:extLst>
          </p:cNvPr>
          <p:cNvGrpSpPr/>
          <p:nvPr/>
        </p:nvGrpSpPr>
        <p:grpSpPr>
          <a:xfrm>
            <a:off x="144603" y="2789307"/>
            <a:ext cx="8872360" cy="4223226"/>
            <a:chOff x="165952" y="1477816"/>
            <a:chExt cx="8872360" cy="4223226"/>
          </a:xfrm>
        </p:grpSpPr>
        <p:grpSp>
          <p:nvGrpSpPr>
            <p:cNvPr id="3" name="Group 2"/>
            <p:cNvGrpSpPr/>
            <p:nvPr/>
          </p:nvGrpSpPr>
          <p:grpSpPr>
            <a:xfrm>
              <a:off x="165952" y="1477816"/>
              <a:ext cx="8872360" cy="4223226"/>
              <a:chOff x="1361147" y="1700808"/>
              <a:chExt cx="4689616" cy="2232248"/>
            </a:xfrm>
          </p:grpSpPr>
          <p:pic>
            <p:nvPicPr>
              <p:cNvPr id="4" name="Picture 3" descr="FREIAselect.eps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18" t="53729" r="32336"/>
              <a:stretch/>
            </p:blipFill>
            <p:spPr>
              <a:xfrm>
                <a:off x="1361147" y="1700808"/>
                <a:ext cx="4689616" cy="2232248"/>
              </a:xfrm>
              <a:prstGeom prst="rect">
                <a:avLst/>
              </a:prstGeom>
            </p:spPr>
          </p:pic>
          <p:cxnSp>
            <p:nvCxnSpPr>
              <p:cNvPr id="46" name="Straight Arrow Connector 45"/>
              <p:cNvCxnSpPr/>
              <p:nvPr/>
            </p:nvCxnSpPr>
            <p:spPr>
              <a:xfrm flipH="1">
                <a:off x="2195736" y="2348880"/>
                <a:ext cx="1080120" cy="504056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>
                <a:off x="2579905" y="2150396"/>
                <a:ext cx="1684919" cy="195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/>
                  <a:t>split guide prevents cross-talk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08CD30-D40D-BC4B-8944-9F78441CF6E3}"/>
                </a:ext>
              </a:extLst>
            </p:cNvPr>
            <p:cNvSpPr/>
            <p:nvPr/>
          </p:nvSpPr>
          <p:spPr>
            <a:xfrm>
              <a:off x="3575191" y="3515713"/>
              <a:ext cx="3165149" cy="369300"/>
            </a:xfrm>
            <a:prstGeom prst="rect">
              <a:avLst/>
            </a:prstGeom>
          </p:spPr>
          <p:txBody>
            <a:bodyPr wrap="square" lIns="91407" tIns="45704" rIns="91407" bIns="45704">
              <a:spAutoFit/>
            </a:bodyPr>
            <a:lstStyle/>
            <a:p>
              <a:pPr defTabSz="456940">
                <a:defRPr/>
              </a:pPr>
              <a:r>
                <a:rPr lang="en-US" dirty="0">
                  <a:solidFill>
                    <a:srgbClr val="C0504D">
                      <a:lumMod val="75000"/>
                    </a:srgbClr>
                  </a:solidFill>
                  <a:latin typeface="TitilliumText22L 400 wt"/>
                  <a:ea typeface="ヒラギノ角ゴ ProN W3"/>
                  <a:cs typeface="TitilliumText22L 400 wt"/>
                </a:rPr>
                <a:t>3 angles cover a wide Q-range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135A751-71D8-CD41-9B65-06BFFC14C4B2}"/>
              </a:ext>
            </a:extLst>
          </p:cNvPr>
          <p:cNvSpPr/>
          <p:nvPr/>
        </p:nvSpPr>
        <p:spPr>
          <a:xfrm>
            <a:off x="712019" y="2240741"/>
            <a:ext cx="7646169" cy="332516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45" y="207943"/>
            <a:ext cx="8229600" cy="860283"/>
          </a:xfrm>
        </p:spPr>
        <p:txBody>
          <a:bodyPr/>
          <a:lstStyle/>
          <a:p>
            <a:r>
              <a:rPr lang="en-GB" dirty="0"/>
              <a:t>Three slit system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80945" y="1526905"/>
            <a:ext cx="8642374" cy="1413553"/>
          </a:xfrm>
          <a:prstGeom prst="rect">
            <a:avLst/>
          </a:prstGeom>
        </p:spPr>
        <p:txBody>
          <a:bodyPr vert="horz" lIns="91388" tIns="45694" rIns="91388" bIns="45694" rtlCol="0">
            <a:noAutofit/>
          </a:bodyPr>
          <a:lstStyle/>
          <a:p>
            <a:pPr marL="342709" indent="-342709" defTabSz="456940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dirty="0">
                <a:latin typeface="Calibri"/>
                <a:ea typeface="ヒラギノ角ゴ ProN W3"/>
                <a:cs typeface="Calibri"/>
              </a:rPr>
              <a:t>Three pairs of precision slits + fast shutter mechanism to select open slit as function of time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CFFD60-EFBA-3F4D-97A7-646494D52704}"/>
              </a:ext>
            </a:extLst>
          </p:cNvPr>
          <p:cNvSpPr/>
          <p:nvPr/>
        </p:nvSpPr>
        <p:spPr>
          <a:xfrm>
            <a:off x="805662" y="2284139"/>
            <a:ext cx="41947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1600" u="sng" dirty="0">
                <a:solidFill>
                  <a:srgbClr val="000000"/>
                </a:solidFill>
                <a:latin typeface="Calibri"/>
              </a:rPr>
              <a:t>High-flux mode: 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Calibri"/>
              </a:rPr>
              <a:t>FIGARO@ILL: R = 10</a:t>
            </a:r>
            <a:r>
              <a:rPr lang="en-US" sz="1600" baseline="30000" dirty="0">
                <a:solidFill>
                  <a:srgbClr val="000000"/>
                </a:solidFill>
                <a:latin typeface="Calibri"/>
              </a:rPr>
              <a:t>-6 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– 1-2min.</a:t>
            </a:r>
          </a:p>
          <a:p>
            <a:pPr defTabSz="457200"/>
            <a:r>
              <a:rPr lang="en-US" sz="1600" dirty="0">
                <a:solidFill>
                  <a:srgbClr val="008000"/>
                </a:solidFill>
                <a:latin typeface="Calibri"/>
              </a:rPr>
              <a:t>FREIA @2MW: 3.75s</a:t>
            </a:r>
          </a:p>
          <a:p>
            <a:pPr defTabSz="457200"/>
            <a:r>
              <a:rPr lang="en-US" sz="1600" dirty="0">
                <a:solidFill>
                  <a:srgbClr val="FF6600"/>
                </a:solidFill>
                <a:latin typeface="Calibri"/>
              </a:rPr>
              <a:t>FREIA @ 5MW:  1.5s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7209B9-63C9-A44B-90B6-3E520394EEA0}"/>
              </a:ext>
            </a:extLst>
          </p:cNvPr>
          <p:cNvSpPr/>
          <p:nvPr/>
        </p:nvSpPr>
        <p:spPr>
          <a:xfrm>
            <a:off x="5000370" y="2283299"/>
            <a:ext cx="33578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1600" u="sng" dirty="0">
                <a:solidFill>
                  <a:srgbClr val="000000"/>
                </a:solidFill>
                <a:latin typeface="Calibri"/>
              </a:rPr>
              <a:t>High-res mode: </a:t>
            </a:r>
          </a:p>
          <a:p>
            <a:pPr defTabSz="457200"/>
            <a:r>
              <a:rPr lang="en-US" sz="1600" dirty="0">
                <a:solidFill>
                  <a:srgbClr val="000000"/>
                </a:solidFill>
                <a:latin typeface="Calibri"/>
              </a:rPr>
              <a:t>FIGARO: </a:t>
            </a:r>
            <a:r>
              <a:rPr lang="cs-CZ" sz="1600" dirty="0" err="1">
                <a:solidFill>
                  <a:srgbClr val="000000"/>
                </a:solidFill>
                <a:latin typeface="Calibri"/>
              </a:rPr>
              <a:t>R</a:t>
            </a:r>
            <a:r>
              <a:rPr lang="cs-CZ" sz="1600" dirty="0">
                <a:solidFill>
                  <a:srgbClr val="000000"/>
                </a:solidFill>
                <a:latin typeface="Calibri"/>
              </a:rPr>
              <a:t> =10</a:t>
            </a:r>
            <a:r>
              <a:rPr lang="cs-CZ" sz="1600" baseline="30000" dirty="0">
                <a:solidFill>
                  <a:srgbClr val="000000"/>
                </a:solidFill>
                <a:latin typeface="Calibri"/>
              </a:rPr>
              <a:t>-7 </a:t>
            </a:r>
            <a:r>
              <a:rPr lang="cs-CZ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~ 8h</a:t>
            </a:r>
            <a:endParaRPr lang="en-US" sz="1600" u="sng" dirty="0">
              <a:solidFill>
                <a:srgbClr val="000000"/>
              </a:solidFill>
              <a:latin typeface="Calibri"/>
            </a:endParaRPr>
          </a:p>
          <a:p>
            <a:pPr defTabSz="457200"/>
            <a:r>
              <a:rPr lang="en-US" sz="1600" dirty="0">
                <a:solidFill>
                  <a:srgbClr val="008000"/>
                </a:solidFill>
                <a:latin typeface="Calibri"/>
              </a:rPr>
              <a:t>FREIA @ 2MW =  15 min.</a:t>
            </a:r>
          </a:p>
          <a:p>
            <a:pPr defTabSz="457200"/>
            <a:r>
              <a:rPr lang="en-US" sz="1600" dirty="0">
                <a:solidFill>
                  <a:srgbClr val="FF6600"/>
                </a:solidFill>
                <a:latin typeface="Calibri"/>
              </a:rPr>
              <a:t>FREIA @ 5MW:  6 min.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1BF295-69B6-D846-A2E6-BB1BF0793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47" y="5091034"/>
            <a:ext cx="3273168" cy="126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8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0213" y="3916506"/>
            <a:ext cx="8423573" cy="2917754"/>
            <a:chOff x="281359" y="1676568"/>
            <a:chExt cx="8423573" cy="2917754"/>
          </a:xfrm>
        </p:grpSpPr>
        <p:sp>
          <p:nvSpPr>
            <p:cNvPr id="4" name="Rectangle 3"/>
            <p:cNvSpPr/>
            <p:nvPr/>
          </p:nvSpPr>
          <p:spPr>
            <a:xfrm>
              <a:off x="571500" y="1676569"/>
              <a:ext cx="2759764" cy="643317"/>
            </a:xfrm>
            <a:prstGeom prst="rect">
              <a:avLst/>
            </a:prstGeom>
            <a:solidFill>
              <a:srgbClr val="282AC4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50" dirty="0"/>
                <a:t>Design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728027" y="1676569"/>
              <a:ext cx="2209125" cy="643317"/>
              <a:chOff x="3637369" y="1092425"/>
              <a:chExt cx="2945500" cy="857756"/>
            </a:xfrm>
            <a:solidFill>
              <a:srgbClr val="92D050">
                <a:alpha val="78000"/>
              </a:srgbClr>
            </a:solidFill>
          </p:grpSpPr>
          <p:sp>
            <p:nvSpPr>
              <p:cNvPr id="8" name="Parallelogram 7"/>
              <p:cNvSpPr/>
              <p:nvPr/>
            </p:nvSpPr>
            <p:spPr>
              <a:xfrm>
                <a:off x="3637369" y="1092425"/>
                <a:ext cx="2945500" cy="857756"/>
              </a:xfrm>
              <a:prstGeom prst="parallelogram">
                <a:avLst>
                  <a:gd name="adj" fmla="val 937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350" dirty="0"/>
                  <a:t>Construction:</a:t>
                </a:r>
              </a:p>
              <a:p>
                <a:pPr algn="ctr"/>
                <a:r>
                  <a:rPr lang="en-GB" sz="1350" dirty="0"/>
                  <a:t>ISIS Pre-build</a:t>
                </a:r>
              </a:p>
            </p:txBody>
          </p:sp>
          <p:sp>
            <p:nvSpPr>
              <p:cNvPr id="9" name="Right Triangle 8"/>
              <p:cNvSpPr/>
              <p:nvPr/>
            </p:nvSpPr>
            <p:spPr>
              <a:xfrm flipH="1">
                <a:off x="5762623" y="1092425"/>
                <a:ext cx="820245" cy="85775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217486" y="1676569"/>
              <a:ext cx="2595992" cy="643317"/>
              <a:chOff x="6476073" y="2349725"/>
              <a:chExt cx="3154795" cy="857756"/>
            </a:xfrm>
            <a:solidFill>
              <a:srgbClr val="FFC000">
                <a:alpha val="79000"/>
              </a:srgbClr>
            </a:solidFill>
          </p:grpSpPr>
          <p:sp>
            <p:nvSpPr>
              <p:cNvPr id="10" name="Parallelogram 9"/>
              <p:cNvSpPr/>
              <p:nvPr/>
            </p:nvSpPr>
            <p:spPr>
              <a:xfrm>
                <a:off x="6476073" y="2349725"/>
                <a:ext cx="3154795" cy="857756"/>
              </a:xfrm>
              <a:prstGeom prst="parallelogram">
                <a:avLst>
                  <a:gd name="adj" fmla="val 12956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350" dirty="0"/>
                  <a:t>Operations</a:t>
                </a:r>
              </a:p>
            </p:txBody>
          </p:sp>
          <p:sp>
            <p:nvSpPr>
              <p:cNvPr id="11" name="Right Triangle 10"/>
              <p:cNvSpPr/>
              <p:nvPr/>
            </p:nvSpPr>
            <p:spPr>
              <a:xfrm flipH="1">
                <a:off x="8604780" y="2349725"/>
                <a:ext cx="1007038" cy="85775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7799190" y="1676569"/>
              <a:ext cx="905742" cy="6433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/>
                <a:t>Decommis-sioning</a:t>
              </a:r>
              <a:endParaRPr lang="en-GB" sz="1050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728027" y="2319886"/>
              <a:ext cx="0" cy="1559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331264" y="2319886"/>
              <a:ext cx="0" cy="15663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321967" y="2319886"/>
              <a:ext cx="0" cy="15663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244239" y="2319886"/>
              <a:ext cx="0" cy="15663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669236" y="2319886"/>
              <a:ext cx="0" cy="1559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042514" y="2319886"/>
              <a:ext cx="0" cy="15663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696141" y="2319886"/>
              <a:ext cx="0" cy="1559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615765" y="2327029"/>
              <a:ext cx="0" cy="1559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Bevel 50"/>
            <p:cNvSpPr/>
            <p:nvPr/>
          </p:nvSpPr>
          <p:spPr>
            <a:xfrm>
              <a:off x="1361784" y="2348138"/>
              <a:ext cx="604907" cy="215495"/>
            </a:xfrm>
            <a:prstGeom prst="bevel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/>
                <a:t>2018</a:t>
              </a:r>
            </a:p>
          </p:txBody>
        </p:sp>
        <p:sp>
          <p:nvSpPr>
            <p:cNvPr id="53" name="Bevel 52"/>
            <p:cNvSpPr/>
            <p:nvPr/>
          </p:nvSpPr>
          <p:spPr>
            <a:xfrm>
              <a:off x="2432622" y="2353602"/>
              <a:ext cx="604907" cy="215495"/>
            </a:xfrm>
            <a:prstGeom prst="bevel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2021</a:t>
              </a:r>
              <a:endParaRPr lang="en-GB" sz="1200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875934" y="2319886"/>
              <a:ext cx="0" cy="15663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Bevel 54"/>
            <p:cNvSpPr/>
            <p:nvPr/>
          </p:nvSpPr>
          <p:spPr>
            <a:xfrm>
              <a:off x="4376722" y="2348138"/>
              <a:ext cx="604907" cy="215495"/>
            </a:xfrm>
            <a:prstGeom prst="bevel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/>
                <a:t>2023</a:t>
              </a:r>
            </a:p>
          </p:txBody>
        </p:sp>
        <p:sp>
          <p:nvSpPr>
            <p:cNvPr id="57" name="Decision 56"/>
            <p:cNvSpPr/>
            <p:nvPr/>
          </p:nvSpPr>
          <p:spPr>
            <a:xfrm>
              <a:off x="1336431" y="2743941"/>
              <a:ext cx="566041" cy="379247"/>
            </a:xfrm>
            <a:prstGeom prst="flowChartDecis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900" dirty="0"/>
                <a:t>TG2</a:t>
              </a:r>
            </a:p>
          </p:txBody>
        </p:sp>
        <p:sp>
          <p:nvSpPr>
            <p:cNvPr id="58" name="Decision 57"/>
            <p:cNvSpPr/>
            <p:nvPr/>
          </p:nvSpPr>
          <p:spPr>
            <a:xfrm>
              <a:off x="2444262" y="2743941"/>
              <a:ext cx="566041" cy="379247"/>
            </a:xfrm>
            <a:prstGeom prst="flowChartDecis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900" dirty="0"/>
                <a:t>TG3.1</a:t>
              </a:r>
            </a:p>
          </p:txBody>
        </p:sp>
        <p:sp>
          <p:nvSpPr>
            <p:cNvPr id="59" name="Decision 58"/>
            <p:cNvSpPr/>
            <p:nvPr/>
          </p:nvSpPr>
          <p:spPr>
            <a:xfrm>
              <a:off x="3050931" y="2752733"/>
              <a:ext cx="566041" cy="379247"/>
            </a:xfrm>
            <a:prstGeom prst="flowChartDecis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900" dirty="0"/>
                <a:t>TG3.2</a:t>
              </a: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4321967" y="1676568"/>
              <a:ext cx="1725870" cy="643317"/>
              <a:chOff x="3637369" y="1092425"/>
              <a:chExt cx="2945500" cy="857756"/>
            </a:xfrm>
            <a:solidFill>
              <a:srgbClr val="00B050">
                <a:alpha val="78000"/>
              </a:srgbClr>
            </a:solidFill>
          </p:grpSpPr>
          <p:sp>
            <p:nvSpPr>
              <p:cNvPr id="61" name="Parallelogram 60"/>
              <p:cNvSpPr/>
              <p:nvPr/>
            </p:nvSpPr>
            <p:spPr>
              <a:xfrm>
                <a:off x="3637369" y="1092425"/>
                <a:ext cx="2945500" cy="857756"/>
              </a:xfrm>
              <a:prstGeom prst="parallelogram">
                <a:avLst>
                  <a:gd name="adj" fmla="val 937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270000" rIns="0" rtlCol="0" anchor="ctr"/>
              <a:lstStyle/>
              <a:p>
                <a:pPr algn="ctr"/>
                <a:r>
                  <a:rPr lang="en-GB" sz="1350" dirty="0"/>
                  <a:t>Construction: </a:t>
                </a:r>
              </a:p>
              <a:p>
                <a:pPr algn="ctr"/>
                <a:r>
                  <a:rPr lang="en-GB" sz="1350" dirty="0"/>
                  <a:t>ESS</a:t>
                </a:r>
              </a:p>
            </p:txBody>
          </p:sp>
          <p:sp>
            <p:nvSpPr>
              <p:cNvPr id="62" name="Right Triangle 61"/>
              <p:cNvSpPr/>
              <p:nvPr/>
            </p:nvSpPr>
            <p:spPr>
              <a:xfrm flipH="1">
                <a:off x="5543079" y="1092425"/>
                <a:ext cx="1024784" cy="85775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  <p:sp>
          <p:nvSpPr>
            <p:cNvPr id="54" name="Bevel 53"/>
            <p:cNvSpPr/>
            <p:nvPr/>
          </p:nvSpPr>
          <p:spPr>
            <a:xfrm>
              <a:off x="3588123" y="2357156"/>
              <a:ext cx="604907" cy="215495"/>
            </a:xfrm>
            <a:prstGeom prst="bevel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/>
                <a:t>2022</a:t>
              </a:r>
            </a:p>
          </p:txBody>
        </p:sp>
        <p:sp>
          <p:nvSpPr>
            <p:cNvPr id="63" name="Bevel 62"/>
            <p:cNvSpPr/>
            <p:nvPr/>
          </p:nvSpPr>
          <p:spPr>
            <a:xfrm>
              <a:off x="7539816" y="2359615"/>
              <a:ext cx="704592" cy="215495"/>
            </a:xfrm>
            <a:prstGeom prst="bevel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2065?</a:t>
              </a:r>
              <a:endParaRPr lang="en-GB" sz="1200" dirty="0"/>
            </a:p>
          </p:txBody>
        </p:sp>
        <p:sp>
          <p:nvSpPr>
            <p:cNvPr id="64" name="Bevel 63"/>
            <p:cNvSpPr/>
            <p:nvPr/>
          </p:nvSpPr>
          <p:spPr>
            <a:xfrm>
              <a:off x="5656200" y="2359615"/>
              <a:ext cx="884215" cy="213036"/>
            </a:xfrm>
            <a:prstGeom prst="bevel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/>
                <a:t>2025-26</a:t>
              </a:r>
            </a:p>
          </p:txBody>
        </p:sp>
        <p:sp>
          <p:nvSpPr>
            <p:cNvPr id="65" name="Decision 64"/>
            <p:cNvSpPr/>
            <p:nvPr/>
          </p:nvSpPr>
          <p:spPr>
            <a:xfrm>
              <a:off x="4961858" y="2752733"/>
              <a:ext cx="566041" cy="379247"/>
            </a:xfrm>
            <a:prstGeom prst="flowChartDecis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900" dirty="0"/>
                <a:t>TG4</a:t>
              </a:r>
            </a:p>
          </p:txBody>
        </p:sp>
        <p:sp>
          <p:nvSpPr>
            <p:cNvPr id="66" name="Decision 65"/>
            <p:cNvSpPr/>
            <p:nvPr/>
          </p:nvSpPr>
          <p:spPr>
            <a:xfrm>
              <a:off x="5759493" y="2752733"/>
              <a:ext cx="566041" cy="379247"/>
            </a:xfrm>
            <a:prstGeom prst="flowChartDecis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900" dirty="0"/>
                <a:t>TG5</a:t>
              </a:r>
            </a:p>
          </p:txBody>
        </p:sp>
        <p:sp>
          <p:nvSpPr>
            <p:cNvPr id="67" name="Pentagon 66"/>
            <p:cNvSpPr/>
            <p:nvPr/>
          </p:nvSpPr>
          <p:spPr>
            <a:xfrm>
              <a:off x="560688" y="3468565"/>
              <a:ext cx="1058516" cy="413238"/>
            </a:xfrm>
            <a:prstGeom prst="homePlat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825" dirty="0"/>
                <a:t>Preliminary design</a:t>
              </a:r>
            </a:p>
          </p:txBody>
        </p:sp>
        <p:sp>
          <p:nvSpPr>
            <p:cNvPr id="68" name="Pentagon 67"/>
            <p:cNvSpPr/>
            <p:nvPr/>
          </p:nvSpPr>
          <p:spPr>
            <a:xfrm>
              <a:off x="1623454" y="3477358"/>
              <a:ext cx="1108011" cy="413238"/>
            </a:xfrm>
            <a:prstGeom prst="homePlat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rIns="27000" rtlCol="0" anchor="ctr"/>
            <a:lstStyle/>
            <a:p>
              <a:pPr algn="ctr"/>
              <a:r>
                <a:rPr lang="en-GB" sz="825" dirty="0"/>
                <a:t>Detailed design</a:t>
              </a:r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560687" y="2327030"/>
              <a:ext cx="0" cy="1559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Bevel 48"/>
            <p:cNvSpPr/>
            <p:nvPr/>
          </p:nvSpPr>
          <p:spPr>
            <a:xfrm>
              <a:off x="312127" y="2348138"/>
              <a:ext cx="604907" cy="215495"/>
            </a:xfrm>
            <a:prstGeom prst="bevel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2014</a:t>
              </a:r>
            </a:p>
          </p:txBody>
        </p:sp>
        <p:sp>
          <p:nvSpPr>
            <p:cNvPr id="50" name="Decision 49"/>
            <p:cNvSpPr/>
            <p:nvPr/>
          </p:nvSpPr>
          <p:spPr>
            <a:xfrm>
              <a:off x="281359" y="2743940"/>
              <a:ext cx="566041" cy="379247"/>
            </a:xfrm>
            <a:prstGeom prst="flowChartDecis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900" dirty="0"/>
                <a:t>TG1</a:t>
              </a:r>
            </a:p>
          </p:txBody>
        </p:sp>
        <p:sp>
          <p:nvSpPr>
            <p:cNvPr id="72" name="Pentagon 71"/>
            <p:cNvSpPr/>
            <p:nvPr/>
          </p:nvSpPr>
          <p:spPr>
            <a:xfrm>
              <a:off x="2731282" y="3486151"/>
              <a:ext cx="2512958" cy="413238"/>
            </a:xfrm>
            <a:prstGeom prst="homePlat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rIns="27000" rtlCol="0" anchor="ctr"/>
            <a:lstStyle/>
            <a:p>
              <a:pPr algn="ctr"/>
              <a:r>
                <a:rPr lang="en-GB" sz="825" dirty="0"/>
                <a:t>Construction &amp; Installation</a:t>
              </a:r>
            </a:p>
          </p:txBody>
        </p:sp>
        <p:sp>
          <p:nvSpPr>
            <p:cNvPr id="73" name="Pentagon 72"/>
            <p:cNvSpPr/>
            <p:nvPr/>
          </p:nvSpPr>
          <p:spPr>
            <a:xfrm>
              <a:off x="5245879" y="3477359"/>
              <a:ext cx="793165" cy="413238"/>
            </a:xfrm>
            <a:prstGeom prst="homePlat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rIns="27000" rtlCol="0" anchor="ctr"/>
            <a:lstStyle/>
            <a:p>
              <a:pPr algn="ctr"/>
              <a:r>
                <a:rPr lang="en-GB" sz="825" dirty="0"/>
                <a:t>Commissioning + Upgrades</a:t>
              </a:r>
            </a:p>
          </p:txBody>
        </p:sp>
        <p:sp>
          <p:nvSpPr>
            <p:cNvPr id="74" name="Pentagon 73"/>
            <p:cNvSpPr/>
            <p:nvPr/>
          </p:nvSpPr>
          <p:spPr>
            <a:xfrm>
              <a:off x="6678404" y="3477358"/>
              <a:ext cx="1101813" cy="413238"/>
            </a:xfrm>
            <a:prstGeom prst="homePlat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rIns="27000" rtlCol="0" anchor="ctr"/>
            <a:lstStyle/>
            <a:p>
              <a:pPr algn="ctr"/>
              <a:r>
                <a:rPr lang="en-GB" sz="825" dirty="0"/>
                <a:t>Operations</a:t>
              </a:r>
            </a:p>
          </p:txBody>
        </p:sp>
        <p:sp>
          <p:nvSpPr>
            <p:cNvPr id="75" name="Pentagon 74"/>
            <p:cNvSpPr/>
            <p:nvPr/>
          </p:nvSpPr>
          <p:spPr>
            <a:xfrm>
              <a:off x="7797802" y="3477358"/>
              <a:ext cx="900248" cy="413238"/>
            </a:xfrm>
            <a:prstGeom prst="homePlat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rIns="27000" rtlCol="0" anchor="ctr"/>
            <a:lstStyle/>
            <a:p>
              <a:pPr algn="ctr"/>
              <a:r>
                <a:rPr lang="en-GB" sz="825" dirty="0"/>
                <a:t>Decommissioning</a:t>
              </a:r>
            </a:p>
          </p:txBody>
        </p:sp>
        <p:sp>
          <p:nvSpPr>
            <p:cNvPr id="76" name="Pentagon 75"/>
            <p:cNvSpPr/>
            <p:nvPr/>
          </p:nvSpPr>
          <p:spPr>
            <a:xfrm>
              <a:off x="6046963" y="3477358"/>
              <a:ext cx="625744" cy="413238"/>
            </a:xfrm>
            <a:prstGeom prst="homePlat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rIns="27000" rtlCol="0" anchor="ctr"/>
            <a:lstStyle/>
            <a:p>
              <a:pPr algn="ctr"/>
              <a:r>
                <a:rPr lang="en-GB" sz="825" dirty="0"/>
                <a:t>Operations + Upgrades</a:t>
              </a:r>
            </a:p>
          </p:txBody>
        </p:sp>
        <p:sp>
          <p:nvSpPr>
            <p:cNvPr id="77" name="Right Brace 76"/>
            <p:cNvSpPr/>
            <p:nvPr/>
          </p:nvSpPr>
          <p:spPr>
            <a:xfrm rot="5400000">
              <a:off x="5805830" y="3311948"/>
              <a:ext cx="298938" cy="1434815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169877" y="4178824"/>
              <a:ext cx="179926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Upgrades to full scope and </a:t>
              </a:r>
              <a:r>
                <a:rPr lang="en-GB" sz="1050"/>
                <a:t>further modernisation</a:t>
              </a:r>
              <a:endParaRPr lang="en-GB" sz="1050" dirty="0"/>
            </a:p>
          </p:txBody>
        </p:sp>
        <p:sp>
          <p:nvSpPr>
            <p:cNvPr id="79" name="Triangle 78"/>
            <p:cNvSpPr/>
            <p:nvPr/>
          </p:nvSpPr>
          <p:spPr>
            <a:xfrm>
              <a:off x="1416883" y="3132543"/>
              <a:ext cx="397764" cy="342900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900"/>
                <a:t>PDR</a:t>
              </a:r>
            </a:p>
          </p:txBody>
        </p:sp>
        <p:sp>
          <p:nvSpPr>
            <p:cNvPr id="80" name="Triangle 79"/>
            <p:cNvSpPr/>
            <p:nvPr/>
          </p:nvSpPr>
          <p:spPr>
            <a:xfrm>
              <a:off x="2524786" y="3132543"/>
              <a:ext cx="397764" cy="342900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900" dirty="0"/>
                <a:t>CDR</a:t>
              </a:r>
            </a:p>
          </p:txBody>
        </p:sp>
        <p:sp>
          <p:nvSpPr>
            <p:cNvPr id="81" name="Triangle 80"/>
            <p:cNvSpPr/>
            <p:nvPr/>
          </p:nvSpPr>
          <p:spPr>
            <a:xfrm>
              <a:off x="3130968" y="3132543"/>
              <a:ext cx="397764" cy="342900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900" dirty="0"/>
                <a:t>CDR</a:t>
              </a:r>
            </a:p>
          </p:txBody>
        </p:sp>
        <p:sp>
          <p:nvSpPr>
            <p:cNvPr id="82" name="Triangle 81"/>
            <p:cNvSpPr/>
            <p:nvPr/>
          </p:nvSpPr>
          <p:spPr>
            <a:xfrm>
              <a:off x="3684474" y="3132543"/>
              <a:ext cx="397764" cy="342900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900" dirty="0"/>
                <a:t>TRR</a:t>
              </a:r>
            </a:p>
          </p:txBody>
        </p:sp>
        <p:sp>
          <p:nvSpPr>
            <p:cNvPr id="83" name="Triangle 82"/>
            <p:cNvSpPr/>
            <p:nvPr/>
          </p:nvSpPr>
          <p:spPr>
            <a:xfrm>
              <a:off x="5043527" y="3130062"/>
              <a:ext cx="397764" cy="342900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900" dirty="0"/>
                <a:t>SAR</a:t>
              </a:r>
            </a:p>
          </p:txBody>
        </p:sp>
        <p:sp>
          <p:nvSpPr>
            <p:cNvPr id="84" name="Triangle 83"/>
            <p:cNvSpPr/>
            <p:nvPr/>
          </p:nvSpPr>
          <p:spPr>
            <a:xfrm>
              <a:off x="5848081" y="3132540"/>
              <a:ext cx="397764" cy="342900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825" dirty="0"/>
                <a:t>ORR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Schedule</a:t>
            </a:r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311908"/>
          </a:xfrm>
        </p:spPr>
        <p:txBody>
          <a:bodyPr>
            <a:normAutofit fontScale="77500" lnSpcReduction="20000"/>
          </a:bodyPr>
          <a:lstStyle/>
          <a:p>
            <a:pPr marL="514350" lvl="0" indent="-457200"/>
            <a:r>
              <a:rPr lang="en-US" dirty="0"/>
              <a:t>Phase 1 Preliminary design: Complete by end 2018</a:t>
            </a:r>
          </a:p>
          <a:p>
            <a:pPr marL="514350" lvl="0" indent="-457200"/>
            <a:r>
              <a:rPr lang="en-US" dirty="0"/>
              <a:t>Phase 2 Detailed design &amp; start procurement</a:t>
            </a:r>
          </a:p>
          <a:p>
            <a:pPr marL="514350" lvl="0" indent="-457200"/>
            <a:r>
              <a:rPr lang="en-US" dirty="0"/>
              <a:t>Installation begins is 2023</a:t>
            </a:r>
          </a:p>
          <a:p>
            <a:pPr marL="514350" lvl="0" indent="-457200"/>
            <a:r>
              <a:rPr lang="en-US" dirty="0"/>
              <a:t>Hot commissioning in 2024-25</a:t>
            </a:r>
          </a:p>
          <a:p>
            <a:pPr marL="514350" lvl="0" indent="-457200"/>
            <a:r>
              <a:rPr lang="en-US" dirty="0"/>
              <a:t>Operations begin 2025-26 </a:t>
            </a:r>
          </a:p>
          <a:p>
            <a:pPr marL="57150" lv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Project scope DOES NOT INCLUDE SAMPLE ENVIRONMENT – ESS responsible for all SEE.</a:t>
            </a:r>
          </a:p>
        </p:txBody>
      </p:sp>
    </p:spTree>
    <p:extLst>
      <p:ext uri="{BB962C8B-B14F-4D97-AF65-F5344CB8AC3E}">
        <p14:creationId xmlns:p14="http://schemas.microsoft.com/office/powerpoint/2010/main" val="302295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56832-8B76-AF41-9877-5B8A60F9A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F2DA6-196B-9742-B01A-01DD177C3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Freia is nominally the last of the 15 Instruments</a:t>
            </a:r>
          </a:p>
          <a:p>
            <a:r>
              <a:rPr lang="en-GB" dirty="0"/>
              <a:t>The highest impact early science is likely to be related to high speed measurements</a:t>
            </a:r>
          </a:p>
          <a:p>
            <a:pPr lvl="1"/>
            <a:r>
              <a:rPr lang="en-GB" dirty="0"/>
              <a:t>Probably not from the fast slit system</a:t>
            </a:r>
          </a:p>
          <a:p>
            <a:pPr lvl="1"/>
            <a:r>
              <a:rPr lang="en-GB" dirty="0"/>
              <a:t>Would try to reproduce Figaro or D17 measurements but with improved time resolution</a:t>
            </a:r>
          </a:p>
          <a:p>
            <a:r>
              <a:rPr lang="en-GB" dirty="0"/>
              <a:t>Experiments that can use in-situ techniques and correlate changes with high time resolution</a:t>
            </a:r>
          </a:p>
          <a:p>
            <a:r>
              <a:rPr lang="en-GB" dirty="0"/>
              <a:t>Work-horse measurements also needed which would use standard samples but with high through-put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01A4D-A996-8446-BA1C-9C09AAF4F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71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DBB24-7870-C34C-ADD9-9EC3BB425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Sample Environments</a:t>
            </a:r>
            <a:br>
              <a:rPr lang="en-GB" dirty="0"/>
            </a:br>
            <a:r>
              <a:rPr lang="en-GB" dirty="0"/>
              <a:t>Required for Hot Commissioning (2024)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0E503-B8FA-5D4F-8B75-B3D520180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9188"/>
          </a:xfrm>
        </p:spPr>
        <p:txBody>
          <a:bodyPr>
            <a:normAutofit/>
          </a:bodyPr>
          <a:lstStyle/>
          <a:p>
            <a:r>
              <a:rPr lang="en-GB" dirty="0"/>
              <a:t>Sample Changers!!!!</a:t>
            </a:r>
          </a:p>
          <a:p>
            <a:pPr lvl="1"/>
            <a:r>
              <a:rPr lang="en-GB" dirty="0"/>
              <a:t>Solid-liquid cells</a:t>
            </a:r>
          </a:p>
          <a:p>
            <a:pPr lvl="1"/>
            <a:r>
              <a:rPr lang="en-GB" dirty="0"/>
              <a:t>Air-liquid simple troughs</a:t>
            </a:r>
          </a:p>
          <a:p>
            <a:pPr lvl="1"/>
            <a:r>
              <a:rPr lang="en-GB" dirty="0"/>
              <a:t>Langmuir troughs</a:t>
            </a:r>
          </a:p>
          <a:p>
            <a:r>
              <a:rPr lang="en-GB" dirty="0"/>
              <a:t>Appropriate temperature / humidity / HPLC / Langmuir trough controls</a:t>
            </a:r>
          </a:p>
          <a:p>
            <a:r>
              <a:rPr lang="en-GB" dirty="0"/>
              <a:t>Gas handling (including ozone generation)</a:t>
            </a:r>
          </a:p>
          <a:p>
            <a:r>
              <a:rPr lang="en-GB" dirty="0"/>
              <a:t>1 in-situ technique (e.g. FTIR)</a:t>
            </a:r>
          </a:p>
          <a:p>
            <a:r>
              <a:rPr lang="en-GB" dirty="0"/>
              <a:t>Some kind of auto-alignment</a:t>
            </a:r>
          </a:p>
          <a:p>
            <a:r>
              <a:rPr lang="en-GB" dirty="0"/>
              <a:t>AV table &amp; alignment laser (Not really SEE)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989D1-A84F-504B-90B0-E72AC8A42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BAE874-8C82-C146-9481-339D86E4975C}"/>
              </a:ext>
            </a:extLst>
          </p:cNvPr>
          <p:cNvGrpSpPr/>
          <p:nvPr/>
        </p:nvGrpSpPr>
        <p:grpSpPr>
          <a:xfrm>
            <a:off x="4364830" y="2000251"/>
            <a:ext cx="3860007" cy="1285875"/>
            <a:chOff x="4379118" y="2100263"/>
            <a:chExt cx="3860007" cy="1285875"/>
          </a:xfrm>
        </p:grpSpPr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DEFF67D0-28CE-B147-B5BA-B22AC7EA798B}"/>
                </a:ext>
              </a:extLst>
            </p:cNvPr>
            <p:cNvSpPr/>
            <p:nvPr/>
          </p:nvSpPr>
          <p:spPr>
            <a:xfrm>
              <a:off x="4379118" y="2100263"/>
              <a:ext cx="385763" cy="1285875"/>
            </a:xfrm>
            <a:prstGeom prst="rightBrac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2116BA-EA97-EB4B-8B17-A538B08C210B}"/>
                </a:ext>
              </a:extLst>
            </p:cNvPr>
            <p:cNvSpPr txBox="1"/>
            <p:nvPr/>
          </p:nvSpPr>
          <p:spPr>
            <a:xfrm>
              <a:off x="4867275" y="2327701"/>
              <a:ext cx="3371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Requires significant development 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66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5B4F6-0323-E144-808D-3CB856CF5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need for sample changers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4837D-6C16-3E49-8BB6-5753FE9CF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062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Current sample changers have space for 3-4 solid-liquid cells or 6-7 liquid troughs. </a:t>
            </a:r>
          </a:p>
          <a:p>
            <a:r>
              <a:rPr lang="en-GB" dirty="0"/>
              <a:t>Langmuir trough changes limited to surface pressure and temperature</a:t>
            </a:r>
          </a:p>
          <a:p>
            <a:r>
              <a:rPr lang="en-GB" dirty="0"/>
              <a:t>So a standard solid-liquid experiment</a:t>
            </a:r>
          </a:p>
          <a:p>
            <a:pPr lvl="1"/>
            <a:r>
              <a:rPr lang="en-GB" dirty="0"/>
              <a:t>2 clean contrast changes, 3-4 bilayer contrasts, some sample addition + 1-2 contrasts </a:t>
            </a:r>
          </a:p>
          <a:p>
            <a:pPr lvl="1"/>
            <a:r>
              <a:rPr lang="en-GB" dirty="0"/>
              <a:t>8 runs * 4 samples * 15 mins = 8hours for high-resolution</a:t>
            </a:r>
          </a:p>
          <a:p>
            <a:pPr lvl="1"/>
            <a:r>
              <a:rPr lang="en-GB" dirty="0"/>
              <a:t>8 runs * 4 samples * 2 mins = </a:t>
            </a:r>
            <a:r>
              <a:rPr lang="en-GB" u="sng" dirty="0"/>
              <a:t>1hour for low-resolution</a:t>
            </a:r>
          </a:p>
          <a:p>
            <a:r>
              <a:rPr lang="en-GB" dirty="0"/>
              <a:t>Simple Langmuir trough experiment </a:t>
            </a:r>
          </a:p>
          <a:p>
            <a:pPr lvl="1"/>
            <a:r>
              <a:rPr lang="en-GB" dirty="0"/>
              <a:t>Nominally 10 surface pressure complete in </a:t>
            </a:r>
            <a:r>
              <a:rPr lang="en-GB" u="sng" dirty="0"/>
              <a:t>2.5 hours for high-resolution</a:t>
            </a:r>
          </a:p>
          <a:p>
            <a:r>
              <a:rPr lang="en-GB" dirty="0"/>
              <a:t>Air-liquid troughs </a:t>
            </a:r>
          </a:p>
          <a:p>
            <a:pPr lvl="1"/>
            <a:r>
              <a:rPr lang="en-GB" dirty="0"/>
              <a:t>7 samples without contrast changes complete in </a:t>
            </a:r>
            <a:r>
              <a:rPr lang="en-GB" u="sng" dirty="0"/>
              <a:t>&lt; 2hours for high-resolution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65749-D3A6-944F-8B1C-45662A978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83821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DBB24-7870-C34C-ADD9-9EC3BB425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Sample Environments</a:t>
            </a:r>
            <a:br>
              <a:rPr lang="en-GB" dirty="0"/>
            </a:br>
            <a:r>
              <a:rPr lang="en-GB" dirty="0"/>
              <a:t>Required for Early Science 2025-2027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0E503-B8FA-5D4F-8B75-B3D520180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49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1-2 more In-situ techniques </a:t>
            </a:r>
          </a:p>
          <a:p>
            <a:pPr lvl="1"/>
            <a:r>
              <a:rPr lang="en-GB" dirty="0"/>
              <a:t>Shear cells / Rheometer, Electrochemistry / </a:t>
            </a:r>
            <a:r>
              <a:rPr lang="en-GB" dirty="0" err="1"/>
              <a:t>Potentiostat</a:t>
            </a:r>
            <a:r>
              <a:rPr lang="en-GB" dirty="0"/>
              <a:t>, Ellipsometry / BAM, in line QCM</a:t>
            </a:r>
          </a:p>
          <a:p>
            <a:r>
              <a:rPr lang="en-GB" dirty="0"/>
              <a:t>Liquid-liquid cells with sample changing capacity</a:t>
            </a:r>
          </a:p>
          <a:p>
            <a:r>
              <a:rPr lang="en-GB" dirty="0"/>
              <a:t>Improvement on number of samples that can be changed</a:t>
            </a:r>
          </a:p>
          <a:p>
            <a:r>
              <a:rPr lang="en-GB" dirty="0"/>
              <a:t>Smaller volume cells &amp; troughs</a:t>
            </a:r>
          </a:p>
          <a:p>
            <a:r>
              <a:rPr lang="en-GB" dirty="0"/>
              <a:t>Radioactive sample cool-down capacity???</a:t>
            </a:r>
          </a:p>
          <a:p>
            <a:r>
              <a:rPr lang="en-GB" dirty="0"/>
              <a:t>Capacity for pool equipment (Cryostats &amp; Magnets)</a:t>
            </a:r>
          </a:p>
          <a:p>
            <a:r>
              <a:rPr lang="en-GB" dirty="0"/>
              <a:t>Offline preparation facilities</a:t>
            </a:r>
          </a:p>
          <a:p>
            <a:pPr lvl="1"/>
            <a:r>
              <a:rPr lang="en-GB" dirty="0"/>
              <a:t>Langmuir Schaffer</a:t>
            </a:r>
          </a:p>
          <a:p>
            <a:pPr lvl="1"/>
            <a:r>
              <a:rPr lang="en-GB" dirty="0"/>
              <a:t>Large scale substrate cleaning (Piranha etc)</a:t>
            </a:r>
          </a:p>
          <a:p>
            <a:r>
              <a:rPr lang="en-GB" dirty="0"/>
              <a:t>Offline Lab Equipment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989D1-A84F-504B-90B0-E72AC8A42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219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DBB24-7870-C34C-ADD9-9EC3BB425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Sample Environments</a:t>
            </a:r>
            <a:br>
              <a:rPr lang="en-GB" dirty="0"/>
            </a:br>
            <a:r>
              <a:rPr lang="en-GB" dirty="0"/>
              <a:t>Long term additions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0E503-B8FA-5D4F-8B75-B3D520180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Further in-situ equipment development</a:t>
            </a:r>
          </a:p>
          <a:p>
            <a:pPr lvl="1"/>
            <a:r>
              <a:rPr lang="en-GB" dirty="0"/>
              <a:t>e.g. spin coater?</a:t>
            </a:r>
          </a:p>
          <a:p>
            <a:pPr lvl="1"/>
            <a:r>
              <a:rPr lang="en-GB" dirty="0"/>
              <a:t>Anything missing from previous list</a:t>
            </a:r>
          </a:p>
          <a:p>
            <a:r>
              <a:rPr lang="en-GB" dirty="0"/>
              <a:t>Improved sample changing capacity</a:t>
            </a:r>
          </a:p>
          <a:p>
            <a:pPr lvl="1"/>
            <a:r>
              <a:rPr lang="en-GB" dirty="0"/>
              <a:t>Automatic monolayer spreading &amp; cleaning?</a:t>
            </a:r>
          </a:p>
          <a:p>
            <a:r>
              <a:rPr lang="en-GB" dirty="0"/>
              <a:t>High pressure cells</a:t>
            </a:r>
          </a:p>
          <a:p>
            <a:r>
              <a:rPr lang="en-GB" dirty="0"/>
              <a:t>Over-flowing cylinder?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989D1-A84F-504B-90B0-E72AC8A42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9836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4526</TotalTime>
  <Words>770</Words>
  <Application>Microsoft Macintosh PowerPoint</Application>
  <PresentationFormat>On-screen Show (4:3)</PresentationFormat>
  <Paragraphs>161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ヒラギノ角ゴ ProN W3</vt:lpstr>
      <vt:lpstr>Arial</vt:lpstr>
      <vt:lpstr>Calibri</vt:lpstr>
      <vt:lpstr>TitilliumText22L 400 wt</vt:lpstr>
      <vt:lpstr>TitilliumText22L 800 wt</vt:lpstr>
      <vt:lpstr>Wingdings</vt:lpstr>
      <vt:lpstr>Office Theme</vt:lpstr>
      <vt:lpstr>Structure</vt:lpstr>
      <vt:lpstr>PowerPoint Presentation</vt:lpstr>
      <vt:lpstr>Three slit system</vt:lpstr>
      <vt:lpstr>Project Schedule</vt:lpstr>
      <vt:lpstr>Early Science</vt:lpstr>
      <vt:lpstr>Sample Environments Required for Hot Commissioning (2024)</vt:lpstr>
      <vt:lpstr>The need for sample changers</vt:lpstr>
      <vt:lpstr>Sample Environments Required for Early Science 2025-2027</vt:lpstr>
      <vt:lpstr>Sample Environments Long term additions</vt:lpstr>
      <vt:lpstr>FREIA Experiment Ergonomics</vt:lpstr>
      <vt:lpstr>FREIA Experiment Ergonomics</vt:lpstr>
      <vt:lpstr>FREIA Experiment Ergonomics</vt:lpstr>
      <vt:lpstr>FREIA Experiment Ergonomics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FREIA neutron reflectometer</dc:title>
  <dc:creator>Microsoft Office User</dc:creator>
  <cp:lastModifiedBy>Tom Arnold</cp:lastModifiedBy>
  <cp:revision>118</cp:revision>
  <dcterms:created xsi:type="dcterms:W3CDTF">2017-11-09T08:37:20Z</dcterms:created>
  <dcterms:modified xsi:type="dcterms:W3CDTF">2018-11-21T15:33:39Z</dcterms:modified>
</cp:coreProperties>
</file>