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8" r:id="rId2"/>
  </p:sldMasterIdLst>
  <p:notesMasterIdLst>
    <p:notesMasterId r:id="rId10"/>
  </p:notesMasterIdLst>
  <p:sldIdLst>
    <p:sldId id="994" r:id="rId3"/>
    <p:sldId id="389" r:id="rId4"/>
    <p:sldId id="659" r:id="rId5"/>
    <p:sldId id="995" r:id="rId6"/>
    <p:sldId id="998" r:id="rId7"/>
    <p:sldId id="997" r:id="rId8"/>
    <p:sldId id="996" r:id="rId9"/>
  </p:sldIdLst>
  <p:sldSz cx="9906000" cy="6858000" type="A4"/>
  <p:notesSz cx="6858000" cy="9144000"/>
  <p:defaultTextStyle>
    <a:defPPr marL="0" marR="0" indent="0" algn="l" defTabSz="673547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26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29935" marR="29935" indent="0" algn="l" defTabSz="67354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84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ill Sans"/>
        <a:ea typeface="Gill Sans"/>
        <a:cs typeface="Gill Sans"/>
        <a:sym typeface="Gill Sans"/>
      </a:defRPr>
    </a:lvl1pPr>
    <a:lvl2pPr marL="29935" marR="29935" indent="252580" algn="l" defTabSz="67354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84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ill Sans"/>
        <a:ea typeface="Gill Sans"/>
        <a:cs typeface="Gill Sans"/>
        <a:sym typeface="Gill Sans"/>
      </a:defRPr>
    </a:lvl2pPr>
    <a:lvl3pPr marL="29935" marR="29935" indent="505160" algn="l" defTabSz="67354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84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ill Sans"/>
        <a:ea typeface="Gill Sans"/>
        <a:cs typeface="Gill Sans"/>
        <a:sym typeface="Gill Sans"/>
      </a:defRPr>
    </a:lvl3pPr>
    <a:lvl4pPr marL="29935" marR="29935" indent="757740" algn="l" defTabSz="67354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84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ill Sans"/>
        <a:ea typeface="Gill Sans"/>
        <a:cs typeface="Gill Sans"/>
        <a:sym typeface="Gill Sans"/>
      </a:defRPr>
    </a:lvl4pPr>
    <a:lvl5pPr marL="29935" marR="29935" indent="1010321" algn="l" defTabSz="67354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84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ill Sans"/>
        <a:ea typeface="Gill Sans"/>
        <a:cs typeface="Gill Sans"/>
        <a:sym typeface="Gill Sans"/>
      </a:defRPr>
    </a:lvl5pPr>
    <a:lvl6pPr marL="29935" marR="29935" indent="1262901" algn="l" defTabSz="67354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84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ill Sans"/>
        <a:ea typeface="Gill Sans"/>
        <a:cs typeface="Gill Sans"/>
        <a:sym typeface="Gill Sans"/>
      </a:defRPr>
    </a:lvl6pPr>
    <a:lvl7pPr marL="29935" marR="29935" indent="1515481" algn="l" defTabSz="67354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84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ill Sans"/>
        <a:ea typeface="Gill Sans"/>
        <a:cs typeface="Gill Sans"/>
        <a:sym typeface="Gill Sans"/>
      </a:defRPr>
    </a:lvl7pPr>
    <a:lvl8pPr marL="29935" marR="29935" indent="1768061" algn="l" defTabSz="67354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84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ill Sans"/>
        <a:ea typeface="Gill Sans"/>
        <a:cs typeface="Gill Sans"/>
        <a:sym typeface="Gill Sans"/>
      </a:defRPr>
    </a:lvl8pPr>
    <a:lvl9pPr marL="29935" marR="29935" indent="2020641" algn="l" defTabSz="67354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84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ill Sans"/>
        <a:ea typeface="Gill Sans"/>
        <a:cs typeface="Gill Sans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7"/>
    <p:restoredTop sz="94559"/>
  </p:normalViewPr>
  <p:slideViewPr>
    <p:cSldViewPr snapToGrid="0" snapToObjects="1">
      <p:cViewPr>
        <p:scale>
          <a:sx n="165" d="100"/>
          <a:sy n="165" d="100"/>
        </p:scale>
        <p:origin x="248" y="-1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2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26135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30322" latinLnBrk="0">
      <a:defRPr sz="1621">
        <a:latin typeface="Lucida Grande"/>
        <a:ea typeface="Lucida Grande"/>
        <a:cs typeface="Lucida Grande"/>
        <a:sym typeface="Lucida Grande"/>
      </a:defRPr>
    </a:lvl1pPr>
    <a:lvl2pPr indent="168387" defTabSz="430322" latinLnBrk="0">
      <a:defRPr sz="1621">
        <a:latin typeface="Lucida Grande"/>
        <a:ea typeface="Lucida Grande"/>
        <a:cs typeface="Lucida Grande"/>
        <a:sym typeface="Lucida Grande"/>
      </a:defRPr>
    </a:lvl2pPr>
    <a:lvl3pPr indent="336774" defTabSz="430322" latinLnBrk="0">
      <a:defRPr sz="1621">
        <a:latin typeface="Lucida Grande"/>
        <a:ea typeface="Lucida Grande"/>
        <a:cs typeface="Lucida Grande"/>
        <a:sym typeface="Lucida Grande"/>
      </a:defRPr>
    </a:lvl3pPr>
    <a:lvl4pPr indent="505160" defTabSz="430322" latinLnBrk="0">
      <a:defRPr sz="1621">
        <a:latin typeface="Lucida Grande"/>
        <a:ea typeface="Lucida Grande"/>
        <a:cs typeface="Lucida Grande"/>
        <a:sym typeface="Lucida Grande"/>
      </a:defRPr>
    </a:lvl4pPr>
    <a:lvl5pPr indent="673547" defTabSz="430322" latinLnBrk="0">
      <a:defRPr sz="1621">
        <a:latin typeface="Lucida Grande"/>
        <a:ea typeface="Lucida Grande"/>
        <a:cs typeface="Lucida Grande"/>
        <a:sym typeface="Lucida Grande"/>
      </a:defRPr>
    </a:lvl5pPr>
    <a:lvl6pPr indent="841934" defTabSz="430322" latinLnBrk="0">
      <a:defRPr sz="1621">
        <a:latin typeface="Lucida Grande"/>
        <a:ea typeface="Lucida Grande"/>
        <a:cs typeface="Lucida Grande"/>
        <a:sym typeface="Lucida Grande"/>
      </a:defRPr>
    </a:lvl6pPr>
    <a:lvl7pPr indent="1010321" defTabSz="430322" latinLnBrk="0">
      <a:defRPr sz="1621">
        <a:latin typeface="Lucida Grande"/>
        <a:ea typeface="Lucida Grande"/>
        <a:cs typeface="Lucida Grande"/>
        <a:sym typeface="Lucida Grande"/>
      </a:defRPr>
    </a:lvl7pPr>
    <a:lvl8pPr indent="1178707" defTabSz="430322" latinLnBrk="0">
      <a:defRPr sz="1621">
        <a:latin typeface="Lucida Grande"/>
        <a:ea typeface="Lucida Grande"/>
        <a:cs typeface="Lucida Grande"/>
        <a:sym typeface="Lucida Grande"/>
      </a:defRPr>
    </a:lvl8pPr>
    <a:lvl9pPr indent="1347094" defTabSz="430322" latinLnBrk="0">
      <a:defRPr sz="1621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40657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2018-11-27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610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2018-11-27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5854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2018-11-27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329" y="260650"/>
            <a:ext cx="1794200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78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2"/>
            <a:ext cx="6242843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353244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672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642974" y="1955803"/>
            <a:ext cx="5164190" cy="3780620"/>
          </a:xfrm>
        </p:spPr>
        <p:txBody>
          <a:bodyPr lIns="0" tIns="0" rIns="0" bIns="0">
            <a:noAutofit/>
          </a:bodyPr>
          <a:lstStyle>
            <a:lvl1pPr marL="342780" indent="-34278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2"/>
            <a:ext cx="6242843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723012" y="1955803"/>
            <a:ext cx="2685627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sv-SE" sz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53244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414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4" y="1955803"/>
            <a:ext cx="5164190" cy="3780620"/>
          </a:xfrm>
        </p:spPr>
        <p:txBody>
          <a:bodyPr lIns="0" tIns="0" rIns="0" bIns="0">
            <a:noAutofit/>
          </a:bodyPr>
          <a:lstStyle>
            <a:lvl1pPr marL="396761" marR="0" indent="-342780" algn="l" defTabSz="45703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7772" marR="0" indent="-233918" algn="l" defTabSz="45703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  <a:p>
            <a:pPr lvl="1"/>
            <a:r>
              <a:rPr lang="sv-SE" dirty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2971" y="2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Blue bullet page</a:t>
            </a:r>
          </a:p>
        </p:txBody>
      </p:sp>
      <p:cxnSp>
        <p:nvCxnSpPr>
          <p:cNvPr id="4" name="Rak 5"/>
          <p:cNvCxnSpPr/>
          <p:nvPr userDrawn="1"/>
        </p:nvCxnSpPr>
        <p:spPr>
          <a:xfrm>
            <a:off x="-353244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759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4" y="1955803"/>
            <a:ext cx="5164190" cy="3780620"/>
          </a:xfrm>
        </p:spPr>
        <p:txBody>
          <a:bodyPr lIns="0" tIns="0" rIns="0" bIns="0">
            <a:noAutofit/>
          </a:bodyPr>
          <a:lstStyle>
            <a:lvl1pPr marL="396761" marR="0" indent="-342780" algn="l" defTabSz="45703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772" marR="0" indent="-233918" algn="l" defTabSz="45703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  <a:p>
            <a:pPr lvl="1"/>
            <a:r>
              <a:rPr lang="sv-SE" dirty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2971" y="2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White bullet page</a:t>
            </a:r>
          </a:p>
        </p:txBody>
      </p:sp>
      <p:cxnSp>
        <p:nvCxnSpPr>
          <p:cNvPr id="4" name="Rak 5"/>
          <p:cNvCxnSpPr/>
          <p:nvPr userDrawn="1"/>
        </p:nvCxnSpPr>
        <p:spPr>
          <a:xfrm>
            <a:off x="-353244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584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7156" y="6"/>
            <a:ext cx="6573046" cy="144153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7499" y="1964946"/>
            <a:ext cx="7081099" cy="4038981"/>
          </a:xfrm>
        </p:spPr>
        <p:txBody>
          <a:bodyPr/>
          <a:lstStyle>
            <a:lvl1pPr marL="0" indent="0">
              <a:buNone/>
              <a:defRPr/>
            </a:lvl1pPr>
            <a:lvl2pPr marL="457039" indent="0">
              <a:buNone/>
              <a:defRPr/>
            </a:lvl2pPr>
            <a:lvl3pPr marL="914079" indent="0">
              <a:buNone/>
              <a:defRPr/>
            </a:lvl3pPr>
            <a:lvl4pPr marL="1371119" indent="0">
              <a:buNone/>
              <a:defRPr/>
            </a:lvl4pPr>
            <a:lvl5pPr marL="1828158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>
                <a:latin typeface="Calibri"/>
              </a:rPr>
              <a:pPr/>
              <a:t>11/27/18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53244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618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508" y="4406904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508" y="2906719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>
                <a:latin typeface="Calibri"/>
              </a:rPr>
              <a:pPr/>
              <a:t>11/27/18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53244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337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>
                <a:latin typeface="Calibri"/>
              </a:rPr>
              <a:pPr/>
              <a:t>11/27/18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53244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91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2018-11-27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831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4" y="1535115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8" indent="0">
              <a:buNone/>
              <a:defRPr sz="1600" b="1"/>
            </a:lvl5pPr>
            <a:lvl6pPr marL="2285198" indent="0">
              <a:buNone/>
              <a:defRPr sz="1600" b="1"/>
            </a:lvl6pPr>
            <a:lvl7pPr marL="2742238" indent="0">
              <a:buNone/>
              <a:defRPr sz="1600" b="1"/>
            </a:lvl7pPr>
            <a:lvl8pPr marL="3199277" indent="0">
              <a:buNone/>
              <a:defRPr sz="1600" b="1"/>
            </a:lvl8pPr>
            <a:lvl9pPr marL="365631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4" y="2174877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118" y="1535115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8" indent="0">
              <a:buNone/>
              <a:defRPr sz="1600" b="1"/>
            </a:lvl5pPr>
            <a:lvl6pPr marL="2285198" indent="0">
              <a:buNone/>
              <a:defRPr sz="1600" b="1"/>
            </a:lvl6pPr>
            <a:lvl7pPr marL="2742238" indent="0">
              <a:buNone/>
              <a:defRPr sz="1600" b="1"/>
            </a:lvl7pPr>
            <a:lvl8pPr marL="3199277" indent="0">
              <a:buNone/>
              <a:defRPr sz="1600" b="1"/>
            </a:lvl8pPr>
            <a:lvl9pPr marL="365631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118" y="2174877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>
                <a:latin typeface="Calibri"/>
              </a:rPr>
              <a:pPr/>
              <a:t>11/27/18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53244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193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>
                <a:latin typeface="Calibri"/>
              </a:rPr>
              <a:pPr/>
              <a:t>11/27/18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53244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989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>
                <a:latin typeface="Calibri"/>
              </a:rPr>
              <a:pPr/>
              <a:t>11/27/18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969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4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2974" y="273056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4" y="1435106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9" indent="0">
              <a:buNone/>
              <a:defRPr sz="1000"/>
            </a:lvl3pPr>
            <a:lvl4pPr marL="1371119" indent="0">
              <a:buNone/>
              <a:defRPr sz="900"/>
            </a:lvl4pPr>
            <a:lvl5pPr marL="1828158" indent="0">
              <a:buNone/>
              <a:defRPr sz="900"/>
            </a:lvl5pPr>
            <a:lvl6pPr marL="2285198" indent="0">
              <a:buNone/>
              <a:defRPr sz="900"/>
            </a:lvl6pPr>
            <a:lvl7pPr marL="2742238" indent="0">
              <a:buNone/>
              <a:defRPr sz="900"/>
            </a:lvl7pPr>
            <a:lvl8pPr marL="3199277" indent="0">
              <a:buNone/>
              <a:defRPr sz="900"/>
            </a:lvl8pPr>
            <a:lvl9pPr marL="3656317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>
                <a:latin typeface="Calibri"/>
              </a:rPr>
              <a:pPr/>
              <a:t>11/27/18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4703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645" y="4800604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9" indent="0">
              <a:buNone/>
              <a:defRPr sz="2400"/>
            </a:lvl3pPr>
            <a:lvl4pPr marL="1371119" indent="0">
              <a:buNone/>
              <a:defRPr sz="2000"/>
            </a:lvl4pPr>
            <a:lvl5pPr marL="1828158" indent="0">
              <a:buNone/>
              <a:defRPr sz="2000"/>
            </a:lvl5pPr>
            <a:lvl6pPr marL="2285198" indent="0">
              <a:buNone/>
              <a:defRPr sz="2000"/>
            </a:lvl6pPr>
            <a:lvl7pPr marL="2742238" indent="0">
              <a:buNone/>
              <a:defRPr sz="2000"/>
            </a:lvl7pPr>
            <a:lvl8pPr marL="3199277" indent="0">
              <a:buNone/>
              <a:defRPr sz="2000"/>
            </a:lvl8pPr>
            <a:lvl9pPr marL="3656317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645" y="5367342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9" indent="0">
              <a:buNone/>
              <a:defRPr sz="1000"/>
            </a:lvl3pPr>
            <a:lvl4pPr marL="1371119" indent="0">
              <a:buNone/>
              <a:defRPr sz="900"/>
            </a:lvl4pPr>
            <a:lvl5pPr marL="1828158" indent="0">
              <a:buNone/>
              <a:defRPr sz="900"/>
            </a:lvl5pPr>
            <a:lvl6pPr marL="2285198" indent="0">
              <a:buNone/>
              <a:defRPr sz="900"/>
            </a:lvl6pPr>
            <a:lvl7pPr marL="2742238" indent="0">
              <a:buNone/>
              <a:defRPr sz="900"/>
            </a:lvl7pPr>
            <a:lvl8pPr marL="3199277" indent="0">
              <a:buNone/>
              <a:defRPr sz="900"/>
            </a:lvl8pPr>
            <a:lvl9pPr marL="3656317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>
                <a:latin typeface="Calibri"/>
              </a:rPr>
              <a:pPr/>
              <a:t>11/27/18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53244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75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>
                <a:latin typeface="Calibri"/>
              </a:rPr>
              <a:pPr/>
              <a:t>11/27/18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5999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>
                <a:latin typeface="Calibri"/>
              </a:rPr>
              <a:pPr/>
              <a:t>11/27/18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194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5"/>
            <a:ext cx="9906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sv-SE" sz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986" y="362809"/>
            <a:ext cx="1872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>
                <a:latin typeface="Calibri"/>
              </a:rPr>
              <a:pPr/>
              <a:t>11/27/18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73985" y="130724"/>
            <a:ext cx="6814257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531137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129017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50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508" y="2906719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2018-11-27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1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2018-11-27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219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4" y="1535115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8" indent="0">
              <a:buNone/>
              <a:defRPr sz="1600" b="1"/>
            </a:lvl5pPr>
            <a:lvl6pPr marL="2285198" indent="0">
              <a:buNone/>
              <a:defRPr sz="1600" b="1"/>
            </a:lvl6pPr>
            <a:lvl7pPr marL="2742238" indent="0">
              <a:buNone/>
              <a:defRPr sz="1600" b="1"/>
            </a:lvl7pPr>
            <a:lvl8pPr marL="3199277" indent="0">
              <a:buNone/>
              <a:defRPr sz="1600" b="1"/>
            </a:lvl8pPr>
            <a:lvl9pPr marL="365631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4" y="2174877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118" y="1535115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8" indent="0">
              <a:buNone/>
              <a:defRPr sz="1600" b="1"/>
            </a:lvl5pPr>
            <a:lvl6pPr marL="2285198" indent="0">
              <a:buNone/>
              <a:defRPr sz="1600" b="1"/>
            </a:lvl6pPr>
            <a:lvl7pPr marL="2742238" indent="0">
              <a:buNone/>
              <a:defRPr sz="1600" b="1"/>
            </a:lvl7pPr>
            <a:lvl8pPr marL="3199277" indent="0">
              <a:buNone/>
              <a:defRPr sz="1600" b="1"/>
            </a:lvl8pPr>
            <a:lvl9pPr marL="365631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118" y="2174877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2018-11-27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094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2018-11-27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442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2018-11-27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255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4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2974" y="273056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4" y="1435106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9" indent="0">
              <a:buNone/>
              <a:defRPr sz="1000"/>
            </a:lvl3pPr>
            <a:lvl4pPr marL="1371119" indent="0">
              <a:buNone/>
              <a:defRPr sz="900"/>
            </a:lvl4pPr>
            <a:lvl5pPr marL="1828158" indent="0">
              <a:buNone/>
              <a:defRPr sz="900"/>
            </a:lvl5pPr>
            <a:lvl6pPr marL="2285198" indent="0">
              <a:buNone/>
              <a:defRPr sz="900"/>
            </a:lvl6pPr>
            <a:lvl7pPr marL="2742238" indent="0">
              <a:buNone/>
              <a:defRPr sz="900"/>
            </a:lvl7pPr>
            <a:lvl8pPr marL="3199277" indent="0">
              <a:buNone/>
              <a:defRPr sz="900"/>
            </a:lvl8pPr>
            <a:lvl9pPr marL="3656317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2018-11-27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459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645" y="4800604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9" indent="0">
              <a:buNone/>
              <a:defRPr sz="2400"/>
            </a:lvl3pPr>
            <a:lvl4pPr marL="1371119" indent="0">
              <a:buNone/>
              <a:defRPr sz="2000"/>
            </a:lvl4pPr>
            <a:lvl5pPr marL="1828158" indent="0">
              <a:buNone/>
              <a:defRPr sz="2000"/>
            </a:lvl5pPr>
            <a:lvl6pPr marL="2285198" indent="0">
              <a:buNone/>
              <a:defRPr sz="2000"/>
            </a:lvl6pPr>
            <a:lvl7pPr marL="2742238" indent="0">
              <a:buNone/>
              <a:defRPr sz="2000"/>
            </a:lvl7pPr>
            <a:lvl8pPr marL="3199277" indent="0">
              <a:buNone/>
              <a:defRPr sz="2000"/>
            </a:lvl8pPr>
            <a:lvl9pPr marL="3656317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645" y="5367342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9" indent="0">
              <a:buNone/>
              <a:defRPr sz="1000"/>
            </a:lvl3pPr>
            <a:lvl4pPr marL="1371119" indent="0">
              <a:buNone/>
              <a:defRPr sz="900"/>
            </a:lvl4pPr>
            <a:lvl5pPr marL="1828158" indent="0">
              <a:buNone/>
              <a:defRPr sz="900"/>
            </a:lvl5pPr>
            <a:lvl6pPr marL="2285198" indent="0">
              <a:buNone/>
              <a:defRPr sz="900"/>
            </a:lvl6pPr>
            <a:lvl7pPr marL="2742238" indent="0">
              <a:buNone/>
              <a:defRPr sz="900"/>
            </a:lvl7pPr>
            <a:lvl8pPr marL="3199277" indent="0">
              <a:buNone/>
              <a:defRPr sz="900"/>
            </a:lvl8pPr>
            <a:lvl9pPr marL="3656317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2018-11-27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317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12" tIns="45706" rIns="91412" bIns="45706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12" tIns="45706" rIns="91412" bIns="45706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95303" y="6356355"/>
            <a:ext cx="23114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678A-D05F-FD42-9890-CCECCD9C8C54}" type="datetimeFigureOut">
              <a:rPr lang="sv-SE" smtClean="0"/>
              <a:t>2018-11-27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384551" y="6356355"/>
            <a:ext cx="31369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099301" y="6356355"/>
            <a:ext cx="23114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362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4570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0" indent="-342780" algn="l" defTabSz="45703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9" indent="-285649" algn="l" defTabSz="45703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9" indent="-228519" algn="l" defTabSz="4570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8" indent="-228519" algn="l" defTabSz="45703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8" indent="-228519" algn="l" defTabSz="45703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7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7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7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5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7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7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42976" y="1964946"/>
            <a:ext cx="70810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95303" y="6356355"/>
            <a:ext cx="23114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8F5C681F-1FB5-764D-BC0F-BB7944416E1E}" type="datetime1">
              <a:rPr lang="en-US" smtClean="0">
                <a:latin typeface="Calibri"/>
              </a:rPr>
              <a:pPr/>
              <a:t>11/27/18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384551" y="6356355"/>
            <a:ext cx="31369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099301" y="6356355"/>
            <a:ext cx="23114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sv-SE" sz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556" y="378765"/>
            <a:ext cx="147314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642971" y="2"/>
            <a:ext cx="6242843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52589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hf sldNum="0" hdr="0" ftr="0" dt="0"/>
  <p:txStyles>
    <p:titleStyle>
      <a:lvl1pPr algn="l" defTabSz="457039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039" rtl="0" eaLnBrk="1" latinLnBrk="0" hangingPunct="1">
        <a:lnSpc>
          <a:spcPts val="2399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039" indent="0" algn="l" defTabSz="45703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079" indent="0" algn="l" defTabSz="45703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119" indent="0" algn="l" defTabSz="45703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158" indent="0" algn="l" defTabSz="45703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3717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7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7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5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7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7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1278" y="1980295"/>
            <a:ext cx="7103444" cy="1470025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rgbClr val="FFFFFF"/>
                </a:solidFill>
              </a:rPr>
              <a:t>Near Ambient </a:t>
            </a:r>
            <a:r>
              <a:rPr lang="sv-SE" sz="4000" dirty="0" err="1">
                <a:solidFill>
                  <a:srgbClr val="FFFFFF"/>
                </a:solidFill>
              </a:rPr>
              <a:t>Temperature</a:t>
            </a:r>
            <a:r>
              <a:rPr lang="sv-SE" sz="4000" dirty="0">
                <a:solidFill>
                  <a:srgbClr val="FFFFFF"/>
                </a:solidFill>
              </a:rPr>
              <a:t> Control &amp; </a:t>
            </a:r>
            <a:r>
              <a:rPr lang="sv-SE" sz="4000" dirty="0" err="1">
                <a:solidFill>
                  <a:srgbClr val="FFFFFF"/>
                </a:solidFill>
              </a:rPr>
              <a:t>Humidity</a:t>
            </a:r>
            <a:r>
              <a:rPr lang="sv-SE" sz="4000" dirty="0">
                <a:solidFill>
                  <a:srgbClr val="FFFFFF"/>
                </a:solidFill>
              </a:rPr>
              <a:t> Control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0" y="5949282"/>
            <a:ext cx="4572000" cy="603232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pPr marL="0" marR="0" algn="ctr" defTabSz="457039" hangingPunct="1">
              <a:lnSpc>
                <a:spcPct val="120000"/>
              </a:lnSpc>
            </a:pPr>
            <a:r>
              <a:rPr lang="en-GB" sz="1600" kern="1200" dirty="0">
                <a:solidFill>
                  <a:srgbClr val="FFFFFF"/>
                </a:solidFill>
                <a:uFillTx/>
                <a:latin typeface="Calibri"/>
                <a:ea typeface="+mn-ea"/>
                <a:cs typeface="+mn-cs"/>
              </a:rPr>
              <a:t>www.europeanspallationsource.se</a:t>
            </a:r>
          </a:p>
          <a:p>
            <a:pPr marL="0" marR="0" algn="ctr" defTabSz="457039" hangingPunct="1"/>
            <a:fld id="{BBFA6683-B7D4-2048-84A5-DC897BFBCAED}" type="datetime3">
              <a:rPr lang="sv-SE" sz="1400" kern="1200">
                <a:solidFill>
                  <a:srgbClr val="FFFFFF"/>
                </a:solidFill>
                <a:uFillTx/>
                <a:latin typeface="Calibri"/>
                <a:ea typeface="+mn-ea"/>
                <a:cs typeface="+mn-cs"/>
              </a:rPr>
              <a:pPr marL="0" marR="0" algn="ctr" defTabSz="457039" hangingPunct="1"/>
              <a:t>18-11-27</a:t>
            </a:fld>
            <a:endParaRPr lang="en-GB" sz="1400" kern="1200" dirty="0">
              <a:solidFill>
                <a:srgbClr val="FFFFFF"/>
              </a:solidFill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20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“near ambient”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9EE247-277B-494E-9C25-174384B9C6E1}"/>
              </a:ext>
            </a:extLst>
          </p:cNvPr>
          <p:cNvSpPr txBox="1"/>
          <p:nvPr/>
        </p:nvSpPr>
        <p:spPr>
          <a:xfrm>
            <a:off x="317634" y="1665169"/>
            <a:ext cx="93172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7135" indent="-457200">
              <a:buFont typeface="Arial" panose="020B0604020202020204" pitchFamily="34" charset="0"/>
              <a:buChar char="•"/>
            </a:pPr>
            <a:r>
              <a:rPr lang="en-GB" sz="2000" dirty="0"/>
              <a:t>~ -10 C to 150 C</a:t>
            </a:r>
          </a:p>
          <a:p>
            <a:pPr marL="487135" indent="-457200">
              <a:buFont typeface="Arial" panose="020B0604020202020204" pitchFamily="34" charset="0"/>
              <a:buChar char="•"/>
            </a:pPr>
            <a:r>
              <a:rPr lang="en-GB" sz="2000" dirty="0"/>
              <a:t>~ 0.1 C control precision &amp; readout accuracy</a:t>
            </a:r>
          </a:p>
          <a:p>
            <a:pPr marL="487135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87135" indent="-457200">
              <a:buFont typeface="Arial" panose="020B0604020202020204" pitchFamily="34" charset="0"/>
              <a:buChar char="•"/>
            </a:pPr>
            <a:r>
              <a:rPr lang="en-GB" sz="2000" dirty="0"/>
              <a:t>Applies to *any* SE that needs this control, but mainly thinking of “sample changers” for SANS – i.e. multiple cuvettes mounted in </a:t>
            </a:r>
            <a:r>
              <a:rPr lang="en-GB" sz="2000" dirty="0" err="1"/>
              <a:t>thermostatted</a:t>
            </a:r>
            <a:r>
              <a:rPr lang="en-GB" sz="2000" dirty="0"/>
              <a:t> holders.</a:t>
            </a:r>
          </a:p>
          <a:p>
            <a:pPr marL="487135" indent="-457200">
              <a:buFont typeface="Arial" panose="020B0604020202020204" pitchFamily="34" charset="0"/>
              <a:buChar char="•"/>
            </a:pPr>
            <a:r>
              <a:rPr lang="en-GB" sz="2000" dirty="0"/>
              <a:t>Reflectometry – need T control in this range for Solid-Liquid / Air-Liquid / Liquid-Liquid cells</a:t>
            </a:r>
          </a:p>
          <a:p>
            <a:pPr marL="487135" indent="-457200">
              <a:buFont typeface="Arial" panose="020B0604020202020204" pitchFamily="34" charset="0"/>
              <a:buChar char="•"/>
            </a:pPr>
            <a:r>
              <a:rPr lang="en-GB" sz="2000" dirty="0"/>
              <a:t>Needs temp feedback/control from both </a:t>
            </a:r>
            <a:r>
              <a:rPr lang="en-GB" sz="2000" dirty="0" err="1"/>
              <a:t>thermostatting</a:t>
            </a:r>
            <a:r>
              <a:rPr lang="en-GB" sz="2000" dirty="0"/>
              <a:t> block and ”sample”</a:t>
            </a:r>
          </a:p>
          <a:p>
            <a:pPr marL="487135" indent="-457200">
              <a:buFont typeface="Arial" panose="020B0604020202020204" pitchFamily="34" charset="0"/>
              <a:buChar char="•"/>
            </a:pPr>
            <a:r>
              <a:rPr lang="en-GB" sz="2000" dirty="0"/>
              <a:t>Independent control of each sample is sometimes needed for SANS and always for reflectometry</a:t>
            </a:r>
          </a:p>
          <a:p>
            <a:pPr marL="487135" indent="-457200">
              <a:buFont typeface="Arial" panose="020B0604020202020204" pitchFamily="34" charset="0"/>
              <a:buChar char="•"/>
            </a:pPr>
            <a:r>
              <a:rPr lang="en-GB" sz="2000" dirty="0"/>
              <a:t>Traditionally done by contact heating from metal block with channels for flow of cooling/heating fluid and inserts for cartridge heaters.</a:t>
            </a:r>
          </a:p>
          <a:p>
            <a:pPr marL="487135" indent="-457200">
              <a:buFont typeface="Arial" panose="020B0604020202020204" pitchFamily="34" charset="0"/>
              <a:buChar char="•"/>
            </a:pPr>
            <a:r>
              <a:rPr lang="en-GB" sz="2000" dirty="0"/>
              <a:t>Peltier devices can be used in some circumstances</a:t>
            </a:r>
          </a:p>
          <a:p>
            <a:pPr marL="487135" indent="-457200">
              <a:buFont typeface="Arial" panose="020B0604020202020204" pitchFamily="34" charset="0"/>
              <a:buChar char="•"/>
            </a:pPr>
            <a:r>
              <a:rPr lang="en-GB" sz="2000" dirty="0"/>
              <a:t>Humidity control needed to go below dewpoint!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955742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Environment Reference Suite for LSS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706CF0-BDC9-FE41-A2F0-780FC86F7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572"/>
            <a:ext cx="9906000" cy="242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9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551E9-104C-D74D-A6BB-0A920CF62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Humidity chambers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2D92FA-B54F-E640-BC9F-7ACECF955BA5}"/>
              </a:ext>
            </a:extLst>
          </p:cNvPr>
          <p:cNvSpPr txBox="1"/>
          <p:nvPr/>
        </p:nvSpPr>
        <p:spPr>
          <a:xfrm>
            <a:off x="340963" y="1681566"/>
            <a:ext cx="28981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spec do we need?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T range?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RH range?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Sample types?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Other vapours than water?</a:t>
            </a:r>
          </a:p>
          <a:p>
            <a:endParaRPr lang="en-GB" sz="2000" dirty="0"/>
          </a:p>
          <a:p>
            <a:r>
              <a:rPr lang="en-GB" sz="2000" dirty="0"/>
              <a:t>Principles of operation: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Salt Solution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T controlled water troughs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Gas flow/dewpoint generator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2000" dirty="0"/>
              <a:t>Problems</a:t>
            </a:r>
            <a:r>
              <a:rPr lang="en-GB" sz="1600" dirty="0"/>
              <a:t>: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T control of all surfaces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T control of sample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T control of vapour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Measurement of RH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Condensation (T control)</a:t>
            </a:r>
          </a:p>
          <a:p>
            <a:endParaRPr lang="en-GB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BFEEE6-71EF-4743-BBCB-06AAD7582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05" y="1627321"/>
            <a:ext cx="6011939" cy="48199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C00375-7878-9248-8134-2B49829127B7}"/>
              </a:ext>
            </a:extLst>
          </p:cNvPr>
          <p:cNvSpPr txBox="1"/>
          <p:nvPr/>
        </p:nvSpPr>
        <p:spPr>
          <a:xfrm>
            <a:off x="7944120" y="5463152"/>
            <a:ext cx="687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NCNR</a:t>
            </a:r>
          </a:p>
        </p:txBody>
      </p:sp>
    </p:spTree>
    <p:extLst>
      <p:ext uri="{BB962C8B-B14F-4D97-AF65-F5344CB8AC3E}">
        <p14:creationId xmlns:p14="http://schemas.microsoft.com/office/powerpoint/2010/main" val="2592743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1D5DCF-7F74-2C42-9A45-E27137FA6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74" y="1681566"/>
            <a:ext cx="6175957" cy="4726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A2AEC6-8725-5745-99E7-B8CCF59CD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Humidity Chambers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314CED-EDE9-1047-BC1C-97446A40D5F6}"/>
              </a:ext>
            </a:extLst>
          </p:cNvPr>
          <p:cNvSpPr txBox="1"/>
          <p:nvPr/>
        </p:nvSpPr>
        <p:spPr>
          <a:xfrm>
            <a:off x="8240030" y="5860987"/>
            <a:ext cx="118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HZB - ILL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1F3EAF-9CAF-9D41-B349-0805B43928E5}"/>
              </a:ext>
            </a:extLst>
          </p:cNvPr>
          <p:cNvSpPr txBox="1"/>
          <p:nvPr/>
        </p:nvSpPr>
        <p:spPr>
          <a:xfrm>
            <a:off x="340963" y="1681566"/>
            <a:ext cx="28981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spec do we need?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T range?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RH range?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Sample types?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Other vapours than water?</a:t>
            </a:r>
          </a:p>
          <a:p>
            <a:endParaRPr lang="en-GB" sz="2000" dirty="0"/>
          </a:p>
          <a:p>
            <a:r>
              <a:rPr lang="en-GB" sz="2000" dirty="0"/>
              <a:t>Principles of operation: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Salt Solution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T controlled water troughs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Gas flow/dewpoint generator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2000" dirty="0"/>
              <a:t>Problems</a:t>
            </a:r>
            <a:r>
              <a:rPr lang="en-GB" sz="1600" dirty="0"/>
              <a:t>: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T control of all surfaces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T control of sample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T control of vapour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Measurement of RH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Condensation (T control)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7674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551E9-104C-D74D-A6BB-0A920CF62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Humidity chambers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8E395-A264-D644-B851-CD6582E71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6" y="1596326"/>
            <a:ext cx="5937083" cy="3576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3C7D84-85EB-394D-8D49-EE921A3C29AC}"/>
              </a:ext>
            </a:extLst>
          </p:cNvPr>
          <p:cNvSpPr txBox="1"/>
          <p:nvPr/>
        </p:nvSpPr>
        <p:spPr>
          <a:xfrm>
            <a:off x="340963" y="1681566"/>
            <a:ext cx="28981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spec do we need?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T range?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RH range?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Sample types?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Other vapours than water?</a:t>
            </a:r>
          </a:p>
          <a:p>
            <a:endParaRPr lang="en-GB" sz="2000" dirty="0"/>
          </a:p>
          <a:p>
            <a:r>
              <a:rPr lang="en-GB" sz="2000" dirty="0"/>
              <a:t>Principles of operation: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Salt Solution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T controlled water troughs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Gas flow/dewpoint generator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2000" dirty="0"/>
              <a:t>Problems</a:t>
            </a:r>
            <a:r>
              <a:rPr lang="en-GB" sz="1600" dirty="0"/>
              <a:t>: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T control of all surfaces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T control of sample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T control of vapour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Measurement of RH</a:t>
            </a:r>
          </a:p>
          <a:p>
            <a:pPr marL="315685" indent="-285750">
              <a:buFont typeface="Arial" panose="020B0604020202020204" pitchFamily="34" charset="0"/>
              <a:buChar char="•"/>
            </a:pPr>
            <a:r>
              <a:rPr lang="en-GB" sz="1600" dirty="0"/>
              <a:t>Condensation (T control)</a:t>
            </a:r>
          </a:p>
          <a:p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EBE694-824C-7F49-B4EB-D69DD0BD3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28" y="4477952"/>
            <a:ext cx="4966348" cy="197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12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Environment Reference Suite for LSS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06CAA-0138-1A46-9B1A-0D665A938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7591"/>
            <a:ext cx="9906000" cy="96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6724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ahoma"/>
        <a:ea typeface="Tahoma"/>
        <a:cs typeface="Tahoma"/>
      </a:majorFont>
      <a:minorFont>
        <a:latin typeface="Tahoma"/>
        <a:ea typeface="Tahoma"/>
        <a:cs typeface="Tahom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5844</TotalTime>
  <Words>346</Words>
  <Application>Microsoft Macintosh PowerPoint</Application>
  <PresentationFormat>A4 Paper (210x297 mm)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Gill Sans</vt:lpstr>
      <vt:lpstr>Lucida Grande</vt:lpstr>
      <vt:lpstr>Wingdings</vt:lpstr>
      <vt:lpstr>Anpassad formgivning</vt:lpstr>
      <vt:lpstr>5_Office-tema</vt:lpstr>
      <vt:lpstr>Near Ambient Temperature Control &amp; Humidity Control</vt:lpstr>
      <vt:lpstr>What is “near ambient”</vt:lpstr>
      <vt:lpstr>Sample Environment Reference Suite for LSS</vt:lpstr>
      <vt:lpstr>Humidity chambers</vt:lpstr>
      <vt:lpstr>Humidity Chambers</vt:lpstr>
      <vt:lpstr>Humidity chambers</vt:lpstr>
      <vt:lpstr>Sample Environment Reference Suite for LSS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 to Neutron Scattering</dc:title>
  <cp:lastModifiedBy>Andrew Jackson</cp:lastModifiedBy>
  <cp:revision>98</cp:revision>
  <dcterms:modified xsi:type="dcterms:W3CDTF">2018-11-27T11:11:40Z</dcterms:modified>
</cp:coreProperties>
</file>