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4"/>
  </p:notesMasterIdLst>
  <p:sldIdLst>
    <p:sldId id="259" r:id="rId2"/>
    <p:sldId id="272" r:id="rId3"/>
    <p:sldId id="424" r:id="rId4"/>
    <p:sldId id="273" r:id="rId5"/>
    <p:sldId id="427" r:id="rId6"/>
    <p:sldId id="274" r:id="rId7"/>
    <p:sldId id="275" r:id="rId8"/>
    <p:sldId id="422" r:id="rId9"/>
    <p:sldId id="426" r:id="rId10"/>
    <p:sldId id="421" r:id="rId11"/>
    <p:sldId id="428" r:id="rId12"/>
    <p:sldId id="425" r:id="rId13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4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86" autoAdjust="0"/>
    <p:restoredTop sz="94801" autoAdjust="0"/>
  </p:normalViewPr>
  <p:slideViewPr>
    <p:cSldViewPr>
      <p:cViewPr varScale="1">
        <p:scale>
          <a:sx n="89" d="100"/>
          <a:sy n="89" d="100"/>
        </p:scale>
        <p:origin x="1640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55" d="100"/>
          <a:sy n="155" d="100"/>
        </p:scale>
        <p:origin x="-6728" y="-10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9F57FC-B3FF-4DF2-9417-962901C07B3B}" type="datetimeFigureOut">
              <a:rPr lang="sv-SE" smtClean="0"/>
              <a:t>2018-11-27</a:t>
            </a:fld>
            <a:endParaRPr lang="sv-SE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1A53A7-64CD-4D0E-AAE8-1AC9C79D7085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84655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566695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/>
              <a:t>Click to edit Master subtitle style</a:t>
            </a:r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7AC81-318B-4D49-A602-9E30227C87EC}" type="datetime1">
              <a:rPr lang="en-GB" noProof="0" smtClean="0"/>
              <a:t>27/11/2018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  <p:pic>
        <p:nvPicPr>
          <p:cNvPr id="7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260648"/>
            <a:ext cx="1656184" cy="886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884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99CB0-346B-43FA-9EE6-F90C3F3BC0BA}" type="datetime1">
              <a:rPr lang="en-GB" noProof="0" smtClean="0"/>
              <a:t>27/11/2018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  <p:pic>
        <p:nvPicPr>
          <p:cNvPr id="8" name="Bildobjekt 5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008" y="319530"/>
            <a:ext cx="1370480" cy="73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099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66B7F-8271-49DA-A25A-F4BB9F476347}" type="datetime1">
              <a:rPr lang="en-GB" noProof="0" smtClean="0"/>
              <a:t>27/11/2018</a:t>
            </a:fld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  <p:pic>
        <p:nvPicPr>
          <p:cNvPr id="9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662" y="260648"/>
            <a:ext cx="1359826" cy="727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83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D23FA-05C4-4CC1-B281-2F815585BC1C}" type="datetime1">
              <a:rPr lang="en-GB" noProof="0" smtClean="0"/>
              <a:t>27/11/2018</a:t>
            </a:fld>
            <a:endParaRPr lang="en-GB" noProof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10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>
              <a:solidFill>
                <a:srgbClr val="0094C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740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391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03233B-D569-4A6E-878F-CDE152514C47}" type="datetime1">
              <a:rPr lang="en-GB" noProof="0" smtClean="0"/>
              <a:t>27/11/2018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806408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tif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tif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000" dirty="0"/>
              <a:t>Solid-liquid and flow cells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GB" sz="2000" dirty="0">
                <a:solidFill>
                  <a:schemeClr val="bg1"/>
                </a:solidFill>
              </a:rPr>
              <a:t>Tom Arnold</a:t>
            </a:r>
          </a:p>
          <a:p>
            <a:r>
              <a:rPr lang="en-GB" sz="2000" dirty="0">
                <a:solidFill>
                  <a:schemeClr val="bg1"/>
                </a:solidFill>
              </a:rPr>
              <a:t>FREIA Instrument Scientist</a:t>
            </a:r>
          </a:p>
        </p:txBody>
      </p:sp>
      <p:sp>
        <p:nvSpPr>
          <p:cNvPr id="4" name="Rectangle 3"/>
          <p:cNvSpPr/>
          <p:nvPr/>
        </p:nvSpPr>
        <p:spPr>
          <a:xfrm>
            <a:off x="2286000" y="5949280"/>
            <a:ext cx="4572000" cy="60324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GB" sz="1600">
                <a:solidFill>
                  <a:srgbClr val="FFFFFF"/>
                </a:solidFill>
              </a:rPr>
              <a:t>www.europeanspallationsource.se</a:t>
            </a:r>
          </a:p>
          <a:p>
            <a:pPr algn="ctr"/>
            <a:fld id="{656E358F-28A8-D04A-99E6-206C49444CD4}" type="datetime3">
              <a:rPr lang="en-GB" sz="1400" smtClean="0">
                <a:solidFill>
                  <a:srgbClr val="FFFFFF"/>
                </a:solidFill>
              </a:rPr>
              <a:t>27 November, 2018</a:t>
            </a:fld>
            <a:endParaRPr lang="en-GB" sz="14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67938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X-ray compatibility? </a:t>
            </a:r>
            <a:br>
              <a:rPr lang="en-GB" dirty="0"/>
            </a:br>
            <a:r>
              <a:rPr lang="en-GB" dirty="0"/>
              <a:t>Collaboration with Max IV?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Lipids at Silicon-water interface </a:t>
            </a:r>
          </a:p>
          <a:p>
            <a:pPr lvl="1"/>
            <a:r>
              <a:rPr lang="en-GB" dirty="0"/>
              <a:t>with a small volume flow cell (1-2cc max)</a:t>
            </a:r>
          </a:p>
        </p:txBody>
      </p:sp>
      <p:pic>
        <p:nvPicPr>
          <p:cNvPr id="33794" name="Picture 2" descr="U:\Research\Experiments\x-ray experiments\DIAMOND\I07\2012_March\reflectivitygraph.jpg"/>
          <p:cNvPicPr>
            <a:picLocks noChangeAspect="1" noChangeArrowheads="1"/>
          </p:cNvPicPr>
          <p:nvPr/>
        </p:nvPicPr>
        <p:blipFill>
          <a:blip r:embed="rId2" cstate="print"/>
          <a:srcRect r="23862"/>
          <a:stretch>
            <a:fillRect/>
          </a:stretch>
        </p:blipFill>
        <p:spPr bwMode="auto">
          <a:xfrm>
            <a:off x="4510407" y="2955299"/>
            <a:ext cx="3440623" cy="3128657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5176033" y="3022837"/>
            <a:ext cx="32869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1:1 DPPC/DOPC </a:t>
            </a:r>
            <a:r>
              <a:rPr lang="en-GB" sz="2000" dirty="0" err="1"/>
              <a:t>bilayer</a:t>
            </a:r>
            <a:r>
              <a:rPr lang="en-GB" sz="2000" dirty="0"/>
              <a:t> at Silicon-Water </a:t>
            </a:r>
          </a:p>
          <a:p>
            <a:r>
              <a:rPr lang="en-GB" sz="2000" dirty="0"/>
              <a:t>(with and without </a:t>
            </a:r>
            <a:r>
              <a:rPr lang="en-GB" sz="2000" dirty="0" err="1"/>
              <a:t>NaCl</a:t>
            </a:r>
            <a:r>
              <a:rPr lang="en-GB" sz="2000" dirty="0"/>
              <a:t>)</a:t>
            </a:r>
          </a:p>
        </p:txBody>
      </p:sp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2530" y="2712203"/>
            <a:ext cx="4305826" cy="1740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0443" y="4445496"/>
            <a:ext cx="4319048" cy="1878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8598981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70DE27-826E-C645-8792-DC405ACBAF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Sample Changer Considerations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4D7B45-ED36-E24F-AE19-D5443C7F57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Orientation &amp; mounting?</a:t>
            </a:r>
          </a:p>
          <a:p>
            <a:pPr lvl="1"/>
            <a:r>
              <a:rPr lang="en-GB" dirty="0"/>
              <a:t>Number of cells required</a:t>
            </a:r>
          </a:p>
          <a:p>
            <a:r>
              <a:rPr lang="en-GB" dirty="0"/>
              <a:t>Space constraints</a:t>
            </a:r>
          </a:p>
          <a:p>
            <a:r>
              <a:rPr lang="en-GB" dirty="0"/>
              <a:t>HPLC / syringe pumps / switches</a:t>
            </a:r>
          </a:p>
          <a:p>
            <a:r>
              <a:rPr lang="en-GB" dirty="0"/>
              <a:t>Supply / Drains / Hazardous waste</a:t>
            </a:r>
          </a:p>
          <a:p>
            <a:pPr lvl="1"/>
            <a:r>
              <a:rPr lang="en-GB" dirty="0"/>
              <a:t>Volume</a:t>
            </a:r>
          </a:p>
          <a:p>
            <a:pPr lvl="1"/>
            <a:r>
              <a:rPr lang="en-GB" dirty="0"/>
              <a:t>Chemical resistance / fumes / activation</a:t>
            </a:r>
          </a:p>
          <a:p>
            <a:r>
              <a:rPr lang="en-GB" dirty="0"/>
              <a:t>Auto-alignment &amp; scripting to avoid human error</a:t>
            </a:r>
          </a:p>
          <a:p>
            <a:r>
              <a:rPr lang="en-GB" dirty="0"/>
              <a:t>Adaptations for complementary techniques</a:t>
            </a:r>
          </a:p>
          <a:p>
            <a:pPr lvl="1"/>
            <a:r>
              <a:rPr lang="en-GB" dirty="0"/>
              <a:t>Interface with other kit?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8C2984-D03C-714D-9C4A-814AB52B89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11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3206811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70DE27-826E-C645-8792-DC405ACBAF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Solid-Liquid Cell Considerations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4D7B45-ED36-E24F-AE19-D5443C7F57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21275"/>
          </a:xfrm>
        </p:spPr>
        <p:txBody>
          <a:bodyPr>
            <a:normAutofit fontScale="92500" lnSpcReduction="20000"/>
          </a:bodyPr>
          <a:lstStyle/>
          <a:p>
            <a:r>
              <a:rPr lang="en-GB" dirty="0"/>
              <a:t>What should ESS provide &amp; what should users provide?</a:t>
            </a:r>
          </a:p>
          <a:p>
            <a:r>
              <a:rPr lang="en-GB" dirty="0"/>
              <a:t>Orientation &amp; mounting?</a:t>
            </a:r>
          </a:p>
          <a:p>
            <a:r>
              <a:rPr lang="en-GB" dirty="0"/>
              <a:t>Footprint / Volume?</a:t>
            </a:r>
          </a:p>
          <a:p>
            <a:r>
              <a:rPr lang="en-GB" dirty="0"/>
              <a:t>Fluid flow &amp; exchange?</a:t>
            </a:r>
          </a:p>
          <a:p>
            <a:r>
              <a:rPr lang="en-GB" dirty="0"/>
              <a:t>Shielding &amp; Activation?</a:t>
            </a:r>
          </a:p>
          <a:p>
            <a:r>
              <a:rPr lang="en-GB" dirty="0"/>
              <a:t>Materials? Substrates?</a:t>
            </a:r>
          </a:p>
          <a:p>
            <a:r>
              <a:rPr lang="en-GB" dirty="0"/>
              <a:t>Adaptations for complementary techniques</a:t>
            </a:r>
          </a:p>
          <a:p>
            <a:pPr lvl="1"/>
            <a:r>
              <a:rPr lang="en-GB" dirty="0"/>
              <a:t>Stirring / mixing</a:t>
            </a:r>
          </a:p>
          <a:p>
            <a:pPr lvl="1"/>
            <a:r>
              <a:rPr lang="en-GB" dirty="0"/>
              <a:t>Electrical contacts</a:t>
            </a:r>
          </a:p>
          <a:p>
            <a:pPr lvl="1"/>
            <a:r>
              <a:rPr lang="en-GB" dirty="0"/>
              <a:t>UV/visible/IR</a:t>
            </a:r>
          </a:p>
          <a:p>
            <a:pPr lvl="1"/>
            <a:r>
              <a:rPr lang="en-GB" dirty="0"/>
              <a:t>High liquid pressure?</a:t>
            </a:r>
          </a:p>
          <a:p>
            <a:pPr lvl="1"/>
            <a:r>
              <a:rPr lang="en-GB" dirty="0"/>
              <a:t>In-line analysis (QCM  etc)</a:t>
            </a:r>
          </a:p>
          <a:p>
            <a:pPr lvl="1"/>
            <a:r>
              <a:rPr lang="en-GB" dirty="0"/>
              <a:t>X-ray reflectometry?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8C2984-D03C-714D-9C4A-814AB52B89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12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59064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29EC94-9CB8-EC44-AAE8-0A0924EC23D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SANS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7983D56-1FA6-6E43-8CD7-E1CC67C8C1C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00003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4A4245-A21C-8447-BC35-61B079E66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Liquid handling for SANS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14F584-3F66-214F-95F8-833055DD80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Off the shelf items</a:t>
            </a:r>
          </a:p>
          <a:p>
            <a:pPr lvl="1"/>
            <a:r>
              <a:rPr lang="en-GB" dirty="0"/>
              <a:t>Stop-flow / flow-through cells</a:t>
            </a:r>
          </a:p>
          <a:p>
            <a:pPr lvl="1"/>
            <a:r>
              <a:rPr lang="en-GB" dirty="0"/>
              <a:t>Microfluidics</a:t>
            </a:r>
          </a:p>
          <a:p>
            <a:pPr lvl="1"/>
            <a:r>
              <a:rPr lang="en-GB" dirty="0"/>
              <a:t>HPLC  &amp; syringe pump</a:t>
            </a:r>
          </a:p>
          <a:p>
            <a:r>
              <a:rPr lang="en-GB" dirty="0"/>
              <a:t>Integration with a sample changer?</a:t>
            </a:r>
          </a:p>
          <a:p>
            <a:r>
              <a:rPr lang="en-GB" dirty="0"/>
              <a:t>Anything else needed?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FC9A96-9E3E-8F45-94F2-42758E4C15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3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41799038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24C9D-F589-0144-B8C7-A8B365BD9C2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Reflectometry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441080-CB7E-E148-9E98-0FC3A33275D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14523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8A4325-66FE-034A-9DA0-995FE3E772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Sample Changers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2F5CE37-4352-8C42-AFD6-FA0640E387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9482" y="2195512"/>
            <a:ext cx="7993743" cy="4525963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4CF8A3-0DC0-DB40-90DD-C6A1ACB02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5</a:t>
            </a:fld>
            <a:endParaRPr lang="en-GB" noProof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A517DE3-96BF-9141-8304-6D6125BAADB9}"/>
              </a:ext>
            </a:extLst>
          </p:cNvPr>
          <p:cNvSpPr txBox="1"/>
          <p:nvPr/>
        </p:nvSpPr>
        <p:spPr>
          <a:xfrm>
            <a:off x="5508104" y="5733256"/>
            <a:ext cx="27381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solidFill>
                  <a:schemeClr val="bg1"/>
                </a:solidFill>
              </a:rPr>
              <a:t>Simple translation stage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CCB91F3-D285-7546-924F-45BBCFD57F9A}"/>
              </a:ext>
            </a:extLst>
          </p:cNvPr>
          <p:cNvCxnSpPr/>
          <p:nvPr/>
        </p:nvCxnSpPr>
        <p:spPr>
          <a:xfrm flipH="1" flipV="1">
            <a:off x="5004048" y="4941168"/>
            <a:ext cx="720080" cy="648072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AB0EFA0B-F4AC-7540-8954-E5905D8188A8}"/>
              </a:ext>
            </a:extLst>
          </p:cNvPr>
          <p:cNvSpPr txBox="1"/>
          <p:nvPr/>
        </p:nvSpPr>
        <p:spPr>
          <a:xfrm>
            <a:off x="428600" y="1661839"/>
            <a:ext cx="79960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Current Solid-Liquid Sample changing on INTER</a:t>
            </a:r>
          </a:p>
        </p:txBody>
      </p:sp>
    </p:spTree>
    <p:extLst>
      <p:ext uri="{BB962C8B-B14F-4D97-AF65-F5344CB8AC3E}">
        <p14:creationId xmlns:p14="http://schemas.microsoft.com/office/powerpoint/2010/main" val="31590462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41B107-AE19-4D48-98C6-838DF64551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Standard Solid – Liquid cells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54F38AC-EB15-414C-A316-75E8C11646B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932040" y="2093073"/>
            <a:ext cx="4038600" cy="3707416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3E3873A-832B-9F41-93AC-A90EF9B32C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2636912"/>
            <a:ext cx="4038600" cy="3540013"/>
          </a:xfrm>
        </p:spPr>
        <p:txBody>
          <a:bodyPr/>
          <a:lstStyle/>
          <a:p>
            <a:r>
              <a:rPr lang="en-GB" dirty="0"/>
              <a:t>The standard solid-liquid cell looks quite simple</a:t>
            </a:r>
          </a:p>
          <a:p>
            <a:pPr lvl="1"/>
            <a:r>
              <a:rPr lang="en-GB" dirty="0"/>
              <a:t>Substrate clamped onto a Teflon trough</a:t>
            </a:r>
          </a:p>
          <a:p>
            <a:pPr lvl="1"/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F86628-DAA6-064E-86BB-742A37A9A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6</a:t>
            </a:fld>
            <a:endParaRPr lang="en-GB" noProof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0DFF0BC-C544-5B48-B02F-EEB1EB463D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2080" y="6040400"/>
            <a:ext cx="2908300" cy="21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7386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1326F9-7339-644D-8434-C019CA7BF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Variations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0F55B4C9-124E-9241-A54B-E09E0B09B17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b="14222"/>
          <a:stretch/>
        </p:blipFill>
        <p:spPr>
          <a:xfrm>
            <a:off x="5053186" y="1618503"/>
            <a:ext cx="4038600" cy="2746977"/>
          </a:xfrm>
          <a:prstGeom prst="rect">
            <a:avLst/>
          </a:prstGeom>
        </p:spPr>
      </p:pic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88376D14-EA58-084A-8A10-845A86030C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68183" y="1700809"/>
            <a:ext cx="4015785" cy="5020666"/>
          </a:xfrm>
        </p:spPr>
        <p:txBody>
          <a:bodyPr/>
          <a:lstStyle/>
          <a:p>
            <a:r>
              <a:rPr lang="en-GB" dirty="0"/>
              <a:t>Some sophisticated designs exist</a:t>
            </a:r>
          </a:p>
          <a:p>
            <a:pPr lvl="1"/>
            <a:r>
              <a:rPr lang="en-GB" dirty="0"/>
              <a:t>Modular</a:t>
            </a:r>
          </a:p>
          <a:p>
            <a:pPr lvl="1"/>
            <a:r>
              <a:rPr lang="en-GB" dirty="0"/>
              <a:t>Kinematic mounting</a:t>
            </a:r>
          </a:p>
          <a:p>
            <a:pPr lvl="1"/>
            <a:r>
              <a:rPr lang="en-GB" dirty="0"/>
              <a:t>Different orientations and materials</a:t>
            </a:r>
          </a:p>
          <a:p>
            <a:pPr lvl="1"/>
            <a:r>
              <a:rPr lang="en-GB" dirty="0"/>
              <a:t>Flow &amp; mixing appropriate to application and orientation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4AE103-3F24-8140-9307-B170ECB93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7</a:t>
            </a:fld>
            <a:endParaRPr lang="en-GB" noProof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926C99B-9C7B-674C-9323-C477E5190B4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2899"/>
          <a:stretch/>
        </p:blipFill>
        <p:spPr>
          <a:xfrm>
            <a:off x="5274443" y="4283174"/>
            <a:ext cx="3808785" cy="257482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C3DFEF9-314F-6C4D-8452-A110908F71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5013" y="1485993"/>
            <a:ext cx="3854946" cy="270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2320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1326F9-7339-644D-8434-C019CA7BF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Variations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869E18B-4AA1-584F-8478-04BB6D0E13B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716016" y="2564424"/>
            <a:ext cx="4038600" cy="3457343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A001535-1A43-594F-8C83-CB4047784A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51520" y="1782761"/>
            <a:ext cx="4464496" cy="2340918"/>
          </a:xfrm>
        </p:spPr>
        <p:txBody>
          <a:bodyPr/>
          <a:lstStyle/>
          <a:p>
            <a:r>
              <a:rPr lang="en-GB" dirty="0"/>
              <a:t>Adaptations to allow parallel techniques</a:t>
            </a:r>
          </a:p>
          <a:p>
            <a:pPr lvl="1"/>
            <a:r>
              <a:rPr lang="en-GB" dirty="0"/>
              <a:t>Different constraints on substrate &amp; trough materials, windows etc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4AE103-3F24-8140-9307-B170ECB93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8</a:t>
            </a:fld>
            <a:endParaRPr lang="en-GB" noProof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F142322-89EE-484D-A003-4FA5FC6DEF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4293096"/>
            <a:ext cx="3942001" cy="2416944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F51921C2-5B23-1940-9901-4D82A755C761}"/>
              </a:ext>
            </a:extLst>
          </p:cNvPr>
          <p:cNvGrpSpPr/>
          <p:nvPr/>
        </p:nvGrpSpPr>
        <p:grpSpPr>
          <a:xfrm>
            <a:off x="5244166" y="2039788"/>
            <a:ext cx="3212232" cy="524636"/>
            <a:chOff x="5930006" y="2022324"/>
            <a:chExt cx="3212232" cy="524636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DF5EFE83-9049-0641-AB4C-AC46B2B35E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1" t="-19042" r="58180" b="-992"/>
            <a:stretch/>
          </p:blipFill>
          <p:spPr>
            <a:xfrm>
              <a:off x="5930006" y="2022324"/>
              <a:ext cx="2307253" cy="282967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37D641A6-F28E-814A-9EA2-2B20092BE4C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41821" t="-2516"/>
            <a:stretch/>
          </p:blipFill>
          <p:spPr>
            <a:xfrm>
              <a:off x="5930006" y="2305291"/>
              <a:ext cx="3212232" cy="24166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437478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33A7D4-3D8E-C548-A0CE-28E855857C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Microfluidics? Small volumes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7D9AE1D-BAA0-0F48-8B07-83B5F7B9CDB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648200" y="3983161"/>
            <a:ext cx="4038600" cy="2602912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4762A8B-0AF7-A846-BF37-641CA5E0DD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1266" y="1554572"/>
            <a:ext cx="8075240" cy="2231391"/>
          </a:xfrm>
        </p:spPr>
        <p:txBody>
          <a:bodyPr/>
          <a:lstStyle/>
          <a:p>
            <a:r>
              <a:rPr lang="en-GB" dirty="0"/>
              <a:t>New opportunities for measurements on small samples</a:t>
            </a:r>
          </a:p>
          <a:p>
            <a:r>
              <a:rPr lang="en-GB" dirty="0"/>
              <a:t>Increases capacity for a sample changer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D7DC8A-06B3-FA4D-BAB0-25465CE79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9</a:t>
            </a:fld>
            <a:endParaRPr lang="en-GB" noProof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485C364-2060-D243-A63C-8754F080FA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39" y="3983161"/>
            <a:ext cx="4533900" cy="2768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CEC30CC-275C-9549-AC5F-7315698AEC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339" y="3831591"/>
            <a:ext cx="4203700" cy="25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5750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B44B2280-2390-4D03-8D38-6C24B0BAA245}" vid="{0B7C071A-F5F7-47CF-A93A-F42DBF6073E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Chess Core Powerpoint</Template>
  <TotalTime>1868</TotalTime>
  <Words>274</Words>
  <Application>Microsoft Macintosh PowerPoint</Application>
  <PresentationFormat>On-screen Show (4:3)</PresentationFormat>
  <Paragraphs>71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 Theme</vt:lpstr>
      <vt:lpstr>Solid-liquid and flow cells</vt:lpstr>
      <vt:lpstr>SANS</vt:lpstr>
      <vt:lpstr>Liquid handling for SANS</vt:lpstr>
      <vt:lpstr>Reflectometry</vt:lpstr>
      <vt:lpstr>Sample Changers</vt:lpstr>
      <vt:lpstr>Standard Solid – Liquid cells</vt:lpstr>
      <vt:lpstr>Variations</vt:lpstr>
      <vt:lpstr>Variations</vt:lpstr>
      <vt:lpstr>Microfluidics? Small volumes</vt:lpstr>
      <vt:lpstr>X-ray compatibility?  Collaboration with Max IV?</vt:lpstr>
      <vt:lpstr>Sample Changer Considerations</vt:lpstr>
      <vt:lpstr>Solid-Liquid Cell Considerations</vt:lpstr>
    </vt:vector>
  </TitlesOfParts>
  <Company/>
  <LinksUpToDate>false</LinksUpToDate>
  <SharedDoc>false</SharedDoc>
  <HyperlinksChanged>false</HyperlinksChanged>
  <AppVersion>16.0014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FREIA Sample Area</dc:title>
  <dc:creator>Tom Arnold</dc:creator>
  <cp:lastModifiedBy>Tom Arnold</cp:lastModifiedBy>
  <cp:revision>29</cp:revision>
  <dcterms:created xsi:type="dcterms:W3CDTF">2018-01-24T15:27:43Z</dcterms:created>
  <dcterms:modified xsi:type="dcterms:W3CDTF">2018-11-27T13:51:26Z</dcterms:modified>
</cp:coreProperties>
</file>