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9" r:id="rId3"/>
    <p:sldId id="269" r:id="rId4"/>
    <p:sldId id="266" r:id="rId5"/>
    <p:sldId id="260" r:id="rId6"/>
    <p:sldId id="264" r:id="rId7"/>
    <p:sldId id="270" r:id="rId8"/>
    <p:sldId id="265" r:id="rId9"/>
    <p:sldId id="262" r:id="rId1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86" autoAdjust="0"/>
    <p:restoredTop sz="96429" autoAdjust="0"/>
  </p:normalViewPr>
  <p:slideViewPr>
    <p:cSldViewPr snapToGrid="0">
      <p:cViewPr>
        <p:scale>
          <a:sx n="90" d="100"/>
          <a:sy n="90" d="100"/>
        </p:scale>
        <p:origin x="-585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1A60-7DAE-49C7-A9D7-F76CD47020F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B6E21-D8B3-4816-9D1C-31E2B7FEC3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28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83A0-118E-4B26-B086-7CCBB2652E08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35BE-752D-41EE-86F1-E49743BF4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35BE-752D-41EE-86F1-E49743BF48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6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BBEA-7A59-4B6C-A6CD-66F822074F9E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5B07-7A98-4BD1-89D8-61E8C2EC10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538" y="2627370"/>
            <a:ext cx="65177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/>
              <a:t>Sample </a:t>
            </a:r>
            <a:r>
              <a:rPr lang="en-GB" b="1" dirty="0" smtClean="0"/>
              <a:t>Environment</a:t>
            </a:r>
            <a:r>
              <a:rPr lang="fr-FR" b="1" dirty="0" smtClean="0"/>
              <a:t> </a:t>
            </a:r>
            <a:r>
              <a:rPr lang="fr-FR" b="1" dirty="0"/>
              <a:t>for Large </a:t>
            </a:r>
            <a:r>
              <a:rPr lang="fr-FR" b="1" dirty="0" err="1"/>
              <a:t>Scale</a:t>
            </a:r>
            <a:r>
              <a:rPr lang="fr-FR" b="1" dirty="0"/>
              <a:t> Structures instruments at ESS</a:t>
            </a:r>
          </a:p>
        </p:txBody>
      </p:sp>
    </p:spTree>
    <p:extLst>
      <p:ext uri="{BB962C8B-B14F-4D97-AF65-F5344CB8AC3E}">
        <p14:creationId xmlns:p14="http://schemas.microsoft.com/office/powerpoint/2010/main" val="1321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71216" y="871021"/>
            <a:ext cx="19967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dirty="0" smtClean="0"/>
              <a:t>Sample environments</a:t>
            </a:r>
          </a:p>
        </p:txBody>
      </p: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458307" y="394918"/>
            <a:ext cx="8043863" cy="4025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2" name="Line 73"/>
          <p:cNvSpPr>
            <a:spLocks noChangeShapeType="1"/>
          </p:cNvSpPr>
          <p:nvPr/>
        </p:nvSpPr>
        <p:spPr bwMode="auto">
          <a:xfrm>
            <a:off x="458307" y="1241056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2725257" y="920381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16787" y="422688"/>
            <a:ext cx="301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Air-Liquid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and Liquid-Liquid cells</a:t>
            </a:r>
            <a:endParaRPr lang="en-GB" sz="1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4464" y="850605"/>
            <a:ext cx="2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28th November   2018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09668" y="4924944"/>
            <a:ext cx="6773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4</a:t>
            </a:r>
            <a:r>
              <a:rPr lang="en-GB" dirty="0"/>
              <a:t>)  </a:t>
            </a:r>
            <a:r>
              <a:rPr lang="en-GB" dirty="0" smtClean="0"/>
              <a:t>To determine </a:t>
            </a:r>
            <a:r>
              <a:rPr lang="en-GB" dirty="0"/>
              <a:t>if the current plans of SAD align with the instrument </a:t>
            </a:r>
            <a:endParaRPr lang="en-GB" dirty="0" smtClean="0"/>
          </a:p>
          <a:p>
            <a:r>
              <a:rPr lang="en-GB" dirty="0" smtClean="0"/>
              <a:t>requirements </a:t>
            </a:r>
            <a:r>
              <a:rPr lang="en-GB" dirty="0"/>
              <a:t>and timelines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256" y="1595388"/>
            <a:ext cx="3953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The goal of </a:t>
            </a:r>
            <a:r>
              <a:rPr lang="en-GB" dirty="0" smtClean="0">
                <a:solidFill>
                  <a:prstClr val="black"/>
                </a:solidFill>
              </a:rPr>
              <a:t>our </a:t>
            </a:r>
            <a:r>
              <a:rPr lang="en-GB" dirty="0">
                <a:solidFill>
                  <a:prstClr val="black"/>
                </a:solidFill>
              </a:rPr>
              <a:t>session 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9668" y="2365504"/>
            <a:ext cx="4938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1)  </a:t>
            </a:r>
            <a:r>
              <a:rPr lang="en-GB" dirty="0" smtClean="0">
                <a:solidFill>
                  <a:prstClr val="black"/>
                </a:solidFill>
              </a:rPr>
              <a:t>To </a:t>
            </a:r>
            <a:r>
              <a:rPr lang="en-GB" dirty="0">
                <a:solidFill>
                  <a:prstClr val="black"/>
                </a:solidFill>
              </a:rPr>
              <a:t>determine the required pieces of </a:t>
            </a:r>
            <a:r>
              <a:rPr lang="en-GB" dirty="0" smtClean="0">
                <a:solidFill>
                  <a:prstClr val="black"/>
                </a:solidFill>
              </a:rPr>
              <a:t>equipment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668" y="3055353"/>
            <a:ext cx="6892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2) </a:t>
            </a:r>
            <a:r>
              <a:rPr lang="en-GB" dirty="0" smtClean="0">
                <a:solidFill>
                  <a:prstClr val="black"/>
                </a:solidFill>
              </a:rPr>
              <a:t>To develop </a:t>
            </a:r>
            <a:r>
              <a:rPr lang="en-GB" dirty="0">
                <a:solidFill>
                  <a:prstClr val="black"/>
                </a:solidFill>
              </a:rPr>
              <a:t>some top level requirements for each piece of equipment </a:t>
            </a:r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or </a:t>
            </a:r>
            <a:r>
              <a:rPr lang="en-GB" dirty="0">
                <a:solidFill>
                  <a:prstClr val="black"/>
                </a:solidFill>
              </a:rPr>
              <a:t>identify where development work is needed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9668" y="4044253"/>
            <a:ext cx="6688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3) </a:t>
            </a:r>
            <a:r>
              <a:rPr lang="en-GB" dirty="0" smtClean="0">
                <a:solidFill>
                  <a:prstClr val="black"/>
                </a:solidFill>
              </a:rPr>
              <a:t>To identify </a:t>
            </a:r>
            <a:r>
              <a:rPr lang="en-GB" dirty="0">
                <a:solidFill>
                  <a:prstClr val="black"/>
                </a:solidFill>
              </a:rPr>
              <a:t>who is responsible for delivering the equipment </a:t>
            </a:r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or </a:t>
            </a:r>
            <a:r>
              <a:rPr lang="en-GB" dirty="0">
                <a:solidFill>
                  <a:prstClr val="black"/>
                </a:solidFill>
              </a:rPr>
              <a:t>doing the development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71216" y="871021"/>
            <a:ext cx="19967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dirty="0" smtClean="0"/>
              <a:t>Sample environments</a:t>
            </a:r>
          </a:p>
        </p:txBody>
      </p: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458307" y="394918"/>
            <a:ext cx="8043863" cy="4025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2" name="Line 73"/>
          <p:cNvSpPr>
            <a:spLocks noChangeShapeType="1"/>
          </p:cNvSpPr>
          <p:nvPr/>
        </p:nvSpPr>
        <p:spPr bwMode="auto">
          <a:xfrm>
            <a:off x="458307" y="1241056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2725257" y="920381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16787" y="422688"/>
            <a:ext cx="301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Air-Liquid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and Liquid-Liquid cells</a:t>
            </a:r>
            <a:endParaRPr lang="en-GB" sz="1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4464" y="850605"/>
            <a:ext cx="2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28th November   2018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609667" y="1667812"/>
            <a:ext cx="4938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1)  </a:t>
            </a:r>
            <a:r>
              <a:rPr lang="en-GB" dirty="0" smtClean="0">
                <a:solidFill>
                  <a:prstClr val="black"/>
                </a:solidFill>
              </a:rPr>
              <a:t>To </a:t>
            </a:r>
            <a:r>
              <a:rPr lang="en-GB" dirty="0">
                <a:solidFill>
                  <a:prstClr val="black"/>
                </a:solidFill>
              </a:rPr>
              <a:t>determine the required pieces of </a:t>
            </a:r>
            <a:r>
              <a:rPr lang="en-GB" dirty="0" smtClean="0">
                <a:solidFill>
                  <a:prstClr val="black"/>
                </a:solidFill>
              </a:rPr>
              <a:t>equipment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94" y="2151219"/>
            <a:ext cx="1220553" cy="195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553" y="2626918"/>
            <a:ext cx="43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Standard troughs design and </a:t>
            </a:r>
            <a:r>
              <a:rPr lang="en-GB" dirty="0" err="1" smtClean="0"/>
              <a:t>commissiong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28750" y="4339501"/>
            <a:ext cx="405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Temperature control below and above RT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28750" y="4931418"/>
            <a:ext cx="157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Vapour control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028750" y="3366079"/>
            <a:ext cx="47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Multi troughs &gt; 80  automatic syringes and washing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8" y="2761657"/>
            <a:ext cx="3363760" cy="269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71216" y="871021"/>
            <a:ext cx="19967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dirty="0" smtClean="0"/>
              <a:t>Sample environments</a:t>
            </a:r>
          </a:p>
        </p:txBody>
      </p: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458307" y="394918"/>
            <a:ext cx="8043863" cy="4025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2" name="Line 73"/>
          <p:cNvSpPr>
            <a:spLocks noChangeShapeType="1"/>
          </p:cNvSpPr>
          <p:nvPr/>
        </p:nvSpPr>
        <p:spPr bwMode="auto">
          <a:xfrm>
            <a:off x="458307" y="1241056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2725257" y="920381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16787" y="422688"/>
            <a:ext cx="301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Air-Liquid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and Liquid-Liquid cells</a:t>
            </a:r>
            <a:endParaRPr lang="en-GB" sz="1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4464" y="850605"/>
            <a:ext cx="2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28th November   2018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79444" y="2392325"/>
            <a:ext cx="309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Smart multi Langmuir troughs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479444" y="3363307"/>
            <a:ext cx="350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Vapour controlled environments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79444" y="3885039"/>
            <a:ext cx="38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Above and below room temperature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479444" y="4437564"/>
            <a:ext cx="18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Vapour control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479444" y="5036900"/>
            <a:ext cx="30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Automatic syringe injection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81850" y="1030510"/>
            <a:ext cx="285174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1" dirty="0">
                <a:solidFill>
                  <a:srgbClr val="FF0000"/>
                </a:solidFill>
                <a:latin typeface="Arial Narrow" pitchFamily="34" charset="0"/>
              </a:rPr>
              <a:t>Air-Liquid and Liquid-Liquid cells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468941" y="554407"/>
            <a:ext cx="8043863" cy="4344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6" name="Line 73"/>
          <p:cNvSpPr>
            <a:spLocks noChangeShapeType="1"/>
          </p:cNvSpPr>
          <p:nvPr/>
        </p:nvSpPr>
        <p:spPr bwMode="auto">
          <a:xfrm>
            <a:off x="468941" y="1400545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>
            <a:off x="3622548" y="1030510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893961"/>
            <a:ext cx="489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Of interest to physicists, chemists, biologists...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1881" y="2799189"/>
            <a:ext cx="5561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Phase-transfer catalysis, separation science etc.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91881" y="3586368"/>
            <a:ext cx="5487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</a:rPr>
              <a:t>Surfactants and polymers at oil-water interfaces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1881" y="2421672"/>
            <a:ext cx="4954956" cy="3253551"/>
            <a:chOff x="891881" y="2421672"/>
            <a:chExt cx="4954956" cy="3253551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891881" y="5275113"/>
              <a:ext cx="41154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membranes </a:t>
              </a:r>
              <a:r>
                <a:rPr lang="en-GB" sz="2000" dirty="0"/>
                <a:t>and membrane </a:t>
              </a:r>
              <a:r>
                <a:rPr lang="en-GB" sz="2000" dirty="0" smtClean="0"/>
                <a:t>transport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881" y="2421672"/>
              <a:ext cx="41576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C0504D"/>
                  </a:solidFill>
                </a:rPr>
                <a:t>Capillary waves, bending rigidity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1881" y="3215077"/>
              <a:ext cx="49549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C0504D"/>
                  </a:solidFill>
                </a:rPr>
                <a:t>Electrochemistry: transport phenomena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1881" y="3985027"/>
              <a:ext cx="41156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srgbClr val="C0504D"/>
                  </a:solidFill>
                </a:rPr>
                <a:t>Stabilisation of emulsions</a:t>
              </a:r>
              <a:endParaRPr lang="en-GB" sz="2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881" y="4414698"/>
              <a:ext cx="1573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000" dirty="0" smtClean="0">
                  <a:solidFill>
                    <a:prstClr val="black"/>
                  </a:solidFill>
                </a:rPr>
                <a:t>Drug delivery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1881" y="4825478"/>
              <a:ext cx="4371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srgbClr val="C0504D"/>
                  </a:solidFill>
                </a:rPr>
                <a:t>Proteins at oil-water interfaces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39294" y="591863"/>
            <a:ext cx="2360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 err="1" smtClean="0">
                <a:solidFill>
                  <a:srgbClr val="FFFF00"/>
                </a:solidFill>
                <a:latin typeface="Arial Narrow" pitchFamily="34" charset="0"/>
              </a:rPr>
              <a:t>Reflectometry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 project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22" y="2136683"/>
            <a:ext cx="2007560" cy="32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48" y="1913398"/>
            <a:ext cx="3204240" cy="12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38" y="3553040"/>
            <a:ext cx="3187068" cy="209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371216" y="871021"/>
            <a:ext cx="19967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dirty="0" smtClean="0"/>
              <a:t>Sample environments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58307" y="394918"/>
            <a:ext cx="8043863" cy="4025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>
            <a:off x="458307" y="1241056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74"/>
          <p:cNvSpPr>
            <a:spLocks noChangeShapeType="1"/>
          </p:cNvSpPr>
          <p:nvPr/>
        </p:nvSpPr>
        <p:spPr bwMode="auto">
          <a:xfrm>
            <a:off x="2725257" y="920381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416787" y="422688"/>
            <a:ext cx="301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Air-Liquid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and Liquid-Liquid cells</a:t>
            </a:r>
            <a:endParaRPr lang="en-GB" sz="1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4464" y="850605"/>
            <a:ext cx="2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28th November   2018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17394" y="5982218"/>
            <a:ext cx="472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Temperature controlled Air-Liquid  multi troughs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5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6"/>
          <p:cNvGrpSpPr/>
          <p:nvPr/>
        </p:nvGrpSpPr>
        <p:grpSpPr>
          <a:xfrm>
            <a:off x="923464" y="1151210"/>
            <a:ext cx="6622856" cy="4004779"/>
            <a:chOff x="422781" y="1272139"/>
            <a:chExt cx="8418997" cy="4332868"/>
          </a:xfrm>
        </p:grpSpPr>
        <p:grpSp>
          <p:nvGrpSpPr>
            <p:cNvPr id="46" name="Group 45"/>
            <p:cNvGrpSpPr/>
            <p:nvPr/>
          </p:nvGrpSpPr>
          <p:grpSpPr>
            <a:xfrm>
              <a:off x="422781" y="1289275"/>
              <a:ext cx="924971" cy="4315732"/>
              <a:chOff x="1146963" y="1294079"/>
              <a:chExt cx="924971" cy="43157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493984" y="1289275"/>
              <a:ext cx="924971" cy="4315732"/>
              <a:chOff x="1146963" y="1294079"/>
              <a:chExt cx="924971" cy="431573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649608" y="1289275"/>
              <a:ext cx="924971" cy="4315732"/>
              <a:chOff x="1146963" y="1294079"/>
              <a:chExt cx="924971" cy="431573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580164" y="1289275"/>
              <a:ext cx="924971" cy="4315732"/>
              <a:chOff x="1146963" y="1294079"/>
              <a:chExt cx="924971" cy="4315732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4689980" y="1272139"/>
              <a:ext cx="924971" cy="4315732"/>
              <a:chOff x="1146963" y="1294079"/>
              <a:chExt cx="924971" cy="4315732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761183" y="1272139"/>
              <a:ext cx="924971" cy="4315732"/>
              <a:chOff x="1146963" y="1294079"/>
              <a:chExt cx="924971" cy="4315732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7916807" y="1272139"/>
              <a:ext cx="924971" cy="4315732"/>
              <a:chOff x="1146963" y="1294079"/>
              <a:chExt cx="924971" cy="4315732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6847363" y="1272139"/>
              <a:ext cx="924971" cy="4315732"/>
              <a:chOff x="1146963" y="1294079"/>
              <a:chExt cx="924971" cy="4315732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1419170" y="3361610"/>
                <a:ext cx="306562" cy="19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1146964" y="3234756"/>
                <a:ext cx="924970" cy="4439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1183961" y="355189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146963" y="3731598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1183961" y="393684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1183961" y="41007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183961" y="425310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1183961" y="44125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1183961" y="456498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183961" y="47288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1183961" y="488124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183961" y="50354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1183961" y="5187834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1183961" y="53517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1183961" y="5504100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1186602" y="375714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1146963" y="1294079"/>
                <a:ext cx="924971" cy="1878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1183961" y="149932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1183961" y="16631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183961" y="181558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1183961" y="19750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1183961" y="212746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183961" y="22913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1183961" y="2443727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183961" y="25979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183961" y="2750315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1183961" y="29141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1183961" y="3066581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1186602" y="1319626"/>
                <a:ext cx="850974" cy="1057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58" name="Rectangle 257"/>
          <p:cNvSpPr/>
          <p:nvPr/>
        </p:nvSpPr>
        <p:spPr>
          <a:xfrm>
            <a:off x="7546320" y="3476623"/>
            <a:ext cx="471858" cy="214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/>
          <p:cNvSpPr/>
          <p:nvPr/>
        </p:nvSpPr>
        <p:spPr>
          <a:xfrm>
            <a:off x="7546320" y="4919655"/>
            <a:ext cx="471858" cy="214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TextBox 259"/>
          <p:cNvSpPr txBox="1"/>
          <p:nvPr/>
        </p:nvSpPr>
        <p:spPr>
          <a:xfrm>
            <a:off x="952569" y="5238636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Automatic washer</a:t>
            </a:r>
            <a:endParaRPr lang="en-GB" dirty="0"/>
          </a:p>
        </p:txBody>
      </p:sp>
      <p:sp>
        <p:nvSpPr>
          <p:cNvPr id="261" name="TextBox 260"/>
          <p:cNvSpPr txBox="1"/>
          <p:nvPr/>
        </p:nvSpPr>
        <p:spPr>
          <a:xfrm rot="16200000">
            <a:off x="-922314" y="2850845"/>
            <a:ext cx="244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 troughs</a:t>
            </a:r>
          </a:p>
          <a:p>
            <a:pPr algn="r"/>
            <a:r>
              <a:rPr lang="en-GB" dirty="0" smtClean="0"/>
              <a:t>Automatic syringe filling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669332" y="3002192"/>
            <a:ext cx="1115251" cy="5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7669331" y="3159877"/>
            <a:ext cx="1115251" cy="5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8" idx="3"/>
          </p:cNvCxnSpPr>
          <p:nvPr/>
        </p:nvCxnSpPr>
        <p:spPr>
          <a:xfrm flipV="1">
            <a:off x="7273978" y="2072946"/>
            <a:ext cx="855197" cy="1077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6320" y="1332960"/>
            <a:ext cx="162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Neutron</a:t>
            </a:r>
          </a:p>
          <a:p>
            <a:r>
              <a:rPr lang="en-GB" dirty="0" smtClean="0"/>
              <a:t>(entry)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7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0" y="1669312"/>
            <a:ext cx="2360041" cy="21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5" y="1761458"/>
            <a:ext cx="2582928" cy="20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7" y="4263656"/>
            <a:ext cx="2703776" cy="18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3" y="4263656"/>
            <a:ext cx="2118892" cy="18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28" y="2204893"/>
            <a:ext cx="2560564" cy="31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71216" y="871021"/>
            <a:ext cx="19967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dirty="0" smtClean="0"/>
              <a:t>Sample environments</a:t>
            </a:r>
          </a:p>
        </p:txBody>
      </p:sp>
      <p:sp>
        <p:nvSpPr>
          <p:cNvPr id="20" name="Text Box 72"/>
          <p:cNvSpPr txBox="1">
            <a:spLocks noChangeArrowheads="1"/>
          </p:cNvSpPr>
          <p:nvPr/>
        </p:nvSpPr>
        <p:spPr bwMode="auto">
          <a:xfrm>
            <a:off x="458307" y="394918"/>
            <a:ext cx="8043863" cy="4025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1" name="Line 73"/>
          <p:cNvSpPr>
            <a:spLocks noChangeShapeType="1"/>
          </p:cNvSpPr>
          <p:nvPr/>
        </p:nvSpPr>
        <p:spPr bwMode="auto">
          <a:xfrm>
            <a:off x="458307" y="1241056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74"/>
          <p:cNvSpPr>
            <a:spLocks noChangeShapeType="1"/>
          </p:cNvSpPr>
          <p:nvPr/>
        </p:nvSpPr>
        <p:spPr bwMode="auto">
          <a:xfrm>
            <a:off x="2725257" y="920381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416787" y="422688"/>
            <a:ext cx="301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Air-Liquid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and Liquid-Liquid cells</a:t>
            </a:r>
            <a:endParaRPr lang="en-GB" sz="1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4464" y="850605"/>
            <a:ext cx="2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28th November   2018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0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1180213" y="1547307"/>
            <a:ext cx="5507665" cy="2546230"/>
            <a:chOff x="1180213" y="1547307"/>
            <a:chExt cx="5507665" cy="2546230"/>
          </a:xfrm>
        </p:grpSpPr>
        <p:grpSp>
          <p:nvGrpSpPr>
            <p:cNvPr id="10" name="Group 9"/>
            <p:cNvGrpSpPr/>
            <p:nvPr/>
          </p:nvGrpSpPr>
          <p:grpSpPr>
            <a:xfrm>
              <a:off x="2105247" y="2286811"/>
              <a:ext cx="3870251" cy="1806726"/>
              <a:chOff x="1423988" y="1013715"/>
              <a:chExt cx="3438741" cy="2256811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3628396" y="1057761"/>
                <a:ext cx="131796" cy="442893"/>
              </a:xfrm>
              <a:prstGeom prst="cub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3479808" y="1705878"/>
                <a:ext cx="407296" cy="544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ounded Rectangle 12"/>
              <p:cNvSpPr/>
              <p:nvPr/>
            </p:nvSpPr>
            <p:spPr>
              <a:xfrm>
                <a:off x="3658041" y="1911754"/>
                <a:ext cx="46678" cy="175854"/>
              </a:xfrm>
              <a:prstGeom prst="round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436312" y="2870226"/>
                <a:ext cx="2212433" cy="24163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3539796" y="1980268"/>
                <a:ext cx="1402452" cy="11780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3564178" y="3188321"/>
                <a:ext cx="160558" cy="38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424893" y="3001252"/>
                <a:ext cx="2240681" cy="26361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1357898" y="2934256"/>
                <a:ext cx="151106" cy="53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83" idx="0"/>
              </p:cNvCxnSpPr>
              <p:nvPr/>
            </p:nvCxnSpPr>
            <p:spPr>
              <a:xfrm rot="5400000">
                <a:off x="2211562" y="1796612"/>
                <a:ext cx="764800" cy="80682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V="1">
                <a:off x="2324101" y="1919288"/>
                <a:ext cx="728663" cy="68103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3009680" y="1873824"/>
                <a:ext cx="95247" cy="520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911479" y="1536959"/>
                <a:ext cx="1908171" cy="210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94318" y="1825380"/>
                <a:ext cx="286469" cy="436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59728" y="1921224"/>
                <a:ext cx="125599" cy="1810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4754269" y="1812911"/>
                <a:ext cx="142167" cy="18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901294" y="1227019"/>
                <a:ext cx="110334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Quartz windows</a:t>
                </a:r>
                <a:endParaRPr lang="en-GB" sz="10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3022881" y="2257446"/>
                <a:ext cx="97491" cy="9425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12281" y="2097881"/>
                <a:ext cx="106471" cy="46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2955557" y="2148273"/>
                <a:ext cx="100304" cy="44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021523" y="2255828"/>
                <a:ext cx="97231" cy="571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040010" y="2177088"/>
                <a:ext cx="1574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914650" y="2195513"/>
                <a:ext cx="114613" cy="270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2945758" y="2274575"/>
                <a:ext cx="1574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423988" y="1532375"/>
                <a:ext cx="1485010" cy="13489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 flipV="1">
                <a:off x="3611492" y="1876424"/>
                <a:ext cx="389008" cy="37828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3301604" y="1913338"/>
                <a:ext cx="823912" cy="769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3568161" y="2295850"/>
                <a:ext cx="86012" cy="471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534757" y="2342542"/>
                <a:ext cx="14440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30470" y="2259488"/>
                <a:ext cx="87339" cy="7876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613525" y="2255204"/>
                <a:ext cx="14440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674880" y="2259488"/>
                <a:ext cx="87339" cy="7876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663260" y="1998732"/>
                <a:ext cx="508806" cy="46402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3608059" y="2411194"/>
                <a:ext cx="140564" cy="9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51" idx="11"/>
              </p:cNvCxnSpPr>
              <p:nvPr/>
            </p:nvCxnSpPr>
            <p:spPr>
              <a:xfrm rot="5400000">
                <a:off x="3181647" y="2345938"/>
                <a:ext cx="353726" cy="3484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3434675" y="2485071"/>
                <a:ext cx="247892" cy="2452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749856" y="2923281"/>
                <a:ext cx="839273" cy="1040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68" idx="13"/>
                <a:endCxn id="50" idx="11"/>
              </p:cNvCxnSpPr>
              <p:nvPr/>
            </p:nvCxnSpPr>
            <p:spPr>
              <a:xfrm>
                <a:off x="2723923" y="2643684"/>
                <a:ext cx="595775" cy="771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 flipV="1">
                <a:off x="3588467" y="2862413"/>
                <a:ext cx="158691" cy="1646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3580778" y="2752338"/>
                <a:ext cx="166355" cy="274809"/>
              </a:xfrm>
              <a:custGeom>
                <a:avLst/>
                <a:gdLst>
                  <a:gd name="connsiteX0" fmla="*/ 22622 w 439341"/>
                  <a:gd name="connsiteY0" fmla="*/ 637778 h 637778"/>
                  <a:gd name="connsiteX1" fmla="*/ 1191 w 439341"/>
                  <a:gd name="connsiteY1" fmla="*/ 499666 h 637778"/>
                  <a:gd name="connsiteX2" fmla="*/ 15478 w 439341"/>
                  <a:gd name="connsiteY2" fmla="*/ 306784 h 637778"/>
                  <a:gd name="connsiteX3" fmla="*/ 65484 w 439341"/>
                  <a:gd name="connsiteY3" fmla="*/ 144859 h 637778"/>
                  <a:gd name="connsiteX4" fmla="*/ 146447 w 439341"/>
                  <a:gd name="connsiteY4" fmla="*/ 32941 h 637778"/>
                  <a:gd name="connsiteX5" fmla="*/ 229791 w 439341"/>
                  <a:gd name="connsiteY5" fmla="*/ 1984 h 637778"/>
                  <a:gd name="connsiteX6" fmla="*/ 305991 w 439341"/>
                  <a:gd name="connsiteY6" fmla="*/ 21034 h 637778"/>
                  <a:gd name="connsiteX7" fmla="*/ 363141 w 439341"/>
                  <a:gd name="connsiteY7" fmla="*/ 71041 h 637778"/>
                  <a:gd name="connsiteX8" fmla="*/ 401241 w 439341"/>
                  <a:gd name="connsiteY8" fmla="*/ 142478 h 637778"/>
                  <a:gd name="connsiteX9" fmla="*/ 439341 w 439341"/>
                  <a:gd name="connsiteY9" fmla="*/ 259159 h 63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341" h="637778">
                    <a:moveTo>
                      <a:pt x="22622" y="637778"/>
                    </a:moveTo>
                    <a:cubicBezTo>
                      <a:pt x="12502" y="596305"/>
                      <a:pt x="2382" y="554832"/>
                      <a:pt x="1191" y="499666"/>
                    </a:cubicBezTo>
                    <a:cubicBezTo>
                      <a:pt x="0" y="444500"/>
                      <a:pt x="4763" y="365918"/>
                      <a:pt x="15478" y="306784"/>
                    </a:cubicBezTo>
                    <a:cubicBezTo>
                      <a:pt x="26193" y="247650"/>
                      <a:pt x="43656" y="190499"/>
                      <a:pt x="65484" y="144859"/>
                    </a:cubicBezTo>
                    <a:cubicBezTo>
                      <a:pt x="87312" y="99219"/>
                      <a:pt x="119063" y="56753"/>
                      <a:pt x="146447" y="32941"/>
                    </a:cubicBezTo>
                    <a:cubicBezTo>
                      <a:pt x="173831" y="9129"/>
                      <a:pt x="203200" y="3968"/>
                      <a:pt x="229791" y="1984"/>
                    </a:cubicBezTo>
                    <a:cubicBezTo>
                      <a:pt x="256382" y="0"/>
                      <a:pt x="283766" y="9525"/>
                      <a:pt x="305991" y="21034"/>
                    </a:cubicBezTo>
                    <a:cubicBezTo>
                      <a:pt x="328216" y="32543"/>
                      <a:pt x="347266" y="50800"/>
                      <a:pt x="363141" y="71041"/>
                    </a:cubicBezTo>
                    <a:cubicBezTo>
                      <a:pt x="379016" y="91282"/>
                      <a:pt x="388541" y="111125"/>
                      <a:pt x="401241" y="142478"/>
                    </a:cubicBezTo>
                    <a:cubicBezTo>
                      <a:pt x="413941" y="173831"/>
                      <a:pt x="432594" y="239315"/>
                      <a:pt x="439341" y="259159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267159" y="2707106"/>
                <a:ext cx="76116" cy="274220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119921" y="2682004"/>
                <a:ext cx="93280" cy="298838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357603" y="2733118"/>
                <a:ext cx="80695" cy="272852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Connector 52"/>
              <p:cNvCxnSpPr>
                <a:stCxn id="52" idx="13"/>
                <a:endCxn id="49" idx="5"/>
              </p:cNvCxnSpPr>
              <p:nvPr/>
            </p:nvCxnSpPr>
            <p:spPr>
              <a:xfrm>
                <a:off x="3438299" y="2734171"/>
                <a:ext cx="229490" cy="190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139627" y="1976342"/>
                <a:ext cx="336914" cy="484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6" idx="9"/>
              </p:cNvCxnSpPr>
              <p:nvPr/>
            </p:nvCxnSpPr>
            <p:spPr>
              <a:xfrm flipH="1">
                <a:off x="4476960" y="1861640"/>
                <a:ext cx="155330" cy="152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Freeform 55"/>
              <p:cNvSpPr/>
              <p:nvPr/>
            </p:nvSpPr>
            <p:spPr>
              <a:xfrm>
                <a:off x="4471516" y="1753437"/>
                <a:ext cx="160774" cy="266282"/>
              </a:xfrm>
              <a:custGeom>
                <a:avLst/>
                <a:gdLst>
                  <a:gd name="connsiteX0" fmla="*/ 22622 w 439341"/>
                  <a:gd name="connsiteY0" fmla="*/ 637778 h 637778"/>
                  <a:gd name="connsiteX1" fmla="*/ 1191 w 439341"/>
                  <a:gd name="connsiteY1" fmla="*/ 499666 h 637778"/>
                  <a:gd name="connsiteX2" fmla="*/ 15478 w 439341"/>
                  <a:gd name="connsiteY2" fmla="*/ 306784 h 637778"/>
                  <a:gd name="connsiteX3" fmla="*/ 65484 w 439341"/>
                  <a:gd name="connsiteY3" fmla="*/ 144859 h 637778"/>
                  <a:gd name="connsiteX4" fmla="*/ 146447 w 439341"/>
                  <a:gd name="connsiteY4" fmla="*/ 32941 h 637778"/>
                  <a:gd name="connsiteX5" fmla="*/ 229791 w 439341"/>
                  <a:gd name="connsiteY5" fmla="*/ 1984 h 637778"/>
                  <a:gd name="connsiteX6" fmla="*/ 305991 w 439341"/>
                  <a:gd name="connsiteY6" fmla="*/ 21034 h 637778"/>
                  <a:gd name="connsiteX7" fmla="*/ 363141 w 439341"/>
                  <a:gd name="connsiteY7" fmla="*/ 71041 h 637778"/>
                  <a:gd name="connsiteX8" fmla="*/ 401241 w 439341"/>
                  <a:gd name="connsiteY8" fmla="*/ 142478 h 637778"/>
                  <a:gd name="connsiteX9" fmla="*/ 439341 w 439341"/>
                  <a:gd name="connsiteY9" fmla="*/ 259159 h 63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341" h="637778">
                    <a:moveTo>
                      <a:pt x="22622" y="637778"/>
                    </a:moveTo>
                    <a:cubicBezTo>
                      <a:pt x="12502" y="596305"/>
                      <a:pt x="2382" y="554832"/>
                      <a:pt x="1191" y="499666"/>
                    </a:cubicBezTo>
                    <a:cubicBezTo>
                      <a:pt x="0" y="444500"/>
                      <a:pt x="4763" y="365918"/>
                      <a:pt x="15478" y="306784"/>
                    </a:cubicBezTo>
                    <a:cubicBezTo>
                      <a:pt x="26193" y="247650"/>
                      <a:pt x="43656" y="190499"/>
                      <a:pt x="65484" y="144859"/>
                    </a:cubicBezTo>
                    <a:cubicBezTo>
                      <a:pt x="87312" y="99219"/>
                      <a:pt x="119063" y="56753"/>
                      <a:pt x="146447" y="32941"/>
                    </a:cubicBezTo>
                    <a:cubicBezTo>
                      <a:pt x="173831" y="9129"/>
                      <a:pt x="203200" y="3968"/>
                      <a:pt x="229791" y="1984"/>
                    </a:cubicBezTo>
                    <a:cubicBezTo>
                      <a:pt x="256382" y="0"/>
                      <a:pt x="283766" y="9525"/>
                      <a:pt x="305991" y="21034"/>
                    </a:cubicBezTo>
                    <a:cubicBezTo>
                      <a:pt x="328216" y="32543"/>
                      <a:pt x="347266" y="50800"/>
                      <a:pt x="363141" y="71041"/>
                    </a:cubicBezTo>
                    <a:cubicBezTo>
                      <a:pt x="379016" y="91282"/>
                      <a:pt x="388541" y="111125"/>
                      <a:pt x="401241" y="142478"/>
                    </a:cubicBezTo>
                    <a:cubicBezTo>
                      <a:pt x="413941" y="173831"/>
                      <a:pt x="432594" y="239315"/>
                      <a:pt x="439341" y="259159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3448050" y="1638300"/>
                <a:ext cx="1107557" cy="1159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545214" y="1847522"/>
                <a:ext cx="1376484" cy="11707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3600454" y="2509839"/>
                <a:ext cx="242884" cy="2333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3811505" y="2025012"/>
                <a:ext cx="513794" cy="4737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 flipV="1">
                <a:off x="2495550" y="2195513"/>
                <a:ext cx="414340" cy="39529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endCxn id="66" idx="10"/>
              </p:cNvCxnSpPr>
              <p:nvPr/>
            </p:nvCxnSpPr>
            <p:spPr>
              <a:xfrm rot="10800000" flipV="1">
                <a:off x="2563137" y="2095499"/>
                <a:ext cx="551539" cy="54274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2720301" y="2347912"/>
                <a:ext cx="299125" cy="29190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19235" y="2828611"/>
                <a:ext cx="955519" cy="1081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455839" y="2618946"/>
                <a:ext cx="106415" cy="155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2528971" y="2609850"/>
                <a:ext cx="61829" cy="294195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405546" y="2591516"/>
                <a:ext cx="93280" cy="298838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2643228" y="2642630"/>
                <a:ext cx="80695" cy="272852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10800000" flipV="1">
                <a:off x="3109913" y="1797843"/>
                <a:ext cx="340520" cy="30003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 flipV="1">
                <a:off x="3120449" y="1883569"/>
                <a:ext cx="389515" cy="3731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Arc 70"/>
              <p:cNvSpPr/>
              <p:nvPr/>
            </p:nvSpPr>
            <p:spPr>
              <a:xfrm rot="15390597">
                <a:off x="4077413" y="1779921"/>
                <a:ext cx="446561" cy="313797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486"/>
              <p:cNvGrpSpPr/>
              <p:nvPr/>
            </p:nvGrpSpPr>
            <p:grpSpPr>
              <a:xfrm>
                <a:off x="3990975" y="1704969"/>
                <a:ext cx="381000" cy="297421"/>
                <a:chOff x="3990975" y="1709853"/>
                <a:chExt cx="361560" cy="292544"/>
              </a:xfrm>
            </p:grpSpPr>
            <p:sp>
              <p:nvSpPr>
                <p:cNvPr id="91" name="Arc 90"/>
                <p:cNvSpPr/>
                <p:nvPr/>
              </p:nvSpPr>
              <p:spPr>
                <a:xfrm rot="15390597">
                  <a:off x="3993472" y="1713491"/>
                  <a:ext cx="264086" cy="256809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rot="15390597">
                  <a:off x="4075742" y="1725604"/>
                  <a:ext cx="292428" cy="261158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3" name="Straight Connector 92"/>
                <p:cNvCxnSpPr>
                  <a:stCxn id="92" idx="0"/>
                </p:cNvCxnSpPr>
                <p:nvPr/>
              </p:nvCxnSpPr>
              <p:spPr>
                <a:xfrm rot="5400000" flipH="1">
                  <a:off x="4036678" y="1828342"/>
                  <a:ext cx="12600" cy="10400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Arc 72"/>
              <p:cNvSpPr/>
              <p:nvPr/>
            </p:nvSpPr>
            <p:spPr>
              <a:xfrm rot="15390597">
                <a:off x="3443814" y="1711340"/>
                <a:ext cx="420430" cy="299212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Arc 73"/>
              <p:cNvSpPr/>
              <p:nvPr/>
            </p:nvSpPr>
            <p:spPr>
              <a:xfrm rot="15390597">
                <a:off x="3363459" y="1642337"/>
                <a:ext cx="234094" cy="21649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Arc 74"/>
              <p:cNvSpPr/>
              <p:nvPr/>
            </p:nvSpPr>
            <p:spPr>
              <a:xfrm rot="15390597">
                <a:off x="3434129" y="1661740"/>
                <a:ext cx="250528" cy="213111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Connector 75"/>
              <p:cNvCxnSpPr>
                <a:stCxn id="75" idx="0"/>
              </p:cNvCxnSpPr>
              <p:nvPr/>
            </p:nvCxnSpPr>
            <p:spPr>
              <a:xfrm rot="5400000" flipH="1">
                <a:off x="3404399" y="1741775"/>
                <a:ext cx="14067" cy="886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0800000" flipV="1">
                <a:off x="3005138" y="1776411"/>
                <a:ext cx="373858" cy="32147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2903935" y="2096690"/>
                <a:ext cx="104775" cy="97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13" idx="1"/>
              </p:cNvCxnSpPr>
              <p:nvPr/>
            </p:nvCxnSpPr>
            <p:spPr>
              <a:xfrm>
                <a:off x="3431512" y="1964453"/>
                <a:ext cx="226529" cy="3522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81" idx="12"/>
                <a:endCxn id="67" idx="10"/>
              </p:cNvCxnSpPr>
              <p:nvPr/>
            </p:nvCxnSpPr>
            <p:spPr>
              <a:xfrm>
                <a:off x="1989789" y="2568970"/>
                <a:ext cx="467302" cy="51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1924260" y="2566988"/>
                <a:ext cx="75990" cy="256599"/>
              </a:xfrm>
              <a:custGeom>
                <a:avLst/>
                <a:gdLst>
                  <a:gd name="connsiteX0" fmla="*/ 19966 w 213115"/>
                  <a:gd name="connsiteY0" fmla="*/ 633234 h 633234"/>
                  <a:gd name="connsiteX1" fmla="*/ 2852 w 213115"/>
                  <a:gd name="connsiteY1" fmla="*/ 554997 h 633234"/>
                  <a:gd name="connsiteX2" fmla="*/ 2852 w 213115"/>
                  <a:gd name="connsiteY2" fmla="*/ 476760 h 633234"/>
                  <a:gd name="connsiteX3" fmla="*/ 5297 w 213115"/>
                  <a:gd name="connsiteY3" fmla="*/ 391187 h 633234"/>
                  <a:gd name="connsiteX4" fmla="*/ 12631 w 213115"/>
                  <a:gd name="connsiteY4" fmla="*/ 339844 h 633234"/>
                  <a:gd name="connsiteX5" fmla="*/ 19966 w 213115"/>
                  <a:gd name="connsiteY5" fmla="*/ 273831 h 633234"/>
                  <a:gd name="connsiteX6" fmla="*/ 32191 w 213115"/>
                  <a:gd name="connsiteY6" fmla="*/ 229823 h 633234"/>
                  <a:gd name="connsiteX7" fmla="*/ 46860 w 213115"/>
                  <a:gd name="connsiteY7" fmla="*/ 180924 h 633234"/>
                  <a:gd name="connsiteX8" fmla="*/ 66420 w 213115"/>
                  <a:gd name="connsiteY8" fmla="*/ 134471 h 633234"/>
                  <a:gd name="connsiteX9" fmla="*/ 88424 w 213115"/>
                  <a:gd name="connsiteY9" fmla="*/ 102687 h 633234"/>
                  <a:gd name="connsiteX10" fmla="*/ 117763 w 213115"/>
                  <a:gd name="connsiteY10" fmla="*/ 61123 h 633234"/>
                  <a:gd name="connsiteX11" fmla="*/ 147102 w 213115"/>
                  <a:gd name="connsiteY11" fmla="*/ 31784 h 633234"/>
                  <a:gd name="connsiteX12" fmla="*/ 183776 w 213115"/>
                  <a:gd name="connsiteY12" fmla="*/ 4890 h 633234"/>
                  <a:gd name="connsiteX13" fmla="*/ 213115 w 213115"/>
                  <a:gd name="connsiteY13" fmla="*/ 2445 h 6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115" h="633234">
                    <a:moveTo>
                      <a:pt x="19966" y="633234"/>
                    </a:moveTo>
                    <a:cubicBezTo>
                      <a:pt x="12835" y="607155"/>
                      <a:pt x="5704" y="581076"/>
                      <a:pt x="2852" y="554997"/>
                    </a:cubicBezTo>
                    <a:cubicBezTo>
                      <a:pt x="0" y="528918"/>
                      <a:pt x="2445" y="504062"/>
                      <a:pt x="2852" y="476760"/>
                    </a:cubicBezTo>
                    <a:cubicBezTo>
                      <a:pt x="3260" y="449458"/>
                      <a:pt x="3667" y="414006"/>
                      <a:pt x="5297" y="391187"/>
                    </a:cubicBezTo>
                    <a:cubicBezTo>
                      <a:pt x="6927" y="368368"/>
                      <a:pt x="10186" y="359403"/>
                      <a:pt x="12631" y="339844"/>
                    </a:cubicBezTo>
                    <a:cubicBezTo>
                      <a:pt x="15076" y="320285"/>
                      <a:pt x="16706" y="292168"/>
                      <a:pt x="19966" y="273831"/>
                    </a:cubicBezTo>
                    <a:cubicBezTo>
                      <a:pt x="23226" y="255494"/>
                      <a:pt x="27709" y="245308"/>
                      <a:pt x="32191" y="229823"/>
                    </a:cubicBezTo>
                    <a:cubicBezTo>
                      <a:pt x="36673" y="214339"/>
                      <a:pt x="41155" y="196816"/>
                      <a:pt x="46860" y="180924"/>
                    </a:cubicBezTo>
                    <a:cubicBezTo>
                      <a:pt x="52565" y="165032"/>
                      <a:pt x="59493" y="147510"/>
                      <a:pt x="66420" y="134471"/>
                    </a:cubicBezTo>
                    <a:cubicBezTo>
                      <a:pt x="73347" y="121432"/>
                      <a:pt x="79867" y="114912"/>
                      <a:pt x="88424" y="102687"/>
                    </a:cubicBezTo>
                    <a:cubicBezTo>
                      <a:pt x="96981" y="90462"/>
                      <a:pt x="107983" y="72940"/>
                      <a:pt x="117763" y="61123"/>
                    </a:cubicBezTo>
                    <a:cubicBezTo>
                      <a:pt x="127543" y="49306"/>
                      <a:pt x="136100" y="41156"/>
                      <a:pt x="147102" y="31784"/>
                    </a:cubicBezTo>
                    <a:cubicBezTo>
                      <a:pt x="158104" y="22412"/>
                      <a:pt x="172774" y="9780"/>
                      <a:pt x="183776" y="4890"/>
                    </a:cubicBezTo>
                    <a:cubicBezTo>
                      <a:pt x="194778" y="0"/>
                      <a:pt x="213115" y="2445"/>
                      <a:pt x="213115" y="244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Connector 81"/>
              <p:cNvCxnSpPr>
                <a:stCxn id="83" idx="2"/>
              </p:cNvCxnSpPr>
              <p:nvPr/>
            </p:nvCxnSpPr>
            <p:spPr>
              <a:xfrm>
                <a:off x="3050130" y="1596563"/>
                <a:ext cx="408447" cy="407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Arc 82"/>
              <p:cNvSpPr/>
              <p:nvPr/>
            </p:nvSpPr>
            <p:spPr>
              <a:xfrm rot="15390597">
                <a:off x="2894747" y="1690763"/>
                <a:ext cx="405316" cy="205734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794808" y="1013715"/>
                <a:ext cx="10679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/>
                  <a:t>Pressure balance</a:t>
                </a:r>
                <a:endParaRPr lang="en-GB" sz="1000" dirty="0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rot="16200000" flipV="1">
                <a:off x="2518281" y="1626525"/>
                <a:ext cx="572202" cy="347808"/>
              </a:xfrm>
              <a:prstGeom prst="straightConnector1">
                <a:avLst/>
              </a:prstGeom>
              <a:ln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505199" y="1890713"/>
                <a:ext cx="190468" cy="210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709986" y="1914526"/>
                <a:ext cx="219077" cy="238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698752" y="2327980"/>
                <a:ext cx="140564" cy="9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13" idx="3"/>
              </p:cNvCxnSpPr>
              <p:nvPr/>
            </p:nvCxnSpPr>
            <p:spPr>
              <a:xfrm>
                <a:off x="3704719" y="1999681"/>
                <a:ext cx="143615" cy="142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95166" y="2041973"/>
                <a:ext cx="157074" cy="224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1180213" y="1547307"/>
              <a:ext cx="5507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Blip>
                  <a:blip r:embed="rId2"/>
                </a:buBlip>
              </a:pPr>
              <a:r>
                <a:rPr lang="en-GB" dirty="0" smtClean="0"/>
                <a:t>Neutron reflectivity from bulk oil- water interface</a:t>
              </a:r>
              <a:endParaRPr lang="en-GB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180213" y="5027697"/>
            <a:ext cx="6772940" cy="964571"/>
            <a:chOff x="1180213" y="5027697"/>
            <a:chExt cx="6772940" cy="964571"/>
          </a:xfrm>
        </p:grpSpPr>
        <p:sp>
          <p:nvSpPr>
            <p:cNvPr id="95" name="TextBox 94"/>
            <p:cNvSpPr txBox="1"/>
            <p:nvPr/>
          </p:nvSpPr>
          <p:spPr>
            <a:xfrm>
              <a:off x="1382233" y="5715269"/>
              <a:ext cx="5957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Reduced sample size and increased sensitivity; liquid/liquid interfaces:</a:t>
              </a:r>
              <a:endParaRPr lang="en-GB" sz="12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80213" y="5027697"/>
              <a:ext cx="677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Blip>
                  <a:blip r:embed="rId2"/>
                </a:buBlip>
              </a:pPr>
              <a:r>
                <a:rPr lang="en-GB" dirty="0" err="1" smtClean="0"/>
                <a:t>Protonated</a:t>
              </a:r>
              <a:r>
                <a:rPr lang="en-GB" dirty="0" smtClean="0"/>
                <a:t> Biological system –  Using a high  </a:t>
              </a:r>
              <a:r>
                <a:rPr lang="en-GB" dirty="0" err="1" smtClean="0"/>
                <a:t>Nb</a:t>
              </a:r>
              <a:r>
                <a:rPr lang="en-GB" dirty="0" smtClean="0"/>
                <a:t> substrate</a:t>
              </a:r>
              <a:endParaRPr lang="en-GB" dirty="0"/>
            </a:p>
          </p:txBody>
        </p:sp>
      </p:grp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371216" y="871021"/>
            <a:ext cx="19967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dirty="0" smtClean="0"/>
              <a:t>Sample environments</a:t>
            </a: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458307" y="394918"/>
            <a:ext cx="8043863" cy="4025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 sz="12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9" name="Line 73"/>
          <p:cNvSpPr>
            <a:spLocks noChangeShapeType="1"/>
          </p:cNvSpPr>
          <p:nvPr/>
        </p:nvSpPr>
        <p:spPr bwMode="auto">
          <a:xfrm>
            <a:off x="458307" y="1241056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0" name="Line 74"/>
          <p:cNvSpPr>
            <a:spLocks noChangeShapeType="1"/>
          </p:cNvSpPr>
          <p:nvPr/>
        </p:nvSpPr>
        <p:spPr bwMode="auto">
          <a:xfrm>
            <a:off x="2725257" y="920381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5416787" y="422688"/>
            <a:ext cx="301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ESS  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1400" b="1" dirty="0" smtClean="0">
                <a:solidFill>
                  <a:srgbClr val="FFFF00"/>
                </a:solidFill>
                <a:latin typeface="Arial Narrow" pitchFamily="34" charset="0"/>
              </a:rPr>
              <a:t>Air-Liquid </a:t>
            </a:r>
            <a:r>
              <a:rPr lang="en-GB" sz="1400" b="1" dirty="0">
                <a:solidFill>
                  <a:srgbClr val="FFFF00"/>
                </a:solidFill>
                <a:latin typeface="Arial Narrow" pitchFamily="34" charset="0"/>
              </a:rPr>
              <a:t>and Liquid-Liquid cells</a:t>
            </a:r>
            <a:endParaRPr lang="en-GB" sz="1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764464" y="850605"/>
            <a:ext cx="2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28th November   2018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259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Queen MAry</dc:creator>
  <cp:lastModifiedBy>A Zarbakhsh</cp:lastModifiedBy>
  <cp:revision>165</cp:revision>
  <dcterms:created xsi:type="dcterms:W3CDTF">2011-02-04T09:42:51Z</dcterms:created>
  <dcterms:modified xsi:type="dcterms:W3CDTF">2018-11-27T17:53:22Z</dcterms:modified>
</cp:coreProperties>
</file>