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449" r:id="rId3"/>
    <p:sldId id="450" r:id="rId4"/>
    <p:sldId id="451" r:id="rId5"/>
    <p:sldId id="448" r:id="rId6"/>
    <p:sldId id="256"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85"/>
    <p:restoredTop sz="94599"/>
  </p:normalViewPr>
  <p:slideViewPr>
    <p:cSldViewPr snapToGrid="0" snapToObjects="1">
      <p:cViewPr varScale="1">
        <p:scale>
          <a:sx n="95" d="100"/>
          <a:sy n="95" d="100"/>
        </p:scale>
        <p:origin x="19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4BAE3-5955-D144-AF97-7CC9C17D563A}"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26859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4BAE3-5955-D144-AF97-7CC9C17D563A}"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20058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4BAE3-5955-D144-AF97-7CC9C17D563A}"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269129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4BAE3-5955-D144-AF97-7CC9C17D563A}"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254560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4BAE3-5955-D144-AF97-7CC9C17D563A}"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8338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4BAE3-5955-D144-AF97-7CC9C17D563A}"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11238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4BAE3-5955-D144-AF97-7CC9C17D563A}"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157450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4BAE3-5955-D144-AF97-7CC9C17D563A}"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134586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4BAE3-5955-D144-AF97-7CC9C17D563A}"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224694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4BAE3-5955-D144-AF97-7CC9C17D563A}"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55474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4BAE3-5955-D144-AF97-7CC9C17D563A}"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1BF257-272D-F844-80ED-CEA7A6666BCE}" type="slidenum">
              <a:rPr lang="en-GB" smtClean="0"/>
              <a:t>‹#›</a:t>
            </a:fld>
            <a:endParaRPr lang="en-GB"/>
          </a:p>
        </p:txBody>
      </p:sp>
    </p:spTree>
    <p:extLst>
      <p:ext uri="{BB962C8B-B14F-4D97-AF65-F5344CB8AC3E}">
        <p14:creationId xmlns:p14="http://schemas.microsoft.com/office/powerpoint/2010/main" val="129227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4BAE3-5955-D144-AF97-7CC9C17D563A}" type="datetimeFigureOut">
              <a:rPr lang="en-GB" smtClean="0"/>
              <a:t>27/11/2018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BF257-272D-F844-80ED-CEA7A6666BCE}" type="slidenum">
              <a:rPr lang="en-GB" smtClean="0"/>
              <a:t>‹#›</a:t>
            </a:fld>
            <a:endParaRPr lang="en-GB"/>
          </a:p>
        </p:txBody>
      </p:sp>
    </p:spTree>
    <p:extLst>
      <p:ext uri="{BB962C8B-B14F-4D97-AF65-F5344CB8AC3E}">
        <p14:creationId xmlns:p14="http://schemas.microsoft.com/office/powerpoint/2010/main" val="396013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399405-B79C-284D-9974-2D859E2D8A36}"/>
              </a:ext>
            </a:extLst>
          </p:cNvPr>
          <p:cNvSpPr/>
          <p:nvPr/>
        </p:nvSpPr>
        <p:spPr>
          <a:xfrm>
            <a:off x="816557" y="2980990"/>
            <a:ext cx="7507292" cy="1292662"/>
          </a:xfrm>
          <a:prstGeom prst="rect">
            <a:avLst/>
          </a:prstGeom>
        </p:spPr>
        <p:txBody>
          <a:bodyPr wrap="square">
            <a:spAutoFit/>
          </a:bodyPr>
          <a:lstStyle/>
          <a:p>
            <a:pPr algn="ctr"/>
            <a:r>
              <a:rPr lang="en-GB" sz="4600" b="1" dirty="0">
                <a:solidFill>
                  <a:schemeClr val="accent1"/>
                </a:solidFill>
              </a:rPr>
              <a:t>Mounting &amp; Movement</a:t>
            </a:r>
            <a:br>
              <a:rPr lang="en-GB" sz="3200" b="1" dirty="0">
                <a:solidFill>
                  <a:schemeClr val="accent1"/>
                </a:solidFill>
              </a:rPr>
            </a:br>
            <a:r>
              <a:rPr lang="en-GB" sz="3200" b="1" dirty="0">
                <a:solidFill>
                  <a:schemeClr val="accent1"/>
                </a:solidFill>
              </a:rPr>
              <a:t>Stages, Motion Stacks &amp; ESS Requirements</a:t>
            </a:r>
          </a:p>
        </p:txBody>
      </p:sp>
      <p:sp>
        <p:nvSpPr>
          <p:cNvPr id="5" name="Rectangle 4">
            <a:extLst>
              <a:ext uri="{FF2B5EF4-FFF2-40B4-BE49-F238E27FC236}">
                <a16:creationId xmlns:a16="http://schemas.microsoft.com/office/drawing/2014/main" id="{254AC693-7760-AE47-AC43-B02F24A7EB96}"/>
              </a:ext>
            </a:extLst>
          </p:cNvPr>
          <p:cNvSpPr/>
          <p:nvPr/>
        </p:nvSpPr>
        <p:spPr>
          <a:xfrm>
            <a:off x="-1797"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7" name="Picture 7" descr="ESS_Logo_Frugal_Blue_cmyk.png">
            <a:extLst>
              <a:ext uri="{FF2B5EF4-FFF2-40B4-BE49-F238E27FC236}">
                <a16:creationId xmlns:a16="http://schemas.microsoft.com/office/drawing/2014/main" id="{D3A48AAE-4A5E-6349-9ABB-8569EC170F54}"/>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92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07BD1A8-6973-9E4D-945E-818D231CF528}"/>
              </a:ext>
            </a:extLst>
          </p:cNvPr>
          <p:cNvSpPr txBox="1"/>
          <p:nvPr/>
        </p:nvSpPr>
        <p:spPr>
          <a:xfrm>
            <a:off x="971068" y="1505633"/>
            <a:ext cx="7506887"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Translations in the sample area: </a:t>
            </a:r>
          </a:p>
          <a:p>
            <a:pPr marL="285750" indent="-285750">
              <a:buFontTx/>
              <a:buChar char="-"/>
            </a:pPr>
            <a:r>
              <a:rPr lang="en-GB" sz="1600" dirty="0">
                <a:latin typeface="Arial" panose="020B0604020202020204" pitchFamily="34" charset="0"/>
                <a:cs typeface="Arial" panose="020B0604020202020204" pitchFamily="34" charset="0"/>
              </a:rPr>
              <a:t>Z-translation stage (up/down) </a:t>
            </a:r>
          </a:p>
          <a:p>
            <a:pPr marL="285750" indent="-285750">
              <a:buFontTx/>
              <a:buChar char="-"/>
            </a:pPr>
            <a:r>
              <a:rPr lang="en-GB" sz="1600" dirty="0">
                <a:latin typeface="Arial" panose="020B0604020202020204" pitchFamily="34" charset="0"/>
                <a:cs typeface="Arial" panose="020B0604020202020204" pitchFamily="34" charset="0"/>
              </a:rPr>
              <a:t>X-translation stage (in the direction of the neutron beam) </a:t>
            </a:r>
          </a:p>
          <a:p>
            <a:pPr marL="285750" indent="-285750">
              <a:buFontTx/>
              <a:buChar char="-"/>
            </a:pPr>
            <a:r>
              <a:rPr lang="en-GB" sz="1600" dirty="0">
                <a:latin typeface="Arial" panose="020B0604020202020204" pitchFamily="34" charset="0"/>
                <a:cs typeface="Arial" panose="020B0604020202020204" pitchFamily="34" charset="0"/>
              </a:rPr>
              <a:t>Y-translation (perpendicular to the neutron beam) – incorporated into the SEE</a:t>
            </a:r>
          </a:p>
          <a:p>
            <a:pPr marL="285750" indent="-285750">
              <a:buFontTx/>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may also need: </a:t>
            </a:r>
          </a:p>
          <a:p>
            <a:pPr marL="285750" indent="-285750">
              <a:buFontTx/>
              <a:buChar char="-"/>
            </a:pPr>
            <a:r>
              <a:rPr lang="en-GB" sz="1600" dirty="0">
                <a:latin typeface="Arial" panose="020B0604020202020204" pitchFamily="34" charset="0"/>
                <a:cs typeface="Arial" panose="020B0604020202020204" pitchFamily="34" charset="0"/>
              </a:rPr>
              <a:t>Pitch?</a:t>
            </a:r>
          </a:p>
          <a:p>
            <a:pPr marL="285750" indent="-285750">
              <a:buFontTx/>
              <a:buChar char="-"/>
            </a:pPr>
            <a:r>
              <a:rPr lang="en-GB" sz="1600" dirty="0">
                <a:latin typeface="Arial" panose="020B0604020202020204" pitchFamily="34" charset="0"/>
                <a:cs typeface="Arial" panose="020B0604020202020204" pitchFamily="34" charset="0"/>
              </a:rPr>
              <a:t>Roll?</a:t>
            </a:r>
          </a:p>
          <a:p>
            <a:pPr marL="285750" indent="-285750">
              <a:buFontTx/>
              <a:buChar char="-"/>
            </a:pPr>
            <a:r>
              <a:rPr lang="en-GB" sz="1600" dirty="0">
                <a:latin typeface="Arial" panose="020B0604020202020204" pitchFamily="34" charset="0"/>
                <a:cs typeface="Arial" panose="020B0604020202020204" pitchFamily="34" charset="0"/>
              </a:rPr>
              <a:t>Yaw?</a:t>
            </a:r>
          </a:p>
          <a:p>
            <a:r>
              <a:rPr lang="en-GB" sz="1600" dirty="0">
                <a:latin typeface="Arial" panose="020B0604020202020204" pitchFamily="34" charset="0"/>
                <a:cs typeface="Arial" panose="020B0604020202020204" pitchFamily="34" charset="0"/>
              </a:rPr>
              <a:t>i.e. rotations around each of the axis</a:t>
            </a:r>
          </a:p>
          <a:p>
            <a:pPr marL="285750" indent="-285750">
              <a:buFontTx/>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Need to consider:</a:t>
            </a:r>
          </a:p>
          <a:p>
            <a:r>
              <a:rPr lang="en-GB" sz="1600" dirty="0">
                <a:latin typeface="Arial" panose="020B0604020202020204" pitchFamily="34" charset="0"/>
                <a:cs typeface="Arial" panose="020B0604020202020204" pitchFamily="34" charset="0"/>
                <a:sym typeface="Wingdings" pitchFamily="2" charset="2"/>
              </a:rPr>
              <a:t></a:t>
            </a:r>
            <a:r>
              <a:rPr lang="en-GB" sz="1600" dirty="0">
                <a:latin typeface="Arial" panose="020B0604020202020204" pitchFamily="34" charset="0"/>
                <a:cs typeface="Arial" panose="020B0604020202020204" pitchFamily="34" charset="0"/>
              </a:rPr>
              <a:t> Weight capacities, sizes</a:t>
            </a:r>
          </a:p>
          <a:p>
            <a:r>
              <a:rPr lang="en-GB" sz="1600" dirty="0">
                <a:latin typeface="Arial" panose="020B0604020202020204" pitchFamily="34" charset="0"/>
                <a:cs typeface="Arial" panose="020B0604020202020204" pitchFamily="34" charset="0"/>
                <a:sym typeface="Wingdings" pitchFamily="2" charset="2"/>
              </a:rPr>
              <a:t> </a:t>
            </a:r>
            <a:r>
              <a:rPr lang="en-GB" sz="1600" dirty="0">
                <a:latin typeface="Arial" panose="020B0604020202020204" pitchFamily="34" charset="0"/>
                <a:cs typeface="Arial" panose="020B0604020202020204" pitchFamily="34" charset="0"/>
              </a:rPr>
              <a:t>Hexapods vs. stacks</a:t>
            </a:r>
          </a:p>
          <a:p>
            <a:r>
              <a:rPr lang="en-GB" sz="1600" dirty="0">
                <a:latin typeface="Arial" panose="020B0604020202020204" pitchFamily="34" charset="0"/>
                <a:cs typeface="Arial" panose="020B0604020202020204" pitchFamily="34" charset="0"/>
                <a:sym typeface="Wingdings" pitchFamily="2" charset="2"/>
              </a:rPr>
              <a:t> </a:t>
            </a:r>
            <a:r>
              <a:rPr lang="en-GB" sz="1600" dirty="0">
                <a:latin typeface="Arial" panose="020B0604020202020204" pitchFamily="34" charset="0"/>
                <a:cs typeface="Arial" panose="020B0604020202020204" pitchFamily="34" charset="0"/>
              </a:rPr>
              <a:t>Additional space requirements, e.g. for plumbing </a:t>
            </a:r>
          </a:p>
        </p:txBody>
      </p:sp>
      <p:sp>
        <p:nvSpPr>
          <p:cNvPr id="23" name="Rectangle 22">
            <a:extLst>
              <a:ext uri="{FF2B5EF4-FFF2-40B4-BE49-F238E27FC236}">
                <a16:creationId xmlns:a16="http://schemas.microsoft.com/office/drawing/2014/main" id="{2082521A-F082-F640-B843-B864289CBD4E}"/>
              </a:ext>
            </a:extLst>
          </p:cNvPr>
          <p:cNvSpPr/>
          <p:nvPr/>
        </p:nvSpPr>
        <p:spPr>
          <a:xfrm>
            <a:off x="-3933"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4" name="Title 2">
            <a:extLst>
              <a:ext uri="{FF2B5EF4-FFF2-40B4-BE49-F238E27FC236}">
                <a16:creationId xmlns:a16="http://schemas.microsoft.com/office/drawing/2014/main" id="{C32E51EB-264D-FF4C-9D96-4E301267001D}"/>
              </a:ext>
            </a:extLst>
          </p:cNvPr>
          <p:cNvSpPr txBox="1">
            <a:spLocks/>
          </p:cNvSpPr>
          <p:nvPr/>
        </p:nvSpPr>
        <p:spPr bwMode="auto">
          <a:xfrm>
            <a:off x="119637" y="-24714"/>
            <a:ext cx="5774537" cy="10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gn="l">
              <a:lnSpc>
                <a:spcPct val="150000"/>
              </a:lnSpc>
            </a:pPr>
            <a:r>
              <a:rPr lang="en-GB" sz="2500" b="0" kern="0" dirty="0">
                <a:solidFill>
                  <a:schemeClr val="bg1"/>
                </a:solidFill>
              </a:rPr>
              <a:t>Mounting and Movement </a:t>
            </a:r>
          </a:p>
          <a:p>
            <a:pPr algn="l">
              <a:lnSpc>
                <a:spcPct val="150000"/>
              </a:lnSpc>
            </a:pPr>
            <a:r>
              <a:rPr lang="en-GB" sz="1600" b="0" kern="0" dirty="0">
                <a:solidFill>
                  <a:schemeClr val="bg1"/>
                </a:solidFill>
              </a:rPr>
              <a:t>Motion Stacks </a:t>
            </a:r>
          </a:p>
        </p:txBody>
      </p:sp>
      <p:pic>
        <p:nvPicPr>
          <p:cNvPr id="25" name="Picture 7" descr="ESS_Logo_Frugal_Blue_cmyk.png">
            <a:extLst>
              <a:ext uri="{FF2B5EF4-FFF2-40B4-BE49-F238E27FC236}">
                <a16:creationId xmlns:a16="http://schemas.microsoft.com/office/drawing/2014/main" id="{EFF891E7-E230-464E-A926-354B3BDA589C}"/>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01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07BD1A8-6973-9E4D-945E-818D231CF528}"/>
              </a:ext>
            </a:extLst>
          </p:cNvPr>
          <p:cNvSpPr txBox="1"/>
          <p:nvPr/>
        </p:nvSpPr>
        <p:spPr>
          <a:xfrm>
            <a:off x="440396" y="1293591"/>
            <a:ext cx="3351396"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Mounting levels provided by Malcolm Guthrie</a:t>
            </a:r>
          </a:p>
        </p:txBody>
      </p:sp>
      <p:grpSp>
        <p:nvGrpSpPr>
          <p:cNvPr id="7" name="Group 6">
            <a:extLst>
              <a:ext uri="{FF2B5EF4-FFF2-40B4-BE49-F238E27FC236}">
                <a16:creationId xmlns:a16="http://schemas.microsoft.com/office/drawing/2014/main" id="{E2B4643A-CC81-6948-9599-209EE8045D6F}"/>
              </a:ext>
            </a:extLst>
          </p:cNvPr>
          <p:cNvGrpSpPr/>
          <p:nvPr/>
        </p:nvGrpSpPr>
        <p:grpSpPr>
          <a:xfrm>
            <a:off x="3928976" y="1201270"/>
            <a:ext cx="5282754" cy="5314993"/>
            <a:chOff x="3311920" y="1018074"/>
            <a:chExt cx="5999992" cy="5787263"/>
          </a:xfrm>
        </p:grpSpPr>
        <p:grpSp>
          <p:nvGrpSpPr>
            <p:cNvPr id="5" name="Group 4">
              <a:extLst>
                <a:ext uri="{FF2B5EF4-FFF2-40B4-BE49-F238E27FC236}">
                  <a16:creationId xmlns:a16="http://schemas.microsoft.com/office/drawing/2014/main" id="{C00D63B5-F6FE-8D4D-9F38-A1AF00571036}"/>
                </a:ext>
              </a:extLst>
            </p:cNvPr>
            <p:cNvGrpSpPr/>
            <p:nvPr/>
          </p:nvGrpSpPr>
          <p:grpSpPr>
            <a:xfrm>
              <a:off x="3353297" y="1018074"/>
              <a:ext cx="5958615" cy="5743184"/>
              <a:chOff x="1190709" y="1099751"/>
              <a:chExt cx="5958615" cy="5743184"/>
            </a:xfrm>
          </p:grpSpPr>
          <p:grpSp>
            <p:nvGrpSpPr>
              <p:cNvPr id="2" name="Group 1">
                <a:extLst>
                  <a:ext uri="{FF2B5EF4-FFF2-40B4-BE49-F238E27FC236}">
                    <a16:creationId xmlns:a16="http://schemas.microsoft.com/office/drawing/2014/main" id="{15536762-577C-454B-9615-61A469D7144E}"/>
                  </a:ext>
                </a:extLst>
              </p:cNvPr>
              <p:cNvGrpSpPr/>
              <p:nvPr/>
            </p:nvGrpSpPr>
            <p:grpSpPr>
              <a:xfrm>
                <a:off x="1190709" y="1099751"/>
                <a:ext cx="5474490" cy="5743184"/>
                <a:chOff x="1190709" y="1099751"/>
                <a:chExt cx="5474490" cy="5743184"/>
              </a:xfrm>
            </p:grpSpPr>
            <p:pic>
              <p:nvPicPr>
                <p:cNvPr id="8" name="Picture 7">
                  <a:extLst>
                    <a:ext uri="{FF2B5EF4-FFF2-40B4-BE49-F238E27FC236}">
                      <a16:creationId xmlns:a16="http://schemas.microsoft.com/office/drawing/2014/main" id="{3EEF0EC9-85D4-C343-BBF6-0178C2D341DF}"/>
                    </a:ext>
                  </a:extLst>
                </p:cNvPr>
                <p:cNvPicPr>
                  <a:picLocks noChangeAspect="1"/>
                </p:cNvPicPr>
                <p:nvPr/>
              </p:nvPicPr>
              <p:blipFill>
                <a:blip r:embed="rId2"/>
                <a:stretch>
                  <a:fillRect/>
                </a:stretch>
              </p:blipFill>
              <p:spPr>
                <a:xfrm>
                  <a:off x="1508790" y="1099751"/>
                  <a:ext cx="4977426" cy="5743184"/>
                </a:xfrm>
                <a:prstGeom prst="rect">
                  <a:avLst/>
                </a:prstGeom>
              </p:spPr>
            </p:pic>
            <p:sp>
              <p:nvSpPr>
                <p:cNvPr id="9" name="Rectangle 8">
                  <a:extLst>
                    <a:ext uri="{FF2B5EF4-FFF2-40B4-BE49-F238E27FC236}">
                      <a16:creationId xmlns:a16="http://schemas.microsoft.com/office/drawing/2014/main" id="{7B0A819F-D411-3F4E-A1E9-4C73C8D8F6B6}"/>
                    </a:ext>
                  </a:extLst>
                </p:cNvPr>
                <p:cNvSpPr/>
                <p:nvPr/>
              </p:nvSpPr>
              <p:spPr>
                <a:xfrm>
                  <a:off x="2053267" y="3315753"/>
                  <a:ext cx="2840019"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21EA5C82-ECA7-434D-87D7-B7991D8DB7C5}"/>
                    </a:ext>
                  </a:extLst>
                </p:cNvPr>
                <p:cNvSpPr/>
                <p:nvPr/>
              </p:nvSpPr>
              <p:spPr>
                <a:xfrm>
                  <a:off x="2302487" y="3170525"/>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37079653-E3B4-7545-93BB-CA9F7CEC8AE8}"/>
                    </a:ext>
                  </a:extLst>
                </p:cNvPr>
                <p:cNvSpPr/>
                <p:nvPr/>
              </p:nvSpPr>
              <p:spPr>
                <a:xfrm>
                  <a:off x="3393490" y="3170525"/>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id="{9F2F0902-D0C6-694C-9F06-6AB74FB13852}"/>
                    </a:ext>
                  </a:extLst>
                </p:cNvPr>
                <p:cNvSpPr/>
                <p:nvPr/>
              </p:nvSpPr>
              <p:spPr>
                <a:xfrm>
                  <a:off x="4484493" y="3183972"/>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54F4AED7-30A3-6B4F-AE3C-07FCE7C77C48}"/>
                    </a:ext>
                  </a:extLst>
                </p:cNvPr>
                <p:cNvSpPr/>
                <p:nvPr/>
              </p:nvSpPr>
              <p:spPr>
                <a:xfrm>
                  <a:off x="2596527" y="2788628"/>
                  <a:ext cx="1775013" cy="80683"/>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D8EC1D57-B6BB-3046-AF9F-57A1EA08450E}"/>
                    </a:ext>
                  </a:extLst>
                </p:cNvPr>
                <p:cNvSpPr/>
                <p:nvPr/>
              </p:nvSpPr>
              <p:spPr>
                <a:xfrm>
                  <a:off x="2748927" y="2654157"/>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9BB38B33-A99F-3B4B-8BB5-BE44ED2DD346}"/>
                    </a:ext>
                  </a:extLst>
                </p:cNvPr>
                <p:cNvSpPr/>
                <p:nvPr/>
              </p:nvSpPr>
              <p:spPr>
                <a:xfrm>
                  <a:off x="3393490" y="2654156"/>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9D42EF8B-3D1F-3D46-9091-69F3AFDF4F2D}"/>
                    </a:ext>
                  </a:extLst>
                </p:cNvPr>
                <p:cNvSpPr/>
                <p:nvPr/>
              </p:nvSpPr>
              <p:spPr>
                <a:xfrm>
                  <a:off x="4023131" y="2648779"/>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B4C0A86C-2F24-194D-A323-AE14039DF797}"/>
                    </a:ext>
                  </a:extLst>
                </p:cNvPr>
                <p:cNvSpPr/>
                <p:nvPr/>
              </p:nvSpPr>
              <p:spPr>
                <a:xfrm>
                  <a:off x="3039385" y="2207715"/>
                  <a:ext cx="896472" cy="53788"/>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A1650AF1-CC22-A145-AF84-813831F675EE}"/>
                    </a:ext>
                  </a:extLst>
                </p:cNvPr>
                <p:cNvSpPr/>
                <p:nvPr/>
              </p:nvSpPr>
              <p:spPr>
                <a:xfrm>
                  <a:off x="3107516" y="2110896"/>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D0C78E73-65B4-5E42-84CD-BA63BBF7D6C0}"/>
                    </a:ext>
                  </a:extLst>
                </p:cNvPr>
                <p:cNvSpPr/>
                <p:nvPr/>
              </p:nvSpPr>
              <p:spPr>
                <a:xfrm>
                  <a:off x="3430244" y="2127032"/>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9606F5B-E370-234E-8B92-A3F0BDD6A771}"/>
                    </a:ext>
                  </a:extLst>
                </p:cNvPr>
                <p:cNvSpPr/>
                <p:nvPr/>
              </p:nvSpPr>
              <p:spPr>
                <a:xfrm>
                  <a:off x="3752972" y="2127034"/>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CEEF4AAF-0956-6B4A-BE69-085371C627C2}"/>
                    </a:ext>
                  </a:extLst>
                </p:cNvPr>
                <p:cNvSpPr txBox="1"/>
                <p:nvPr/>
              </p:nvSpPr>
              <p:spPr>
                <a:xfrm>
                  <a:off x="1191248" y="3055612"/>
                  <a:ext cx="867208" cy="368637"/>
                </a:xfrm>
                <a:prstGeom prst="rect">
                  <a:avLst/>
                </a:prstGeom>
                <a:noFill/>
              </p:spPr>
              <p:txBody>
                <a:bodyPr wrap="none" rtlCol="0">
                  <a:spAutoFit/>
                </a:bodyPr>
                <a:lstStyle/>
                <a:p>
                  <a:r>
                    <a:rPr lang="en-US" sz="1600" dirty="0"/>
                    <a:t>Level 1</a:t>
                  </a:r>
                </a:p>
              </p:txBody>
            </p:sp>
            <p:sp>
              <p:nvSpPr>
                <p:cNvPr id="22" name="TextBox 21">
                  <a:extLst>
                    <a:ext uri="{FF2B5EF4-FFF2-40B4-BE49-F238E27FC236}">
                      <a16:creationId xmlns:a16="http://schemas.microsoft.com/office/drawing/2014/main" id="{D6D82A00-73D6-C24E-883D-19210D763A52}"/>
                    </a:ext>
                  </a:extLst>
                </p:cNvPr>
                <p:cNvSpPr txBox="1"/>
                <p:nvPr/>
              </p:nvSpPr>
              <p:spPr>
                <a:xfrm>
                  <a:off x="1732741" y="2499979"/>
                  <a:ext cx="867208" cy="368637"/>
                </a:xfrm>
                <a:prstGeom prst="rect">
                  <a:avLst/>
                </a:prstGeom>
                <a:noFill/>
              </p:spPr>
              <p:txBody>
                <a:bodyPr wrap="none" rtlCol="0">
                  <a:spAutoFit/>
                </a:bodyPr>
                <a:lstStyle/>
                <a:p>
                  <a:r>
                    <a:rPr lang="en-US" sz="1600" dirty="0"/>
                    <a:t>Level 2</a:t>
                  </a:r>
                </a:p>
              </p:txBody>
            </p:sp>
            <p:sp>
              <p:nvSpPr>
                <p:cNvPr id="26" name="TextBox 25">
                  <a:extLst>
                    <a:ext uri="{FF2B5EF4-FFF2-40B4-BE49-F238E27FC236}">
                      <a16:creationId xmlns:a16="http://schemas.microsoft.com/office/drawing/2014/main" id="{61A56DA8-FCD3-DE4C-B1E6-88323050E8B5}"/>
                    </a:ext>
                  </a:extLst>
                </p:cNvPr>
                <p:cNvSpPr txBox="1"/>
                <p:nvPr/>
              </p:nvSpPr>
              <p:spPr>
                <a:xfrm>
                  <a:off x="2178079" y="1979838"/>
                  <a:ext cx="867208" cy="368637"/>
                </a:xfrm>
                <a:prstGeom prst="rect">
                  <a:avLst/>
                </a:prstGeom>
                <a:noFill/>
              </p:spPr>
              <p:txBody>
                <a:bodyPr wrap="none" rtlCol="0">
                  <a:spAutoFit/>
                </a:bodyPr>
                <a:lstStyle/>
                <a:p>
                  <a:r>
                    <a:rPr lang="en-US" sz="1600" dirty="0"/>
                    <a:t>Level 3</a:t>
                  </a:r>
                </a:p>
              </p:txBody>
            </p:sp>
            <p:sp>
              <p:nvSpPr>
                <p:cNvPr id="27" name="Rectangle 26">
                  <a:extLst>
                    <a:ext uri="{FF2B5EF4-FFF2-40B4-BE49-F238E27FC236}">
                      <a16:creationId xmlns:a16="http://schemas.microsoft.com/office/drawing/2014/main" id="{420EA61E-48AA-D945-9CB4-F47EA2CA4405}"/>
                    </a:ext>
                  </a:extLst>
                </p:cNvPr>
                <p:cNvSpPr/>
                <p:nvPr/>
              </p:nvSpPr>
              <p:spPr>
                <a:xfrm>
                  <a:off x="2053267" y="6152186"/>
                  <a:ext cx="2840019"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27">
                  <a:extLst>
                    <a:ext uri="{FF2B5EF4-FFF2-40B4-BE49-F238E27FC236}">
                      <a16:creationId xmlns:a16="http://schemas.microsoft.com/office/drawing/2014/main" id="{20F8B59E-3BE0-5242-A62E-C763EEE73B32}"/>
                    </a:ext>
                  </a:extLst>
                </p:cNvPr>
                <p:cNvSpPr/>
                <p:nvPr/>
              </p:nvSpPr>
              <p:spPr>
                <a:xfrm>
                  <a:off x="2302487" y="6006958"/>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B12CCB24-D339-A940-A009-7827EC0D43E8}"/>
                    </a:ext>
                  </a:extLst>
                </p:cNvPr>
                <p:cNvSpPr/>
                <p:nvPr/>
              </p:nvSpPr>
              <p:spPr>
                <a:xfrm>
                  <a:off x="3393490" y="6006958"/>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a:extLst>
                    <a:ext uri="{FF2B5EF4-FFF2-40B4-BE49-F238E27FC236}">
                      <a16:creationId xmlns:a16="http://schemas.microsoft.com/office/drawing/2014/main" id="{F348B7FC-B4ED-8945-AC74-B3E63932B96F}"/>
                    </a:ext>
                  </a:extLst>
                </p:cNvPr>
                <p:cNvSpPr/>
                <p:nvPr/>
              </p:nvSpPr>
              <p:spPr>
                <a:xfrm>
                  <a:off x="4484493" y="6020405"/>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F8DAE483-9A46-3342-A52C-7A26DD0F5C44}"/>
                    </a:ext>
                  </a:extLst>
                </p:cNvPr>
                <p:cNvSpPr txBox="1"/>
                <p:nvPr/>
              </p:nvSpPr>
              <p:spPr>
                <a:xfrm>
                  <a:off x="1190709" y="5863594"/>
                  <a:ext cx="867208" cy="368637"/>
                </a:xfrm>
                <a:prstGeom prst="rect">
                  <a:avLst/>
                </a:prstGeom>
                <a:noFill/>
              </p:spPr>
              <p:txBody>
                <a:bodyPr wrap="none" rtlCol="0">
                  <a:spAutoFit/>
                </a:bodyPr>
                <a:lstStyle/>
                <a:p>
                  <a:r>
                    <a:rPr lang="en-US" sz="1600" dirty="0"/>
                    <a:t>Level 0</a:t>
                  </a:r>
                </a:p>
              </p:txBody>
            </p:sp>
            <p:cxnSp>
              <p:nvCxnSpPr>
                <p:cNvPr id="32" name="Straight Arrow Connector 31">
                  <a:extLst>
                    <a:ext uri="{FF2B5EF4-FFF2-40B4-BE49-F238E27FC236}">
                      <a16:creationId xmlns:a16="http://schemas.microsoft.com/office/drawing/2014/main" id="{680A2E09-CB91-A14E-AC42-8B85DF705C1B}"/>
                    </a:ext>
                  </a:extLst>
                </p:cNvPr>
                <p:cNvCxnSpPr/>
                <p:nvPr/>
              </p:nvCxnSpPr>
              <p:spPr>
                <a:xfrm>
                  <a:off x="5743140" y="6079572"/>
                  <a:ext cx="0" cy="6903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44ECD65-3E13-594F-8A81-48252B9185D6}"/>
                    </a:ext>
                  </a:extLst>
                </p:cNvPr>
                <p:cNvSpPr txBox="1"/>
                <p:nvPr/>
              </p:nvSpPr>
              <p:spPr>
                <a:xfrm>
                  <a:off x="4535276" y="1623763"/>
                  <a:ext cx="1038798" cy="368637"/>
                </a:xfrm>
                <a:prstGeom prst="rect">
                  <a:avLst/>
                </a:prstGeom>
                <a:noFill/>
              </p:spPr>
              <p:txBody>
                <a:bodyPr wrap="square" rtlCol="0">
                  <a:spAutoFit/>
                </a:bodyPr>
                <a:lstStyle/>
                <a:p>
                  <a:r>
                    <a:rPr lang="en-GB" sz="1600" dirty="0"/>
                    <a:t>200 mm</a:t>
                  </a:r>
                </a:p>
              </p:txBody>
            </p:sp>
            <p:sp>
              <p:nvSpPr>
                <p:cNvPr id="34" name="TextBox 33">
                  <a:extLst>
                    <a:ext uri="{FF2B5EF4-FFF2-40B4-BE49-F238E27FC236}">
                      <a16:creationId xmlns:a16="http://schemas.microsoft.com/office/drawing/2014/main" id="{3D15D930-DD1B-5A4D-9777-4C0FCBE7CB7C}"/>
                    </a:ext>
                  </a:extLst>
                </p:cNvPr>
                <p:cNvSpPr txBox="1"/>
                <p:nvPr/>
              </p:nvSpPr>
              <p:spPr>
                <a:xfrm>
                  <a:off x="4704341" y="2234609"/>
                  <a:ext cx="1038798" cy="368637"/>
                </a:xfrm>
                <a:prstGeom prst="rect">
                  <a:avLst/>
                </a:prstGeom>
                <a:noFill/>
              </p:spPr>
              <p:txBody>
                <a:bodyPr wrap="square" rtlCol="0">
                  <a:spAutoFit/>
                </a:bodyPr>
                <a:lstStyle/>
                <a:p>
                  <a:r>
                    <a:rPr lang="en-GB" sz="1600" dirty="0"/>
                    <a:t>350 mm</a:t>
                  </a:r>
                </a:p>
              </p:txBody>
            </p:sp>
            <p:sp>
              <p:nvSpPr>
                <p:cNvPr id="35" name="TextBox 34">
                  <a:extLst>
                    <a:ext uri="{FF2B5EF4-FFF2-40B4-BE49-F238E27FC236}">
                      <a16:creationId xmlns:a16="http://schemas.microsoft.com/office/drawing/2014/main" id="{29EB0DA3-FCC6-9240-B572-6A3176CC878C}"/>
                    </a:ext>
                  </a:extLst>
                </p:cNvPr>
                <p:cNvSpPr txBox="1"/>
                <p:nvPr/>
              </p:nvSpPr>
              <p:spPr>
                <a:xfrm>
                  <a:off x="4941464" y="2809801"/>
                  <a:ext cx="1038798" cy="368637"/>
                </a:xfrm>
                <a:prstGeom prst="rect">
                  <a:avLst/>
                </a:prstGeom>
                <a:noFill/>
              </p:spPr>
              <p:txBody>
                <a:bodyPr wrap="square" rtlCol="0">
                  <a:spAutoFit/>
                </a:bodyPr>
                <a:lstStyle/>
                <a:p>
                  <a:r>
                    <a:rPr lang="en-GB" sz="1600" dirty="0"/>
                    <a:t>500 mm</a:t>
                  </a:r>
                </a:p>
              </p:txBody>
            </p:sp>
            <p:sp>
              <p:nvSpPr>
                <p:cNvPr id="37" name="TextBox 36">
                  <a:extLst>
                    <a:ext uri="{FF2B5EF4-FFF2-40B4-BE49-F238E27FC236}">
                      <a16:creationId xmlns:a16="http://schemas.microsoft.com/office/drawing/2014/main" id="{841305C7-141F-A942-BF38-411547BB3F67}"/>
                    </a:ext>
                  </a:extLst>
                </p:cNvPr>
                <p:cNvSpPr txBox="1"/>
                <p:nvPr/>
              </p:nvSpPr>
              <p:spPr>
                <a:xfrm>
                  <a:off x="5050583" y="4008731"/>
                  <a:ext cx="1292515" cy="368637"/>
                </a:xfrm>
                <a:prstGeom prst="rect">
                  <a:avLst/>
                </a:prstGeom>
                <a:noFill/>
              </p:spPr>
              <p:txBody>
                <a:bodyPr wrap="square" rtlCol="0">
                  <a:spAutoFit/>
                </a:bodyPr>
                <a:lstStyle/>
                <a:p>
                  <a:r>
                    <a:rPr lang="en-GB" sz="1600" dirty="0"/>
                    <a:t>1300 mm</a:t>
                  </a:r>
                </a:p>
              </p:txBody>
            </p:sp>
            <p:sp>
              <p:nvSpPr>
                <p:cNvPr id="33" name="TextBox 32">
                  <a:extLst>
                    <a:ext uri="{FF2B5EF4-FFF2-40B4-BE49-F238E27FC236}">
                      <a16:creationId xmlns:a16="http://schemas.microsoft.com/office/drawing/2014/main" id="{8A5EC48B-6F10-0C45-AAFB-A252F458CD73}"/>
                    </a:ext>
                  </a:extLst>
                </p:cNvPr>
                <p:cNvSpPr txBox="1"/>
                <p:nvPr/>
              </p:nvSpPr>
              <p:spPr>
                <a:xfrm>
                  <a:off x="5676227" y="6183496"/>
                  <a:ext cx="988972" cy="368637"/>
                </a:xfrm>
                <a:prstGeom prst="rect">
                  <a:avLst/>
                </a:prstGeom>
                <a:noFill/>
              </p:spPr>
              <p:txBody>
                <a:bodyPr wrap="none" rtlCol="0">
                  <a:spAutoFit/>
                </a:bodyPr>
                <a:lstStyle/>
                <a:p>
                  <a:r>
                    <a:rPr lang="en-US" sz="1600" dirty="0"/>
                    <a:t>200 mm</a:t>
                  </a:r>
                </a:p>
              </p:txBody>
            </p:sp>
          </p:grpSp>
          <p:sp>
            <p:nvSpPr>
              <p:cNvPr id="36" name="TextBox 35">
                <a:extLst>
                  <a:ext uri="{FF2B5EF4-FFF2-40B4-BE49-F238E27FC236}">
                    <a16:creationId xmlns:a16="http://schemas.microsoft.com/office/drawing/2014/main" id="{D2185D18-D698-5B42-B8F4-3929F1E3D2CB}"/>
                  </a:ext>
                </a:extLst>
              </p:cNvPr>
              <p:cNvSpPr txBox="1"/>
              <p:nvPr/>
            </p:nvSpPr>
            <p:spPr>
              <a:xfrm>
                <a:off x="6334929" y="4570924"/>
                <a:ext cx="814395" cy="636736"/>
              </a:xfrm>
              <a:prstGeom prst="rect">
                <a:avLst/>
              </a:prstGeom>
              <a:noFill/>
            </p:spPr>
            <p:txBody>
              <a:bodyPr wrap="square" rtlCol="0">
                <a:spAutoFit/>
              </a:bodyPr>
              <a:lstStyle/>
              <a:p>
                <a:r>
                  <a:rPr lang="en-GB" sz="1600" dirty="0"/>
                  <a:t>1500 mm</a:t>
                </a:r>
              </a:p>
            </p:txBody>
          </p:sp>
        </p:grpSp>
        <p:sp>
          <p:nvSpPr>
            <p:cNvPr id="6" name="Rectangle 5">
              <a:extLst>
                <a:ext uri="{FF2B5EF4-FFF2-40B4-BE49-F238E27FC236}">
                  <a16:creationId xmlns:a16="http://schemas.microsoft.com/office/drawing/2014/main" id="{C9E6CF8A-4AAC-C349-B7B6-0DB36DE3C8C7}"/>
                </a:ext>
              </a:extLst>
            </p:cNvPr>
            <p:cNvSpPr/>
            <p:nvPr/>
          </p:nvSpPr>
          <p:spPr>
            <a:xfrm>
              <a:off x="3311920" y="1118598"/>
              <a:ext cx="5775635" cy="56867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3" name="Rectangle 22">
            <a:extLst>
              <a:ext uri="{FF2B5EF4-FFF2-40B4-BE49-F238E27FC236}">
                <a16:creationId xmlns:a16="http://schemas.microsoft.com/office/drawing/2014/main" id="{2082521A-F082-F640-B843-B864289CBD4E}"/>
              </a:ext>
            </a:extLst>
          </p:cNvPr>
          <p:cNvSpPr/>
          <p:nvPr/>
        </p:nvSpPr>
        <p:spPr>
          <a:xfrm>
            <a:off x="-3933"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4" name="Title 2">
            <a:extLst>
              <a:ext uri="{FF2B5EF4-FFF2-40B4-BE49-F238E27FC236}">
                <a16:creationId xmlns:a16="http://schemas.microsoft.com/office/drawing/2014/main" id="{C32E51EB-264D-FF4C-9D96-4E301267001D}"/>
              </a:ext>
            </a:extLst>
          </p:cNvPr>
          <p:cNvSpPr txBox="1">
            <a:spLocks/>
          </p:cNvSpPr>
          <p:nvPr/>
        </p:nvSpPr>
        <p:spPr bwMode="auto">
          <a:xfrm>
            <a:off x="119637" y="-24714"/>
            <a:ext cx="5774537" cy="10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gn="l">
              <a:lnSpc>
                <a:spcPct val="150000"/>
              </a:lnSpc>
            </a:pPr>
            <a:r>
              <a:rPr lang="en-GB" sz="2500" b="0" kern="0" dirty="0">
                <a:solidFill>
                  <a:schemeClr val="bg1"/>
                </a:solidFill>
              </a:rPr>
              <a:t>Mounting and Movement </a:t>
            </a:r>
          </a:p>
          <a:p>
            <a:pPr algn="l">
              <a:lnSpc>
                <a:spcPct val="150000"/>
              </a:lnSpc>
            </a:pPr>
            <a:r>
              <a:rPr lang="en-GB" sz="1600" b="0" kern="0" dirty="0">
                <a:solidFill>
                  <a:schemeClr val="bg1"/>
                </a:solidFill>
              </a:rPr>
              <a:t>Stages and Mounting Levels </a:t>
            </a:r>
          </a:p>
        </p:txBody>
      </p:sp>
      <p:pic>
        <p:nvPicPr>
          <p:cNvPr id="25" name="Picture 7" descr="ESS_Logo_Frugal_Blue_cmyk.png">
            <a:extLst>
              <a:ext uri="{FF2B5EF4-FFF2-40B4-BE49-F238E27FC236}">
                <a16:creationId xmlns:a16="http://schemas.microsoft.com/office/drawing/2014/main" id="{EFF891E7-E230-464E-A926-354B3BDA589C}"/>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A194B588-D0CB-0E47-804E-A058E14AE622}"/>
              </a:ext>
            </a:extLst>
          </p:cNvPr>
          <p:cNvSpPr txBox="1"/>
          <p:nvPr/>
        </p:nvSpPr>
        <p:spPr>
          <a:xfrm>
            <a:off x="440396" y="1979562"/>
            <a:ext cx="3187176"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Kinematic mounts for easy installation of SEE between different instruments - no need for bolting/unbolting each time</a:t>
            </a:r>
          </a:p>
        </p:txBody>
      </p:sp>
    </p:spTree>
    <p:extLst>
      <p:ext uri="{BB962C8B-B14F-4D97-AF65-F5344CB8AC3E}">
        <p14:creationId xmlns:p14="http://schemas.microsoft.com/office/powerpoint/2010/main" val="364591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07BD1A8-6973-9E4D-945E-818D231CF528}"/>
              </a:ext>
            </a:extLst>
          </p:cNvPr>
          <p:cNvSpPr txBox="1"/>
          <p:nvPr/>
        </p:nvSpPr>
        <p:spPr>
          <a:xfrm>
            <a:off x="191278" y="1292596"/>
            <a:ext cx="3351396"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Mounting levels provided by Malcolm Guthrie</a:t>
            </a:r>
          </a:p>
        </p:txBody>
      </p:sp>
      <p:grpSp>
        <p:nvGrpSpPr>
          <p:cNvPr id="7" name="Group 6">
            <a:extLst>
              <a:ext uri="{FF2B5EF4-FFF2-40B4-BE49-F238E27FC236}">
                <a16:creationId xmlns:a16="http://schemas.microsoft.com/office/drawing/2014/main" id="{E2B4643A-CC81-6948-9599-209EE8045D6F}"/>
              </a:ext>
            </a:extLst>
          </p:cNvPr>
          <p:cNvGrpSpPr/>
          <p:nvPr/>
        </p:nvGrpSpPr>
        <p:grpSpPr>
          <a:xfrm>
            <a:off x="3928976" y="1201270"/>
            <a:ext cx="5282754" cy="5314993"/>
            <a:chOff x="3311920" y="1018074"/>
            <a:chExt cx="5999992" cy="5787263"/>
          </a:xfrm>
        </p:grpSpPr>
        <p:grpSp>
          <p:nvGrpSpPr>
            <p:cNvPr id="5" name="Group 4">
              <a:extLst>
                <a:ext uri="{FF2B5EF4-FFF2-40B4-BE49-F238E27FC236}">
                  <a16:creationId xmlns:a16="http://schemas.microsoft.com/office/drawing/2014/main" id="{C00D63B5-F6FE-8D4D-9F38-A1AF00571036}"/>
                </a:ext>
              </a:extLst>
            </p:cNvPr>
            <p:cNvGrpSpPr/>
            <p:nvPr/>
          </p:nvGrpSpPr>
          <p:grpSpPr>
            <a:xfrm>
              <a:off x="3353297" y="1018074"/>
              <a:ext cx="5958615" cy="5743184"/>
              <a:chOff x="1190709" y="1099751"/>
              <a:chExt cx="5958615" cy="5743184"/>
            </a:xfrm>
          </p:grpSpPr>
          <p:grpSp>
            <p:nvGrpSpPr>
              <p:cNvPr id="2" name="Group 1">
                <a:extLst>
                  <a:ext uri="{FF2B5EF4-FFF2-40B4-BE49-F238E27FC236}">
                    <a16:creationId xmlns:a16="http://schemas.microsoft.com/office/drawing/2014/main" id="{15536762-577C-454B-9615-61A469D7144E}"/>
                  </a:ext>
                </a:extLst>
              </p:cNvPr>
              <p:cNvGrpSpPr/>
              <p:nvPr/>
            </p:nvGrpSpPr>
            <p:grpSpPr>
              <a:xfrm>
                <a:off x="1190709" y="1099751"/>
                <a:ext cx="5474490" cy="5743184"/>
                <a:chOff x="1190709" y="1099751"/>
                <a:chExt cx="5474490" cy="5743184"/>
              </a:xfrm>
            </p:grpSpPr>
            <p:pic>
              <p:nvPicPr>
                <p:cNvPr id="8" name="Picture 7">
                  <a:extLst>
                    <a:ext uri="{FF2B5EF4-FFF2-40B4-BE49-F238E27FC236}">
                      <a16:creationId xmlns:a16="http://schemas.microsoft.com/office/drawing/2014/main" id="{3EEF0EC9-85D4-C343-BBF6-0178C2D341DF}"/>
                    </a:ext>
                  </a:extLst>
                </p:cNvPr>
                <p:cNvPicPr>
                  <a:picLocks noChangeAspect="1"/>
                </p:cNvPicPr>
                <p:nvPr/>
              </p:nvPicPr>
              <p:blipFill>
                <a:blip r:embed="rId2"/>
                <a:stretch>
                  <a:fillRect/>
                </a:stretch>
              </p:blipFill>
              <p:spPr>
                <a:xfrm>
                  <a:off x="1508790" y="1099751"/>
                  <a:ext cx="4977426" cy="5743184"/>
                </a:xfrm>
                <a:prstGeom prst="rect">
                  <a:avLst/>
                </a:prstGeom>
              </p:spPr>
            </p:pic>
            <p:sp>
              <p:nvSpPr>
                <p:cNvPr id="9" name="Rectangle 8">
                  <a:extLst>
                    <a:ext uri="{FF2B5EF4-FFF2-40B4-BE49-F238E27FC236}">
                      <a16:creationId xmlns:a16="http://schemas.microsoft.com/office/drawing/2014/main" id="{7B0A819F-D411-3F4E-A1E9-4C73C8D8F6B6}"/>
                    </a:ext>
                  </a:extLst>
                </p:cNvPr>
                <p:cNvSpPr/>
                <p:nvPr/>
              </p:nvSpPr>
              <p:spPr>
                <a:xfrm>
                  <a:off x="2053267" y="3315753"/>
                  <a:ext cx="2840019"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21EA5C82-ECA7-434D-87D7-B7991D8DB7C5}"/>
                    </a:ext>
                  </a:extLst>
                </p:cNvPr>
                <p:cNvSpPr/>
                <p:nvPr/>
              </p:nvSpPr>
              <p:spPr>
                <a:xfrm>
                  <a:off x="2302487" y="3170525"/>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37079653-E3B4-7545-93BB-CA9F7CEC8AE8}"/>
                    </a:ext>
                  </a:extLst>
                </p:cNvPr>
                <p:cNvSpPr/>
                <p:nvPr/>
              </p:nvSpPr>
              <p:spPr>
                <a:xfrm>
                  <a:off x="3393490" y="3170525"/>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id="{9F2F0902-D0C6-694C-9F06-6AB74FB13852}"/>
                    </a:ext>
                  </a:extLst>
                </p:cNvPr>
                <p:cNvSpPr/>
                <p:nvPr/>
              </p:nvSpPr>
              <p:spPr>
                <a:xfrm>
                  <a:off x="4484493" y="3183972"/>
                  <a:ext cx="170330" cy="145228"/>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54F4AED7-30A3-6B4F-AE3C-07FCE7C77C48}"/>
                    </a:ext>
                  </a:extLst>
                </p:cNvPr>
                <p:cNvSpPr/>
                <p:nvPr/>
              </p:nvSpPr>
              <p:spPr>
                <a:xfrm>
                  <a:off x="2596527" y="2788628"/>
                  <a:ext cx="1775013" cy="80683"/>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D8EC1D57-B6BB-3046-AF9F-57A1EA08450E}"/>
                    </a:ext>
                  </a:extLst>
                </p:cNvPr>
                <p:cNvSpPr/>
                <p:nvPr/>
              </p:nvSpPr>
              <p:spPr>
                <a:xfrm>
                  <a:off x="2748927" y="2654157"/>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9BB38B33-A99F-3B4B-8BB5-BE44ED2DD346}"/>
                    </a:ext>
                  </a:extLst>
                </p:cNvPr>
                <p:cNvSpPr/>
                <p:nvPr/>
              </p:nvSpPr>
              <p:spPr>
                <a:xfrm>
                  <a:off x="3393490" y="2654156"/>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9D42EF8B-3D1F-3D46-9091-69F3AFDF4F2D}"/>
                    </a:ext>
                  </a:extLst>
                </p:cNvPr>
                <p:cNvSpPr/>
                <p:nvPr/>
              </p:nvSpPr>
              <p:spPr>
                <a:xfrm>
                  <a:off x="4023131" y="2648779"/>
                  <a:ext cx="186467" cy="13447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B4C0A86C-2F24-194D-A323-AE14039DF797}"/>
                    </a:ext>
                  </a:extLst>
                </p:cNvPr>
                <p:cNvSpPr/>
                <p:nvPr/>
              </p:nvSpPr>
              <p:spPr>
                <a:xfrm>
                  <a:off x="3039385" y="2207715"/>
                  <a:ext cx="896472" cy="53788"/>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A1650AF1-CC22-A145-AF84-813831F675EE}"/>
                    </a:ext>
                  </a:extLst>
                </p:cNvPr>
                <p:cNvSpPr/>
                <p:nvPr/>
              </p:nvSpPr>
              <p:spPr>
                <a:xfrm>
                  <a:off x="3107516" y="2110896"/>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D0C78E73-65B4-5E42-84CD-BA63BBF7D6C0}"/>
                    </a:ext>
                  </a:extLst>
                </p:cNvPr>
                <p:cNvSpPr/>
                <p:nvPr/>
              </p:nvSpPr>
              <p:spPr>
                <a:xfrm>
                  <a:off x="3430244" y="2127032"/>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9606F5B-E370-234E-8B92-A3F0BDD6A771}"/>
                    </a:ext>
                  </a:extLst>
                </p:cNvPr>
                <p:cNvSpPr/>
                <p:nvPr/>
              </p:nvSpPr>
              <p:spPr>
                <a:xfrm>
                  <a:off x="3752972" y="2127034"/>
                  <a:ext cx="107577" cy="96819"/>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CEEF4AAF-0956-6B4A-BE69-085371C627C2}"/>
                    </a:ext>
                  </a:extLst>
                </p:cNvPr>
                <p:cNvSpPr txBox="1"/>
                <p:nvPr/>
              </p:nvSpPr>
              <p:spPr>
                <a:xfrm>
                  <a:off x="1191248" y="3055612"/>
                  <a:ext cx="867208" cy="368637"/>
                </a:xfrm>
                <a:prstGeom prst="rect">
                  <a:avLst/>
                </a:prstGeom>
                <a:noFill/>
              </p:spPr>
              <p:txBody>
                <a:bodyPr wrap="none" rtlCol="0">
                  <a:spAutoFit/>
                </a:bodyPr>
                <a:lstStyle/>
                <a:p>
                  <a:r>
                    <a:rPr lang="en-US" sz="1600" dirty="0"/>
                    <a:t>Level 1</a:t>
                  </a:r>
                </a:p>
              </p:txBody>
            </p:sp>
            <p:sp>
              <p:nvSpPr>
                <p:cNvPr id="22" name="TextBox 21">
                  <a:extLst>
                    <a:ext uri="{FF2B5EF4-FFF2-40B4-BE49-F238E27FC236}">
                      <a16:creationId xmlns:a16="http://schemas.microsoft.com/office/drawing/2014/main" id="{D6D82A00-73D6-C24E-883D-19210D763A52}"/>
                    </a:ext>
                  </a:extLst>
                </p:cNvPr>
                <p:cNvSpPr txBox="1"/>
                <p:nvPr/>
              </p:nvSpPr>
              <p:spPr>
                <a:xfrm>
                  <a:off x="1732741" y="2499979"/>
                  <a:ext cx="867208" cy="368637"/>
                </a:xfrm>
                <a:prstGeom prst="rect">
                  <a:avLst/>
                </a:prstGeom>
                <a:noFill/>
              </p:spPr>
              <p:txBody>
                <a:bodyPr wrap="none" rtlCol="0">
                  <a:spAutoFit/>
                </a:bodyPr>
                <a:lstStyle/>
                <a:p>
                  <a:r>
                    <a:rPr lang="en-US" sz="1600" dirty="0"/>
                    <a:t>Level 2</a:t>
                  </a:r>
                </a:p>
              </p:txBody>
            </p:sp>
            <p:sp>
              <p:nvSpPr>
                <p:cNvPr id="26" name="TextBox 25">
                  <a:extLst>
                    <a:ext uri="{FF2B5EF4-FFF2-40B4-BE49-F238E27FC236}">
                      <a16:creationId xmlns:a16="http://schemas.microsoft.com/office/drawing/2014/main" id="{61A56DA8-FCD3-DE4C-B1E6-88323050E8B5}"/>
                    </a:ext>
                  </a:extLst>
                </p:cNvPr>
                <p:cNvSpPr txBox="1"/>
                <p:nvPr/>
              </p:nvSpPr>
              <p:spPr>
                <a:xfrm>
                  <a:off x="2178079" y="1979838"/>
                  <a:ext cx="867208" cy="368637"/>
                </a:xfrm>
                <a:prstGeom prst="rect">
                  <a:avLst/>
                </a:prstGeom>
                <a:noFill/>
              </p:spPr>
              <p:txBody>
                <a:bodyPr wrap="none" rtlCol="0">
                  <a:spAutoFit/>
                </a:bodyPr>
                <a:lstStyle/>
                <a:p>
                  <a:r>
                    <a:rPr lang="en-US" sz="1600" dirty="0"/>
                    <a:t>Level 3</a:t>
                  </a:r>
                </a:p>
              </p:txBody>
            </p:sp>
            <p:sp>
              <p:nvSpPr>
                <p:cNvPr id="27" name="Rectangle 26">
                  <a:extLst>
                    <a:ext uri="{FF2B5EF4-FFF2-40B4-BE49-F238E27FC236}">
                      <a16:creationId xmlns:a16="http://schemas.microsoft.com/office/drawing/2014/main" id="{420EA61E-48AA-D945-9CB4-F47EA2CA4405}"/>
                    </a:ext>
                  </a:extLst>
                </p:cNvPr>
                <p:cNvSpPr/>
                <p:nvPr/>
              </p:nvSpPr>
              <p:spPr>
                <a:xfrm>
                  <a:off x="2053267" y="6152186"/>
                  <a:ext cx="2840019"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27">
                  <a:extLst>
                    <a:ext uri="{FF2B5EF4-FFF2-40B4-BE49-F238E27FC236}">
                      <a16:creationId xmlns:a16="http://schemas.microsoft.com/office/drawing/2014/main" id="{20F8B59E-3BE0-5242-A62E-C763EEE73B32}"/>
                    </a:ext>
                  </a:extLst>
                </p:cNvPr>
                <p:cNvSpPr/>
                <p:nvPr/>
              </p:nvSpPr>
              <p:spPr>
                <a:xfrm>
                  <a:off x="2302487" y="6006958"/>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B12CCB24-D339-A940-A009-7827EC0D43E8}"/>
                    </a:ext>
                  </a:extLst>
                </p:cNvPr>
                <p:cNvSpPr/>
                <p:nvPr/>
              </p:nvSpPr>
              <p:spPr>
                <a:xfrm>
                  <a:off x="3393490" y="6006958"/>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a:extLst>
                    <a:ext uri="{FF2B5EF4-FFF2-40B4-BE49-F238E27FC236}">
                      <a16:creationId xmlns:a16="http://schemas.microsoft.com/office/drawing/2014/main" id="{F348B7FC-B4ED-8945-AC74-B3E63932B96F}"/>
                    </a:ext>
                  </a:extLst>
                </p:cNvPr>
                <p:cNvSpPr/>
                <p:nvPr/>
              </p:nvSpPr>
              <p:spPr>
                <a:xfrm>
                  <a:off x="4484493" y="6020405"/>
                  <a:ext cx="170330" cy="14522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F8DAE483-9A46-3342-A52C-7A26DD0F5C44}"/>
                    </a:ext>
                  </a:extLst>
                </p:cNvPr>
                <p:cNvSpPr txBox="1"/>
                <p:nvPr/>
              </p:nvSpPr>
              <p:spPr>
                <a:xfrm>
                  <a:off x="1190709" y="5863594"/>
                  <a:ext cx="867208" cy="368637"/>
                </a:xfrm>
                <a:prstGeom prst="rect">
                  <a:avLst/>
                </a:prstGeom>
                <a:noFill/>
              </p:spPr>
              <p:txBody>
                <a:bodyPr wrap="none" rtlCol="0">
                  <a:spAutoFit/>
                </a:bodyPr>
                <a:lstStyle/>
                <a:p>
                  <a:r>
                    <a:rPr lang="en-US" sz="1600" dirty="0"/>
                    <a:t>Level 0</a:t>
                  </a:r>
                </a:p>
              </p:txBody>
            </p:sp>
            <p:cxnSp>
              <p:nvCxnSpPr>
                <p:cNvPr id="32" name="Straight Arrow Connector 31">
                  <a:extLst>
                    <a:ext uri="{FF2B5EF4-FFF2-40B4-BE49-F238E27FC236}">
                      <a16:creationId xmlns:a16="http://schemas.microsoft.com/office/drawing/2014/main" id="{680A2E09-CB91-A14E-AC42-8B85DF705C1B}"/>
                    </a:ext>
                  </a:extLst>
                </p:cNvPr>
                <p:cNvCxnSpPr/>
                <p:nvPr/>
              </p:nvCxnSpPr>
              <p:spPr>
                <a:xfrm>
                  <a:off x="5743140" y="6079572"/>
                  <a:ext cx="0" cy="6903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44ECD65-3E13-594F-8A81-48252B9185D6}"/>
                    </a:ext>
                  </a:extLst>
                </p:cNvPr>
                <p:cNvSpPr txBox="1"/>
                <p:nvPr/>
              </p:nvSpPr>
              <p:spPr>
                <a:xfrm>
                  <a:off x="4535276" y="1623763"/>
                  <a:ext cx="1038798" cy="368637"/>
                </a:xfrm>
                <a:prstGeom prst="rect">
                  <a:avLst/>
                </a:prstGeom>
                <a:noFill/>
              </p:spPr>
              <p:txBody>
                <a:bodyPr wrap="square" rtlCol="0">
                  <a:spAutoFit/>
                </a:bodyPr>
                <a:lstStyle/>
                <a:p>
                  <a:r>
                    <a:rPr lang="en-GB" sz="1600" dirty="0"/>
                    <a:t>200 mm</a:t>
                  </a:r>
                </a:p>
              </p:txBody>
            </p:sp>
            <p:sp>
              <p:nvSpPr>
                <p:cNvPr id="34" name="TextBox 33">
                  <a:extLst>
                    <a:ext uri="{FF2B5EF4-FFF2-40B4-BE49-F238E27FC236}">
                      <a16:creationId xmlns:a16="http://schemas.microsoft.com/office/drawing/2014/main" id="{3D15D930-DD1B-5A4D-9777-4C0FCBE7CB7C}"/>
                    </a:ext>
                  </a:extLst>
                </p:cNvPr>
                <p:cNvSpPr txBox="1"/>
                <p:nvPr/>
              </p:nvSpPr>
              <p:spPr>
                <a:xfrm>
                  <a:off x="4704341" y="2234609"/>
                  <a:ext cx="1038798" cy="368637"/>
                </a:xfrm>
                <a:prstGeom prst="rect">
                  <a:avLst/>
                </a:prstGeom>
                <a:noFill/>
              </p:spPr>
              <p:txBody>
                <a:bodyPr wrap="square" rtlCol="0">
                  <a:spAutoFit/>
                </a:bodyPr>
                <a:lstStyle/>
                <a:p>
                  <a:r>
                    <a:rPr lang="en-GB" sz="1600" dirty="0"/>
                    <a:t>350 mm</a:t>
                  </a:r>
                </a:p>
              </p:txBody>
            </p:sp>
            <p:sp>
              <p:nvSpPr>
                <p:cNvPr id="35" name="TextBox 34">
                  <a:extLst>
                    <a:ext uri="{FF2B5EF4-FFF2-40B4-BE49-F238E27FC236}">
                      <a16:creationId xmlns:a16="http://schemas.microsoft.com/office/drawing/2014/main" id="{29EB0DA3-FCC6-9240-B572-6A3176CC878C}"/>
                    </a:ext>
                  </a:extLst>
                </p:cNvPr>
                <p:cNvSpPr txBox="1"/>
                <p:nvPr/>
              </p:nvSpPr>
              <p:spPr>
                <a:xfrm>
                  <a:off x="4941464" y="2809801"/>
                  <a:ext cx="1038798" cy="368637"/>
                </a:xfrm>
                <a:prstGeom prst="rect">
                  <a:avLst/>
                </a:prstGeom>
                <a:noFill/>
              </p:spPr>
              <p:txBody>
                <a:bodyPr wrap="square" rtlCol="0">
                  <a:spAutoFit/>
                </a:bodyPr>
                <a:lstStyle/>
                <a:p>
                  <a:r>
                    <a:rPr lang="en-GB" sz="1600" dirty="0"/>
                    <a:t>500 mm</a:t>
                  </a:r>
                </a:p>
              </p:txBody>
            </p:sp>
            <p:sp>
              <p:nvSpPr>
                <p:cNvPr id="37" name="TextBox 36">
                  <a:extLst>
                    <a:ext uri="{FF2B5EF4-FFF2-40B4-BE49-F238E27FC236}">
                      <a16:creationId xmlns:a16="http://schemas.microsoft.com/office/drawing/2014/main" id="{841305C7-141F-A942-BF38-411547BB3F67}"/>
                    </a:ext>
                  </a:extLst>
                </p:cNvPr>
                <p:cNvSpPr txBox="1"/>
                <p:nvPr/>
              </p:nvSpPr>
              <p:spPr>
                <a:xfrm>
                  <a:off x="5050583" y="4008731"/>
                  <a:ext cx="1292515" cy="368637"/>
                </a:xfrm>
                <a:prstGeom prst="rect">
                  <a:avLst/>
                </a:prstGeom>
                <a:noFill/>
              </p:spPr>
              <p:txBody>
                <a:bodyPr wrap="square" rtlCol="0">
                  <a:spAutoFit/>
                </a:bodyPr>
                <a:lstStyle/>
                <a:p>
                  <a:r>
                    <a:rPr lang="en-GB" sz="1600" dirty="0"/>
                    <a:t>1300 mm</a:t>
                  </a:r>
                </a:p>
              </p:txBody>
            </p:sp>
            <p:sp>
              <p:nvSpPr>
                <p:cNvPr id="33" name="TextBox 32">
                  <a:extLst>
                    <a:ext uri="{FF2B5EF4-FFF2-40B4-BE49-F238E27FC236}">
                      <a16:creationId xmlns:a16="http://schemas.microsoft.com/office/drawing/2014/main" id="{8A5EC48B-6F10-0C45-AAFB-A252F458CD73}"/>
                    </a:ext>
                  </a:extLst>
                </p:cNvPr>
                <p:cNvSpPr txBox="1"/>
                <p:nvPr/>
              </p:nvSpPr>
              <p:spPr>
                <a:xfrm>
                  <a:off x="5676227" y="6183496"/>
                  <a:ext cx="988972" cy="368637"/>
                </a:xfrm>
                <a:prstGeom prst="rect">
                  <a:avLst/>
                </a:prstGeom>
                <a:noFill/>
              </p:spPr>
              <p:txBody>
                <a:bodyPr wrap="none" rtlCol="0">
                  <a:spAutoFit/>
                </a:bodyPr>
                <a:lstStyle/>
                <a:p>
                  <a:r>
                    <a:rPr lang="en-US" sz="1600" dirty="0"/>
                    <a:t>200 mm</a:t>
                  </a:r>
                </a:p>
              </p:txBody>
            </p:sp>
          </p:grpSp>
          <p:sp>
            <p:nvSpPr>
              <p:cNvPr id="36" name="TextBox 35">
                <a:extLst>
                  <a:ext uri="{FF2B5EF4-FFF2-40B4-BE49-F238E27FC236}">
                    <a16:creationId xmlns:a16="http://schemas.microsoft.com/office/drawing/2014/main" id="{D2185D18-D698-5B42-B8F4-3929F1E3D2CB}"/>
                  </a:ext>
                </a:extLst>
              </p:cNvPr>
              <p:cNvSpPr txBox="1"/>
              <p:nvPr/>
            </p:nvSpPr>
            <p:spPr>
              <a:xfrm>
                <a:off x="6334929" y="4570924"/>
                <a:ext cx="814395" cy="636736"/>
              </a:xfrm>
              <a:prstGeom prst="rect">
                <a:avLst/>
              </a:prstGeom>
              <a:noFill/>
            </p:spPr>
            <p:txBody>
              <a:bodyPr wrap="square" rtlCol="0">
                <a:spAutoFit/>
              </a:bodyPr>
              <a:lstStyle/>
              <a:p>
                <a:r>
                  <a:rPr lang="en-GB" sz="1600" dirty="0"/>
                  <a:t>1500 mm</a:t>
                </a:r>
              </a:p>
            </p:txBody>
          </p:sp>
        </p:grpSp>
        <p:sp>
          <p:nvSpPr>
            <p:cNvPr id="6" name="Rectangle 5">
              <a:extLst>
                <a:ext uri="{FF2B5EF4-FFF2-40B4-BE49-F238E27FC236}">
                  <a16:creationId xmlns:a16="http://schemas.microsoft.com/office/drawing/2014/main" id="{C9E6CF8A-4AAC-C349-B7B6-0DB36DE3C8C7}"/>
                </a:ext>
              </a:extLst>
            </p:cNvPr>
            <p:cNvSpPr/>
            <p:nvPr/>
          </p:nvSpPr>
          <p:spPr>
            <a:xfrm>
              <a:off x="3311920" y="1118598"/>
              <a:ext cx="5775635" cy="56867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3" name="Rectangle 22">
            <a:extLst>
              <a:ext uri="{FF2B5EF4-FFF2-40B4-BE49-F238E27FC236}">
                <a16:creationId xmlns:a16="http://schemas.microsoft.com/office/drawing/2014/main" id="{2082521A-F082-F640-B843-B864289CBD4E}"/>
              </a:ext>
            </a:extLst>
          </p:cNvPr>
          <p:cNvSpPr/>
          <p:nvPr/>
        </p:nvSpPr>
        <p:spPr>
          <a:xfrm>
            <a:off x="-3933"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4" name="Title 2">
            <a:extLst>
              <a:ext uri="{FF2B5EF4-FFF2-40B4-BE49-F238E27FC236}">
                <a16:creationId xmlns:a16="http://schemas.microsoft.com/office/drawing/2014/main" id="{C32E51EB-264D-FF4C-9D96-4E301267001D}"/>
              </a:ext>
            </a:extLst>
          </p:cNvPr>
          <p:cNvSpPr txBox="1">
            <a:spLocks/>
          </p:cNvSpPr>
          <p:nvPr/>
        </p:nvSpPr>
        <p:spPr bwMode="auto">
          <a:xfrm>
            <a:off x="119637" y="-24714"/>
            <a:ext cx="5774537" cy="10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gn="l">
              <a:lnSpc>
                <a:spcPct val="150000"/>
              </a:lnSpc>
            </a:pPr>
            <a:r>
              <a:rPr lang="en-GB" sz="2500" b="0" kern="0" dirty="0">
                <a:solidFill>
                  <a:schemeClr val="bg1"/>
                </a:solidFill>
              </a:rPr>
              <a:t>Mounting and Movement </a:t>
            </a:r>
          </a:p>
          <a:p>
            <a:pPr algn="l">
              <a:lnSpc>
                <a:spcPct val="150000"/>
              </a:lnSpc>
            </a:pPr>
            <a:r>
              <a:rPr lang="en-GB" sz="1600" b="0" kern="0" dirty="0">
                <a:solidFill>
                  <a:schemeClr val="bg1"/>
                </a:solidFill>
              </a:rPr>
              <a:t>Stages and Mounting Levels </a:t>
            </a:r>
          </a:p>
        </p:txBody>
      </p:sp>
      <p:pic>
        <p:nvPicPr>
          <p:cNvPr id="25" name="Picture 7" descr="ESS_Logo_Frugal_Blue_cmyk.png">
            <a:extLst>
              <a:ext uri="{FF2B5EF4-FFF2-40B4-BE49-F238E27FC236}">
                <a16:creationId xmlns:a16="http://schemas.microsoft.com/office/drawing/2014/main" id="{EFF891E7-E230-464E-A926-354B3BDA589C}"/>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A194B588-D0CB-0E47-804E-A058E14AE622}"/>
              </a:ext>
            </a:extLst>
          </p:cNvPr>
          <p:cNvSpPr txBox="1"/>
          <p:nvPr/>
        </p:nvSpPr>
        <p:spPr>
          <a:xfrm>
            <a:off x="158847" y="1976396"/>
            <a:ext cx="3187176"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Kinematic mounts for easy installation of SEE between different instruments - no need for bolting/unbolting each time</a:t>
            </a:r>
          </a:p>
        </p:txBody>
      </p:sp>
      <p:pic>
        <p:nvPicPr>
          <p:cNvPr id="40" name="Picture 39">
            <a:extLst>
              <a:ext uri="{FF2B5EF4-FFF2-40B4-BE49-F238E27FC236}">
                <a16:creationId xmlns:a16="http://schemas.microsoft.com/office/drawing/2014/main" id="{B6B56E1A-F616-F746-AA96-4758E4E57AFD}"/>
              </a:ext>
            </a:extLst>
          </p:cNvPr>
          <p:cNvPicPr>
            <a:picLocks noChangeAspect="1"/>
          </p:cNvPicPr>
          <p:nvPr/>
        </p:nvPicPr>
        <p:blipFill>
          <a:blip r:embed="rId4"/>
          <a:stretch>
            <a:fillRect/>
          </a:stretch>
        </p:blipFill>
        <p:spPr>
          <a:xfrm>
            <a:off x="324610" y="3762133"/>
            <a:ext cx="5707335" cy="1880546"/>
          </a:xfrm>
          <a:prstGeom prst="rect">
            <a:avLst/>
          </a:prstGeom>
        </p:spPr>
      </p:pic>
    </p:spTree>
    <p:extLst>
      <p:ext uri="{BB962C8B-B14F-4D97-AF65-F5344CB8AC3E}">
        <p14:creationId xmlns:p14="http://schemas.microsoft.com/office/powerpoint/2010/main" val="156381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ACBFB42-655B-F146-942D-CE269A17B65F}"/>
              </a:ext>
            </a:extLst>
          </p:cNvPr>
          <p:cNvPicPr>
            <a:picLocks noChangeAspect="1"/>
          </p:cNvPicPr>
          <p:nvPr/>
        </p:nvPicPr>
        <p:blipFill>
          <a:blip r:embed="rId2"/>
          <a:stretch>
            <a:fillRect/>
          </a:stretch>
        </p:blipFill>
        <p:spPr>
          <a:xfrm>
            <a:off x="362351" y="1152024"/>
            <a:ext cx="4521609" cy="4557609"/>
          </a:xfrm>
          <a:prstGeom prst="rect">
            <a:avLst/>
          </a:prstGeom>
        </p:spPr>
      </p:pic>
      <p:sp>
        <p:nvSpPr>
          <p:cNvPr id="2" name="Rectangle 1">
            <a:extLst>
              <a:ext uri="{FF2B5EF4-FFF2-40B4-BE49-F238E27FC236}">
                <a16:creationId xmlns:a16="http://schemas.microsoft.com/office/drawing/2014/main" id="{09C113D4-58DA-1144-8777-21032F1A5386}"/>
              </a:ext>
            </a:extLst>
          </p:cNvPr>
          <p:cNvSpPr/>
          <p:nvPr/>
        </p:nvSpPr>
        <p:spPr>
          <a:xfrm>
            <a:off x="-3933"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3" name="Picture 7" descr="ESS_Logo_Frugal_Blue_cmyk.png">
            <a:extLst>
              <a:ext uri="{FF2B5EF4-FFF2-40B4-BE49-F238E27FC236}">
                <a16:creationId xmlns:a16="http://schemas.microsoft.com/office/drawing/2014/main" id="{55BB63E7-FE9A-D545-BBB4-58715B5F3B47}"/>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F0AF1F93-7E34-6942-A2FF-16E24CB9879A}"/>
              </a:ext>
            </a:extLst>
          </p:cNvPr>
          <p:cNvSpPr txBox="1">
            <a:spLocks/>
          </p:cNvSpPr>
          <p:nvPr/>
        </p:nvSpPr>
        <p:spPr bwMode="auto">
          <a:xfrm>
            <a:off x="119637" y="-24714"/>
            <a:ext cx="5774537" cy="10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gn="l">
              <a:lnSpc>
                <a:spcPct val="150000"/>
              </a:lnSpc>
            </a:pPr>
            <a:r>
              <a:rPr lang="en-GB" sz="2500" b="0" kern="0" dirty="0">
                <a:solidFill>
                  <a:schemeClr val="bg1"/>
                </a:solidFill>
              </a:rPr>
              <a:t>Motion Stacks</a:t>
            </a:r>
          </a:p>
          <a:p>
            <a:pPr algn="l">
              <a:lnSpc>
                <a:spcPct val="150000"/>
              </a:lnSpc>
            </a:pPr>
            <a:r>
              <a:rPr lang="en-GB" sz="1600" b="0" kern="0" dirty="0">
                <a:solidFill>
                  <a:schemeClr val="bg1"/>
                </a:solidFill>
              </a:rPr>
              <a:t>Current Design for LoKI</a:t>
            </a:r>
          </a:p>
        </p:txBody>
      </p:sp>
      <p:pic>
        <p:nvPicPr>
          <p:cNvPr id="7" name="Picture 6">
            <a:extLst>
              <a:ext uri="{FF2B5EF4-FFF2-40B4-BE49-F238E27FC236}">
                <a16:creationId xmlns:a16="http://schemas.microsoft.com/office/drawing/2014/main" id="{BD55B3EA-FFF9-174C-A1B4-CA432C4E528D}"/>
              </a:ext>
            </a:extLst>
          </p:cNvPr>
          <p:cNvPicPr/>
          <p:nvPr/>
        </p:nvPicPr>
        <p:blipFill rotWithShape="1">
          <a:blip r:embed="rId4"/>
          <a:srcRect l="22417" t="18145" r="64153" b="19506"/>
          <a:stretch/>
        </p:blipFill>
        <p:spPr bwMode="auto">
          <a:xfrm>
            <a:off x="5542352" y="1281952"/>
            <a:ext cx="3080951" cy="4802350"/>
          </a:xfrm>
          <a:prstGeom prst="rect">
            <a:avLst/>
          </a:prstGeom>
          <a:ln>
            <a:noFill/>
          </a:ln>
          <a:extLst>
            <a:ext uri="{53640926-AAD7-44D8-BBD7-CCE9431645EC}">
              <a14:shadowObscured xmlns:a14="http://schemas.microsoft.com/office/drawing/2010/main"/>
            </a:ext>
          </a:extLst>
        </p:spPr>
      </p:pic>
      <p:cxnSp>
        <p:nvCxnSpPr>
          <p:cNvPr id="8" name="Straight Arrow Connector 7">
            <a:extLst>
              <a:ext uri="{FF2B5EF4-FFF2-40B4-BE49-F238E27FC236}">
                <a16:creationId xmlns:a16="http://schemas.microsoft.com/office/drawing/2014/main" id="{4529C2C6-510F-EC4C-A118-A97E4E4A97F9}"/>
              </a:ext>
            </a:extLst>
          </p:cNvPr>
          <p:cNvCxnSpPr/>
          <p:nvPr/>
        </p:nvCxnSpPr>
        <p:spPr>
          <a:xfrm>
            <a:off x="6234331" y="3991890"/>
            <a:ext cx="0" cy="112034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83B1D5-DD5D-D54C-A4AD-586211DFCBEC}"/>
              </a:ext>
            </a:extLst>
          </p:cNvPr>
          <p:cNvSpPr txBox="1"/>
          <p:nvPr/>
        </p:nvSpPr>
        <p:spPr>
          <a:xfrm>
            <a:off x="5351148" y="4447429"/>
            <a:ext cx="930063"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1300 mm</a:t>
            </a:r>
          </a:p>
        </p:txBody>
      </p:sp>
      <p:cxnSp>
        <p:nvCxnSpPr>
          <p:cNvPr id="10" name="Straight Arrow Connector 9">
            <a:extLst>
              <a:ext uri="{FF2B5EF4-FFF2-40B4-BE49-F238E27FC236}">
                <a16:creationId xmlns:a16="http://schemas.microsoft.com/office/drawing/2014/main" id="{8847D2F9-4668-5743-AEC1-B4A89ADE3540}"/>
              </a:ext>
            </a:extLst>
          </p:cNvPr>
          <p:cNvCxnSpPr>
            <a:cxnSpLocks/>
          </p:cNvCxnSpPr>
          <p:nvPr/>
        </p:nvCxnSpPr>
        <p:spPr>
          <a:xfrm>
            <a:off x="6131358" y="5206971"/>
            <a:ext cx="0" cy="63843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01496A4-BB48-604B-B563-B15CEB9D7365}"/>
              </a:ext>
            </a:extLst>
          </p:cNvPr>
          <p:cNvSpPr txBox="1"/>
          <p:nvPr/>
        </p:nvSpPr>
        <p:spPr>
          <a:xfrm>
            <a:off x="5341071" y="5386712"/>
            <a:ext cx="830677"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790 mm</a:t>
            </a:r>
          </a:p>
        </p:txBody>
      </p:sp>
      <p:sp>
        <p:nvSpPr>
          <p:cNvPr id="12" name="TextBox 11">
            <a:extLst>
              <a:ext uri="{FF2B5EF4-FFF2-40B4-BE49-F238E27FC236}">
                <a16:creationId xmlns:a16="http://schemas.microsoft.com/office/drawing/2014/main" id="{ED4D8EFE-DB88-B64E-8A61-8AB2C5642EFB}"/>
              </a:ext>
            </a:extLst>
          </p:cNvPr>
          <p:cNvSpPr txBox="1"/>
          <p:nvPr/>
        </p:nvSpPr>
        <p:spPr>
          <a:xfrm>
            <a:off x="6859136" y="4891412"/>
            <a:ext cx="1625766"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level “0” - platform</a:t>
            </a:r>
          </a:p>
        </p:txBody>
      </p:sp>
      <p:sp>
        <p:nvSpPr>
          <p:cNvPr id="13" name="TextBox 12">
            <a:extLst>
              <a:ext uri="{FF2B5EF4-FFF2-40B4-BE49-F238E27FC236}">
                <a16:creationId xmlns:a16="http://schemas.microsoft.com/office/drawing/2014/main" id="{D1B2F0CF-A91E-434C-B0FE-854B65A6D26B}"/>
              </a:ext>
            </a:extLst>
          </p:cNvPr>
          <p:cNvSpPr txBox="1"/>
          <p:nvPr/>
        </p:nvSpPr>
        <p:spPr>
          <a:xfrm>
            <a:off x="5931964" y="6084302"/>
            <a:ext cx="2552938"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Z- &amp; X-translation table</a:t>
            </a:r>
          </a:p>
          <a:p>
            <a:r>
              <a:rPr lang="en-GB" sz="1600" dirty="0">
                <a:latin typeface="Arial" panose="020B0604020202020204" pitchFamily="34" charset="0"/>
                <a:cs typeface="Arial" panose="020B0604020202020204" pitchFamily="34" charset="0"/>
              </a:rPr>
              <a:t>(under the platform?)</a:t>
            </a:r>
          </a:p>
        </p:txBody>
      </p:sp>
      <p:cxnSp>
        <p:nvCxnSpPr>
          <p:cNvPr id="14" name="Straight Arrow Connector 13">
            <a:extLst>
              <a:ext uri="{FF2B5EF4-FFF2-40B4-BE49-F238E27FC236}">
                <a16:creationId xmlns:a16="http://schemas.microsoft.com/office/drawing/2014/main" id="{71D06A72-9A3B-8548-B3D7-37FDEFCAC97F}"/>
              </a:ext>
            </a:extLst>
          </p:cNvPr>
          <p:cNvCxnSpPr>
            <a:cxnSpLocks/>
          </p:cNvCxnSpPr>
          <p:nvPr/>
        </p:nvCxnSpPr>
        <p:spPr>
          <a:xfrm flipH="1" flipV="1">
            <a:off x="6662722" y="5635279"/>
            <a:ext cx="98032" cy="4542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560953F-78A5-734D-88A6-00BDAAC3E9FF}"/>
              </a:ext>
            </a:extLst>
          </p:cNvPr>
          <p:cNvCxnSpPr>
            <a:cxnSpLocks/>
          </p:cNvCxnSpPr>
          <p:nvPr/>
        </p:nvCxnSpPr>
        <p:spPr>
          <a:xfrm>
            <a:off x="6300659" y="2628528"/>
            <a:ext cx="0" cy="129746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616157D-B280-7449-8C78-B289F7E942F2}"/>
              </a:ext>
            </a:extLst>
          </p:cNvPr>
          <p:cNvSpPr txBox="1"/>
          <p:nvPr/>
        </p:nvSpPr>
        <p:spPr>
          <a:xfrm>
            <a:off x="6234330" y="3123052"/>
            <a:ext cx="930063"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2000 mm</a:t>
            </a:r>
          </a:p>
        </p:txBody>
      </p:sp>
      <p:sp>
        <p:nvSpPr>
          <p:cNvPr id="17" name="TextBox 16">
            <a:extLst>
              <a:ext uri="{FF2B5EF4-FFF2-40B4-BE49-F238E27FC236}">
                <a16:creationId xmlns:a16="http://schemas.microsoft.com/office/drawing/2014/main" id="{2FCEFB8B-502E-9141-8FCF-7B9ED29DABEF}"/>
              </a:ext>
            </a:extLst>
          </p:cNvPr>
          <p:cNvSpPr txBox="1"/>
          <p:nvPr/>
        </p:nvSpPr>
        <p:spPr>
          <a:xfrm>
            <a:off x="6863956" y="4194357"/>
            <a:ext cx="433132"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L2 </a:t>
            </a:r>
          </a:p>
        </p:txBody>
      </p:sp>
      <p:sp>
        <p:nvSpPr>
          <p:cNvPr id="18" name="TextBox 17">
            <a:extLst>
              <a:ext uri="{FF2B5EF4-FFF2-40B4-BE49-F238E27FC236}">
                <a16:creationId xmlns:a16="http://schemas.microsoft.com/office/drawing/2014/main" id="{2C5CB395-045E-0743-A014-96E154AD7320}"/>
              </a:ext>
            </a:extLst>
          </p:cNvPr>
          <p:cNvSpPr txBox="1"/>
          <p:nvPr/>
        </p:nvSpPr>
        <p:spPr>
          <a:xfrm>
            <a:off x="6859136" y="3988243"/>
            <a:ext cx="482824" cy="307777"/>
          </a:xfrm>
          <a:prstGeom prst="rect">
            <a:avLst/>
          </a:prstGeom>
          <a:noFill/>
        </p:spPr>
        <p:txBody>
          <a:bodyPr wrap="none" rtlCol="0">
            <a:spAutoFit/>
          </a:bodyPr>
          <a:lstStyle/>
          <a:p>
            <a:r>
              <a:rPr lang="en-GB" sz="1400" dirty="0">
                <a:solidFill>
                  <a:srgbClr val="FF0000"/>
                </a:solidFill>
                <a:latin typeface="Arial" panose="020B0604020202020204" pitchFamily="34" charset="0"/>
                <a:cs typeface="Arial" panose="020B0604020202020204" pitchFamily="34" charset="0"/>
              </a:rPr>
              <a:t>L3  </a:t>
            </a:r>
          </a:p>
        </p:txBody>
      </p:sp>
      <p:sp>
        <p:nvSpPr>
          <p:cNvPr id="21" name="TextBox 20">
            <a:extLst>
              <a:ext uri="{FF2B5EF4-FFF2-40B4-BE49-F238E27FC236}">
                <a16:creationId xmlns:a16="http://schemas.microsoft.com/office/drawing/2014/main" id="{EA122C1C-3A3C-D343-A832-659F2EA2C6CD}"/>
              </a:ext>
            </a:extLst>
          </p:cNvPr>
          <p:cNvSpPr txBox="1"/>
          <p:nvPr/>
        </p:nvSpPr>
        <p:spPr>
          <a:xfrm>
            <a:off x="470719" y="5628255"/>
            <a:ext cx="4870352"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top of these stages (with Harald’s kinematic mount design?) will be lowered flush to the platform, i.e. “level 0”. Ideally allowing simple “tables” mounted with cumbersome SEE to be wheeled in and installed without each needing their own z- and x-translation tables </a:t>
            </a:r>
          </a:p>
        </p:txBody>
      </p:sp>
    </p:spTree>
    <p:extLst>
      <p:ext uri="{BB962C8B-B14F-4D97-AF65-F5344CB8AC3E}">
        <p14:creationId xmlns:p14="http://schemas.microsoft.com/office/powerpoint/2010/main" val="131559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1E30D-82B0-1F40-B19A-75AE7C5138BD}"/>
              </a:ext>
            </a:extLst>
          </p:cNvPr>
          <p:cNvSpPr/>
          <p:nvPr/>
        </p:nvSpPr>
        <p:spPr>
          <a:xfrm>
            <a:off x="-3933" y="0"/>
            <a:ext cx="91440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7" name="Picture 7" descr="ESS_Logo_Frugal_Blue_cmyk.png">
            <a:extLst>
              <a:ext uri="{FF2B5EF4-FFF2-40B4-BE49-F238E27FC236}">
                <a16:creationId xmlns:a16="http://schemas.microsoft.com/office/drawing/2014/main" id="{2D1B7478-05C1-4448-BE7A-DF010195D2C5}"/>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7436511" y="182201"/>
            <a:ext cx="1367540" cy="7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a:extLst>
              <a:ext uri="{FF2B5EF4-FFF2-40B4-BE49-F238E27FC236}">
                <a16:creationId xmlns:a16="http://schemas.microsoft.com/office/drawing/2014/main" id="{5E3DFE3C-D0C9-BA46-B0E0-DFCD2CC63B4E}"/>
              </a:ext>
            </a:extLst>
          </p:cNvPr>
          <p:cNvSpPr txBox="1">
            <a:spLocks/>
          </p:cNvSpPr>
          <p:nvPr/>
        </p:nvSpPr>
        <p:spPr bwMode="auto">
          <a:xfrm>
            <a:off x="119637" y="-24714"/>
            <a:ext cx="5774537" cy="10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gn="l">
              <a:lnSpc>
                <a:spcPct val="150000"/>
              </a:lnSpc>
            </a:pPr>
            <a:r>
              <a:rPr lang="en-GB" sz="2500" b="0" kern="0" dirty="0">
                <a:solidFill>
                  <a:schemeClr val="bg1"/>
                </a:solidFill>
              </a:rPr>
              <a:t>Mounting and Movement </a:t>
            </a:r>
          </a:p>
          <a:p>
            <a:pPr algn="l">
              <a:lnSpc>
                <a:spcPct val="150000"/>
              </a:lnSpc>
            </a:pPr>
            <a:r>
              <a:rPr lang="en-GB" sz="1600" b="0" kern="0" dirty="0">
                <a:solidFill>
                  <a:schemeClr val="bg1"/>
                </a:solidFill>
              </a:rPr>
              <a:t>Stages, Motion Stacks and ESS Requirements  </a:t>
            </a:r>
          </a:p>
        </p:txBody>
      </p:sp>
      <p:sp>
        <p:nvSpPr>
          <p:cNvPr id="2" name="TextBox 1">
            <a:extLst>
              <a:ext uri="{FF2B5EF4-FFF2-40B4-BE49-F238E27FC236}">
                <a16:creationId xmlns:a16="http://schemas.microsoft.com/office/drawing/2014/main" id="{669355A0-381F-BC46-B4D3-4833297844F6}"/>
              </a:ext>
            </a:extLst>
          </p:cNvPr>
          <p:cNvSpPr txBox="1"/>
          <p:nvPr/>
        </p:nvSpPr>
        <p:spPr>
          <a:xfrm>
            <a:off x="930176" y="1484482"/>
            <a:ext cx="7749915" cy="2308324"/>
          </a:xfrm>
          <a:prstGeom prst="rect">
            <a:avLst/>
          </a:prstGeom>
          <a:noFill/>
        </p:spPr>
        <p:txBody>
          <a:bodyPr wrap="square" rtlCol="0">
            <a:spAutoFit/>
          </a:bodyPr>
          <a:lstStyle/>
          <a:p>
            <a:r>
              <a:rPr lang="en-GB" dirty="0"/>
              <a:t>Things to consider: </a:t>
            </a:r>
          </a:p>
          <a:p>
            <a:pPr marL="285750" indent="-285750">
              <a:buFontTx/>
              <a:buChar char="-"/>
            </a:pPr>
            <a:r>
              <a:rPr lang="en-GB" dirty="0"/>
              <a:t>The height (z-translation) of the standard SANS (and NR?) sample holders</a:t>
            </a:r>
          </a:p>
          <a:p>
            <a:pPr marL="285750" indent="-285750">
              <a:buFontTx/>
              <a:buChar char="-"/>
            </a:pPr>
            <a:r>
              <a:rPr lang="en-GB" dirty="0"/>
              <a:t>Evaluation of the SAD mounting stack prototype (probably haven’t had a chance to test yet though) </a:t>
            </a:r>
          </a:p>
          <a:p>
            <a:pPr marL="285750" indent="-285750">
              <a:buFontTx/>
              <a:buChar char="-"/>
            </a:pPr>
            <a:r>
              <a:rPr lang="en-GB" dirty="0"/>
              <a:t>Plan for building a prototype “level 0” kinematic mounting system: </a:t>
            </a:r>
          </a:p>
          <a:p>
            <a:pPr marL="742950" lvl="1" indent="-285750">
              <a:buFontTx/>
              <a:buChar char="-"/>
            </a:pPr>
            <a:r>
              <a:rPr lang="en-GB" dirty="0"/>
              <a:t>Build and see how it works at ISIS? </a:t>
            </a:r>
          </a:p>
          <a:p>
            <a:pPr marL="742950" lvl="1" indent="-285750">
              <a:buFontTx/>
              <a:buChar char="-"/>
            </a:pPr>
            <a:r>
              <a:rPr lang="en-GB" dirty="0"/>
              <a:t>Can it fit</a:t>
            </a:r>
            <a:r>
              <a:rPr lang="en-GB" i="1" dirty="0"/>
              <a:t> </a:t>
            </a:r>
            <a:r>
              <a:rPr lang="en-GB" dirty="0"/>
              <a:t>feasibility</a:t>
            </a:r>
            <a:r>
              <a:rPr lang="en-GB" i="1" dirty="0"/>
              <a:t> </a:t>
            </a:r>
            <a:r>
              <a:rPr lang="en-GB" dirty="0"/>
              <a:t>within the available turning areas?</a:t>
            </a:r>
          </a:p>
          <a:p>
            <a:pPr lvl="1"/>
            <a:r>
              <a:rPr lang="en-GB" dirty="0"/>
              <a:t> </a:t>
            </a:r>
          </a:p>
        </p:txBody>
      </p:sp>
    </p:spTree>
    <p:extLst>
      <p:ext uri="{BB962C8B-B14F-4D97-AF65-F5344CB8AC3E}">
        <p14:creationId xmlns:p14="http://schemas.microsoft.com/office/powerpoint/2010/main" val="570812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TotalTime>
  <Words>357</Words>
  <Application>Microsoft Macintosh PowerPoint</Application>
  <PresentationFormat>On-screen Show (4:3)</PresentationFormat>
  <Paragraphs>66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21</cp:revision>
  <cp:lastPrinted>2018-11-27T11:20:13Z</cp:lastPrinted>
  <dcterms:created xsi:type="dcterms:W3CDTF">2018-11-23T09:27:44Z</dcterms:created>
  <dcterms:modified xsi:type="dcterms:W3CDTF">2018-11-27T11:53:51Z</dcterms:modified>
</cp:coreProperties>
</file>