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3.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84" r:id="rId6"/>
    <p:sldMasterId id="2147484544" r:id="rId7"/>
    <p:sldMasterId id="2147484556" r:id="rId8"/>
  </p:sldMasterIdLst>
  <p:notesMasterIdLst>
    <p:notesMasterId r:id="rId61"/>
  </p:notesMasterIdLst>
  <p:sldIdLst>
    <p:sldId id="522" r:id="rId9"/>
    <p:sldId id="622" r:id="rId10"/>
    <p:sldId id="623" r:id="rId11"/>
    <p:sldId id="617" r:id="rId12"/>
    <p:sldId id="618" r:id="rId13"/>
    <p:sldId id="541" r:id="rId14"/>
    <p:sldId id="664" r:id="rId15"/>
    <p:sldId id="476" r:id="rId16"/>
    <p:sldId id="663" r:id="rId17"/>
    <p:sldId id="667" r:id="rId18"/>
    <p:sldId id="666" r:id="rId19"/>
    <p:sldId id="665" r:id="rId20"/>
    <p:sldId id="463" r:id="rId21"/>
    <p:sldId id="669" r:id="rId22"/>
    <p:sldId id="668" r:id="rId23"/>
    <p:sldId id="670" r:id="rId24"/>
    <p:sldId id="599" r:id="rId25"/>
    <p:sldId id="672" r:id="rId26"/>
    <p:sldId id="671" r:id="rId27"/>
    <p:sldId id="701" r:id="rId28"/>
    <p:sldId id="569" r:id="rId29"/>
    <p:sldId id="673" r:id="rId30"/>
    <p:sldId id="674" r:id="rId31"/>
    <p:sldId id="692" r:id="rId32"/>
    <p:sldId id="675" r:id="rId33"/>
    <p:sldId id="676" r:id="rId34"/>
    <p:sldId id="693" r:id="rId35"/>
    <p:sldId id="677" r:id="rId36"/>
    <p:sldId id="694" r:id="rId37"/>
    <p:sldId id="687" r:id="rId38"/>
    <p:sldId id="682" r:id="rId39"/>
    <p:sldId id="683" r:id="rId40"/>
    <p:sldId id="684" r:id="rId41"/>
    <p:sldId id="685" r:id="rId42"/>
    <p:sldId id="686" r:id="rId43"/>
    <p:sldId id="702" r:id="rId44"/>
    <p:sldId id="681" r:id="rId45"/>
    <p:sldId id="703" r:id="rId46"/>
    <p:sldId id="695" r:id="rId47"/>
    <p:sldId id="645" r:id="rId48"/>
    <p:sldId id="688" r:id="rId49"/>
    <p:sldId id="689" r:id="rId50"/>
    <p:sldId id="690" r:id="rId51"/>
    <p:sldId id="691" r:id="rId52"/>
    <p:sldId id="696" r:id="rId53"/>
    <p:sldId id="697" r:id="rId54"/>
    <p:sldId id="698" r:id="rId55"/>
    <p:sldId id="705" r:id="rId56"/>
    <p:sldId id="699" r:id="rId57"/>
    <p:sldId id="706" r:id="rId58"/>
    <p:sldId id="704" r:id="rId59"/>
    <p:sldId id="700" r:id="rId60"/>
  </p:sldIdLst>
  <p:sldSz cx="9144000" cy="6858000" type="screen4x3"/>
  <p:notesSz cx="6797675" cy="9928225"/>
  <p:defaultTex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p:defaultTextStyle>
  <p:extLst>
    <p:ext uri="{521415D9-36F7-43E2-AB2F-B90AF26B5E84}">
      <p14:sectionLst xmlns:p14="http://schemas.microsoft.com/office/powerpoint/2010/main">
        <p14:section name="Default Section" id="{DC67554E-1C37-4895-BAD4-C7FC62E439CB}">
          <p14:sldIdLst>
            <p14:sldId id="522"/>
            <p14:sldId id="622"/>
            <p14:sldId id="623"/>
            <p14:sldId id="617"/>
            <p14:sldId id="618"/>
            <p14:sldId id="541"/>
            <p14:sldId id="664"/>
            <p14:sldId id="476"/>
            <p14:sldId id="663"/>
            <p14:sldId id="667"/>
            <p14:sldId id="666"/>
            <p14:sldId id="665"/>
            <p14:sldId id="463"/>
            <p14:sldId id="669"/>
            <p14:sldId id="668"/>
            <p14:sldId id="670"/>
            <p14:sldId id="599"/>
            <p14:sldId id="672"/>
            <p14:sldId id="671"/>
            <p14:sldId id="701"/>
            <p14:sldId id="569"/>
            <p14:sldId id="673"/>
            <p14:sldId id="674"/>
            <p14:sldId id="692"/>
            <p14:sldId id="675"/>
            <p14:sldId id="676"/>
            <p14:sldId id="693"/>
            <p14:sldId id="677"/>
            <p14:sldId id="694"/>
            <p14:sldId id="687"/>
            <p14:sldId id="682"/>
            <p14:sldId id="683"/>
            <p14:sldId id="684"/>
            <p14:sldId id="685"/>
            <p14:sldId id="686"/>
            <p14:sldId id="702"/>
            <p14:sldId id="681"/>
            <p14:sldId id="703"/>
            <p14:sldId id="695"/>
            <p14:sldId id="645"/>
            <p14:sldId id="688"/>
            <p14:sldId id="689"/>
            <p14:sldId id="690"/>
            <p14:sldId id="691"/>
            <p14:sldId id="696"/>
            <p14:sldId id="697"/>
            <p14:sldId id="698"/>
            <p14:sldId id="705"/>
            <p14:sldId id="699"/>
            <p14:sldId id="706"/>
            <p14:sldId id="704"/>
            <p14:sldId id="700"/>
          </p14:sldIdLst>
        </p14:section>
        <p14:section name="Extra Slides" id="{0F38F896-020C-4E30-B6FB-35FFA1856BF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006600"/>
    <a:srgbClr val="E1E1FF"/>
    <a:srgbClr val="D0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87525" autoAdjust="0"/>
  </p:normalViewPr>
  <p:slideViewPr>
    <p:cSldViewPr>
      <p:cViewPr varScale="1">
        <p:scale>
          <a:sx n="80" d="100"/>
          <a:sy n="80" d="100"/>
        </p:scale>
        <p:origin x="1666"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traceFormat>
        <inkml:channelProperties>
          <inkml:channelProperty channel="X" name="resolution" value="2155.72363" units="1/cm"/>
          <inkml:channelProperty channel="Y" name="resolution" value="3449.15796" units="1/cm"/>
          <inkml:channelProperty channel="F" name="resolution" value="2.84167" units="1/cm"/>
        </inkml:channelProperties>
      </inkml:inkSource>
      <inkml:timestamp xml:id="ts0" timeString="2016-02-08T09:55:58.843"/>
    </inkml:context>
    <inkml:brush xml:id="br0">
      <inkml:brushProperty name="width" value="0.02646" units="cm"/>
      <inkml:brushProperty name="height" value="0.02646" units="cm"/>
      <inkml:brushProperty name="fitToCurve" value="1"/>
    </inkml:brush>
  </inkml:definitions>
  <inkml:trace contextRef="#ctx0" brushRef="#br0">21 0 163,'-15'0'0,"9"0"-67</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traceFormat>
        <inkml:channelProperties>
          <inkml:channelProperty channel="X" name="resolution" value="2155.72363" units="1/cm"/>
          <inkml:channelProperty channel="Y" name="resolution" value="3449.15796" units="1/cm"/>
          <inkml:channelProperty channel="F" name="resolution" value="2.84167" units="1/cm"/>
        </inkml:channelProperties>
      </inkml:inkSource>
      <inkml:timestamp xml:id="ts0" timeString="2016-02-08T09:56:31.385"/>
    </inkml:context>
    <inkml:brush xml:id="br0">
      <inkml:brushProperty name="width" value="0.02646" units="cm"/>
      <inkml:brushProperty name="height" value="0.02646" units="cm"/>
      <inkml:brushProperty name="fitToCurve" value="1"/>
    </inkml:brush>
  </inkml:definitions>
  <inkml:trace contextRef="#ctx0" brushRef="#br0">0 50 56,'0'-27'0,"0"14"-23,0 3 4</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8-10-20T20:53:29.710"/>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fld id="{5C93D303-7AAE-4BED-9F5E-9C5FACDB0797}" type="slidenum">
              <a:rPr lang="en-US"/>
              <a:pPr>
                <a:defRPr/>
              </a:pPr>
              <a:t>‹#›</a:t>
            </a:fld>
            <a:endParaRPr lang="en-US" dirty="0"/>
          </a:p>
        </p:txBody>
      </p:sp>
    </p:spTree>
    <p:extLst>
      <p:ext uri="{BB962C8B-B14F-4D97-AF65-F5344CB8AC3E}">
        <p14:creationId xmlns:p14="http://schemas.microsoft.com/office/powerpoint/2010/main" val="23197504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1pPr>
    <a:lvl2pPr marL="4572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2pPr>
    <a:lvl3pPr marL="9144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3pPr>
    <a:lvl4pPr marL="13716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4pPr>
    <a:lvl5pPr marL="18288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a:t>
            </a:fld>
            <a:endParaRPr lang="en-US" dirty="0"/>
          </a:p>
        </p:txBody>
      </p:sp>
    </p:spTree>
    <p:extLst>
      <p:ext uri="{BB962C8B-B14F-4D97-AF65-F5344CB8AC3E}">
        <p14:creationId xmlns:p14="http://schemas.microsoft.com/office/powerpoint/2010/main" val="116017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Over the next four years we have</a:t>
            </a:r>
            <a:r>
              <a:rPr lang="en-GB" baseline="0" dirty="0"/>
              <a:t> been asked to delivery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13</a:t>
            </a:fld>
            <a:endParaRPr lang="en-US" dirty="0"/>
          </a:p>
        </p:txBody>
      </p:sp>
    </p:spTree>
    <p:extLst>
      <p:ext uri="{BB962C8B-B14F-4D97-AF65-F5344CB8AC3E}">
        <p14:creationId xmlns:p14="http://schemas.microsoft.com/office/powerpoint/2010/main" val="84336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Vessels from two different</a:t>
            </a:r>
            <a:r>
              <a:rPr lang="en-GB" baseline="0" dirty="0"/>
              <a:t> suppliers, ITL and Kurt J </a:t>
            </a:r>
            <a:r>
              <a:rPr lang="en-GB" baseline="0" dirty="0" err="1"/>
              <a:t>Lesker</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14</a:t>
            </a:fld>
            <a:endParaRPr lang="en-US" dirty="0"/>
          </a:p>
        </p:txBody>
      </p:sp>
    </p:spTree>
    <p:extLst>
      <p:ext uri="{BB962C8B-B14F-4D97-AF65-F5344CB8AC3E}">
        <p14:creationId xmlns:p14="http://schemas.microsoft.com/office/powerpoint/2010/main" val="90802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15</a:t>
            </a:fld>
            <a:endParaRPr lang="en-US" dirty="0"/>
          </a:p>
        </p:txBody>
      </p:sp>
    </p:spTree>
    <p:extLst>
      <p:ext uri="{BB962C8B-B14F-4D97-AF65-F5344CB8AC3E}">
        <p14:creationId xmlns:p14="http://schemas.microsoft.com/office/powerpoint/2010/main" val="398875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Leaks discovered</a:t>
            </a:r>
            <a:r>
              <a:rPr lang="en-GB" baseline="0" dirty="0"/>
              <a:t> on the upper flange weld on one vessel…. And bellows on another. This was due to poor bracing on the bellows during transit (lessons learned).</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16</a:t>
            </a:fld>
            <a:endParaRPr lang="en-US" dirty="0"/>
          </a:p>
        </p:txBody>
      </p:sp>
    </p:spTree>
    <p:extLst>
      <p:ext uri="{BB962C8B-B14F-4D97-AF65-F5344CB8AC3E}">
        <p14:creationId xmlns:p14="http://schemas.microsoft.com/office/powerpoint/2010/main" val="2423191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Over the next four years we have</a:t>
            </a:r>
            <a:r>
              <a:rPr lang="en-GB" baseline="0" dirty="0"/>
              <a:t> been asked to delivery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17</a:t>
            </a:fld>
            <a:endParaRPr lang="en-US" dirty="0"/>
          </a:p>
        </p:txBody>
      </p:sp>
    </p:spTree>
    <p:extLst>
      <p:ext uri="{BB962C8B-B14F-4D97-AF65-F5344CB8AC3E}">
        <p14:creationId xmlns:p14="http://schemas.microsoft.com/office/powerpoint/2010/main" val="84336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Ready</a:t>
            </a:r>
            <a:r>
              <a:rPr lang="en-GB" baseline="0" dirty="0"/>
              <a:t> to be shipped, to be delivered Jan/Feb</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18</a:t>
            </a:fld>
            <a:endParaRPr lang="en-US" dirty="0"/>
          </a:p>
        </p:txBody>
      </p:sp>
    </p:spTree>
    <p:extLst>
      <p:ext uri="{BB962C8B-B14F-4D97-AF65-F5344CB8AC3E}">
        <p14:creationId xmlns:p14="http://schemas.microsoft.com/office/powerpoint/2010/main" val="273080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Over the next four years we have</a:t>
            </a:r>
            <a:r>
              <a:rPr lang="en-GB" baseline="0" dirty="0"/>
              <a:t> been asked to delivery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19</a:t>
            </a:fld>
            <a:endParaRPr lang="en-US" dirty="0"/>
          </a:p>
        </p:txBody>
      </p:sp>
    </p:spTree>
    <p:extLst>
      <p:ext uri="{BB962C8B-B14F-4D97-AF65-F5344CB8AC3E}">
        <p14:creationId xmlns:p14="http://schemas.microsoft.com/office/powerpoint/2010/main" val="3769052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Designs for the differential</a:t>
            </a:r>
            <a:r>
              <a:rPr lang="en-GB" baseline="0" dirty="0"/>
              <a:t> pumping stations are complete and ready to order</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20</a:t>
            </a:fld>
            <a:endParaRPr lang="en-US" dirty="0"/>
          </a:p>
        </p:txBody>
      </p:sp>
    </p:spTree>
    <p:extLst>
      <p:ext uri="{BB962C8B-B14F-4D97-AF65-F5344CB8AC3E}">
        <p14:creationId xmlns:p14="http://schemas.microsoft.com/office/powerpoint/2010/main" val="124401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Designs for the differential</a:t>
            </a:r>
            <a:r>
              <a:rPr lang="en-GB" baseline="0" dirty="0"/>
              <a:t> pumping stations are complete and ready to order</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21</a:t>
            </a:fld>
            <a:endParaRPr lang="en-US" dirty="0"/>
          </a:p>
        </p:txBody>
      </p:sp>
    </p:spTree>
    <p:extLst>
      <p:ext uri="{BB962C8B-B14F-4D97-AF65-F5344CB8AC3E}">
        <p14:creationId xmlns:p14="http://schemas.microsoft.com/office/powerpoint/2010/main" val="212780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22</a:t>
            </a:fld>
            <a:endParaRPr lang="en-US" dirty="0"/>
          </a:p>
        </p:txBody>
      </p:sp>
    </p:spTree>
    <p:extLst>
      <p:ext uri="{BB962C8B-B14F-4D97-AF65-F5344CB8AC3E}">
        <p14:creationId xmlns:p14="http://schemas.microsoft.com/office/powerpoint/2010/main" val="152487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The science and technology facilities council are one of Europe's largest research organisations. Employs 1934 staff mostly based across the six sites in the UK.</a:t>
            </a:r>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a:t>
            </a:fld>
            <a:endParaRPr lang="en-US" dirty="0"/>
          </a:p>
        </p:txBody>
      </p:sp>
    </p:spTree>
    <p:extLst>
      <p:ext uri="{BB962C8B-B14F-4D97-AF65-F5344CB8AC3E}">
        <p14:creationId xmlns:p14="http://schemas.microsoft.com/office/powerpoint/2010/main" val="1603997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Two clean rooms have been delivered..</a:t>
            </a:r>
            <a:r>
              <a:rPr lang="en-GB" baseline="0" dirty="0"/>
              <a:t> One is at the RATS storage facility and one is ready to be unboxed and signed off this week</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23</a:t>
            </a:fld>
            <a:endParaRPr lang="en-US" dirty="0"/>
          </a:p>
        </p:txBody>
      </p:sp>
    </p:spTree>
    <p:extLst>
      <p:ext uri="{BB962C8B-B14F-4D97-AF65-F5344CB8AC3E}">
        <p14:creationId xmlns:p14="http://schemas.microsoft.com/office/powerpoint/2010/main" val="341119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739775"/>
            <a:ext cx="4933950" cy="3700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25</a:t>
            </a:fld>
            <a:endParaRPr lang="en-US"/>
          </a:p>
        </p:txBody>
      </p:sp>
    </p:spTree>
    <p:extLst>
      <p:ext uri="{BB962C8B-B14F-4D97-AF65-F5344CB8AC3E}">
        <p14:creationId xmlns:p14="http://schemas.microsoft.com/office/powerpoint/2010/main" val="2169881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What STFC are delivering</a:t>
            </a:r>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26</a:t>
            </a:fld>
            <a:endParaRPr lang="en-US" dirty="0"/>
          </a:p>
        </p:txBody>
      </p:sp>
    </p:spTree>
    <p:extLst>
      <p:ext uri="{BB962C8B-B14F-4D97-AF65-F5344CB8AC3E}">
        <p14:creationId xmlns:p14="http://schemas.microsoft.com/office/powerpoint/2010/main" val="272312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Progress by length</a:t>
            </a:r>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27</a:t>
            </a:fld>
            <a:endParaRPr lang="en-US" dirty="0"/>
          </a:p>
        </p:txBody>
      </p:sp>
    </p:spTree>
    <p:extLst>
      <p:ext uri="{BB962C8B-B14F-4D97-AF65-F5344CB8AC3E}">
        <p14:creationId xmlns:p14="http://schemas.microsoft.com/office/powerpoint/2010/main" val="616034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In September we welcomed some of the ESS vacuum group for 3 weeks</a:t>
            </a:r>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29</a:t>
            </a:fld>
            <a:endParaRPr lang="en-US" dirty="0"/>
          </a:p>
        </p:txBody>
      </p:sp>
    </p:spTree>
    <p:extLst>
      <p:ext uri="{BB962C8B-B14F-4D97-AF65-F5344CB8AC3E}">
        <p14:creationId xmlns:p14="http://schemas.microsoft.com/office/powerpoint/2010/main" val="1868201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Fabio, Kristell and Ralf</a:t>
            </a:r>
            <a:r>
              <a:rPr lang="en-GB" baseline="0" dirty="0"/>
              <a:t> from ESS vacuum group discussing survey and alignment of the magnets and LWU’s with Ryan. Using a module from Daresbury’s compact linear accelerator as an example.</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31</a:t>
            </a:fld>
            <a:endParaRPr lang="en-US" dirty="0"/>
          </a:p>
        </p:txBody>
      </p:sp>
    </p:spTree>
    <p:extLst>
      <p:ext uri="{BB962C8B-B14F-4D97-AF65-F5344CB8AC3E}">
        <p14:creationId xmlns:p14="http://schemas.microsoft.com/office/powerpoint/2010/main" val="94848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The team from ESS was shown the procedure</a:t>
            </a:r>
            <a:r>
              <a:rPr lang="en-GB" baseline="0" dirty="0"/>
              <a:t> for cleaning and particle counting the vessels in the clean room. Operates at ISO 3 class (static) Kristell is using a lance to blow filtered nitrogen into the vessel and Tom is positioning the counter head near the exit.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32</a:t>
            </a:fld>
            <a:endParaRPr lang="en-US" dirty="0"/>
          </a:p>
        </p:txBody>
      </p:sp>
    </p:spTree>
    <p:extLst>
      <p:ext uri="{BB962C8B-B14F-4D97-AF65-F5344CB8AC3E}">
        <p14:creationId xmlns:p14="http://schemas.microsoft.com/office/powerpoint/2010/main" val="1805285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Assembly procedures</a:t>
            </a:r>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33</a:t>
            </a:fld>
            <a:endParaRPr lang="en-US" dirty="0"/>
          </a:p>
        </p:txBody>
      </p:sp>
    </p:spTree>
    <p:extLst>
      <p:ext uri="{BB962C8B-B14F-4D97-AF65-F5344CB8AC3E}">
        <p14:creationId xmlns:p14="http://schemas.microsoft.com/office/powerpoint/2010/main" val="395956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Initial</a:t>
            </a:r>
            <a:r>
              <a:rPr lang="en-GB" baseline="0" dirty="0"/>
              <a:t> cleaning phase once the vessels are received from the manufacturer. Years of vacuum cleaning expertise at Daresbury has enabled the process to be refined.</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34</a:t>
            </a:fld>
            <a:endParaRPr lang="en-US" dirty="0"/>
          </a:p>
        </p:txBody>
      </p:sp>
    </p:spTree>
    <p:extLst>
      <p:ext uri="{BB962C8B-B14F-4D97-AF65-F5344CB8AC3E}">
        <p14:creationId xmlns:p14="http://schemas.microsoft.com/office/powerpoint/2010/main" val="63588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a:t>
            </a:r>
            <a:r>
              <a:rPr lang="en-GB" baseline="0" dirty="0"/>
              <a:t>e vacuum team from ESS were shown how to assemble a complete LWU from the ground up.</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35</a:t>
            </a:fld>
            <a:endParaRPr lang="en-US" dirty="0"/>
          </a:p>
        </p:txBody>
      </p:sp>
    </p:spTree>
    <p:extLst>
      <p:ext uri="{BB962C8B-B14F-4D97-AF65-F5344CB8AC3E}">
        <p14:creationId xmlns:p14="http://schemas.microsoft.com/office/powerpoint/2010/main" val="405658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At Daresbury Laboratory there are approximately 700 employees working with over 120 different research organisations.</a:t>
            </a:r>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3</a:t>
            </a:fld>
            <a:endParaRPr lang="en-US" dirty="0"/>
          </a:p>
        </p:txBody>
      </p:sp>
    </p:spTree>
    <p:extLst>
      <p:ext uri="{BB962C8B-B14F-4D97-AF65-F5344CB8AC3E}">
        <p14:creationId xmlns:p14="http://schemas.microsoft.com/office/powerpoint/2010/main" val="54014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Snapshot of Fabio and Kristell assembling the support structure for the LWU and preparing an LWU for processing.</a:t>
            </a:r>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36</a:t>
            </a:fld>
            <a:endParaRPr lang="en-US" dirty="0"/>
          </a:p>
        </p:txBody>
      </p:sp>
    </p:spTree>
    <p:extLst>
      <p:ext uri="{BB962C8B-B14F-4D97-AF65-F5344CB8AC3E}">
        <p14:creationId xmlns:p14="http://schemas.microsoft.com/office/powerpoint/2010/main" val="205942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No trip to the UK is complete without sampling the fine British weather.</a:t>
            </a:r>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37</a:t>
            </a:fld>
            <a:endParaRPr lang="en-US" dirty="0"/>
          </a:p>
        </p:txBody>
      </p:sp>
    </p:spTree>
    <p:extLst>
      <p:ext uri="{BB962C8B-B14F-4D97-AF65-F5344CB8AC3E}">
        <p14:creationId xmlns:p14="http://schemas.microsoft.com/office/powerpoint/2010/main" val="3743583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The Daresbury technicians are going to spend time with ESS vacuum group at ESS</a:t>
            </a:r>
          </a:p>
        </p:txBody>
      </p:sp>
      <p:sp>
        <p:nvSpPr>
          <p:cNvPr id="4" name="Slide Number Placeholder 3"/>
          <p:cNvSpPr>
            <a:spLocks noGrp="1"/>
          </p:cNvSpPr>
          <p:nvPr>
            <p:ph type="sldNum" sz="quarter" idx="5"/>
          </p:nvPr>
        </p:nvSpPr>
        <p:spPr/>
        <p:txBody>
          <a:bodyPr/>
          <a:lstStyle/>
          <a:p>
            <a:pPr>
              <a:defRPr/>
            </a:pPr>
            <a:fld id="{5C93D303-7AAE-4BED-9F5E-9C5FACDB0797}" type="slidenum">
              <a:rPr lang="en-US" smtClean="0"/>
              <a:pPr>
                <a:defRPr/>
              </a:pPr>
              <a:t>38</a:t>
            </a:fld>
            <a:endParaRPr lang="en-US" dirty="0"/>
          </a:p>
        </p:txBody>
      </p:sp>
    </p:spTree>
    <p:extLst>
      <p:ext uri="{BB962C8B-B14F-4D97-AF65-F5344CB8AC3E}">
        <p14:creationId xmlns:p14="http://schemas.microsoft.com/office/powerpoint/2010/main" val="842764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STFC have put a lot of though into finding the optimal method of connecting the two modules that limits</a:t>
            </a:r>
            <a:r>
              <a:rPr lang="en-GB" baseline="0" dirty="0"/>
              <a:t> particulate generation that could contaminate the accelerator.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40</a:t>
            </a:fld>
            <a:endParaRPr lang="en-US" dirty="0"/>
          </a:p>
        </p:txBody>
      </p:sp>
    </p:spTree>
    <p:extLst>
      <p:ext uri="{BB962C8B-B14F-4D97-AF65-F5344CB8AC3E}">
        <p14:creationId xmlns:p14="http://schemas.microsoft.com/office/powerpoint/2010/main" val="502532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STFC technicians</a:t>
            </a:r>
            <a:r>
              <a:rPr lang="en-GB" baseline="0" dirty="0"/>
              <a:t> visualising the bellows to cryo-module connection in VR and the limited room to manoeuvre</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41</a:t>
            </a:fld>
            <a:endParaRPr lang="en-US" dirty="0"/>
          </a:p>
        </p:txBody>
      </p:sp>
    </p:spTree>
    <p:extLst>
      <p:ext uri="{BB962C8B-B14F-4D97-AF65-F5344CB8AC3E}">
        <p14:creationId xmlns:p14="http://schemas.microsoft.com/office/powerpoint/2010/main" val="366402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We</a:t>
            </a:r>
            <a:r>
              <a:rPr lang="en-GB" baseline="0" dirty="0"/>
              <a:t> created a physical mock-up of the connection to allow us to trial different methods and tooling that would help create a low particulate vacuum connection</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43</a:t>
            </a:fld>
            <a:endParaRPr lang="en-US" dirty="0"/>
          </a:p>
        </p:txBody>
      </p:sp>
    </p:spTree>
    <p:extLst>
      <p:ext uri="{BB962C8B-B14F-4D97-AF65-F5344CB8AC3E}">
        <p14:creationId xmlns:p14="http://schemas.microsoft.com/office/powerpoint/2010/main" val="2045529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The vacuum team from ESS also took part in some of the trials… this work</a:t>
            </a:r>
            <a:r>
              <a:rPr lang="en-GB" baseline="0" dirty="0"/>
              <a:t> is ongoing (XYZ table to be tested soon)</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44</a:t>
            </a:fld>
            <a:endParaRPr lang="en-US" dirty="0"/>
          </a:p>
        </p:txBody>
      </p:sp>
    </p:spTree>
    <p:extLst>
      <p:ext uri="{BB962C8B-B14F-4D97-AF65-F5344CB8AC3E}">
        <p14:creationId xmlns:p14="http://schemas.microsoft.com/office/powerpoint/2010/main" val="3138758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We fitted a</a:t>
            </a:r>
            <a:r>
              <a:rPr lang="en-GB" baseline="0" dirty="0"/>
              <a:t> SLAM stick on one of the dummy cryo-module racks before it was shipped to ESS and recorded the shock and vibration data during its journey. This helps us determine what conditions to expect when shipping more sensitive equipment that may be on the LWU’s and provide additional bracing to potentially unstable loads (magnets)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46</a:t>
            </a:fld>
            <a:endParaRPr lang="en-US" dirty="0"/>
          </a:p>
        </p:txBody>
      </p:sp>
    </p:spTree>
    <p:extLst>
      <p:ext uri="{BB962C8B-B14F-4D97-AF65-F5344CB8AC3E}">
        <p14:creationId xmlns:p14="http://schemas.microsoft.com/office/powerpoint/2010/main" val="2695038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Events</a:t>
            </a:r>
            <a:r>
              <a:rPr lang="en-GB" baseline="0" dirty="0"/>
              <a:t> in the first 3 hours of its journey from Daresbury laboratory.. Loading, smooth motorways and smaller windy roads before waiting at the port in Hull</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47</a:t>
            </a:fld>
            <a:endParaRPr lang="en-US" dirty="0"/>
          </a:p>
        </p:txBody>
      </p:sp>
    </p:spTree>
    <p:extLst>
      <p:ext uri="{BB962C8B-B14F-4D97-AF65-F5344CB8AC3E}">
        <p14:creationId xmlns:p14="http://schemas.microsoft.com/office/powerpoint/2010/main" val="2640163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Run the test again with the next</a:t>
            </a:r>
            <a:r>
              <a:rPr lang="en-GB" baseline="0" dirty="0"/>
              <a:t> batch of DCM’s but utilising </a:t>
            </a:r>
            <a:r>
              <a:rPr lang="en-GB" dirty="0"/>
              <a:t>a dedicated air ride trailer</a:t>
            </a:r>
            <a:r>
              <a:rPr lang="en-GB" baseline="0" dirty="0"/>
              <a:t>. No switching to another trailer during transit which doubles the handling and potential chances for damages.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48</a:t>
            </a:fld>
            <a:endParaRPr lang="en-US" dirty="0"/>
          </a:p>
        </p:txBody>
      </p:sp>
    </p:spTree>
    <p:extLst>
      <p:ext uri="{BB962C8B-B14F-4D97-AF65-F5344CB8AC3E}">
        <p14:creationId xmlns:p14="http://schemas.microsoft.com/office/powerpoint/2010/main" val="199497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The team is expanding to cope with the work and the</a:t>
            </a:r>
            <a:r>
              <a:rPr lang="en-GB" baseline="0" dirty="0"/>
              <a:t> processing that is required</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5</a:t>
            </a:fld>
            <a:endParaRPr lang="en-US" dirty="0"/>
          </a:p>
        </p:txBody>
      </p:sp>
    </p:spTree>
    <p:extLst>
      <p:ext uri="{BB962C8B-B14F-4D97-AF65-F5344CB8AC3E}">
        <p14:creationId xmlns:p14="http://schemas.microsoft.com/office/powerpoint/2010/main" val="1144763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Run the test again with the next</a:t>
            </a:r>
            <a:r>
              <a:rPr lang="en-GB" baseline="0" dirty="0"/>
              <a:t> batch of DCM’s but utilising </a:t>
            </a:r>
            <a:r>
              <a:rPr lang="en-GB" dirty="0"/>
              <a:t>a dedicated air ride trailer</a:t>
            </a:r>
            <a:r>
              <a:rPr lang="en-GB" baseline="0" dirty="0"/>
              <a:t>. No switching to another trailer during transit which doubles the handling and potential chances for damages. </a:t>
            </a:r>
            <a:r>
              <a:rPr lang="en-GB" baseline="0" dirty="0" err="1"/>
              <a:t>Cavoflex</a:t>
            </a:r>
            <a:r>
              <a:rPr lang="en-GB" baseline="0" dirty="0"/>
              <a:t> springs successfully used to safely transport accelerator modules from Daresbury to Romania.</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49</a:t>
            </a:fld>
            <a:endParaRPr lang="en-US" dirty="0"/>
          </a:p>
        </p:txBody>
      </p:sp>
    </p:spTree>
    <p:extLst>
      <p:ext uri="{BB962C8B-B14F-4D97-AF65-F5344CB8AC3E}">
        <p14:creationId xmlns:p14="http://schemas.microsoft.com/office/powerpoint/2010/main" val="2000931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Run the test again with the next</a:t>
            </a:r>
            <a:r>
              <a:rPr lang="en-GB" baseline="0" dirty="0"/>
              <a:t> batch of DCM’s but utilising </a:t>
            </a:r>
            <a:r>
              <a:rPr lang="en-GB" dirty="0"/>
              <a:t>a dedicated air ride trailer</a:t>
            </a:r>
            <a:r>
              <a:rPr lang="en-GB" baseline="0" dirty="0"/>
              <a:t>. No switching to another trailer during transit which doubles the handling and potential chances for damages. </a:t>
            </a:r>
            <a:r>
              <a:rPr lang="en-GB" baseline="0" dirty="0" err="1"/>
              <a:t>Cavoflex</a:t>
            </a:r>
            <a:r>
              <a:rPr lang="en-GB" baseline="0" dirty="0"/>
              <a:t> springs successfully used to safely transport accelerator modules from Daresbury to Romania.</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50</a:t>
            </a:fld>
            <a:endParaRPr lang="en-US" dirty="0"/>
          </a:p>
        </p:txBody>
      </p:sp>
    </p:spTree>
    <p:extLst>
      <p:ext uri="{BB962C8B-B14F-4D97-AF65-F5344CB8AC3E}">
        <p14:creationId xmlns:p14="http://schemas.microsoft.com/office/powerpoint/2010/main" val="1173963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Run the test again with the next</a:t>
            </a:r>
            <a:r>
              <a:rPr lang="en-GB" baseline="0" dirty="0"/>
              <a:t> batch of DCM’s but utilising </a:t>
            </a:r>
            <a:r>
              <a:rPr lang="en-GB" dirty="0"/>
              <a:t>a dedicated air ride trailer</a:t>
            </a:r>
            <a:r>
              <a:rPr lang="en-GB" baseline="0" dirty="0"/>
              <a:t>. No switching to another trailer during transit which doubles the handling and potential chances for damages.</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51</a:t>
            </a:fld>
            <a:endParaRPr lang="en-US" dirty="0"/>
          </a:p>
        </p:txBody>
      </p:sp>
    </p:spTree>
    <p:extLst>
      <p:ext uri="{BB962C8B-B14F-4D97-AF65-F5344CB8AC3E}">
        <p14:creationId xmlns:p14="http://schemas.microsoft.com/office/powerpoint/2010/main" val="342224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Over the next four years we have</a:t>
            </a:r>
            <a:r>
              <a:rPr lang="en-GB" baseline="0" dirty="0"/>
              <a:t> been asked to delivery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7</a:t>
            </a:fld>
            <a:endParaRPr lang="en-US" dirty="0"/>
          </a:p>
        </p:txBody>
      </p:sp>
    </p:spTree>
    <p:extLst>
      <p:ext uri="{BB962C8B-B14F-4D97-AF65-F5344CB8AC3E}">
        <p14:creationId xmlns:p14="http://schemas.microsoft.com/office/powerpoint/2010/main" val="289710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8</a:t>
            </a:fld>
            <a:endParaRPr lang="en-US" dirty="0"/>
          </a:p>
        </p:txBody>
      </p:sp>
    </p:spTree>
    <p:extLst>
      <p:ext uri="{BB962C8B-B14F-4D97-AF65-F5344CB8AC3E}">
        <p14:creationId xmlns:p14="http://schemas.microsoft.com/office/powerpoint/2010/main" val="143752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One unit in the tunnel and one</a:t>
            </a:r>
            <a:r>
              <a:rPr lang="en-GB" baseline="0" dirty="0"/>
              <a:t> at the RATS storage facility</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9</a:t>
            </a:fld>
            <a:endParaRPr lang="en-US" dirty="0"/>
          </a:p>
        </p:txBody>
      </p:sp>
    </p:spTree>
    <p:extLst>
      <p:ext uri="{BB962C8B-B14F-4D97-AF65-F5344CB8AC3E}">
        <p14:creationId xmlns:p14="http://schemas.microsoft.com/office/powerpoint/2010/main" val="271414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Over the next four years we have</a:t>
            </a:r>
            <a:r>
              <a:rPr lang="en-GB" baseline="0" dirty="0"/>
              <a:t> been asked to delivery …</a:t>
            </a:r>
            <a:endParaRPr lang="en-GB" dirty="0"/>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10</a:t>
            </a:fld>
            <a:endParaRPr lang="en-US" dirty="0"/>
          </a:p>
        </p:txBody>
      </p:sp>
    </p:spTree>
    <p:extLst>
      <p:ext uri="{BB962C8B-B14F-4D97-AF65-F5344CB8AC3E}">
        <p14:creationId xmlns:p14="http://schemas.microsoft.com/office/powerpoint/2010/main" val="383200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All stands for the tunnel have been delivered</a:t>
            </a:r>
          </a:p>
        </p:txBody>
      </p:sp>
      <p:sp>
        <p:nvSpPr>
          <p:cNvPr id="4" name="Slide Number Placeholder 3"/>
          <p:cNvSpPr>
            <a:spLocks noGrp="1"/>
          </p:cNvSpPr>
          <p:nvPr>
            <p:ph type="sldNum" sz="quarter" idx="10"/>
          </p:nvPr>
        </p:nvSpPr>
        <p:spPr/>
        <p:txBody>
          <a:bodyPr/>
          <a:lstStyle/>
          <a:p>
            <a:pPr>
              <a:defRPr/>
            </a:pPr>
            <a:fld id="{5C93D303-7AAE-4BED-9F5E-9C5FACDB0797}" type="slidenum">
              <a:rPr lang="en-US" smtClean="0"/>
              <a:pPr>
                <a:defRPr/>
              </a:pPr>
              <a:t>11</a:t>
            </a:fld>
            <a:endParaRPr lang="en-US" dirty="0"/>
          </a:p>
        </p:txBody>
      </p:sp>
    </p:spTree>
    <p:extLst>
      <p:ext uri="{BB962C8B-B14F-4D97-AF65-F5344CB8AC3E}">
        <p14:creationId xmlns:p14="http://schemas.microsoft.com/office/powerpoint/2010/main" val="379504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B7296-224B-4AD4-B288-213BD63C6323}" type="slidenum">
              <a:rPr lang="en-US"/>
              <a:pPr>
                <a:defRPr/>
              </a:pPr>
              <a:t>‹#›</a:t>
            </a:fld>
            <a:endParaRPr lang="en-US" dirty="0"/>
          </a:p>
        </p:txBody>
      </p:sp>
    </p:spTree>
    <p:extLst>
      <p:ext uri="{BB962C8B-B14F-4D97-AF65-F5344CB8AC3E}">
        <p14:creationId xmlns:p14="http://schemas.microsoft.com/office/powerpoint/2010/main" val="254125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97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06868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40690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9144000" cy="1470025"/>
          </a:xfrm>
        </p:spPr>
        <p:txBody>
          <a:bodyPr/>
          <a:lstStyle/>
          <a:p>
            <a:r>
              <a:rPr lang="en-US" dirty="0"/>
              <a:t>Click to edit Master title style</a:t>
            </a:r>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466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5800" y="1557338"/>
            <a:ext cx="7772400" cy="380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144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4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1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9801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431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3527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9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lstStyle>
            <a:lvl1pPr>
              <a:defRPr>
                <a:solidFill>
                  <a:schemeClr val="accent1">
                    <a:lumMod val="50000"/>
                  </a:schemeClr>
                </a:solidFill>
                <a:latin typeface="Arial" pitchFamily="34" charset="0"/>
                <a:cs typeface="Arial"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927FFC-CC68-427F-AE54-FF160C5F6A90}" type="slidenum">
              <a:rPr lang="en-US"/>
              <a:pPr>
                <a:defRPr/>
              </a:pPr>
              <a:t>‹#›</a:t>
            </a:fld>
            <a:endParaRPr lang="en-US" dirty="0"/>
          </a:p>
        </p:txBody>
      </p:sp>
    </p:spTree>
    <p:extLst>
      <p:ext uri="{BB962C8B-B14F-4D97-AF65-F5344CB8AC3E}">
        <p14:creationId xmlns:p14="http://schemas.microsoft.com/office/powerpoint/2010/main" val="2265650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8041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9035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2052" descr="SCI_PPT_templ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7162800" cy="1517650"/>
          </a:xfrm>
          <a:prstGeom prst="rect">
            <a:avLst/>
          </a:prstGeom>
          <a:noFill/>
          <a:ln w="9525">
            <a:noFill/>
            <a:miter lim="800000"/>
            <a:headEnd/>
            <a:tailEnd/>
          </a:ln>
        </p:spPr>
      </p:pic>
    </p:spTree>
    <p:extLst>
      <p:ext uri="{BB962C8B-B14F-4D97-AF65-F5344CB8AC3E}">
        <p14:creationId xmlns:p14="http://schemas.microsoft.com/office/powerpoint/2010/main" val="691526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268760"/>
            <a:ext cx="9144000" cy="1470025"/>
          </a:xfrm>
        </p:spPr>
        <p:txBody>
          <a:bodyPr/>
          <a:lstStyle>
            <a:lvl1pPr algn="ctr">
              <a:defRPr sz="4400">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31640" y="306896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251620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85800" y="1557338"/>
            <a:ext cx="77724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1321434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4518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6037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58294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sz="2800">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034978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3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778500-F223-4501-9B01-C227D7E65A0A}" type="slidenum">
              <a:rPr lang="en-US"/>
              <a:pPr>
                <a:defRPr/>
              </a:pPr>
              <a:t>‹#›</a:t>
            </a:fld>
            <a:endParaRPr lang="en-US" dirty="0"/>
          </a:p>
        </p:txBody>
      </p:sp>
    </p:spTree>
    <p:extLst>
      <p:ext uri="{BB962C8B-B14F-4D97-AF65-F5344CB8AC3E}">
        <p14:creationId xmlns:p14="http://schemas.microsoft.com/office/powerpoint/2010/main" val="3799338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96783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574412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268760"/>
            <a:ext cx="9144000" cy="1470025"/>
          </a:xfrm>
        </p:spPr>
        <p:txBody>
          <a:bodyPr/>
          <a:lstStyle>
            <a:lvl1pPr algn="ctr">
              <a:defRPr sz="4400">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31640" y="306896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00234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85800" y="1557338"/>
            <a:ext cx="77724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5972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17269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2034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9439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sz="2800">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52052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jpe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jpeg"/><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05884D2C-6221-4959-A8E1-ACAD22F1802D}" type="slidenum">
              <a:rPr lang="en-US"/>
              <a:pPr>
                <a:defRPr/>
              </a:pPr>
              <a:t>‹#›</a:t>
            </a:fld>
            <a:endParaRPr lang="en-US" dirty="0"/>
          </a:p>
        </p:txBody>
      </p:sp>
      <p:pic>
        <p:nvPicPr>
          <p:cNvPr id="1031" name="Picture 19" descr="STFC_to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Lst>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1" fontAlgn="base" hangingPunct="1">
        <a:spcBef>
          <a:spcPct val="20000"/>
        </a:spcBef>
        <a:spcAft>
          <a:spcPct val="0"/>
        </a:spcAft>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5"/>
          <p:cNvSpPr>
            <a:spLocks noChangeShapeType="1"/>
          </p:cNvSpPr>
          <p:nvPr/>
        </p:nvSpPr>
        <p:spPr bwMode="auto">
          <a:xfrm>
            <a:off x="0" y="6858000"/>
            <a:ext cx="9144000" cy="0"/>
          </a:xfrm>
          <a:prstGeom prst="line">
            <a:avLst/>
          </a:prstGeom>
          <a:noFill/>
          <a:ln w="730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051" name="Picture 19" descr="SCI_PPT_templ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88" y="0"/>
            <a:ext cx="716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B1826652-9597-45ED-B522-5F8B70D6A87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Lst>
  <p:txStyles>
    <p:titleStyle>
      <a:lvl1pPr algn="r" rtl="0" eaLnBrk="0" fontAlgn="base" hangingPunct="0">
        <a:spcBef>
          <a:spcPct val="0"/>
        </a:spcBef>
        <a:spcAft>
          <a:spcPct val="0"/>
        </a:spcAft>
        <a:defRPr sz="2800" b="1">
          <a:solidFill>
            <a:srgbClr val="3C8C93"/>
          </a:solidFill>
          <a:latin typeface="Arial" pitchFamily="34" charset="0"/>
          <a:ea typeface="+mj-ea"/>
          <a:cs typeface="Arial" pitchFamily="34" charset="0"/>
        </a:defRPr>
      </a:lvl1pPr>
      <a:lvl2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2pPr>
      <a:lvl3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3pPr>
      <a:lvl4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4pPr>
      <a:lvl5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76AB30E3-747C-49F9-AF51-5DEC3505130F}" type="slidenum">
              <a:rPr lang="en-US">
                <a:solidFill>
                  <a:srgbClr val="000000"/>
                </a:solidFill>
              </a:rPr>
              <a:pPr>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12" cstate="print"/>
          <a:srcRect/>
          <a:stretch>
            <a:fillRect/>
          </a:stretch>
        </p:blipFill>
        <p:spPr bwMode="auto">
          <a:xfrm>
            <a:off x="0" y="5294313"/>
            <a:ext cx="9144000" cy="1563687"/>
          </a:xfrm>
          <a:prstGeom prst="rect">
            <a:avLst/>
          </a:prstGeom>
          <a:noFill/>
          <a:ln w="9525">
            <a:noFill/>
            <a:miter lim="800000"/>
            <a:headEnd/>
            <a:tailEnd/>
          </a:ln>
        </p:spPr>
      </p:pic>
    </p:spTree>
    <p:extLst>
      <p:ext uri="{BB962C8B-B14F-4D97-AF65-F5344CB8AC3E}">
        <p14:creationId xmlns:p14="http://schemas.microsoft.com/office/powerpoint/2010/main" val="2507196781"/>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Lst>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5"/>
          <p:cNvSpPr>
            <a:spLocks noChangeShapeType="1"/>
          </p:cNvSpPr>
          <p:nvPr/>
        </p:nvSpPr>
        <p:spPr bwMode="auto">
          <a:xfrm>
            <a:off x="0" y="6858000"/>
            <a:ext cx="9144000" cy="0"/>
          </a:xfrm>
          <a:prstGeom prst="line">
            <a:avLst/>
          </a:prstGeom>
          <a:noFill/>
          <a:ln w="730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pic>
        <p:nvPicPr>
          <p:cNvPr id="2051" name="Picture 19" descr="SCI_PPT_templ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88" y="0"/>
            <a:ext cx="716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B1826652-9597-45ED-B522-5F8B70D6A8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1154611"/>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Lst>
  <p:txStyles>
    <p:titleStyle>
      <a:lvl1pPr algn="r" rtl="0" eaLnBrk="0" fontAlgn="base" hangingPunct="0">
        <a:spcBef>
          <a:spcPct val="0"/>
        </a:spcBef>
        <a:spcAft>
          <a:spcPct val="0"/>
        </a:spcAft>
        <a:defRPr sz="2800" b="1">
          <a:solidFill>
            <a:srgbClr val="3C8C93"/>
          </a:solidFill>
          <a:latin typeface="Arial" pitchFamily="34" charset="0"/>
          <a:ea typeface="+mj-ea"/>
          <a:cs typeface="Arial" pitchFamily="34" charset="0"/>
        </a:defRPr>
      </a:lvl1pPr>
      <a:lvl2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2pPr>
      <a:lvl3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3pPr>
      <a:lvl4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4pPr>
      <a:lvl5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4.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ustomXml" Target="../ink/ink1.xml"/><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0.emf"/><Relationship Id="rId4" Type="http://schemas.openxmlformats.org/officeDocument/2006/relationships/customXml" Target="../ink/ink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3928" y="2587759"/>
            <a:ext cx="5211144" cy="422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Title 1"/>
          <p:cNvSpPr>
            <a:spLocks noGrp="1"/>
          </p:cNvSpPr>
          <p:nvPr>
            <p:ph type="ctrTitle"/>
          </p:nvPr>
        </p:nvSpPr>
        <p:spPr>
          <a:xfrm>
            <a:off x="-8928" y="1340768"/>
            <a:ext cx="9144000" cy="1470025"/>
          </a:xfrm>
        </p:spPr>
        <p:txBody>
          <a:bodyPr/>
          <a:lstStyle/>
          <a:p>
            <a:pPr eaLnBrk="1" hangingPunct="1"/>
            <a:r>
              <a:rPr lang="en-US" altLang="en-US" dirty="0">
                <a:solidFill>
                  <a:srgbClr val="3C8C93"/>
                </a:solidFill>
                <a:latin typeface="Calibri" pitchFamily="34" charset="0"/>
              </a:rPr>
              <a:t>Linac Warm Units - Update</a:t>
            </a:r>
            <a:br>
              <a:rPr lang="en-US" altLang="en-US" dirty="0">
                <a:solidFill>
                  <a:srgbClr val="3C8C93"/>
                </a:solidFill>
                <a:latin typeface="Calibri" pitchFamily="34" charset="0"/>
              </a:rPr>
            </a:br>
            <a:r>
              <a:rPr lang="en-US" altLang="en-US" sz="2000" dirty="0">
                <a:solidFill>
                  <a:srgbClr val="3C8C93"/>
                </a:solidFill>
                <a:latin typeface="Calibri" pitchFamily="34" charset="0"/>
              </a:rPr>
              <a:t>(Beam Transport Modules)</a:t>
            </a:r>
          </a:p>
        </p:txBody>
      </p:sp>
      <p:sp>
        <p:nvSpPr>
          <p:cNvPr id="12291" name="Subtitle 2"/>
          <p:cNvSpPr>
            <a:spLocks noGrp="1"/>
          </p:cNvSpPr>
          <p:nvPr>
            <p:ph type="subTitle" idx="1"/>
          </p:nvPr>
        </p:nvSpPr>
        <p:spPr>
          <a:xfrm>
            <a:off x="395536" y="5020361"/>
            <a:ext cx="9144000" cy="720080"/>
          </a:xfrm>
        </p:spPr>
        <p:txBody>
          <a:bodyPr/>
          <a:lstStyle/>
          <a:p>
            <a:pPr algn="l" eaLnBrk="1" hangingPunct="1"/>
            <a:r>
              <a:rPr lang="en-US" altLang="en-US" sz="2800" b="1" dirty="0">
                <a:solidFill>
                  <a:srgbClr val="3C8C93"/>
                </a:solidFill>
                <a:latin typeface="Calibri" pitchFamily="34" charset="0"/>
                <a:ea typeface="+mj-ea"/>
              </a:rPr>
              <a:t>Richard Smith</a:t>
            </a:r>
          </a:p>
          <a:p>
            <a:pPr algn="l" eaLnBrk="1" hangingPunct="1"/>
            <a:r>
              <a:rPr lang="en-US" altLang="en-US" sz="2800" b="1" dirty="0">
                <a:solidFill>
                  <a:srgbClr val="3C8C93"/>
                </a:solidFill>
                <a:latin typeface="Calibri" pitchFamily="34" charset="0"/>
                <a:ea typeface="+mj-ea"/>
              </a:rPr>
              <a:t>STFC Daresbury Laboratory</a:t>
            </a:r>
          </a:p>
          <a:p>
            <a:pPr algn="l" eaLnBrk="1" hangingPunct="1"/>
            <a:r>
              <a:rPr lang="en-US" altLang="en-US" sz="2800" b="1" dirty="0">
                <a:solidFill>
                  <a:srgbClr val="3C8C93"/>
                </a:solidFill>
                <a:latin typeface="Calibri" pitchFamily="34" charset="0"/>
                <a:ea typeface="+mj-ea"/>
              </a:rPr>
              <a:t>November 2018</a:t>
            </a:r>
          </a:p>
        </p:txBody>
      </p:sp>
      <mc:AlternateContent xmlns:mc="http://schemas.openxmlformats.org/markup-compatibility/2006" xmlns:p14="http://schemas.microsoft.com/office/powerpoint/2010/main">
        <mc:Choice Requires="p14">
          <p:contentPart p14:bwMode="auto" r:id="rId4">
            <p14:nvContentPartPr>
              <p14:cNvPr id="12421" name="Ink 12420"/>
              <p14:cNvContentPartPr/>
              <p14:nvPr/>
            </p14:nvContentPartPr>
            <p14:xfrm>
              <a:off x="6730642" y="4358905"/>
              <a:ext cx="7920" cy="0"/>
            </p14:xfrm>
          </p:contentPart>
        </mc:Choice>
        <mc:Fallback xmlns="">
          <p:pic>
            <p:nvPicPr>
              <p:cNvPr id="12421" name="Ink 12420"/>
              <p:cNvPicPr/>
              <p:nvPr/>
            </p:nvPicPr>
            <p:blipFill>
              <a:blip r:embed="rId7"/>
              <a:stretch>
                <a:fillRect/>
              </a:stretch>
            </p:blipFill>
            <p:spPr>
              <a:xfrm>
                <a:off x="0" y="0"/>
                <a:ext cx="792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469" name="Ink 12468"/>
              <p14:cNvContentPartPr/>
              <p14:nvPr/>
            </p14:nvContentPartPr>
            <p14:xfrm>
              <a:off x="7242922" y="4752025"/>
              <a:ext cx="0" cy="18360"/>
            </p14:xfrm>
          </p:contentPart>
        </mc:Choice>
        <mc:Fallback xmlns="">
          <p:pic>
            <p:nvPicPr>
              <p:cNvPr id="12469" name="Ink 12468"/>
              <p:cNvPicPr/>
              <p:nvPr/>
            </p:nvPicPr>
            <p:blipFill>
              <a:blip r:embed="rId9"/>
              <a:stretch>
                <a:fillRect/>
              </a:stretch>
            </p:blipFill>
            <p:spPr>
              <a:xfrm>
                <a:off x="0" y="0"/>
                <a:ext cx="0" cy="18360"/>
              </a:xfrm>
              <a:prstGeom prst="rect">
                <a:avLst/>
              </a:prstGeom>
            </p:spPr>
          </p:pic>
        </mc:Fallback>
      </mc:AlternateContent>
    </p:spTree>
    <p:extLst>
      <p:ext uri="{BB962C8B-B14F-4D97-AF65-F5344CB8AC3E}">
        <p14:creationId xmlns:p14="http://schemas.microsoft.com/office/powerpoint/2010/main" val="111344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6246" y="3717032"/>
            <a:ext cx="381775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BTM WP Scope</a:t>
            </a:r>
          </a:p>
        </p:txBody>
      </p:sp>
      <p:sp>
        <p:nvSpPr>
          <p:cNvPr id="6" name="Content Placeholder 2"/>
          <p:cNvSpPr>
            <a:spLocks noGrp="1"/>
          </p:cNvSpPr>
          <p:nvPr>
            <p:ph idx="1"/>
          </p:nvPr>
        </p:nvSpPr>
        <p:spPr>
          <a:xfrm>
            <a:off x="685800" y="1557338"/>
            <a:ext cx="7772400" cy="3800488"/>
          </a:xfrm>
        </p:spPr>
        <p:txBody>
          <a:bodyPr/>
          <a:lstStyle/>
          <a:p>
            <a:r>
              <a:rPr lang="en-GB" dirty="0"/>
              <a:t> To design, procurement and assemble;</a:t>
            </a:r>
          </a:p>
          <a:p>
            <a:pPr lvl="1"/>
            <a:r>
              <a:rPr lang="en-GB" dirty="0">
                <a:solidFill>
                  <a:schemeClr val="bg1">
                    <a:lumMod val="75000"/>
                  </a:schemeClr>
                </a:solidFill>
              </a:rPr>
              <a:t>2 Prototypes</a:t>
            </a:r>
          </a:p>
          <a:p>
            <a:pPr lvl="1"/>
            <a:r>
              <a:rPr lang="en-GB" dirty="0"/>
              <a:t>52 Dummy Cryo Modules</a:t>
            </a:r>
          </a:p>
          <a:p>
            <a:pPr lvl="1"/>
            <a:r>
              <a:rPr lang="en-GB" dirty="0">
                <a:solidFill>
                  <a:schemeClr val="bg1">
                    <a:lumMod val="75000"/>
                  </a:schemeClr>
                </a:solidFill>
              </a:rPr>
              <a:t>74 Linac Warm Units</a:t>
            </a:r>
          </a:p>
          <a:p>
            <a:pPr lvl="1"/>
            <a:r>
              <a:rPr lang="en-GB" dirty="0">
                <a:solidFill>
                  <a:schemeClr val="bg1">
                    <a:lumMod val="75000"/>
                  </a:schemeClr>
                </a:solidFill>
              </a:rPr>
              <a:t>3 Differential pumping systems </a:t>
            </a:r>
          </a:p>
          <a:p>
            <a:pPr lvl="1"/>
            <a:r>
              <a:rPr lang="en-GB" dirty="0">
                <a:solidFill>
                  <a:schemeClr val="bg1">
                    <a:lumMod val="75000"/>
                  </a:schemeClr>
                </a:solidFill>
              </a:rPr>
              <a:t>4 mobile installation cleanrooms</a:t>
            </a:r>
          </a:p>
          <a:p>
            <a:endParaRPr lang="en-GB" dirty="0"/>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378289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2796139" y="533975"/>
            <a:ext cx="4271799" cy="3203849"/>
          </a:xfr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5020" y="555020"/>
            <a:ext cx="4440153" cy="333011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0" y="0"/>
            <a:ext cx="9144000" cy="6858000"/>
          </a:xfrm>
          <a:prstGeom prst="rect">
            <a:avLst/>
          </a:prstGeom>
          <a:effectLst>
            <a:innerShdw blurRad="635000" dist="1270000" dir="16200000">
              <a:prstClr val="black">
                <a:alpha val="50000"/>
              </a:prstClr>
            </a:innerShdw>
          </a:effectLst>
        </p:spPr>
      </p:pic>
      <p:sp>
        <p:nvSpPr>
          <p:cNvPr id="8" name="TextBox 7"/>
          <p:cNvSpPr txBox="1"/>
          <p:nvPr/>
        </p:nvSpPr>
        <p:spPr>
          <a:xfrm>
            <a:off x="107504" y="6068134"/>
            <a:ext cx="7990842"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22 DCM </a:t>
            </a:r>
            <a:r>
              <a:rPr lang="en-GB" sz="2000" dirty="0">
                <a:solidFill>
                  <a:schemeClr val="bg1"/>
                </a:solidFill>
                <a:latin typeface="Calibri" panose="020F0502020204030204" pitchFamily="34" charset="0"/>
                <a:cs typeface="Calibri" panose="020F0502020204030204" pitchFamily="34" charset="0"/>
              </a:rPr>
              <a:t>(6 metre) </a:t>
            </a:r>
            <a:r>
              <a:rPr lang="en-GB" sz="4400" dirty="0">
                <a:solidFill>
                  <a:schemeClr val="bg1"/>
                </a:solidFill>
                <a:latin typeface="Calibri" panose="020F0502020204030204" pitchFamily="34" charset="0"/>
                <a:cs typeface="Calibri" panose="020F0502020204030204" pitchFamily="34" charset="0"/>
              </a:rPr>
              <a:t>+ all stands delivered</a:t>
            </a:r>
          </a:p>
        </p:txBody>
      </p:sp>
    </p:spTree>
    <p:extLst>
      <p:ext uri="{BB962C8B-B14F-4D97-AF65-F5344CB8AC3E}">
        <p14:creationId xmlns:p14="http://schemas.microsoft.com/office/powerpoint/2010/main" val="268394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0" name="Content Placeholder 9"/>
          <p:cNvSpPr>
            <a:spLocks noGrp="1"/>
          </p:cNvSpPr>
          <p:nvPr>
            <p:ph idx="1"/>
          </p:nvPr>
        </p:nvSpPr>
        <p:spPr/>
        <p:txBody>
          <a:bodyPr/>
          <a:lstStyle/>
          <a:p>
            <a:endParaRPr lang="en-GB"/>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59976"/>
            <a:ext cx="9217024" cy="6908451"/>
          </a:xfrm>
          <a:prstGeom prst="rect">
            <a:avLst/>
          </a:prstGeom>
        </p:spPr>
      </p:pic>
      <p:sp>
        <p:nvSpPr>
          <p:cNvPr id="11" name="TextBox 10"/>
          <p:cNvSpPr txBox="1"/>
          <p:nvPr/>
        </p:nvSpPr>
        <p:spPr>
          <a:xfrm>
            <a:off x="1691680" y="6088559"/>
            <a:ext cx="6465681"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12 more DCM ready to ship</a:t>
            </a:r>
          </a:p>
        </p:txBody>
      </p:sp>
    </p:spTree>
    <p:extLst>
      <p:ext uri="{BB962C8B-B14F-4D97-AF65-F5344CB8AC3E}">
        <p14:creationId xmlns:p14="http://schemas.microsoft.com/office/powerpoint/2010/main" val="249272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6246" y="3717032"/>
            <a:ext cx="381775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BTM WP Scope</a:t>
            </a:r>
          </a:p>
        </p:txBody>
      </p:sp>
      <p:sp>
        <p:nvSpPr>
          <p:cNvPr id="6" name="Content Placeholder 2"/>
          <p:cNvSpPr>
            <a:spLocks noGrp="1"/>
          </p:cNvSpPr>
          <p:nvPr>
            <p:ph idx="1"/>
          </p:nvPr>
        </p:nvSpPr>
        <p:spPr>
          <a:xfrm>
            <a:off x="685800" y="1557338"/>
            <a:ext cx="7772400" cy="3800488"/>
          </a:xfrm>
        </p:spPr>
        <p:txBody>
          <a:bodyPr/>
          <a:lstStyle/>
          <a:p>
            <a:r>
              <a:rPr lang="en-GB" dirty="0"/>
              <a:t> To design, procurement and assemble;</a:t>
            </a:r>
          </a:p>
          <a:p>
            <a:pPr lvl="1"/>
            <a:r>
              <a:rPr lang="en-GB" dirty="0">
                <a:solidFill>
                  <a:schemeClr val="bg1">
                    <a:lumMod val="75000"/>
                  </a:schemeClr>
                </a:solidFill>
              </a:rPr>
              <a:t>2 Prototypes</a:t>
            </a:r>
          </a:p>
          <a:p>
            <a:pPr lvl="1"/>
            <a:r>
              <a:rPr lang="en-GB" dirty="0">
                <a:solidFill>
                  <a:schemeClr val="bg1">
                    <a:lumMod val="75000"/>
                  </a:schemeClr>
                </a:solidFill>
              </a:rPr>
              <a:t>52 Dummy Cryo Modules</a:t>
            </a:r>
          </a:p>
          <a:p>
            <a:pPr lvl="1"/>
            <a:r>
              <a:rPr lang="en-GB" dirty="0"/>
              <a:t>74 Linac Warm Units</a:t>
            </a:r>
          </a:p>
          <a:p>
            <a:pPr lvl="1"/>
            <a:r>
              <a:rPr lang="en-GB" dirty="0">
                <a:solidFill>
                  <a:schemeClr val="bg1">
                    <a:lumMod val="75000"/>
                  </a:schemeClr>
                </a:solidFill>
              </a:rPr>
              <a:t>3 Differential pumping systems </a:t>
            </a:r>
          </a:p>
          <a:p>
            <a:pPr lvl="1"/>
            <a:r>
              <a:rPr lang="en-GB" dirty="0">
                <a:solidFill>
                  <a:schemeClr val="bg1">
                    <a:lumMod val="75000"/>
                  </a:schemeClr>
                </a:solidFill>
              </a:rPr>
              <a:t>4 mobile installation cleanrooms</a:t>
            </a:r>
          </a:p>
          <a:p>
            <a:endParaRPr lang="en-GB" dirty="0"/>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49587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847" y="24940"/>
            <a:ext cx="9148847" cy="6861636"/>
          </a:xfrm>
          <a:effectLst>
            <a:innerShdw blurRad="635000" dist="1270000" dir="5400000">
              <a:prstClr val="black">
                <a:alpha val="50000"/>
              </a:prstClr>
            </a:innerShdw>
          </a:effectLst>
        </p:spPr>
      </p:pic>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14</a:t>
            </a:fld>
            <a:endParaRPr lang="en-US"/>
          </a:p>
        </p:txBody>
      </p:sp>
      <p:sp>
        <p:nvSpPr>
          <p:cNvPr id="7" name="TextBox 6"/>
          <p:cNvSpPr txBox="1"/>
          <p:nvPr/>
        </p:nvSpPr>
        <p:spPr>
          <a:xfrm>
            <a:off x="29992" y="6136820"/>
            <a:ext cx="9245288"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First elliptical vessels received at STFC…</a:t>
            </a:r>
          </a:p>
        </p:txBody>
      </p:sp>
    </p:spTree>
    <p:extLst>
      <p:ext uri="{BB962C8B-B14F-4D97-AF65-F5344CB8AC3E}">
        <p14:creationId xmlns:p14="http://schemas.microsoft.com/office/powerpoint/2010/main" val="356976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15</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TextBox 6"/>
          <p:cNvSpPr txBox="1"/>
          <p:nvPr/>
        </p:nvSpPr>
        <p:spPr>
          <a:xfrm>
            <a:off x="97197" y="57164"/>
            <a:ext cx="9063571"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…cleaned, baked and vacuum tested…</a:t>
            </a:r>
          </a:p>
        </p:txBody>
      </p:sp>
      <p:sp>
        <p:nvSpPr>
          <p:cNvPr id="8" name="TextBox 7"/>
          <p:cNvSpPr txBox="1"/>
          <p:nvPr/>
        </p:nvSpPr>
        <p:spPr>
          <a:xfrm>
            <a:off x="2854832" y="5949280"/>
            <a:ext cx="6171946"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 to discover they leaked!</a:t>
            </a:r>
            <a:endParaRPr lang="en-GB"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96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512" y="-70817"/>
            <a:ext cx="9227722" cy="6956201"/>
          </a:xfrm>
          <a:effectLst>
            <a:innerShdw blurRad="635000" dist="1270000" dir="5400000">
              <a:prstClr val="black">
                <a:alpha val="50000"/>
              </a:prstClr>
            </a:innerShdw>
            <a:softEdge rad="0"/>
          </a:effectLst>
        </p:spPr>
      </p:pic>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16</a:t>
            </a:fld>
            <a:endParaRPr lang="en-US"/>
          </a:p>
        </p:txBody>
      </p:sp>
      <p:sp>
        <p:nvSpPr>
          <p:cNvPr id="8" name="TextBox 7"/>
          <p:cNvSpPr txBox="1"/>
          <p:nvPr/>
        </p:nvSpPr>
        <p:spPr>
          <a:xfrm>
            <a:off x="323528" y="5795606"/>
            <a:ext cx="8344785" cy="1077218"/>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However, not at the </a:t>
            </a:r>
            <a:r>
              <a:rPr lang="en-GB" sz="4400">
                <a:solidFill>
                  <a:schemeClr val="bg1"/>
                </a:solidFill>
                <a:latin typeface="Calibri" panose="020F0502020204030204" pitchFamily="34" charset="0"/>
                <a:cs typeface="Calibri" panose="020F0502020204030204" pitchFamily="34" charset="0"/>
              </a:rPr>
              <a:t>BPM region</a:t>
            </a:r>
            <a:endParaRPr lang="en-GB" sz="4400" dirty="0">
              <a:solidFill>
                <a:schemeClr val="bg1"/>
              </a:solidFill>
              <a:latin typeface="Calibri" panose="020F0502020204030204" pitchFamily="34" charset="0"/>
              <a:cs typeface="Calibri" panose="020F0502020204030204" pitchFamily="34" charset="0"/>
            </a:endParaRPr>
          </a:p>
          <a:p>
            <a:r>
              <a:rPr lang="en-GB" sz="2000" dirty="0">
                <a:solidFill>
                  <a:schemeClr val="bg1"/>
                </a:solidFill>
                <a:latin typeface="Calibri" panose="020F0502020204030204" pitchFamily="34" charset="0"/>
                <a:cs typeface="Calibri" panose="020F0502020204030204" pitchFamily="34" charset="0"/>
              </a:rPr>
              <a:t>					(Issues are identifiable and fixable)</a:t>
            </a:r>
          </a:p>
        </p:txBody>
      </p:sp>
    </p:spTree>
    <p:extLst>
      <p:ext uri="{BB962C8B-B14F-4D97-AF65-F5344CB8AC3E}">
        <p14:creationId xmlns:p14="http://schemas.microsoft.com/office/powerpoint/2010/main" val="175733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BTM WP Scope</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6246" y="3717032"/>
            <a:ext cx="381775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1329271034"/>
              </p:ext>
            </p:extLst>
          </p:nvPr>
        </p:nvGraphicFramePr>
        <p:xfrm>
          <a:off x="971600" y="3140968"/>
          <a:ext cx="2927950" cy="1979615"/>
        </p:xfrm>
        <a:graphic>
          <a:graphicData uri="http://schemas.openxmlformats.org/drawingml/2006/table">
            <a:tbl>
              <a:tblPr firstRow="1" firstCol="1" bandRow="1"/>
              <a:tblGrid>
                <a:gridCol w="1855114">
                  <a:extLst>
                    <a:ext uri="{9D8B030D-6E8A-4147-A177-3AD203B41FA5}">
                      <a16:colId xmlns:a16="http://schemas.microsoft.com/office/drawing/2014/main" val="1101112403"/>
                    </a:ext>
                  </a:extLst>
                </a:gridCol>
                <a:gridCol w="1072836">
                  <a:extLst>
                    <a:ext uri="{9D8B030D-6E8A-4147-A177-3AD203B41FA5}">
                      <a16:colId xmlns:a16="http://schemas.microsoft.com/office/drawing/2014/main" val="1177845265"/>
                    </a:ext>
                  </a:extLst>
                </a:gridCol>
              </a:tblGrid>
              <a:tr h="368487">
                <a:tc>
                  <a:txBody>
                    <a:bodyPr/>
                    <a:lstStyle/>
                    <a:p>
                      <a:pPr algn="ctr">
                        <a:lnSpc>
                          <a:spcPct val="115000"/>
                        </a:lnSpc>
                        <a:spcAft>
                          <a:spcPts val="0"/>
                        </a:spcAft>
                      </a:pPr>
                      <a:r>
                        <a:rPr lang="en-GB" sz="2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c>
                  <a:txBody>
                    <a:bodyPr/>
                    <a:lstStyle/>
                    <a:p>
                      <a:pPr algn="ctr">
                        <a:lnSpc>
                          <a:spcPct val="115000"/>
                        </a:lnSpc>
                        <a:spcAft>
                          <a:spcPts val="0"/>
                        </a:spcAft>
                      </a:pPr>
                      <a:r>
                        <a:rPr lang="en-GB"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LWUs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extLst>
                  <a:ext uri="{0D108BD9-81ED-4DB2-BD59-A6C34878D82A}">
                    <a16:rowId xmlns:a16="http://schemas.microsoft.com/office/drawing/2014/main" val="441886662"/>
                  </a:ext>
                </a:extLst>
              </a:tr>
              <a:tr h="368487">
                <a:tc>
                  <a:txBody>
                    <a:bodyPr/>
                    <a:lstStyle/>
                    <a:p>
                      <a:pPr algn="ctr">
                        <a:lnSpc>
                          <a:spcPct val="115000"/>
                        </a:lnSpc>
                        <a:spcAft>
                          <a:spcPts val="0"/>
                        </a:spcAft>
                      </a:pP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26/01/2019</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r">
                        <a:lnSpc>
                          <a:spcPct val="115000"/>
                        </a:lnSpc>
                        <a:spcAft>
                          <a:spcPts val="0"/>
                        </a:spcAft>
                      </a:pP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860928407"/>
                  </a:ext>
                </a:extLst>
              </a:tr>
              <a:tr h="368487">
                <a:tc>
                  <a:txBody>
                    <a:bodyPr/>
                    <a:lstStyle/>
                    <a:p>
                      <a:pPr algn="ctr">
                        <a:lnSpc>
                          <a:spcPct val="115000"/>
                        </a:lnSpc>
                        <a:spcAft>
                          <a:spcPts val="0"/>
                        </a:spcAft>
                      </a:pPr>
                      <a:r>
                        <a:rPr lang="en-GB"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25/07/2019</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r">
                        <a:lnSpc>
                          <a:spcPct val="115000"/>
                        </a:lnSpc>
                        <a:spcAft>
                          <a:spcPts val="0"/>
                        </a:spcAft>
                      </a:pP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524152402"/>
                  </a:ext>
                </a:extLst>
              </a:tr>
              <a:tr h="368487">
                <a:tc>
                  <a:txBody>
                    <a:bodyPr/>
                    <a:lstStyle/>
                    <a:p>
                      <a:pPr algn="ctr">
                        <a:lnSpc>
                          <a:spcPct val="115000"/>
                        </a:lnSpc>
                        <a:spcAft>
                          <a:spcPts val="0"/>
                        </a:spcAft>
                      </a:pPr>
                      <a:r>
                        <a:rPr lang="en-GB"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21/01/2020</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r">
                        <a:lnSpc>
                          <a:spcPct val="115000"/>
                        </a:lnSpc>
                        <a:spcAft>
                          <a:spcPts val="0"/>
                        </a:spcAft>
                      </a:pP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524419802"/>
                  </a:ext>
                </a:extLst>
              </a:tr>
              <a:tr h="368487">
                <a:tc>
                  <a:txBody>
                    <a:bodyPr/>
                    <a:lstStyle/>
                    <a:p>
                      <a:pPr algn="ctr">
                        <a:lnSpc>
                          <a:spcPct val="115000"/>
                        </a:lnSpc>
                        <a:spcAft>
                          <a:spcPts val="0"/>
                        </a:spcAft>
                      </a:pPr>
                      <a:r>
                        <a:rPr lang="en-GB"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19/07/2020</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gn="r">
                        <a:lnSpc>
                          <a:spcPct val="115000"/>
                        </a:lnSpc>
                        <a:spcAft>
                          <a:spcPts val="0"/>
                        </a:spcAft>
                      </a:pP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273301555"/>
                  </a:ext>
                </a:extLst>
              </a:tr>
            </a:tbl>
          </a:graphicData>
        </a:graphic>
      </p:graphicFrame>
      <p:cxnSp>
        <p:nvCxnSpPr>
          <p:cNvPr id="10" name="Straight Arrow Connector 9"/>
          <p:cNvCxnSpPr/>
          <p:nvPr/>
        </p:nvCxnSpPr>
        <p:spPr bwMode="auto">
          <a:xfrm flipH="1">
            <a:off x="4259175" y="3753774"/>
            <a:ext cx="888889" cy="100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5148064" y="3573016"/>
            <a:ext cx="1478942" cy="830997"/>
          </a:xfrm>
          <a:prstGeom prst="rect">
            <a:avLst/>
          </a:prstGeom>
          <a:noFill/>
        </p:spPr>
        <p:txBody>
          <a:bodyPr wrap="square" rtlCol="0">
            <a:spAutoFit/>
          </a:bodyPr>
          <a:lstStyle/>
          <a:p>
            <a:r>
              <a:rPr lang="en-GB" sz="1600" dirty="0"/>
              <a:t>First Magnet pair not due until Jan</a:t>
            </a:r>
          </a:p>
        </p:txBody>
      </p:sp>
      <p:sp>
        <p:nvSpPr>
          <p:cNvPr id="12" name="Content Placeholder 2"/>
          <p:cNvSpPr>
            <a:spLocks noGrp="1"/>
          </p:cNvSpPr>
          <p:nvPr>
            <p:ph idx="1"/>
          </p:nvPr>
        </p:nvSpPr>
        <p:spPr>
          <a:xfrm>
            <a:off x="685800" y="1557338"/>
            <a:ext cx="7772400" cy="3800488"/>
          </a:xfrm>
        </p:spPr>
        <p:txBody>
          <a:bodyPr/>
          <a:lstStyle/>
          <a:p>
            <a:pPr marL="0" indent="0">
              <a:buNone/>
            </a:pPr>
            <a:r>
              <a:rPr lang="en-GB" b="1" dirty="0"/>
              <a:t>LWU Milestones</a:t>
            </a:r>
          </a:p>
          <a:p>
            <a:endParaRPr lang="en-GB" b="1" dirty="0"/>
          </a:p>
          <a:p>
            <a:pPr marL="457200" lvl="1" indent="0">
              <a:buNone/>
            </a:pPr>
            <a:endParaRPr lang="en-GB" b="1" dirty="0"/>
          </a:p>
          <a:p>
            <a:pPr marL="0" indent="0">
              <a:buNone/>
            </a:pPr>
            <a:endParaRPr lang="en-GB" b="1" dirty="0"/>
          </a:p>
        </p:txBody>
      </p:sp>
    </p:spTree>
    <p:extLst>
      <p:ext uri="{BB962C8B-B14F-4D97-AF65-F5344CB8AC3E}">
        <p14:creationId xmlns:p14="http://schemas.microsoft.com/office/powerpoint/2010/main" val="2740177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18</a:t>
            </a:fld>
            <a:endParaRPr lang="en-US"/>
          </a:p>
        </p:txBody>
      </p:sp>
      <p:sp>
        <p:nvSpPr>
          <p:cNvPr id="8" name="TextBox 7"/>
          <p:cNvSpPr txBox="1"/>
          <p:nvPr/>
        </p:nvSpPr>
        <p:spPr>
          <a:xfrm>
            <a:off x="323528" y="5795606"/>
            <a:ext cx="8177944" cy="1077218"/>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However, not at the BPM region</a:t>
            </a:r>
          </a:p>
          <a:p>
            <a:r>
              <a:rPr lang="en-GB" sz="2000" dirty="0">
                <a:solidFill>
                  <a:schemeClr val="bg1"/>
                </a:solidFill>
                <a:latin typeface="Calibri" panose="020F0502020204030204" pitchFamily="34" charset="0"/>
                <a:cs typeface="Calibri" panose="020F0502020204030204" pitchFamily="34" charset="0"/>
              </a:rPr>
              <a:t>						(lessons to be learned!)</a:t>
            </a:r>
          </a:p>
        </p:txBody>
      </p:sp>
      <p:pic>
        <p:nvPicPr>
          <p:cNvPr id="9"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8521" y="-52814"/>
            <a:ext cx="9513986" cy="6925638"/>
          </a:xfrm>
          <a:effectLst>
            <a:innerShdw blurRad="635000" dist="1270000" dir="5400000">
              <a:prstClr val="black">
                <a:alpha val="50000"/>
              </a:prstClr>
            </a:innerShdw>
          </a:effectLst>
        </p:spPr>
      </p:pic>
      <p:sp>
        <p:nvSpPr>
          <p:cNvPr id="10" name="TextBox 9"/>
          <p:cNvSpPr txBox="1"/>
          <p:nvPr/>
        </p:nvSpPr>
        <p:spPr>
          <a:xfrm>
            <a:off x="475928" y="5948006"/>
            <a:ext cx="7635360"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All LWU pedestals manufactured</a:t>
            </a:r>
          </a:p>
        </p:txBody>
      </p:sp>
    </p:spTree>
    <p:extLst>
      <p:ext uri="{BB962C8B-B14F-4D97-AF65-F5344CB8AC3E}">
        <p14:creationId xmlns:p14="http://schemas.microsoft.com/office/powerpoint/2010/main" val="3390958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6246" y="3717032"/>
            <a:ext cx="381775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BTM WP Scope</a:t>
            </a:r>
          </a:p>
        </p:txBody>
      </p:sp>
      <p:sp>
        <p:nvSpPr>
          <p:cNvPr id="6" name="Content Placeholder 2"/>
          <p:cNvSpPr>
            <a:spLocks noGrp="1"/>
          </p:cNvSpPr>
          <p:nvPr>
            <p:ph idx="1"/>
          </p:nvPr>
        </p:nvSpPr>
        <p:spPr>
          <a:xfrm>
            <a:off x="685800" y="1557338"/>
            <a:ext cx="7772400" cy="3800488"/>
          </a:xfrm>
        </p:spPr>
        <p:txBody>
          <a:bodyPr/>
          <a:lstStyle/>
          <a:p>
            <a:r>
              <a:rPr lang="en-GB" dirty="0"/>
              <a:t> To design, procurement and assemble;</a:t>
            </a:r>
          </a:p>
          <a:p>
            <a:pPr lvl="1"/>
            <a:r>
              <a:rPr lang="en-GB" dirty="0">
                <a:solidFill>
                  <a:schemeClr val="bg1">
                    <a:lumMod val="85000"/>
                  </a:schemeClr>
                </a:solidFill>
              </a:rPr>
              <a:t>2 Prototypes</a:t>
            </a:r>
          </a:p>
          <a:p>
            <a:pPr lvl="1"/>
            <a:r>
              <a:rPr lang="en-GB" dirty="0">
                <a:solidFill>
                  <a:schemeClr val="bg1">
                    <a:lumMod val="85000"/>
                  </a:schemeClr>
                </a:solidFill>
              </a:rPr>
              <a:t>52 Dummy Cryo Modules</a:t>
            </a:r>
          </a:p>
          <a:p>
            <a:pPr lvl="1"/>
            <a:r>
              <a:rPr lang="en-GB" dirty="0">
                <a:solidFill>
                  <a:schemeClr val="bg1">
                    <a:lumMod val="85000"/>
                  </a:schemeClr>
                </a:solidFill>
              </a:rPr>
              <a:t>74 Linac Warm Units</a:t>
            </a:r>
          </a:p>
          <a:p>
            <a:pPr lvl="1"/>
            <a:r>
              <a:rPr lang="en-GB" dirty="0"/>
              <a:t>3 Differential pumping systems </a:t>
            </a:r>
          </a:p>
          <a:p>
            <a:pPr lvl="1"/>
            <a:r>
              <a:rPr lang="en-GB" dirty="0">
                <a:solidFill>
                  <a:schemeClr val="bg1">
                    <a:lumMod val="85000"/>
                  </a:schemeClr>
                </a:solidFill>
              </a:rPr>
              <a:t>4 mobile installation cleanrooms</a:t>
            </a:r>
          </a:p>
          <a:p>
            <a:endParaRPr lang="en-GB" dirty="0"/>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303176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STFC</a:t>
            </a:r>
          </a:p>
        </p:txBody>
      </p:sp>
      <p:grpSp>
        <p:nvGrpSpPr>
          <p:cNvPr id="4" name="Group 3"/>
          <p:cNvGrpSpPr/>
          <p:nvPr/>
        </p:nvGrpSpPr>
        <p:grpSpPr>
          <a:xfrm>
            <a:off x="403465" y="1283906"/>
            <a:ext cx="8240713" cy="5464175"/>
            <a:chOff x="292100" y="773113"/>
            <a:chExt cx="8240713" cy="5464175"/>
          </a:xfrm>
        </p:grpSpPr>
        <p:sp>
          <p:nvSpPr>
            <p:cNvPr id="5" name="Rectangle 38"/>
            <p:cNvSpPr>
              <a:spLocks noChangeArrowheads="1"/>
            </p:cNvSpPr>
            <p:nvPr/>
          </p:nvSpPr>
          <p:spPr bwMode="auto">
            <a:xfrm>
              <a:off x="6137275" y="3573463"/>
              <a:ext cx="71438" cy="71437"/>
            </a:xfrm>
            <a:prstGeom prst="rect">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6" name="Rectangle 46"/>
            <p:cNvSpPr>
              <a:spLocks noChangeArrowheads="1"/>
            </p:cNvSpPr>
            <p:nvPr/>
          </p:nvSpPr>
          <p:spPr bwMode="auto">
            <a:xfrm>
              <a:off x="6137275" y="4797425"/>
              <a:ext cx="71438" cy="71438"/>
            </a:xfrm>
            <a:prstGeom prst="rect">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7" name="Rectangle 19"/>
            <p:cNvSpPr>
              <a:spLocks noChangeArrowheads="1"/>
            </p:cNvSpPr>
            <p:nvPr/>
          </p:nvSpPr>
          <p:spPr bwMode="auto">
            <a:xfrm>
              <a:off x="2973388" y="1670050"/>
              <a:ext cx="71437" cy="71438"/>
            </a:xfrm>
            <a:prstGeom prst="rect">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8" name="Rectangle 54"/>
            <p:cNvSpPr>
              <a:spLocks noChangeArrowheads="1"/>
            </p:cNvSpPr>
            <p:nvPr/>
          </p:nvSpPr>
          <p:spPr bwMode="auto">
            <a:xfrm>
              <a:off x="2973388" y="3573463"/>
              <a:ext cx="71437" cy="71437"/>
            </a:xfrm>
            <a:prstGeom prst="rect">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9" name="Rectangle 58"/>
            <p:cNvSpPr>
              <a:spLocks noChangeArrowheads="1"/>
            </p:cNvSpPr>
            <p:nvPr/>
          </p:nvSpPr>
          <p:spPr bwMode="auto">
            <a:xfrm>
              <a:off x="2973388" y="4867275"/>
              <a:ext cx="71437" cy="71438"/>
            </a:xfrm>
            <a:prstGeom prst="rect">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pic>
          <p:nvPicPr>
            <p:cNvPr id="10" name="Picture 33" descr="UK Map for powerpoi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9588" y="1258888"/>
              <a:ext cx="3024187"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map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463" y="1196975"/>
              <a:ext cx="24066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map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0288" y="2708275"/>
              <a:ext cx="24225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map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2463" y="4211638"/>
              <a:ext cx="24066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map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2463" y="2717800"/>
              <a:ext cx="24066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ap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24575" y="4203700"/>
              <a:ext cx="240823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6"/>
            <p:cNvGrpSpPr>
              <a:grpSpLocks/>
            </p:cNvGrpSpPr>
            <p:nvPr/>
          </p:nvGrpSpPr>
          <p:grpSpPr bwMode="auto">
            <a:xfrm>
              <a:off x="292100" y="981075"/>
              <a:ext cx="2484438" cy="706438"/>
              <a:chOff x="179512" y="1052736"/>
              <a:chExt cx="2484438" cy="707415"/>
            </a:xfrm>
          </p:grpSpPr>
          <p:sp>
            <p:nvSpPr>
              <p:cNvPr id="45" name="Right Triangle 6"/>
              <p:cNvSpPr>
                <a:spLocks noChangeArrowheads="1"/>
              </p:cNvSpPr>
              <p:nvPr/>
            </p:nvSpPr>
            <p:spPr bwMode="auto">
              <a:xfrm rot="10800000">
                <a:off x="193444" y="1472119"/>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46" name="Rectangle 13"/>
              <p:cNvSpPr>
                <a:spLocks noChangeArrowheads="1"/>
              </p:cNvSpPr>
              <p:nvPr/>
            </p:nvSpPr>
            <p:spPr bwMode="auto">
              <a:xfrm>
                <a:off x="179512" y="1052736"/>
                <a:ext cx="2484438" cy="4238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a:latin typeface="Calibri" pitchFamily="34" charset="0"/>
                  </a:rPr>
                  <a:t>UK Astronomy Technology Centre</a:t>
                </a:r>
              </a:p>
              <a:p>
                <a:r>
                  <a:rPr lang="en-GB" altLang="en-US" sz="1000">
                    <a:latin typeface="Calibri" pitchFamily="34" charset="0"/>
                  </a:rPr>
                  <a:t>Edinburgh, Scotland</a:t>
                </a:r>
                <a:endParaRPr lang="en-US" altLang="en-US" sz="1000">
                  <a:latin typeface="Calibri" pitchFamily="34" charset="0"/>
                </a:endParaRPr>
              </a:p>
            </p:txBody>
          </p:sp>
        </p:grpSp>
        <p:grpSp>
          <p:nvGrpSpPr>
            <p:cNvPr id="17" name="Group 10"/>
            <p:cNvGrpSpPr>
              <a:grpSpLocks/>
            </p:cNvGrpSpPr>
            <p:nvPr/>
          </p:nvGrpSpPr>
          <p:grpSpPr bwMode="auto">
            <a:xfrm>
              <a:off x="292100" y="2492375"/>
              <a:ext cx="2484438" cy="708025"/>
              <a:chOff x="179512" y="2492896"/>
              <a:chExt cx="2484438" cy="707415"/>
            </a:xfrm>
          </p:grpSpPr>
          <p:sp>
            <p:nvSpPr>
              <p:cNvPr id="43" name="Right Triangle 61"/>
              <p:cNvSpPr>
                <a:spLocks noChangeArrowheads="1"/>
              </p:cNvSpPr>
              <p:nvPr/>
            </p:nvSpPr>
            <p:spPr bwMode="auto">
              <a:xfrm rot="10800000">
                <a:off x="193444" y="2912279"/>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44" name="Rectangle 13"/>
              <p:cNvSpPr>
                <a:spLocks noChangeArrowheads="1"/>
              </p:cNvSpPr>
              <p:nvPr/>
            </p:nvSpPr>
            <p:spPr bwMode="auto">
              <a:xfrm>
                <a:off x="179512" y="2492896"/>
                <a:ext cx="2484438" cy="4238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a:latin typeface="Calibri" pitchFamily="34" charset="0"/>
                  </a:rPr>
                  <a:t>Polaris House</a:t>
                </a:r>
              </a:p>
              <a:p>
                <a:r>
                  <a:rPr lang="en-GB" altLang="en-US" sz="1000">
                    <a:latin typeface="Calibri" pitchFamily="34" charset="0"/>
                  </a:rPr>
                  <a:t>Swindon, Wiltshire</a:t>
                </a:r>
                <a:endParaRPr lang="en-US" altLang="en-US" sz="1000">
                  <a:latin typeface="Calibri" pitchFamily="34" charset="0"/>
                </a:endParaRPr>
              </a:p>
            </p:txBody>
          </p:sp>
        </p:grpSp>
        <p:grpSp>
          <p:nvGrpSpPr>
            <p:cNvPr id="18" name="Group 12"/>
            <p:cNvGrpSpPr>
              <a:grpSpLocks/>
            </p:cNvGrpSpPr>
            <p:nvPr/>
          </p:nvGrpSpPr>
          <p:grpSpPr bwMode="auto">
            <a:xfrm>
              <a:off x="292100" y="4005263"/>
              <a:ext cx="2484438" cy="706437"/>
              <a:chOff x="179512" y="4151585"/>
              <a:chExt cx="2484438" cy="707415"/>
            </a:xfrm>
          </p:grpSpPr>
          <p:sp>
            <p:nvSpPr>
              <p:cNvPr id="41" name="Right Triangle 64"/>
              <p:cNvSpPr>
                <a:spLocks noChangeArrowheads="1"/>
              </p:cNvSpPr>
              <p:nvPr/>
            </p:nvSpPr>
            <p:spPr bwMode="auto">
              <a:xfrm rot="10800000">
                <a:off x="193444" y="4570968"/>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42" name="Rectangle 13"/>
              <p:cNvSpPr>
                <a:spLocks noChangeArrowheads="1"/>
              </p:cNvSpPr>
              <p:nvPr/>
            </p:nvSpPr>
            <p:spPr bwMode="auto">
              <a:xfrm>
                <a:off x="179512" y="4151585"/>
                <a:ext cx="2484438" cy="4238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a:latin typeface="Calibri" pitchFamily="34" charset="0"/>
                  </a:rPr>
                  <a:t>Chilbolton Observatory</a:t>
                </a:r>
              </a:p>
              <a:p>
                <a:r>
                  <a:rPr lang="en-GB" altLang="en-US" sz="900">
                    <a:latin typeface="Calibri" pitchFamily="34" charset="0"/>
                  </a:rPr>
                  <a:t>Stockbridge, Hampshire</a:t>
                </a:r>
                <a:endParaRPr lang="en-US" altLang="en-US" sz="900">
                  <a:latin typeface="Calibri" pitchFamily="34" charset="0"/>
                </a:endParaRPr>
              </a:p>
            </p:txBody>
          </p:sp>
        </p:grpSp>
        <p:grpSp>
          <p:nvGrpSpPr>
            <p:cNvPr id="19" name="Group 17"/>
            <p:cNvGrpSpPr>
              <a:grpSpLocks/>
            </p:cNvGrpSpPr>
            <p:nvPr/>
          </p:nvGrpSpPr>
          <p:grpSpPr bwMode="auto">
            <a:xfrm>
              <a:off x="5757863" y="2492375"/>
              <a:ext cx="2484437" cy="708025"/>
              <a:chOff x="5436096" y="1052736"/>
              <a:chExt cx="2484438" cy="707415"/>
            </a:xfrm>
          </p:grpSpPr>
          <p:sp>
            <p:nvSpPr>
              <p:cNvPr id="39" name="Right Triangle 68"/>
              <p:cNvSpPr>
                <a:spLocks noChangeArrowheads="1"/>
              </p:cNvSpPr>
              <p:nvPr/>
            </p:nvSpPr>
            <p:spPr bwMode="auto">
              <a:xfrm rot="10800000">
                <a:off x="5450028" y="1472119"/>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40" name="Rectangle 13"/>
              <p:cNvSpPr>
                <a:spLocks noChangeArrowheads="1"/>
              </p:cNvSpPr>
              <p:nvPr/>
            </p:nvSpPr>
            <p:spPr bwMode="auto">
              <a:xfrm>
                <a:off x="5436096" y="1052736"/>
                <a:ext cx="2484438" cy="4238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dirty="0">
                    <a:latin typeface="Calibri" pitchFamily="34" charset="0"/>
                  </a:rPr>
                  <a:t>Daresbury Laboratory</a:t>
                </a:r>
              </a:p>
              <a:p>
                <a:r>
                  <a:rPr lang="en-GB" altLang="en-US" sz="1000" dirty="0" err="1">
                    <a:latin typeface="Calibri" pitchFamily="34" charset="0"/>
                  </a:rPr>
                  <a:t>Sci</a:t>
                </a:r>
                <a:r>
                  <a:rPr lang="en-GB" altLang="en-US" sz="1000" dirty="0">
                    <a:latin typeface="Calibri" pitchFamily="34" charset="0"/>
                  </a:rPr>
                  <a:t>-Tech Daresbury Warrington, Cheshire</a:t>
                </a:r>
                <a:endParaRPr lang="en-US" altLang="en-US" sz="1000" dirty="0">
                  <a:latin typeface="Calibri" pitchFamily="34" charset="0"/>
                </a:endParaRPr>
              </a:p>
            </p:txBody>
          </p:sp>
        </p:grpSp>
        <p:grpSp>
          <p:nvGrpSpPr>
            <p:cNvPr id="20" name="Group 14"/>
            <p:cNvGrpSpPr>
              <a:grpSpLocks/>
            </p:cNvGrpSpPr>
            <p:nvPr/>
          </p:nvGrpSpPr>
          <p:grpSpPr bwMode="auto">
            <a:xfrm>
              <a:off x="5757863" y="4005263"/>
              <a:ext cx="2484437" cy="706437"/>
              <a:chOff x="5436096" y="2492896"/>
              <a:chExt cx="2484438" cy="707415"/>
            </a:xfrm>
          </p:grpSpPr>
          <p:sp>
            <p:nvSpPr>
              <p:cNvPr id="37" name="Right Triangle 71"/>
              <p:cNvSpPr>
                <a:spLocks noChangeArrowheads="1"/>
              </p:cNvSpPr>
              <p:nvPr/>
            </p:nvSpPr>
            <p:spPr bwMode="auto">
              <a:xfrm rot="10800000">
                <a:off x="5450028" y="2912279"/>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38" name="Rectangle 13"/>
              <p:cNvSpPr>
                <a:spLocks noChangeArrowheads="1"/>
              </p:cNvSpPr>
              <p:nvPr/>
            </p:nvSpPr>
            <p:spPr bwMode="auto">
              <a:xfrm>
                <a:off x="5436096" y="2492896"/>
                <a:ext cx="2484438" cy="4238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a:latin typeface="Calibri" pitchFamily="34" charset="0"/>
                  </a:rPr>
                  <a:t>Rutherford Appleton Laboratory</a:t>
                </a:r>
              </a:p>
              <a:p>
                <a:r>
                  <a:rPr lang="en-GB" altLang="en-US" sz="1000">
                    <a:latin typeface="Calibri" pitchFamily="34" charset="0"/>
                  </a:rPr>
                  <a:t>Harwell Didcot, Oxfordshire</a:t>
                </a:r>
                <a:endParaRPr lang="en-US" altLang="en-US" sz="1000">
                  <a:latin typeface="Calibri" pitchFamily="34" charset="0"/>
                </a:endParaRPr>
              </a:p>
            </p:txBody>
          </p:sp>
        </p:grpSp>
        <p:sp>
          <p:nvSpPr>
            <p:cNvPr id="21" name="Oval 18"/>
            <p:cNvSpPr>
              <a:spLocks noChangeArrowheads="1"/>
            </p:cNvSpPr>
            <p:nvPr/>
          </p:nvSpPr>
          <p:spPr bwMode="auto">
            <a:xfrm>
              <a:off x="4189413" y="2989263"/>
              <a:ext cx="79375" cy="79375"/>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22" name="Elbow Connector 21"/>
            <p:cNvCxnSpPr>
              <a:stCxn id="7" idx="3"/>
              <a:endCxn id="21" idx="0"/>
            </p:cNvCxnSpPr>
            <p:nvPr/>
          </p:nvCxnSpPr>
          <p:spPr bwMode="auto">
            <a:xfrm>
              <a:off x="3044825" y="1704975"/>
              <a:ext cx="1184275" cy="1284288"/>
            </a:xfrm>
            <a:prstGeom prst="bentConnector2">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23" name="Oval 37"/>
            <p:cNvSpPr>
              <a:spLocks noChangeArrowheads="1"/>
            </p:cNvSpPr>
            <p:nvPr/>
          </p:nvSpPr>
          <p:spPr bwMode="auto">
            <a:xfrm>
              <a:off x="4616450" y="4411663"/>
              <a:ext cx="80963" cy="80962"/>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24" name="Elbow Connector 23"/>
            <p:cNvCxnSpPr>
              <a:stCxn id="23" idx="0"/>
              <a:endCxn id="5" idx="1"/>
            </p:cNvCxnSpPr>
            <p:nvPr/>
          </p:nvCxnSpPr>
          <p:spPr bwMode="auto">
            <a:xfrm rot="5400000" flipH="1" flipV="1">
              <a:off x="4995862" y="3270251"/>
              <a:ext cx="803275" cy="1479550"/>
            </a:xfrm>
            <a:prstGeom prst="bentConnector2">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25" name="Oval 24"/>
            <p:cNvSpPr>
              <a:spLocks noChangeArrowheads="1"/>
            </p:cNvSpPr>
            <p:nvPr/>
          </p:nvSpPr>
          <p:spPr bwMode="auto">
            <a:xfrm>
              <a:off x="5014913" y="5237163"/>
              <a:ext cx="80962" cy="80962"/>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26" name="Elbow Connector 25"/>
            <p:cNvCxnSpPr>
              <a:stCxn id="25" idx="0"/>
              <a:endCxn id="6" idx="1"/>
            </p:cNvCxnSpPr>
            <p:nvPr/>
          </p:nvCxnSpPr>
          <p:spPr bwMode="auto">
            <a:xfrm rot="5400000" flipH="1" flipV="1">
              <a:off x="5394325" y="4494213"/>
              <a:ext cx="403225" cy="1082675"/>
            </a:xfrm>
            <a:prstGeom prst="bentConnector2">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27" name="Oval 49"/>
            <p:cNvSpPr>
              <a:spLocks noChangeArrowheads="1"/>
            </p:cNvSpPr>
            <p:nvPr/>
          </p:nvSpPr>
          <p:spPr bwMode="auto">
            <a:xfrm>
              <a:off x="4849813" y="5338763"/>
              <a:ext cx="80962" cy="80962"/>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28" name="Elbow Connector 27"/>
            <p:cNvCxnSpPr>
              <a:stCxn id="27" idx="2"/>
              <a:endCxn id="8" idx="3"/>
            </p:cNvCxnSpPr>
            <p:nvPr/>
          </p:nvCxnSpPr>
          <p:spPr bwMode="auto">
            <a:xfrm rot="10800000">
              <a:off x="3044825" y="3608388"/>
              <a:ext cx="1804988" cy="1771650"/>
            </a:xfrm>
            <a:prstGeom prst="bentConnector3">
              <a:avLst>
                <a:gd name="adj1" fmla="val 72516"/>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29" name="Oval 57"/>
            <p:cNvSpPr>
              <a:spLocks noChangeArrowheads="1"/>
            </p:cNvSpPr>
            <p:nvPr/>
          </p:nvSpPr>
          <p:spPr bwMode="auto">
            <a:xfrm>
              <a:off x="5019675" y="5516563"/>
              <a:ext cx="79375" cy="80962"/>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30" name="Elbow Connector 29"/>
            <p:cNvCxnSpPr>
              <a:stCxn id="9" idx="3"/>
              <a:endCxn id="29" idx="2"/>
            </p:cNvCxnSpPr>
            <p:nvPr/>
          </p:nvCxnSpPr>
          <p:spPr bwMode="auto">
            <a:xfrm>
              <a:off x="3044825" y="4902200"/>
              <a:ext cx="1974850" cy="655638"/>
            </a:xfrm>
            <a:prstGeom prst="bentConnector3">
              <a:avLst>
                <a:gd name="adj1" fmla="val 15263"/>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31" name="Oval 77"/>
            <p:cNvSpPr>
              <a:spLocks noChangeArrowheads="1"/>
            </p:cNvSpPr>
            <p:nvPr/>
          </p:nvSpPr>
          <p:spPr bwMode="auto">
            <a:xfrm>
              <a:off x="4779963" y="3308350"/>
              <a:ext cx="79375" cy="79375"/>
            </a:xfrm>
            <a:prstGeom prst="ellipse">
              <a:avLst/>
            </a:prstGeom>
            <a:solidFill>
              <a:srgbClr val="FFFF66"/>
            </a:solidFill>
            <a:ln w="9525" algn="ctr">
              <a:solidFill>
                <a:srgbClr val="FFFFFF"/>
              </a:solidFill>
              <a:round/>
              <a:headEnd/>
              <a:tailEnd/>
            </a:ln>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cxnSp>
          <p:nvCxnSpPr>
            <p:cNvPr id="32" name="Elbow Connector 31"/>
            <p:cNvCxnSpPr>
              <a:stCxn id="31" idx="0"/>
            </p:cNvCxnSpPr>
            <p:nvPr/>
          </p:nvCxnSpPr>
          <p:spPr bwMode="auto">
            <a:xfrm rot="5400000" flipH="1" flipV="1">
              <a:off x="5331619" y="1188244"/>
              <a:ext cx="1608137" cy="2632075"/>
            </a:xfrm>
            <a:prstGeom prst="bentConnector2">
              <a:avLst/>
            </a:prstGeom>
            <a:solidFill>
              <a:schemeClr val="accent1"/>
            </a:solidFill>
            <a:ln w="9525" cap="flat" cmpd="sng" algn="ctr">
              <a:solidFill>
                <a:schemeClr val="bg2">
                  <a:lumMod val="75000"/>
                </a:schemeClr>
              </a:solidFill>
              <a:prstDash val="solid"/>
              <a:round/>
              <a:headEnd type="none" w="med" len="med"/>
              <a:tailEnd type="none" w="med" len="med"/>
            </a:ln>
            <a:effectLst/>
          </p:spPr>
        </p:cxnSp>
        <p:pic>
          <p:nvPicPr>
            <p:cNvPr id="33" name="Picture 15" descr="http://www.stfc.ac.uk/resources/image/jpg/boulbydiagram.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23125" y="773113"/>
              <a:ext cx="12985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7198"/>
            <p:cNvGrpSpPr>
              <a:grpSpLocks/>
            </p:cNvGrpSpPr>
            <p:nvPr/>
          </p:nvGrpSpPr>
          <p:grpSpPr bwMode="auto">
            <a:xfrm>
              <a:off x="6875463" y="908050"/>
              <a:ext cx="1549400" cy="790575"/>
              <a:chOff x="6876256" y="908720"/>
              <a:chExt cx="1548334" cy="789717"/>
            </a:xfrm>
          </p:grpSpPr>
          <p:sp>
            <p:nvSpPr>
              <p:cNvPr id="35" name="Right Triangle 74"/>
              <p:cNvSpPr>
                <a:spLocks noChangeArrowheads="1"/>
              </p:cNvSpPr>
              <p:nvPr/>
            </p:nvSpPr>
            <p:spPr bwMode="auto">
              <a:xfrm rot="10800000">
                <a:off x="6876256" y="1410405"/>
                <a:ext cx="360040" cy="288032"/>
              </a:xfrm>
              <a:prstGeom prst="rtTriangl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endParaRPr lang="en-US" altLang="en-US">
                  <a:latin typeface="Calibri" pitchFamily="34" charset="0"/>
                </a:endParaRPr>
              </a:p>
            </p:txBody>
          </p:sp>
          <p:sp>
            <p:nvSpPr>
              <p:cNvPr id="36" name="Rectangle 13"/>
              <p:cNvSpPr>
                <a:spLocks noChangeArrowheads="1"/>
              </p:cNvSpPr>
              <p:nvPr/>
            </p:nvSpPr>
            <p:spPr bwMode="auto">
              <a:xfrm>
                <a:off x="6876256" y="908720"/>
                <a:ext cx="1548334" cy="50616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pitchFamily="84" charset="0"/>
                    <a:ea typeface="ヒラギノ角ゴ Pro W3"/>
                    <a:cs typeface="ヒラギノ角ゴ Pro W3"/>
                  </a:defRPr>
                </a:lvl1pPr>
                <a:lvl2pPr marL="742950" indent="-285750" eaLnBrk="0" hangingPunct="0">
                  <a:defRPr sz="2400">
                    <a:solidFill>
                      <a:schemeClr val="tx1"/>
                    </a:solidFill>
                    <a:latin typeface="Lucida Grande" pitchFamily="84" charset="0"/>
                    <a:ea typeface="ヒラギノ角ゴ Pro W3"/>
                    <a:cs typeface="ヒラギノ角ゴ Pro W3"/>
                  </a:defRPr>
                </a:lvl2pPr>
                <a:lvl3pPr marL="1143000" indent="-228600" eaLnBrk="0" hangingPunct="0">
                  <a:defRPr sz="2400">
                    <a:solidFill>
                      <a:schemeClr val="tx1"/>
                    </a:solidFill>
                    <a:latin typeface="Lucida Grande" pitchFamily="84" charset="0"/>
                    <a:ea typeface="ヒラギノ角ゴ Pro W3"/>
                    <a:cs typeface="ヒラギノ角ゴ Pro W3"/>
                  </a:defRPr>
                </a:lvl3pPr>
                <a:lvl4pPr marL="1600200" indent="-228600" eaLnBrk="0" hangingPunct="0">
                  <a:defRPr sz="2400">
                    <a:solidFill>
                      <a:schemeClr val="tx1"/>
                    </a:solidFill>
                    <a:latin typeface="Lucida Grande" pitchFamily="84" charset="0"/>
                    <a:ea typeface="ヒラギノ角ゴ Pro W3"/>
                    <a:cs typeface="ヒラギノ角ゴ Pro W3"/>
                  </a:defRPr>
                </a:lvl4pPr>
                <a:lvl5pPr marL="2057400" indent="-228600" eaLnBrk="0" hangingPunct="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r>
                  <a:rPr lang="en-GB" altLang="en-US" sz="1000" b="1" dirty="0" err="1">
                    <a:latin typeface="Calibri" pitchFamily="34" charset="0"/>
                  </a:rPr>
                  <a:t>Boulby</a:t>
                </a:r>
                <a:r>
                  <a:rPr lang="en-GB" altLang="en-US" sz="1000" b="1" dirty="0">
                    <a:latin typeface="Calibri" pitchFamily="34" charset="0"/>
                  </a:rPr>
                  <a:t> Underground</a:t>
                </a:r>
                <a:br>
                  <a:rPr lang="en-GB" altLang="en-US" sz="1000" b="1" dirty="0">
                    <a:latin typeface="Calibri" pitchFamily="34" charset="0"/>
                  </a:rPr>
                </a:br>
                <a:r>
                  <a:rPr lang="en-GB" altLang="en-US" sz="1000" b="1" dirty="0">
                    <a:latin typeface="Calibri" pitchFamily="34" charset="0"/>
                  </a:rPr>
                  <a:t>Laboratory</a:t>
                </a:r>
                <a:endParaRPr lang="en-GB" altLang="en-US" sz="1000" dirty="0">
                  <a:latin typeface="Calibri" pitchFamily="34" charset="0"/>
                </a:endParaRPr>
              </a:p>
              <a:p>
                <a:r>
                  <a:rPr lang="en-GB" altLang="en-US" sz="900" dirty="0">
                    <a:latin typeface="Calibri" pitchFamily="34" charset="0"/>
                  </a:rPr>
                  <a:t>North Yorkshire</a:t>
                </a:r>
              </a:p>
            </p:txBody>
          </p:sp>
        </p:grpSp>
      </p:grpSp>
      <p:sp>
        <p:nvSpPr>
          <p:cNvPr id="47" name="Rectangle 46"/>
          <p:cNvSpPr/>
          <p:nvPr/>
        </p:nvSpPr>
        <p:spPr bwMode="auto">
          <a:xfrm>
            <a:off x="5796136" y="3015074"/>
            <a:ext cx="2952328" cy="1500981"/>
          </a:xfrm>
          <a:prstGeom prst="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Tree>
    <p:extLst>
      <p:ext uri="{BB962C8B-B14F-4D97-AF65-F5344CB8AC3E}">
        <p14:creationId xmlns:p14="http://schemas.microsoft.com/office/powerpoint/2010/main" val="71558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Differential Pumping Sections</a:t>
            </a:r>
          </a:p>
        </p:txBody>
      </p:sp>
      <p:sp>
        <p:nvSpPr>
          <p:cNvPr id="3" name="Content Placeholder 2"/>
          <p:cNvSpPr>
            <a:spLocks noGrp="1"/>
          </p:cNvSpPr>
          <p:nvPr>
            <p:ph idx="1"/>
          </p:nvPr>
        </p:nvSpPr>
        <p:spPr/>
        <p:txBody>
          <a:bodyPr/>
          <a:lstStyle/>
          <a:p>
            <a:r>
              <a:rPr lang="en-GB" dirty="0"/>
              <a:t>Low energy pumping system</a:t>
            </a:r>
          </a:p>
          <a:p>
            <a:endParaRPr lang="en-GB"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629" y="2276872"/>
            <a:ext cx="4304971" cy="4176465"/>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0600" y="2082151"/>
            <a:ext cx="4363888" cy="4363889"/>
          </a:xfrm>
          <a:prstGeom prst="rect">
            <a:avLst/>
          </a:prstGeom>
        </p:spPr>
      </p:pic>
    </p:spTree>
    <p:extLst>
      <p:ext uri="{BB962C8B-B14F-4D97-AF65-F5344CB8AC3E}">
        <p14:creationId xmlns:p14="http://schemas.microsoft.com/office/powerpoint/2010/main" val="1884669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Differential Pumping Sections</a:t>
            </a:r>
          </a:p>
        </p:txBody>
      </p:sp>
      <p:sp>
        <p:nvSpPr>
          <p:cNvPr id="3" name="Content Placeholder 2"/>
          <p:cNvSpPr>
            <a:spLocks noGrp="1"/>
          </p:cNvSpPr>
          <p:nvPr>
            <p:ph idx="1"/>
          </p:nvPr>
        </p:nvSpPr>
        <p:spPr/>
        <p:txBody>
          <a:bodyPr/>
          <a:lstStyle/>
          <a:p>
            <a:r>
              <a:rPr lang="en-GB" dirty="0"/>
              <a:t>High energy pumping system</a:t>
            </a:r>
          </a:p>
          <a:p>
            <a:endParaRPr lang="en-GB"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790" y="2348880"/>
            <a:ext cx="4403940" cy="4084815"/>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3730" y="2195042"/>
            <a:ext cx="4320480" cy="4392489"/>
          </a:xfrm>
          <a:prstGeom prst="rect">
            <a:avLst/>
          </a:prstGeom>
        </p:spPr>
      </p:pic>
    </p:spTree>
    <p:extLst>
      <p:ext uri="{BB962C8B-B14F-4D97-AF65-F5344CB8AC3E}">
        <p14:creationId xmlns:p14="http://schemas.microsoft.com/office/powerpoint/2010/main" val="99022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6246" y="3717032"/>
            <a:ext cx="381775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BTM WP Scope</a:t>
            </a:r>
          </a:p>
        </p:txBody>
      </p:sp>
      <p:sp>
        <p:nvSpPr>
          <p:cNvPr id="6" name="Content Placeholder 2"/>
          <p:cNvSpPr>
            <a:spLocks noGrp="1"/>
          </p:cNvSpPr>
          <p:nvPr>
            <p:ph idx="1"/>
          </p:nvPr>
        </p:nvSpPr>
        <p:spPr>
          <a:xfrm>
            <a:off x="685800" y="1557338"/>
            <a:ext cx="7772400" cy="3800488"/>
          </a:xfrm>
        </p:spPr>
        <p:txBody>
          <a:bodyPr/>
          <a:lstStyle/>
          <a:p>
            <a:r>
              <a:rPr lang="en-GB" dirty="0"/>
              <a:t> To design, procurement and assemble;</a:t>
            </a:r>
          </a:p>
          <a:p>
            <a:pPr lvl="1"/>
            <a:r>
              <a:rPr lang="en-GB" dirty="0">
                <a:solidFill>
                  <a:schemeClr val="bg1">
                    <a:lumMod val="75000"/>
                  </a:schemeClr>
                </a:solidFill>
              </a:rPr>
              <a:t>2 Prototypes</a:t>
            </a:r>
          </a:p>
          <a:p>
            <a:pPr lvl="1"/>
            <a:r>
              <a:rPr lang="en-GB" dirty="0">
                <a:solidFill>
                  <a:schemeClr val="bg1">
                    <a:lumMod val="75000"/>
                  </a:schemeClr>
                </a:solidFill>
              </a:rPr>
              <a:t>52 Dummy Cryo Modules</a:t>
            </a:r>
          </a:p>
          <a:p>
            <a:pPr lvl="1"/>
            <a:r>
              <a:rPr lang="en-GB" dirty="0">
                <a:solidFill>
                  <a:schemeClr val="bg1">
                    <a:lumMod val="75000"/>
                  </a:schemeClr>
                </a:solidFill>
              </a:rPr>
              <a:t>74 Linac Warm Units</a:t>
            </a:r>
          </a:p>
          <a:p>
            <a:pPr lvl="1"/>
            <a:r>
              <a:rPr lang="en-GB" dirty="0">
                <a:solidFill>
                  <a:schemeClr val="bg1">
                    <a:lumMod val="75000"/>
                  </a:schemeClr>
                </a:solidFill>
              </a:rPr>
              <a:t>3 Differential pumping systems </a:t>
            </a:r>
          </a:p>
          <a:p>
            <a:pPr lvl="1"/>
            <a:r>
              <a:rPr lang="en-GB" dirty="0"/>
              <a:t>4 mobile installation cleanrooms</a:t>
            </a:r>
          </a:p>
          <a:p>
            <a:endParaRPr lang="en-GB" dirty="0"/>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20635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23</a:t>
            </a:fld>
            <a:endParaRPr lang="en-US"/>
          </a:p>
        </p:txBody>
      </p:sp>
      <p:sp>
        <p:nvSpPr>
          <p:cNvPr id="8" name="TextBox 7"/>
          <p:cNvSpPr txBox="1"/>
          <p:nvPr/>
        </p:nvSpPr>
        <p:spPr>
          <a:xfrm>
            <a:off x="323528" y="5795606"/>
            <a:ext cx="8177944" cy="1077218"/>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However, not at the BPM region</a:t>
            </a:r>
          </a:p>
          <a:p>
            <a:r>
              <a:rPr lang="en-GB" sz="2000" dirty="0">
                <a:solidFill>
                  <a:schemeClr val="bg1"/>
                </a:solidFill>
                <a:latin typeface="Calibri" panose="020F0502020204030204" pitchFamily="34" charset="0"/>
                <a:cs typeface="Calibri" panose="020F0502020204030204" pitchFamily="34" charset="0"/>
              </a:rPr>
              <a:t>						(lessons to be learned!)</a:t>
            </a:r>
          </a:p>
        </p:txBody>
      </p:sp>
      <p:sp>
        <p:nvSpPr>
          <p:cNvPr id="10" name="TextBox 9"/>
          <p:cNvSpPr txBox="1"/>
          <p:nvPr/>
        </p:nvSpPr>
        <p:spPr>
          <a:xfrm>
            <a:off x="475928" y="5948006"/>
            <a:ext cx="7635360"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All LWU pedestals manufactured</a:t>
            </a:r>
          </a:p>
        </p:txBody>
      </p:sp>
      <p:sp>
        <p:nvSpPr>
          <p:cNvPr id="3" name="Content Placeholder 2"/>
          <p:cNvSpPr>
            <a:spLocks noGrp="1"/>
          </p:cNvSpPr>
          <p:nvPr>
            <p:ph idx="1"/>
          </p:nvPr>
        </p:nvSpPr>
        <p:spPr/>
        <p:txBody>
          <a:bodyPr/>
          <a:lstStyle/>
          <a:p>
            <a:endParaRPr lang="en-GB"/>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424" y="14824"/>
            <a:ext cx="9416424" cy="6858000"/>
          </a:xfrm>
          <a:prstGeom prst="rect">
            <a:avLst/>
          </a:prstGeom>
          <a:effectLst>
            <a:innerShdw blurRad="635000" dist="1270000" dir="5400000">
              <a:prstClr val="black">
                <a:alpha val="50000"/>
              </a:prstClr>
            </a:innerShdw>
          </a:effectLst>
        </p:spPr>
      </p:pic>
      <p:sp>
        <p:nvSpPr>
          <p:cNvPr id="12" name="TextBox 11"/>
          <p:cNvSpPr txBox="1"/>
          <p:nvPr/>
        </p:nvSpPr>
        <p:spPr>
          <a:xfrm>
            <a:off x="-80846" y="5466756"/>
            <a:ext cx="7667868" cy="1446550"/>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2 Mobile cleanrooms delivered…</a:t>
            </a:r>
          </a:p>
          <a:p>
            <a:r>
              <a:rPr lang="en-GB" sz="4400" dirty="0">
                <a:solidFill>
                  <a:schemeClr val="bg1"/>
                </a:solidFill>
                <a:latin typeface="Calibri" panose="020F0502020204030204" pitchFamily="34" charset="0"/>
                <a:cs typeface="Calibri" panose="020F0502020204030204" pitchFamily="34" charset="0"/>
              </a:rPr>
              <a:t>	…2 more before year end</a:t>
            </a:r>
          </a:p>
        </p:txBody>
      </p:sp>
    </p:spTree>
    <p:extLst>
      <p:ext uri="{BB962C8B-B14F-4D97-AF65-F5344CB8AC3E}">
        <p14:creationId xmlns:p14="http://schemas.microsoft.com/office/powerpoint/2010/main" val="961974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Schedule</a:t>
            </a:r>
          </a:p>
        </p:txBody>
      </p:sp>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282976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a:off x="3131840" y="1772816"/>
            <a:ext cx="0" cy="5040560"/>
          </a:xfrm>
          <a:prstGeom prst="line">
            <a:avLst/>
          </a:prstGeom>
          <a:solidFill>
            <a:schemeClr val="accent1"/>
          </a:solidFill>
          <a:ln w="9525" cap="flat" cmpd="sng" algn="ctr">
            <a:solidFill>
              <a:schemeClr val="accent3">
                <a:lumMod val="65000"/>
              </a:schemeClr>
            </a:solidFill>
            <a:prstDash val="lgDash"/>
            <a:round/>
            <a:headEnd type="none" w="med" len="med"/>
            <a:tailEnd type="none" w="med" len="med"/>
          </a:ln>
          <a:effectLst/>
        </p:spPr>
      </p:cxnSp>
      <p:cxnSp>
        <p:nvCxnSpPr>
          <p:cNvPr id="27" name="Straight Connector 26"/>
          <p:cNvCxnSpPr/>
          <p:nvPr/>
        </p:nvCxnSpPr>
        <p:spPr bwMode="auto">
          <a:xfrm>
            <a:off x="1691680" y="1772816"/>
            <a:ext cx="0" cy="5040560"/>
          </a:xfrm>
          <a:prstGeom prst="line">
            <a:avLst/>
          </a:prstGeom>
          <a:solidFill>
            <a:schemeClr val="accent1"/>
          </a:solidFill>
          <a:ln w="9525" cap="flat" cmpd="sng" algn="ctr">
            <a:solidFill>
              <a:schemeClr val="accent3">
                <a:lumMod val="65000"/>
              </a:schemeClr>
            </a:solidFill>
            <a:prstDash val="lgDash"/>
            <a:round/>
            <a:headEnd type="none" w="med" len="med"/>
            <a:tailEnd type="none" w="med" len="med"/>
          </a:ln>
          <a:effectLst/>
        </p:spPr>
      </p:cxnSp>
      <p:cxnSp>
        <p:nvCxnSpPr>
          <p:cNvPr id="28" name="Straight Connector 27"/>
          <p:cNvCxnSpPr/>
          <p:nvPr/>
        </p:nvCxnSpPr>
        <p:spPr bwMode="auto">
          <a:xfrm>
            <a:off x="4571864" y="1772816"/>
            <a:ext cx="0" cy="5040560"/>
          </a:xfrm>
          <a:prstGeom prst="line">
            <a:avLst/>
          </a:prstGeom>
          <a:solidFill>
            <a:schemeClr val="accent1"/>
          </a:solidFill>
          <a:ln w="9525" cap="flat" cmpd="sng" algn="ctr">
            <a:solidFill>
              <a:schemeClr val="accent3">
                <a:lumMod val="65000"/>
              </a:schemeClr>
            </a:solidFill>
            <a:prstDash val="lgDash"/>
            <a:round/>
            <a:headEnd type="none" w="med" len="med"/>
            <a:tailEnd type="none" w="med" len="med"/>
          </a:ln>
          <a:effectLst/>
        </p:spPr>
      </p:cxnSp>
      <p:cxnSp>
        <p:nvCxnSpPr>
          <p:cNvPr id="29" name="Straight Connector 28"/>
          <p:cNvCxnSpPr/>
          <p:nvPr/>
        </p:nvCxnSpPr>
        <p:spPr bwMode="auto">
          <a:xfrm>
            <a:off x="6012160" y="1817440"/>
            <a:ext cx="0" cy="5040560"/>
          </a:xfrm>
          <a:prstGeom prst="line">
            <a:avLst/>
          </a:prstGeom>
          <a:solidFill>
            <a:schemeClr val="accent1"/>
          </a:solidFill>
          <a:ln w="9525" cap="flat" cmpd="sng" algn="ctr">
            <a:solidFill>
              <a:schemeClr val="accent3">
                <a:lumMod val="65000"/>
              </a:schemeClr>
            </a:solidFill>
            <a:prstDash val="lgDash"/>
            <a:round/>
            <a:headEnd type="none" w="med" len="med"/>
            <a:tailEnd type="none" w="med" len="med"/>
          </a:ln>
          <a:effectLst/>
        </p:spPr>
      </p:cxnSp>
      <p:cxnSp>
        <p:nvCxnSpPr>
          <p:cNvPr id="30" name="Straight Connector 29"/>
          <p:cNvCxnSpPr/>
          <p:nvPr/>
        </p:nvCxnSpPr>
        <p:spPr bwMode="auto">
          <a:xfrm>
            <a:off x="7452320" y="1817440"/>
            <a:ext cx="0" cy="5040560"/>
          </a:xfrm>
          <a:prstGeom prst="line">
            <a:avLst/>
          </a:prstGeom>
          <a:solidFill>
            <a:schemeClr val="accent1"/>
          </a:solidFill>
          <a:ln w="9525" cap="flat" cmpd="sng" algn="ctr">
            <a:solidFill>
              <a:schemeClr val="accent3">
                <a:lumMod val="65000"/>
              </a:schemeClr>
            </a:solidFill>
            <a:prstDash val="lgDash"/>
            <a:round/>
            <a:headEnd type="none" w="med" len="med"/>
            <a:tailEnd type="none" w="med" len="med"/>
          </a:ln>
          <a:effectLst/>
        </p:spPr>
      </p:cxnSp>
      <p:sp>
        <p:nvSpPr>
          <p:cNvPr id="12" name="Rounded Rectangle 11"/>
          <p:cNvSpPr/>
          <p:nvPr/>
        </p:nvSpPr>
        <p:spPr bwMode="auto">
          <a:xfrm>
            <a:off x="3092344" y="4096180"/>
            <a:ext cx="4795896" cy="1194691"/>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Lucida Grande" pitchFamily="84" charset="0"/>
                <a:ea typeface="ヒラギノ角ゴ Pro W3" pitchFamily="84" charset="-128"/>
              </a:rPr>
              <a:t>BTM </a:t>
            </a:r>
            <a:r>
              <a:rPr kumimoji="0" lang="en-GB" sz="1400" b="0" i="0" u="none" strike="noStrike" cap="none" normalizeH="0">
                <a:ln>
                  <a:noFill/>
                </a:ln>
                <a:solidFill>
                  <a:schemeClr val="tx1"/>
                </a:solidFill>
                <a:effectLst/>
                <a:latin typeface="Lucida Grande" pitchFamily="84" charset="0"/>
                <a:ea typeface="ヒラギノ角ゴ Pro W3" pitchFamily="84" charset="-128"/>
              </a:rPr>
              <a:t>Assembly</a:t>
            </a:r>
            <a:endParaRPr kumimoji="0" lang="en-GB" sz="1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2" name="Title 1"/>
          <p:cNvSpPr>
            <a:spLocks noGrp="1"/>
          </p:cNvSpPr>
          <p:nvPr>
            <p:ph type="title"/>
          </p:nvPr>
        </p:nvSpPr>
        <p:spPr/>
        <p:txBody>
          <a:bodyPr/>
          <a:lstStyle/>
          <a:p>
            <a:r>
              <a:rPr lang="en-GB"/>
              <a:t>Schedule</a:t>
            </a:r>
          </a:p>
        </p:txBody>
      </p:sp>
      <p:sp>
        <p:nvSpPr>
          <p:cNvPr id="3" name="Content Placeholder 2"/>
          <p:cNvSpPr>
            <a:spLocks noGrp="1"/>
          </p:cNvSpPr>
          <p:nvPr>
            <p:ph idx="1"/>
          </p:nvPr>
        </p:nvSpPr>
        <p:spPr>
          <a:xfrm>
            <a:off x="685800" y="1557338"/>
            <a:ext cx="7918648" cy="4968006"/>
          </a:xfrm>
        </p:spPr>
        <p:txBody>
          <a:bodyPr/>
          <a:lstStyle/>
          <a:p>
            <a:endParaRPr lang="en-GB" dirty="0"/>
          </a:p>
          <a:p>
            <a:endParaRPr lang="en-GB" dirty="0"/>
          </a:p>
          <a:p>
            <a:endParaRPr lang="en-GB" dirty="0"/>
          </a:p>
          <a:p>
            <a:endParaRPr lang="en-GB" dirty="0"/>
          </a:p>
          <a:p>
            <a:endParaRPr lang="en-GB" dirty="0"/>
          </a:p>
          <a:p>
            <a:endParaRPr lang="en-GB" dirty="0"/>
          </a:p>
          <a:p>
            <a:endParaRPr lang="en-GB" dirty="0"/>
          </a:p>
        </p:txBody>
      </p:sp>
      <p:graphicFrame>
        <p:nvGraphicFramePr>
          <p:cNvPr id="4" name="Table 3"/>
          <p:cNvGraphicFramePr>
            <a:graphicFrameLocks noGrp="1"/>
          </p:cNvGraphicFramePr>
          <p:nvPr>
            <p:extLst/>
          </p:nvPr>
        </p:nvGraphicFramePr>
        <p:xfrm>
          <a:off x="251517" y="1484784"/>
          <a:ext cx="8640966" cy="370840"/>
        </p:xfrm>
        <a:graphic>
          <a:graphicData uri="http://schemas.openxmlformats.org/drawingml/2006/table">
            <a:tbl>
              <a:tblPr firstRow="1" bandRow="1">
                <a:tableStyleId>{21E4AEA4-8DFA-4A89-87EB-49C32662AFE0}</a:tableStyleId>
              </a:tblPr>
              <a:tblGrid>
                <a:gridCol w="1440161">
                  <a:extLst>
                    <a:ext uri="{9D8B030D-6E8A-4147-A177-3AD203B41FA5}">
                      <a16:colId xmlns:a16="http://schemas.microsoft.com/office/drawing/2014/main" val="20000"/>
                    </a:ext>
                  </a:extLst>
                </a:gridCol>
                <a:gridCol w="1440161">
                  <a:extLst>
                    <a:ext uri="{9D8B030D-6E8A-4147-A177-3AD203B41FA5}">
                      <a16:colId xmlns:a16="http://schemas.microsoft.com/office/drawing/2014/main" val="20001"/>
                    </a:ext>
                  </a:extLst>
                </a:gridCol>
                <a:gridCol w="1440161">
                  <a:extLst>
                    <a:ext uri="{9D8B030D-6E8A-4147-A177-3AD203B41FA5}">
                      <a16:colId xmlns:a16="http://schemas.microsoft.com/office/drawing/2014/main" val="20002"/>
                    </a:ext>
                  </a:extLst>
                </a:gridCol>
                <a:gridCol w="1440161">
                  <a:extLst>
                    <a:ext uri="{9D8B030D-6E8A-4147-A177-3AD203B41FA5}">
                      <a16:colId xmlns:a16="http://schemas.microsoft.com/office/drawing/2014/main" val="20003"/>
                    </a:ext>
                  </a:extLst>
                </a:gridCol>
                <a:gridCol w="1440161">
                  <a:extLst>
                    <a:ext uri="{9D8B030D-6E8A-4147-A177-3AD203B41FA5}">
                      <a16:colId xmlns:a16="http://schemas.microsoft.com/office/drawing/2014/main" val="20004"/>
                    </a:ext>
                  </a:extLst>
                </a:gridCol>
                <a:gridCol w="1440161">
                  <a:extLst>
                    <a:ext uri="{9D8B030D-6E8A-4147-A177-3AD203B41FA5}">
                      <a16:colId xmlns:a16="http://schemas.microsoft.com/office/drawing/2014/main" val="20005"/>
                    </a:ext>
                  </a:extLst>
                </a:gridCol>
              </a:tblGrid>
              <a:tr h="370840">
                <a:tc>
                  <a:txBody>
                    <a:bodyPr/>
                    <a:lstStyle/>
                    <a:p>
                      <a:pPr algn="ctr"/>
                      <a:r>
                        <a:rPr lang="en-GB"/>
                        <a:t>2015</a:t>
                      </a:r>
                    </a:p>
                  </a:txBody>
                  <a:tcPr/>
                </a:tc>
                <a:tc>
                  <a:txBody>
                    <a:bodyPr/>
                    <a:lstStyle/>
                    <a:p>
                      <a:pPr algn="ctr"/>
                      <a:r>
                        <a:rPr lang="en-GB"/>
                        <a:t>2016</a:t>
                      </a:r>
                    </a:p>
                  </a:txBody>
                  <a:tcPr/>
                </a:tc>
                <a:tc>
                  <a:txBody>
                    <a:bodyPr/>
                    <a:lstStyle/>
                    <a:p>
                      <a:pPr algn="ctr"/>
                      <a:r>
                        <a:rPr lang="en-GB"/>
                        <a:t>2017</a:t>
                      </a:r>
                    </a:p>
                  </a:txBody>
                  <a:tcPr/>
                </a:tc>
                <a:tc>
                  <a:txBody>
                    <a:bodyPr/>
                    <a:lstStyle/>
                    <a:p>
                      <a:pPr algn="ctr"/>
                      <a:r>
                        <a:rPr lang="en-GB"/>
                        <a:t>2018</a:t>
                      </a:r>
                    </a:p>
                  </a:txBody>
                  <a:tcPr/>
                </a:tc>
                <a:tc>
                  <a:txBody>
                    <a:bodyPr/>
                    <a:lstStyle/>
                    <a:p>
                      <a:pPr algn="ctr"/>
                      <a:r>
                        <a:rPr lang="en-GB"/>
                        <a:t>2019</a:t>
                      </a:r>
                    </a:p>
                  </a:txBody>
                  <a:tcPr/>
                </a:tc>
                <a:tc>
                  <a:txBody>
                    <a:bodyPr/>
                    <a:lstStyle/>
                    <a:p>
                      <a:pPr algn="ctr"/>
                      <a:r>
                        <a:rPr lang="en-GB"/>
                        <a:t>2020</a:t>
                      </a:r>
                    </a:p>
                  </a:txBody>
                  <a:tcPr/>
                </a:tc>
                <a:extLst>
                  <a:ext uri="{0D108BD9-81ED-4DB2-BD59-A6C34878D82A}">
                    <a16:rowId xmlns:a16="http://schemas.microsoft.com/office/drawing/2014/main" val="10000"/>
                  </a:ext>
                </a:extLst>
              </a:tr>
            </a:tbl>
          </a:graphicData>
        </a:graphic>
      </p:graphicFrame>
      <p:sp>
        <p:nvSpPr>
          <p:cNvPr id="6" name="Rounded Rectangle 5"/>
          <p:cNvSpPr/>
          <p:nvPr/>
        </p:nvSpPr>
        <p:spPr bwMode="auto">
          <a:xfrm>
            <a:off x="6082487" y="3248186"/>
            <a:ext cx="1446799" cy="32077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Lucida Grande" pitchFamily="84" charset="0"/>
                <a:ea typeface="ヒラギノ角ゴ Pro W3" pitchFamily="84" charset="-128"/>
              </a:rPr>
              <a:t>Magnet Deliveries</a:t>
            </a:r>
          </a:p>
        </p:txBody>
      </p:sp>
      <p:grpSp>
        <p:nvGrpSpPr>
          <p:cNvPr id="14" name="Group 13"/>
          <p:cNvGrpSpPr/>
          <p:nvPr/>
        </p:nvGrpSpPr>
        <p:grpSpPr>
          <a:xfrm>
            <a:off x="4864079" y="5494128"/>
            <a:ext cx="2271395" cy="307777"/>
            <a:chOff x="4306441" y="4682454"/>
            <a:chExt cx="2271395" cy="307777"/>
          </a:xfrm>
        </p:grpSpPr>
        <p:sp>
          <p:nvSpPr>
            <p:cNvPr id="15" name="Diamond 14"/>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16" name="TextBox 15"/>
            <p:cNvSpPr txBox="1"/>
            <p:nvPr/>
          </p:nvSpPr>
          <p:spPr>
            <a:xfrm>
              <a:off x="4522465" y="4682454"/>
              <a:ext cx="2055371" cy="307777"/>
            </a:xfrm>
            <a:prstGeom prst="rect">
              <a:avLst/>
            </a:prstGeom>
            <a:noFill/>
          </p:spPr>
          <p:txBody>
            <a:bodyPr wrap="none" rtlCol="0">
              <a:spAutoFit/>
            </a:bodyPr>
            <a:lstStyle/>
            <a:p>
              <a:r>
                <a:rPr lang="en-GB" sz="1400"/>
                <a:t>Installation Cleanrooms</a:t>
              </a:r>
            </a:p>
          </p:txBody>
        </p:sp>
      </p:grpSp>
      <p:grpSp>
        <p:nvGrpSpPr>
          <p:cNvPr id="20" name="Group 19"/>
          <p:cNvGrpSpPr/>
          <p:nvPr/>
        </p:nvGrpSpPr>
        <p:grpSpPr>
          <a:xfrm>
            <a:off x="2410137" y="2420888"/>
            <a:ext cx="1316005" cy="307777"/>
            <a:chOff x="4306441" y="4682454"/>
            <a:chExt cx="1316005" cy="307777"/>
          </a:xfrm>
        </p:grpSpPr>
        <p:sp>
          <p:nvSpPr>
            <p:cNvPr id="21" name="Diamond 20"/>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22" name="TextBox 21"/>
            <p:cNvSpPr txBox="1"/>
            <p:nvPr/>
          </p:nvSpPr>
          <p:spPr>
            <a:xfrm>
              <a:off x="4522465" y="4682454"/>
              <a:ext cx="1099981" cy="307777"/>
            </a:xfrm>
            <a:prstGeom prst="rect">
              <a:avLst/>
            </a:prstGeom>
            <a:noFill/>
          </p:spPr>
          <p:txBody>
            <a:bodyPr wrap="none" rtlCol="0">
              <a:spAutoFit/>
            </a:bodyPr>
            <a:lstStyle/>
            <a:p>
              <a:r>
                <a:rPr lang="en-GB" sz="1400"/>
                <a:t>Prototype 1</a:t>
              </a:r>
            </a:p>
          </p:txBody>
        </p:sp>
      </p:grpSp>
      <p:grpSp>
        <p:nvGrpSpPr>
          <p:cNvPr id="23" name="Group 22"/>
          <p:cNvGrpSpPr/>
          <p:nvPr/>
        </p:nvGrpSpPr>
        <p:grpSpPr>
          <a:xfrm>
            <a:off x="2847230" y="2710239"/>
            <a:ext cx="1316005" cy="307777"/>
            <a:chOff x="4306441" y="4682454"/>
            <a:chExt cx="1316005" cy="307777"/>
          </a:xfrm>
        </p:grpSpPr>
        <p:sp>
          <p:nvSpPr>
            <p:cNvPr id="24" name="Diamond 23"/>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25" name="TextBox 24"/>
            <p:cNvSpPr txBox="1"/>
            <p:nvPr/>
          </p:nvSpPr>
          <p:spPr>
            <a:xfrm>
              <a:off x="4522465" y="4682454"/>
              <a:ext cx="1099981" cy="307777"/>
            </a:xfrm>
            <a:prstGeom prst="rect">
              <a:avLst/>
            </a:prstGeom>
            <a:noFill/>
          </p:spPr>
          <p:txBody>
            <a:bodyPr wrap="none" rtlCol="0">
              <a:spAutoFit/>
            </a:bodyPr>
            <a:lstStyle/>
            <a:p>
              <a:r>
                <a:rPr lang="en-GB" sz="1400"/>
                <a:t>Prototype 2</a:t>
              </a:r>
            </a:p>
          </p:txBody>
        </p:sp>
      </p:grpSp>
      <p:sp>
        <p:nvSpPr>
          <p:cNvPr id="26" name="Rounded Rectangle 25"/>
          <p:cNvSpPr/>
          <p:nvPr/>
        </p:nvSpPr>
        <p:spPr bwMode="auto">
          <a:xfrm>
            <a:off x="3190223" y="3628280"/>
            <a:ext cx="2347430" cy="32077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Lucida Grande" pitchFamily="84" charset="0"/>
                <a:ea typeface="ヒラギノ角ゴ Pro W3" pitchFamily="84" charset="-128"/>
              </a:rPr>
              <a:t>BPM Deliveries</a:t>
            </a:r>
          </a:p>
        </p:txBody>
      </p:sp>
      <p:sp>
        <p:nvSpPr>
          <p:cNvPr id="31" name="Rounded Rectangle 30"/>
          <p:cNvSpPr/>
          <p:nvPr/>
        </p:nvSpPr>
        <p:spPr bwMode="auto">
          <a:xfrm>
            <a:off x="251520" y="1916832"/>
            <a:ext cx="2353766" cy="32077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a:solidFill>
                  <a:schemeClr val="tx1"/>
                </a:solidFill>
                <a:latin typeface="Lucida Grande" pitchFamily="84" charset="0"/>
                <a:ea typeface="ヒラギノ角ゴ Pro W3" pitchFamily="84" charset="-128"/>
              </a:rPr>
              <a:t>BTM </a:t>
            </a:r>
            <a:r>
              <a:rPr kumimoji="0" lang="en-GB" sz="1400" b="0" i="0" u="none" strike="noStrike" cap="none" normalizeH="0" baseline="0">
                <a:ln>
                  <a:noFill/>
                </a:ln>
                <a:solidFill>
                  <a:schemeClr val="tx1"/>
                </a:solidFill>
                <a:effectLst/>
                <a:latin typeface="Lucida Grande" pitchFamily="84" charset="0"/>
                <a:ea typeface="ヒラギノ角ゴ Pro W3" pitchFamily="84" charset="-128"/>
              </a:rPr>
              <a:t>Design </a:t>
            </a:r>
          </a:p>
        </p:txBody>
      </p:sp>
      <p:cxnSp>
        <p:nvCxnSpPr>
          <p:cNvPr id="32" name="Straight Connector 31"/>
          <p:cNvCxnSpPr/>
          <p:nvPr/>
        </p:nvCxnSpPr>
        <p:spPr bwMode="auto">
          <a:xfrm>
            <a:off x="3740416" y="3328921"/>
            <a:ext cx="0" cy="3472696"/>
          </a:xfrm>
          <a:prstGeom prst="line">
            <a:avLst/>
          </a:prstGeom>
          <a:solidFill>
            <a:schemeClr val="accent1"/>
          </a:solidFill>
          <a:ln w="9525" cap="flat" cmpd="sng" algn="ctr">
            <a:solidFill>
              <a:schemeClr val="tx2"/>
            </a:solidFill>
            <a:prstDash val="dash"/>
            <a:round/>
            <a:headEnd type="none" w="med" len="med"/>
            <a:tailEnd type="none" w="med" len="med"/>
          </a:ln>
          <a:effectLst/>
        </p:spPr>
      </p:cxnSp>
      <p:cxnSp>
        <p:nvCxnSpPr>
          <p:cNvPr id="34" name="Straight Connector 33"/>
          <p:cNvCxnSpPr/>
          <p:nvPr/>
        </p:nvCxnSpPr>
        <p:spPr bwMode="auto">
          <a:xfrm>
            <a:off x="3190223" y="3773213"/>
            <a:ext cx="0" cy="3084787"/>
          </a:xfrm>
          <a:prstGeom prst="line">
            <a:avLst/>
          </a:prstGeom>
          <a:solidFill>
            <a:schemeClr val="accent1"/>
          </a:solidFill>
          <a:ln w="9525" cap="flat" cmpd="sng" algn="ctr">
            <a:solidFill>
              <a:schemeClr val="tx2"/>
            </a:solidFill>
            <a:prstDash val="dash"/>
            <a:round/>
            <a:headEnd type="none" w="med" len="med"/>
            <a:tailEnd type="none" w="med" len="med"/>
          </a:ln>
          <a:effectLst/>
        </p:spPr>
      </p:cxnSp>
      <p:sp>
        <p:nvSpPr>
          <p:cNvPr id="5" name="Rounded Rectangle 4"/>
          <p:cNvSpPr/>
          <p:nvPr/>
        </p:nvSpPr>
        <p:spPr bwMode="auto">
          <a:xfrm>
            <a:off x="3523725" y="4497127"/>
            <a:ext cx="2637225" cy="32077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Lucida Grande" pitchFamily="84" charset="0"/>
                <a:ea typeface="ヒラギノ角ゴ Pro W3" pitchFamily="84" charset="-128"/>
              </a:rPr>
              <a:t>BP </a:t>
            </a:r>
            <a:r>
              <a:rPr kumimoji="0" lang="en-GB" sz="1400" b="0" i="0" u="none" strike="noStrike" cap="none" normalizeH="0">
                <a:ln>
                  <a:noFill/>
                </a:ln>
                <a:solidFill>
                  <a:schemeClr val="tx1"/>
                </a:solidFill>
                <a:effectLst/>
                <a:latin typeface="Lucida Grande" pitchFamily="84" charset="0"/>
                <a:ea typeface="ヒラギノ角ゴ Pro W3" pitchFamily="84" charset="-128"/>
              </a:rPr>
              <a:t>Assembly</a:t>
            </a:r>
            <a:endParaRPr kumimoji="0" lang="en-GB" sz="1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8" name="Rounded Rectangle 7"/>
          <p:cNvSpPr/>
          <p:nvPr/>
        </p:nvSpPr>
        <p:spPr bwMode="auto">
          <a:xfrm>
            <a:off x="3200427" y="4883122"/>
            <a:ext cx="4654508" cy="32077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Lucida Grande" pitchFamily="84" charset="0"/>
                <a:ea typeface="ヒラギノ角ゴ Pro W3" pitchFamily="84" charset="-128"/>
              </a:rPr>
              <a:t>LWU </a:t>
            </a:r>
            <a:r>
              <a:rPr kumimoji="0" lang="en-GB" sz="1400" b="0" i="0" u="none" strike="noStrike" cap="none" normalizeH="0">
                <a:ln>
                  <a:noFill/>
                </a:ln>
                <a:solidFill>
                  <a:schemeClr val="tx1"/>
                </a:solidFill>
                <a:effectLst/>
                <a:latin typeface="Lucida Grande" pitchFamily="84" charset="0"/>
                <a:ea typeface="ヒラギノ角ゴ Pro W3" pitchFamily="84" charset="-128"/>
              </a:rPr>
              <a:t>Assembly</a:t>
            </a:r>
            <a:endParaRPr kumimoji="0" lang="en-GB" sz="1400" b="0" i="0" u="none" strike="noStrike" cap="none" normalizeH="0" baseline="0">
              <a:ln>
                <a:noFill/>
              </a:ln>
              <a:solidFill>
                <a:schemeClr val="tx1"/>
              </a:solidFill>
              <a:effectLst/>
              <a:latin typeface="Lucida Grande" pitchFamily="84" charset="0"/>
              <a:ea typeface="ヒラギノ角ゴ Pro W3" pitchFamily="84" charset="-128"/>
            </a:endParaRPr>
          </a:p>
        </p:txBody>
      </p:sp>
      <p:cxnSp>
        <p:nvCxnSpPr>
          <p:cNvPr id="33" name="Straight Connector 32"/>
          <p:cNvCxnSpPr/>
          <p:nvPr/>
        </p:nvCxnSpPr>
        <p:spPr bwMode="auto">
          <a:xfrm>
            <a:off x="3635896" y="1817440"/>
            <a:ext cx="0" cy="504056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35" name="TextBox 34"/>
          <p:cNvSpPr txBox="1"/>
          <p:nvPr/>
        </p:nvSpPr>
        <p:spPr>
          <a:xfrm>
            <a:off x="3638994" y="1962006"/>
            <a:ext cx="2112181" cy="276999"/>
          </a:xfrm>
          <a:prstGeom prst="rect">
            <a:avLst/>
          </a:prstGeom>
          <a:noFill/>
        </p:spPr>
        <p:txBody>
          <a:bodyPr wrap="none" rtlCol="0">
            <a:spAutoFit/>
          </a:bodyPr>
          <a:lstStyle/>
          <a:p>
            <a:r>
              <a:rPr lang="en-GB" sz="1200">
                <a:solidFill>
                  <a:srgbClr val="FF0000"/>
                </a:solidFill>
              </a:rPr>
              <a:t>Tunnel available (May 2017)</a:t>
            </a:r>
          </a:p>
        </p:txBody>
      </p:sp>
      <p:cxnSp>
        <p:nvCxnSpPr>
          <p:cNvPr id="36" name="Straight Connector 35"/>
          <p:cNvCxnSpPr/>
          <p:nvPr/>
        </p:nvCxnSpPr>
        <p:spPr bwMode="auto">
          <a:xfrm>
            <a:off x="7854936" y="1772816"/>
            <a:ext cx="10046" cy="5013802"/>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37" name="Straight Connector 36"/>
          <p:cNvCxnSpPr/>
          <p:nvPr/>
        </p:nvCxnSpPr>
        <p:spPr bwMode="auto">
          <a:xfrm>
            <a:off x="5686510" y="1817440"/>
            <a:ext cx="0" cy="5040560"/>
          </a:xfrm>
          <a:prstGeom prst="line">
            <a:avLst/>
          </a:prstGeom>
          <a:solidFill>
            <a:schemeClr val="accent1"/>
          </a:solidFill>
          <a:ln w="38100" cap="flat" cmpd="sng" algn="ctr">
            <a:solidFill>
              <a:srgbClr val="00B050"/>
            </a:solidFill>
            <a:prstDash val="dash"/>
            <a:round/>
            <a:headEnd type="none" w="med" len="med"/>
            <a:tailEnd type="none" w="med" len="med"/>
          </a:ln>
          <a:effectLst/>
        </p:spPr>
      </p:cxnSp>
      <p:sp>
        <p:nvSpPr>
          <p:cNvPr id="39" name="TextBox 38"/>
          <p:cNvSpPr txBox="1"/>
          <p:nvPr/>
        </p:nvSpPr>
        <p:spPr>
          <a:xfrm>
            <a:off x="7888240" y="2410874"/>
            <a:ext cx="994183" cy="461665"/>
          </a:xfrm>
          <a:prstGeom prst="rect">
            <a:avLst/>
          </a:prstGeom>
          <a:noFill/>
        </p:spPr>
        <p:txBody>
          <a:bodyPr wrap="none" rtlCol="0">
            <a:spAutoFit/>
          </a:bodyPr>
          <a:lstStyle/>
          <a:p>
            <a:r>
              <a:rPr lang="en-GB" sz="1200">
                <a:solidFill>
                  <a:srgbClr val="FF0000"/>
                </a:solidFill>
              </a:rPr>
              <a:t>LWU by</a:t>
            </a:r>
          </a:p>
          <a:p>
            <a:r>
              <a:rPr lang="en-GB" sz="1200">
                <a:solidFill>
                  <a:srgbClr val="FF0000"/>
                </a:solidFill>
              </a:rPr>
              <a:t>March 2020</a:t>
            </a:r>
          </a:p>
        </p:txBody>
      </p:sp>
      <p:grpSp>
        <p:nvGrpSpPr>
          <p:cNvPr id="40" name="Group 39"/>
          <p:cNvGrpSpPr/>
          <p:nvPr/>
        </p:nvGrpSpPr>
        <p:grpSpPr>
          <a:xfrm>
            <a:off x="2302125" y="2973313"/>
            <a:ext cx="790220" cy="307777"/>
            <a:chOff x="4306441" y="4682454"/>
            <a:chExt cx="790220" cy="307777"/>
          </a:xfrm>
        </p:grpSpPr>
        <p:sp>
          <p:nvSpPr>
            <p:cNvPr id="41" name="Diamond 40"/>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42" name="TextBox 41"/>
            <p:cNvSpPr txBox="1"/>
            <p:nvPr/>
          </p:nvSpPr>
          <p:spPr>
            <a:xfrm>
              <a:off x="4522465" y="4682454"/>
              <a:ext cx="574196" cy="307777"/>
            </a:xfrm>
            <a:prstGeom prst="rect">
              <a:avLst/>
            </a:prstGeom>
            <a:noFill/>
          </p:spPr>
          <p:txBody>
            <a:bodyPr wrap="none" rtlCol="0">
              <a:spAutoFit/>
            </a:bodyPr>
            <a:lstStyle/>
            <a:p>
              <a:r>
                <a:rPr lang="en-GB" sz="1400"/>
                <a:t>CDR</a:t>
              </a:r>
            </a:p>
          </p:txBody>
        </p:sp>
      </p:grpSp>
      <p:sp>
        <p:nvSpPr>
          <p:cNvPr id="7" name="Slide Number Placeholder 6"/>
          <p:cNvSpPr>
            <a:spLocks noGrp="1"/>
          </p:cNvSpPr>
          <p:nvPr>
            <p:ph type="sldNum" sz="quarter" idx="4294967295"/>
          </p:nvPr>
        </p:nvSpPr>
        <p:spPr/>
        <p:txBody>
          <a:bodyPr/>
          <a:lstStyle/>
          <a:p>
            <a:pPr>
              <a:defRPr/>
            </a:pPr>
            <a:fld id="{B1826652-9597-45ED-B522-5F8B70D6A877}" type="slidenum">
              <a:rPr lang="en-US" smtClean="0"/>
              <a:pPr>
                <a:defRPr/>
              </a:pPr>
              <a:t>25</a:t>
            </a:fld>
            <a:endParaRPr lang="en-US"/>
          </a:p>
        </p:txBody>
      </p:sp>
      <p:grpSp>
        <p:nvGrpSpPr>
          <p:cNvPr id="43" name="Group 42"/>
          <p:cNvGrpSpPr/>
          <p:nvPr/>
        </p:nvGrpSpPr>
        <p:grpSpPr>
          <a:xfrm>
            <a:off x="3135868" y="6286746"/>
            <a:ext cx="2181627" cy="307777"/>
            <a:chOff x="4306441" y="4682454"/>
            <a:chExt cx="2181627" cy="307777"/>
          </a:xfrm>
        </p:grpSpPr>
        <p:sp>
          <p:nvSpPr>
            <p:cNvPr id="44" name="Diamond 43"/>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45" name="TextBox 44"/>
            <p:cNvSpPr txBox="1"/>
            <p:nvPr/>
          </p:nvSpPr>
          <p:spPr>
            <a:xfrm>
              <a:off x="4522465" y="4682454"/>
              <a:ext cx="1965603" cy="307777"/>
            </a:xfrm>
            <a:prstGeom prst="rect">
              <a:avLst/>
            </a:prstGeom>
            <a:noFill/>
          </p:spPr>
          <p:txBody>
            <a:bodyPr wrap="none" rtlCol="0">
              <a:spAutoFit/>
            </a:bodyPr>
            <a:lstStyle/>
            <a:p>
              <a:r>
                <a:rPr lang="en-GB" sz="1400"/>
                <a:t>Prototype Cleanrooms</a:t>
              </a:r>
            </a:p>
          </p:txBody>
        </p:sp>
      </p:grpSp>
      <p:grpSp>
        <p:nvGrpSpPr>
          <p:cNvPr id="46" name="Group 45"/>
          <p:cNvGrpSpPr/>
          <p:nvPr/>
        </p:nvGrpSpPr>
        <p:grpSpPr>
          <a:xfrm>
            <a:off x="5944927" y="2971800"/>
            <a:ext cx="939299" cy="307777"/>
            <a:chOff x="4306441" y="4682454"/>
            <a:chExt cx="939299" cy="307777"/>
          </a:xfrm>
        </p:grpSpPr>
        <p:sp>
          <p:nvSpPr>
            <p:cNvPr id="47" name="Diamond 46"/>
            <p:cNvSpPr/>
            <p:nvPr/>
          </p:nvSpPr>
          <p:spPr bwMode="auto">
            <a:xfrm>
              <a:off x="4306441" y="4699198"/>
              <a:ext cx="216024" cy="216024"/>
            </a:xfrm>
            <a:prstGeom prst="diamond">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48" name="TextBox 47"/>
            <p:cNvSpPr txBox="1"/>
            <p:nvPr/>
          </p:nvSpPr>
          <p:spPr>
            <a:xfrm>
              <a:off x="4522465" y="4682454"/>
              <a:ext cx="723275" cy="307777"/>
            </a:xfrm>
            <a:prstGeom prst="rect">
              <a:avLst/>
            </a:prstGeom>
            <a:noFill/>
          </p:spPr>
          <p:txBody>
            <a:bodyPr wrap="none" rtlCol="0">
              <a:spAutoFit/>
            </a:bodyPr>
            <a:lstStyle/>
            <a:p>
              <a:r>
                <a:rPr lang="en-GB" sz="1400"/>
                <a:t>CDR 2</a:t>
              </a:r>
            </a:p>
          </p:txBody>
        </p:sp>
      </p:grpSp>
    </p:spTree>
    <p:extLst>
      <p:ext uri="{BB962C8B-B14F-4D97-AF65-F5344CB8AC3E}">
        <p14:creationId xmlns:p14="http://schemas.microsoft.com/office/powerpoint/2010/main" val="165001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4402" y="2477175"/>
            <a:ext cx="9015958" cy="33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a:t>Overview</a:t>
            </a:r>
          </a:p>
        </p:txBody>
      </p:sp>
      <p:cxnSp>
        <p:nvCxnSpPr>
          <p:cNvPr id="22" name="Straight Arrow Connector 21"/>
          <p:cNvCxnSpPr/>
          <p:nvPr/>
        </p:nvCxnSpPr>
        <p:spPr bwMode="auto">
          <a:xfrm>
            <a:off x="1477046" y="4177042"/>
            <a:ext cx="110914" cy="7482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1181227" y="3884729"/>
            <a:ext cx="591637" cy="276999"/>
          </a:xfrm>
          <a:prstGeom prst="rect">
            <a:avLst/>
          </a:prstGeom>
          <a:noFill/>
        </p:spPr>
        <p:txBody>
          <a:bodyPr wrap="none" rtlCol="0">
            <a:spAutoFit/>
          </a:bodyPr>
          <a:lstStyle/>
          <a:p>
            <a:r>
              <a:rPr lang="en-GB" sz="1200"/>
              <a:t>LWUs</a:t>
            </a:r>
          </a:p>
        </p:txBody>
      </p:sp>
      <p:cxnSp>
        <p:nvCxnSpPr>
          <p:cNvPr id="24" name="Straight Arrow Connector 23"/>
          <p:cNvCxnSpPr/>
          <p:nvPr/>
        </p:nvCxnSpPr>
        <p:spPr bwMode="auto">
          <a:xfrm>
            <a:off x="2482953" y="3826018"/>
            <a:ext cx="110914" cy="7482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4198676" y="3355240"/>
            <a:ext cx="110914" cy="7482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7" name="TextBox 26"/>
          <p:cNvSpPr txBox="1"/>
          <p:nvPr/>
        </p:nvSpPr>
        <p:spPr>
          <a:xfrm>
            <a:off x="3433177" y="3062926"/>
            <a:ext cx="1530997" cy="276999"/>
          </a:xfrm>
          <a:prstGeom prst="rect">
            <a:avLst/>
          </a:prstGeom>
          <a:noFill/>
        </p:spPr>
        <p:txBody>
          <a:bodyPr wrap="none" rtlCol="0">
            <a:spAutoFit/>
          </a:bodyPr>
          <a:lstStyle/>
          <a:p>
            <a:r>
              <a:rPr lang="en-GB" sz="1200"/>
              <a:t>LWUs &amp; Beam Pipe</a:t>
            </a:r>
          </a:p>
        </p:txBody>
      </p:sp>
      <p:cxnSp>
        <p:nvCxnSpPr>
          <p:cNvPr id="31" name="Straight Arrow Connector 30"/>
          <p:cNvCxnSpPr/>
          <p:nvPr/>
        </p:nvCxnSpPr>
        <p:spPr bwMode="auto">
          <a:xfrm>
            <a:off x="6349708" y="2832978"/>
            <a:ext cx="55457" cy="7075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a:stCxn id="43" idx="2"/>
          </p:cNvCxnSpPr>
          <p:nvPr/>
        </p:nvCxnSpPr>
        <p:spPr bwMode="auto">
          <a:xfrm>
            <a:off x="7441292" y="2389409"/>
            <a:ext cx="924984" cy="4516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6675793" y="2112410"/>
            <a:ext cx="1530997" cy="276999"/>
          </a:xfrm>
          <a:prstGeom prst="rect">
            <a:avLst/>
          </a:prstGeom>
          <a:noFill/>
        </p:spPr>
        <p:txBody>
          <a:bodyPr wrap="none" rtlCol="0">
            <a:spAutoFit/>
          </a:bodyPr>
          <a:lstStyle/>
          <a:p>
            <a:r>
              <a:rPr lang="en-GB" sz="1200"/>
              <a:t>LWUs &amp; Beam Pipe</a:t>
            </a:r>
          </a:p>
        </p:txBody>
      </p:sp>
      <p:cxnSp>
        <p:nvCxnSpPr>
          <p:cNvPr id="45" name="Straight Connector 44"/>
          <p:cNvCxnSpPr/>
          <p:nvPr/>
        </p:nvCxnSpPr>
        <p:spPr bwMode="auto">
          <a:xfrm flipH="1" flipV="1">
            <a:off x="971600" y="5117588"/>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flipV="1">
            <a:off x="1835696" y="4839682"/>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H="1" flipV="1">
            <a:off x="2987824" y="4443345"/>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flipH="1" flipV="1">
            <a:off x="5537113" y="3648122"/>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H="1" flipV="1">
            <a:off x="7468795" y="3073585"/>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H="1" flipV="1">
            <a:off x="8509826" y="2631233"/>
            <a:ext cx="141866" cy="8556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2187133" y="3540529"/>
            <a:ext cx="591637" cy="276999"/>
          </a:xfrm>
          <a:prstGeom prst="rect">
            <a:avLst/>
          </a:prstGeom>
          <a:noFill/>
        </p:spPr>
        <p:txBody>
          <a:bodyPr wrap="none" rtlCol="0">
            <a:spAutoFit/>
          </a:bodyPr>
          <a:lstStyle/>
          <a:p>
            <a:r>
              <a:rPr lang="en-GB" sz="1200"/>
              <a:t>LWUs</a:t>
            </a:r>
          </a:p>
        </p:txBody>
      </p:sp>
      <p:sp>
        <p:nvSpPr>
          <p:cNvPr id="37" name="TextBox 36"/>
          <p:cNvSpPr txBox="1"/>
          <p:nvPr/>
        </p:nvSpPr>
        <p:spPr>
          <a:xfrm>
            <a:off x="5584209" y="2555979"/>
            <a:ext cx="1530997" cy="276999"/>
          </a:xfrm>
          <a:prstGeom prst="rect">
            <a:avLst/>
          </a:prstGeom>
          <a:noFill/>
        </p:spPr>
        <p:txBody>
          <a:bodyPr wrap="none" rtlCol="0">
            <a:spAutoFit/>
          </a:bodyPr>
          <a:lstStyle/>
          <a:p>
            <a:r>
              <a:rPr lang="en-GB" sz="1200"/>
              <a:t>LWUs &amp; Beam Pipe</a:t>
            </a:r>
          </a:p>
        </p:txBody>
      </p:sp>
      <p:cxnSp>
        <p:nvCxnSpPr>
          <p:cNvPr id="38" name="Straight Arrow Connector 37"/>
          <p:cNvCxnSpPr/>
          <p:nvPr/>
        </p:nvCxnSpPr>
        <p:spPr bwMode="auto">
          <a:xfrm>
            <a:off x="827584" y="3690903"/>
            <a:ext cx="292098" cy="1504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9" name="TextBox 38"/>
          <p:cNvSpPr txBox="1"/>
          <p:nvPr/>
        </p:nvSpPr>
        <p:spPr>
          <a:xfrm>
            <a:off x="74402" y="3413904"/>
            <a:ext cx="2118337" cy="276999"/>
          </a:xfrm>
          <a:prstGeom prst="rect">
            <a:avLst/>
          </a:prstGeom>
          <a:noFill/>
        </p:spPr>
        <p:txBody>
          <a:bodyPr wrap="none" rtlCol="0">
            <a:spAutoFit/>
          </a:bodyPr>
          <a:lstStyle/>
          <a:p>
            <a:r>
              <a:rPr lang="en-GB" sz="1200"/>
              <a:t>Differential Pumping System</a:t>
            </a:r>
          </a:p>
        </p:txBody>
      </p:sp>
      <p:cxnSp>
        <p:nvCxnSpPr>
          <p:cNvPr id="44" name="Straight Arrow Connector 43"/>
          <p:cNvCxnSpPr/>
          <p:nvPr/>
        </p:nvCxnSpPr>
        <p:spPr bwMode="auto">
          <a:xfrm>
            <a:off x="5303600" y="2103195"/>
            <a:ext cx="292098" cy="1504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TextBox 45"/>
          <p:cNvSpPr txBox="1"/>
          <p:nvPr/>
        </p:nvSpPr>
        <p:spPr>
          <a:xfrm>
            <a:off x="4550418" y="1826196"/>
            <a:ext cx="2118337" cy="276999"/>
          </a:xfrm>
          <a:prstGeom prst="rect">
            <a:avLst/>
          </a:prstGeom>
          <a:noFill/>
        </p:spPr>
        <p:txBody>
          <a:bodyPr wrap="none" rtlCol="0">
            <a:spAutoFit/>
          </a:bodyPr>
          <a:lstStyle/>
          <a:p>
            <a:r>
              <a:rPr lang="en-GB" sz="1200"/>
              <a:t>Differential Pumping System</a:t>
            </a:r>
          </a:p>
        </p:txBody>
      </p:sp>
      <p:cxnSp>
        <p:nvCxnSpPr>
          <p:cNvPr id="47" name="Straight Arrow Connector 46"/>
          <p:cNvCxnSpPr/>
          <p:nvPr/>
        </p:nvCxnSpPr>
        <p:spPr bwMode="auto">
          <a:xfrm>
            <a:off x="8328303" y="2112410"/>
            <a:ext cx="611524" cy="4516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8" name="TextBox 47"/>
          <p:cNvSpPr txBox="1"/>
          <p:nvPr/>
        </p:nvSpPr>
        <p:spPr>
          <a:xfrm>
            <a:off x="7699194" y="1835411"/>
            <a:ext cx="934871" cy="276999"/>
          </a:xfrm>
          <a:prstGeom prst="rect">
            <a:avLst/>
          </a:prstGeom>
          <a:noFill/>
        </p:spPr>
        <p:txBody>
          <a:bodyPr wrap="none" rtlCol="0">
            <a:spAutoFit/>
          </a:bodyPr>
          <a:lstStyle/>
          <a:p>
            <a:r>
              <a:rPr lang="en-GB" sz="1200"/>
              <a:t>Beam Pipe</a:t>
            </a:r>
          </a:p>
        </p:txBody>
      </p:sp>
      <p:sp>
        <p:nvSpPr>
          <p:cNvPr id="3" name="Slide Number Placeholder 2"/>
          <p:cNvSpPr>
            <a:spLocks noGrp="1"/>
          </p:cNvSpPr>
          <p:nvPr>
            <p:ph type="sldNum" sz="quarter" idx="4294967295"/>
          </p:nvPr>
        </p:nvSpPr>
        <p:spPr/>
        <p:txBody>
          <a:bodyPr/>
          <a:lstStyle/>
          <a:p>
            <a:pPr>
              <a:defRPr/>
            </a:pPr>
            <a:fld id="{B1826652-9597-45ED-B522-5F8B70D6A877}" type="slidenum">
              <a:rPr lang="en-US" smtClean="0"/>
              <a:pPr>
                <a:defRPr/>
              </a:pPr>
              <a:t>26</a:t>
            </a:fld>
            <a:endParaRPr lang="en-US"/>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9454163" y="4524308"/>
              <a:ext cx="360" cy="360"/>
            </p14:xfrm>
          </p:contentPart>
        </mc:Choice>
        <mc:Fallback xmlns="">
          <p:pic>
            <p:nvPicPr>
              <p:cNvPr id="5" name="Ink 4"/>
              <p:cNvPicPr/>
              <p:nvPr/>
            </p:nvPicPr>
            <p:blipFill>
              <a:blip r:embed="rId6"/>
              <a:stretch>
                <a:fillRect/>
              </a:stretch>
            </p:blipFill>
            <p:spPr>
              <a:xfrm>
                <a:off x="9442283" y="4512428"/>
                <a:ext cx="24120" cy="24120"/>
              </a:xfrm>
              <a:prstGeom prst="rect">
                <a:avLst/>
              </a:prstGeom>
            </p:spPr>
          </p:pic>
        </mc:Fallback>
      </mc:AlternateContent>
    </p:spTree>
    <p:extLst>
      <p:ext uri="{BB962C8B-B14F-4D97-AF65-F5344CB8AC3E}">
        <p14:creationId xmlns:p14="http://schemas.microsoft.com/office/powerpoint/2010/main" val="1539848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1371600"/>
            <a:ext cx="9015958" cy="33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0" y="3886200"/>
            <a:ext cx="6705600" cy="2757824"/>
          </a:xfrm>
          <a:prstGeom prst="rect">
            <a:avLst/>
          </a:prstGeom>
        </p:spPr>
      </p:pic>
      <p:sp>
        <p:nvSpPr>
          <p:cNvPr id="2" name="Title 1"/>
          <p:cNvSpPr>
            <a:spLocks noGrp="1"/>
          </p:cNvSpPr>
          <p:nvPr>
            <p:ph type="title"/>
          </p:nvPr>
        </p:nvSpPr>
        <p:spPr/>
        <p:txBody>
          <a:bodyPr/>
          <a:lstStyle/>
          <a:p>
            <a:r>
              <a:rPr lang="en-GB"/>
              <a:t>Progress</a:t>
            </a:r>
          </a:p>
        </p:txBody>
      </p:sp>
      <p:sp>
        <p:nvSpPr>
          <p:cNvPr id="3" name="Content Placeholder 2"/>
          <p:cNvSpPr>
            <a:spLocks noGrp="1"/>
          </p:cNvSpPr>
          <p:nvPr>
            <p:ph idx="1"/>
          </p:nvPr>
        </p:nvSpPr>
        <p:spPr>
          <a:xfrm>
            <a:off x="685800" y="1371600"/>
            <a:ext cx="7772400" cy="3800488"/>
          </a:xfrm>
        </p:spPr>
        <p:txBody>
          <a:bodyPr/>
          <a:lstStyle/>
          <a:p>
            <a:r>
              <a:rPr lang="en-GB" dirty="0"/>
              <a:t>Total length to process 480m</a:t>
            </a:r>
          </a:p>
          <a:p>
            <a:r>
              <a:rPr lang="en-GB" dirty="0"/>
              <a:t>Total shipped 204m (42.5%)</a:t>
            </a:r>
          </a:p>
          <a:p>
            <a:pPr marL="0" indent="0">
              <a:buNone/>
            </a:pPr>
            <a:endParaRPr lang="en-GB" dirty="0"/>
          </a:p>
          <a:p>
            <a:pPr marL="0" indent="0">
              <a:buNone/>
            </a:pPr>
            <a:endParaRPr lang="en-GB" dirty="0"/>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0" y="3886200"/>
            <a:ext cx="6709342" cy="2759363"/>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0" y="3893401"/>
            <a:ext cx="6705600" cy="2750623"/>
          </a:xfrm>
          <a:prstGeom prst="rect">
            <a:avLst/>
          </a:prstGeom>
        </p:spPr>
      </p:pic>
    </p:spTree>
    <p:extLst>
      <p:ext uri="{BB962C8B-B14F-4D97-AF65-F5344CB8AC3E}">
        <p14:creationId xmlns:p14="http://schemas.microsoft.com/office/powerpoint/2010/main" val="2825526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Milestones in 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38608553"/>
              </p:ext>
            </p:extLst>
          </p:nvPr>
        </p:nvGraphicFramePr>
        <p:xfrm>
          <a:off x="685800" y="1700808"/>
          <a:ext cx="7414592" cy="3292666"/>
        </p:xfrm>
        <a:graphic>
          <a:graphicData uri="http://schemas.openxmlformats.org/drawingml/2006/table">
            <a:tbl>
              <a:tblPr firstRow="1" firstCol="1" bandRow="1">
                <a:tableStyleId>{5C22544A-7EE6-4342-B048-85BDC9FD1C3A}</a:tableStyleId>
              </a:tblPr>
              <a:tblGrid>
                <a:gridCol w="4534272">
                  <a:extLst>
                    <a:ext uri="{9D8B030D-6E8A-4147-A177-3AD203B41FA5}">
                      <a16:colId xmlns:a16="http://schemas.microsoft.com/office/drawing/2014/main" val="2012521703"/>
                    </a:ext>
                  </a:extLst>
                </a:gridCol>
                <a:gridCol w="2880320">
                  <a:extLst>
                    <a:ext uri="{9D8B030D-6E8A-4147-A177-3AD203B41FA5}">
                      <a16:colId xmlns:a16="http://schemas.microsoft.com/office/drawing/2014/main" val="903938729"/>
                    </a:ext>
                  </a:extLst>
                </a:gridCol>
              </a:tblGrid>
              <a:tr h="325606">
                <a:tc>
                  <a:txBody>
                    <a:bodyPr/>
                    <a:lstStyle/>
                    <a:p>
                      <a:pPr marL="20955" algn="ctr">
                        <a:spcAft>
                          <a:spcPts val="0"/>
                        </a:spcAft>
                      </a:pPr>
                      <a:r>
                        <a:rPr lang="en-GB" sz="1600" dirty="0">
                          <a:solidFill>
                            <a:schemeClr val="tx1"/>
                          </a:solidFill>
                          <a:effectLst/>
                          <a:latin typeface="Calibri" panose="020F0502020204030204" pitchFamily="34" charset="0"/>
                          <a:cs typeface="Calibri" panose="020F0502020204030204" pitchFamily="34" charset="0"/>
                        </a:rPr>
                        <a:t>Deliverables </a:t>
                      </a:r>
                      <a:endPar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3965" marR="53965" marT="0" marB="0">
                    <a:solidFill>
                      <a:schemeClr val="bg1">
                        <a:lumMod val="85000"/>
                      </a:schemeClr>
                    </a:solidFill>
                  </a:tcPr>
                </a:tc>
                <a:tc>
                  <a:txBody>
                    <a:bodyPr/>
                    <a:lstStyle/>
                    <a:p>
                      <a:pPr algn="ctr">
                        <a:spcAft>
                          <a:spcPts val="0"/>
                        </a:spcAft>
                      </a:pPr>
                      <a:r>
                        <a:rPr lang="en-GB" sz="1600" dirty="0">
                          <a:solidFill>
                            <a:schemeClr val="tx1"/>
                          </a:solidFill>
                          <a:effectLst/>
                          <a:latin typeface="Calibri" panose="020F0502020204030204" pitchFamily="34" charset="0"/>
                          <a:cs typeface="Calibri" panose="020F0502020204030204" pitchFamily="34" charset="0"/>
                        </a:rPr>
                        <a:t>Final Delivery Deadline </a:t>
                      </a:r>
                      <a:endPar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3965" marR="53965" marT="0" marB="0" anchor="ctr">
                    <a:solidFill>
                      <a:schemeClr val="bg1">
                        <a:lumMod val="85000"/>
                      </a:schemeClr>
                    </a:solidFill>
                  </a:tcPr>
                </a:tc>
                <a:extLst>
                  <a:ext uri="{0D108BD9-81ED-4DB2-BD59-A6C34878D82A}">
                    <a16:rowId xmlns:a16="http://schemas.microsoft.com/office/drawing/2014/main" val="2914398517"/>
                  </a:ext>
                </a:extLst>
              </a:tr>
              <a:tr h="959371">
                <a:tc>
                  <a:txBody>
                    <a:bodyPr/>
                    <a:lstStyle/>
                    <a:p>
                      <a:pPr algn="l">
                        <a:spcAft>
                          <a:spcPts val="0"/>
                        </a:spcAft>
                      </a:pPr>
                      <a:r>
                        <a:rPr lang="en-US" sz="800" strike="sngStrike" dirty="0">
                          <a:solidFill>
                            <a:sysClr val="windowText" lastClr="000000"/>
                          </a:solidFill>
                          <a:effectLst/>
                        </a:rPr>
                        <a:t>ESS Vacuum Laboratory consisting of (see Chapter 2.1):</a:t>
                      </a:r>
                      <a:endParaRPr lang="en-GB" sz="900" dirty="0">
                        <a:solidFill>
                          <a:sysClr val="windowText" lastClr="000000"/>
                        </a:solidFill>
                        <a:effectLst/>
                      </a:endParaRPr>
                    </a:p>
                    <a:p>
                      <a:pPr marL="342900" lvl="0" indent="-342900" algn="l">
                        <a:spcAft>
                          <a:spcPts val="600"/>
                        </a:spcAft>
                        <a:buFont typeface="Symbol" panose="05050102010706020507" pitchFamily="18" charset="2"/>
                        <a:buChar char=""/>
                      </a:pPr>
                      <a:r>
                        <a:rPr lang="en-GB" sz="800" strike="sngStrike" dirty="0">
                          <a:solidFill>
                            <a:sysClr val="windowText" lastClr="000000"/>
                          </a:solidFill>
                          <a:effectLst/>
                        </a:rPr>
                        <a:t>[PTF] Particle Test Facility</a:t>
                      </a:r>
                      <a:endParaRPr lang="en-GB" sz="800" dirty="0">
                        <a:solidFill>
                          <a:sysClr val="windowText" lastClr="000000"/>
                        </a:solidFill>
                        <a:effectLst/>
                      </a:endParaRPr>
                    </a:p>
                    <a:p>
                      <a:pPr marL="342900" lvl="0" indent="-342900" algn="l">
                        <a:spcAft>
                          <a:spcPts val="600"/>
                        </a:spcAft>
                        <a:buFont typeface="Symbol" panose="05050102010706020507" pitchFamily="18" charset="2"/>
                        <a:buChar char=""/>
                      </a:pPr>
                      <a:r>
                        <a:rPr lang="en-GB" sz="800" strike="sngStrike" dirty="0">
                          <a:solidFill>
                            <a:sysClr val="windowText" lastClr="000000"/>
                          </a:solidFill>
                          <a:effectLst/>
                        </a:rPr>
                        <a:t>[GCF] Gauge Calibration Facility</a:t>
                      </a:r>
                      <a:endParaRPr lang="en-GB" sz="800" dirty="0">
                        <a:solidFill>
                          <a:sysClr val="windowText" lastClr="000000"/>
                        </a:solidFill>
                        <a:effectLst/>
                      </a:endParaRPr>
                    </a:p>
                    <a:p>
                      <a:pPr marL="342900" lvl="0" indent="-342900" algn="l">
                        <a:spcAft>
                          <a:spcPts val="600"/>
                        </a:spcAft>
                        <a:buFont typeface="Symbol" panose="05050102010706020507" pitchFamily="18" charset="2"/>
                        <a:buChar char=""/>
                      </a:pPr>
                      <a:r>
                        <a:rPr lang="en-GB" sz="800" strike="sngStrike" dirty="0">
                          <a:solidFill>
                            <a:sysClr val="windowText" lastClr="000000"/>
                          </a:solidFill>
                          <a:effectLst/>
                        </a:rPr>
                        <a:t>[OGF] Outgassing Facility</a:t>
                      </a:r>
                      <a:endParaRPr lang="en-GB" sz="800" dirty="0">
                        <a:solidFill>
                          <a:sysClr val="windowText" lastClr="000000"/>
                        </a:solidFill>
                        <a:effectLst/>
                      </a:endParaRPr>
                    </a:p>
                    <a:p>
                      <a:pPr marL="342900" lvl="0" indent="-342900" algn="l">
                        <a:spcAft>
                          <a:spcPts val="600"/>
                        </a:spcAft>
                        <a:buFont typeface="Symbol" panose="05050102010706020507" pitchFamily="18" charset="2"/>
                        <a:buChar char=""/>
                      </a:pPr>
                      <a:r>
                        <a:rPr lang="en-GB" sz="800" strike="sngStrike" dirty="0">
                          <a:solidFill>
                            <a:sysClr val="windowText" lastClr="000000"/>
                          </a:solidFill>
                          <a:effectLst/>
                        </a:rPr>
                        <a:t>[VIF] Vacuum Integration Facility</a:t>
                      </a:r>
                      <a:endParaRPr lang="en-GB" sz="800" dirty="0">
                        <a:solidFill>
                          <a:sysClr val="windowText" lastClr="000000"/>
                        </a:solidFill>
                        <a:effectLst/>
                      </a:endParaRPr>
                    </a:p>
                    <a:p>
                      <a:pPr marL="342900" lvl="0" indent="-342900" algn="l">
                        <a:spcAft>
                          <a:spcPts val="600"/>
                        </a:spcAft>
                        <a:buFont typeface="Symbol" panose="05050102010706020507" pitchFamily="18" charset="2"/>
                        <a:buChar char=""/>
                      </a:pPr>
                      <a:r>
                        <a:rPr lang="en-GB" sz="800" strike="sngStrike" dirty="0">
                          <a:solidFill>
                            <a:sysClr val="windowText" lastClr="000000"/>
                          </a:solidFill>
                          <a:effectLst/>
                        </a:rPr>
                        <a:t>technical data as specified in [PTF], [GCF], [OGF], [VIF] </a:t>
                      </a:r>
                      <a:endParaRPr lang="en-GB" sz="800" dirty="0">
                        <a:solidFill>
                          <a:sysClr val="windowText" lastClr="000000"/>
                        </a:solidFill>
                        <a:effectLst/>
                        <a:latin typeface="Times New Roman" panose="02020603050405020304" pitchFamily="18" charset="0"/>
                      </a:endParaRPr>
                    </a:p>
                  </a:txBody>
                  <a:tcPr marL="53965" marR="53965" marT="0" marB="0" anchor="ctr"/>
                </a:tc>
                <a:tc>
                  <a:txBody>
                    <a:bodyPr/>
                    <a:lstStyle/>
                    <a:p>
                      <a:pPr algn="ctr">
                        <a:spcAft>
                          <a:spcPts val="600"/>
                        </a:spcAft>
                      </a:pPr>
                      <a:r>
                        <a:rPr lang="en-US" sz="800" strike="sngStrike">
                          <a:effectLst/>
                        </a:rPr>
                        <a:t>01 July 2015</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1679787613"/>
                  </a:ext>
                </a:extLst>
              </a:tr>
              <a:tr h="137910">
                <a:tc>
                  <a:txBody>
                    <a:bodyPr/>
                    <a:lstStyle/>
                    <a:p>
                      <a:pPr algn="l">
                        <a:spcAft>
                          <a:spcPts val="600"/>
                        </a:spcAft>
                      </a:pPr>
                      <a:r>
                        <a:rPr lang="en-US" sz="800" strike="sngStrike">
                          <a:solidFill>
                            <a:sysClr val="windowText" lastClr="000000"/>
                          </a:solidFill>
                          <a:effectLst/>
                        </a:rPr>
                        <a:t>Relevant Technical data package for PDR.  See 4.4.2.1</a:t>
                      </a:r>
                      <a:endParaRPr lang="en-GB" sz="90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strike="sngStrike">
                          <a:effectLst/>
                        </a:rPr>
                        <a:t>2015 (Pre-PDR)</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037001800"/>
                  </a:ext>
                </a:extLst>
              </a:tr>
              <a:tr h="137910">
                <a:tc>
                  <a:txBody>
                    <a:bodyPr/>
                    <a:lstStyle/>
                    <a:p>
                      <a:pPr algn="l">
                        <a:spcAft>
                          <a:spcPts val="600"/>
                        </a:spcAft>
                      </a:pPr>
                      <a:r>
                        <a:rPr lang="en-US" sz="800" strike="sngStrike" dirty="0" err="1">
                          <a:solidFill>
                            <a:sysClr val="windowText" lastClr="000000"/>
                          </a:solidFill>
                          <a:effectLst/>
                        </a:rPr>
                        <a:t>Qty</a:t>
                      </a:r>
                      <a:r>
                        <a:rPr lang="en-US" sz="800" strike="sngStrike" dirty="0">
                          <a:solidFill>
                            <a:sysClr val="windowText" lastClr="000000"/>
                          </a:solidFill>
                          <a:effectLst/>
                        </a:rPr>
                        <a:t> 3 x Dummy Test Chambers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strike="sngStrike">
                          <a:effectLst/>
                        </a:rPr>
                        <a:t>March 2016</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787537932"/>
                  </a:ext>
                </a:extLst>
              </a:tr>
              <a:tr h="137910">
                <a:tc>
                  <a:txBody>
                    <a:bodyPr/>
                    <a:lstStyle/>
                    <a:p>
                      <a:pPr algn="l">
                        <a:spcAft>
                          <a:spcPts val="600"/>
                        </a:spcAft>
                      </a:pPr>
                      <a:r>
                        <a:rPr lang="en-US" sz="800" strike="sngStrike">
                          <a:solidFill>
                            <a:sysClr val="windowText" lastClr="000000"/>
                          </a:solidFill>
                          <a:effectLst/>
                        </a:rPr>
                        <a:t>Qty 1 x 1</a:t>
                      </a:r>
                      <a:r>
                        <a:rPr lang="en-US" sz="800" strike="sngStrike" baseline="30000">
                          <a:solidFill>
                            <a:sysClr val="windowText" lastClr="000000"/>
                          </a:solidFill>
                          <a:effectLst/>
                        </a:rPr>
                        <a:t>st</a:t>
                      </a:r>
                      <a:r>
                        <a:rPr lang="en-US" sz="800" strike="sngStrike">
                          <a:solidFill>
                            <a:sysClr val="windowText" lastClr="000000"/>
                          </a:solidFill>
                          <a:effectLst/>
                        </a:rPr>
                        <a:t> Prototype</a:t>
                      </a:r>
                      <a:endParaRPr lang="en-GB" sz="90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strike="sngStrike">
                          <a:effectLst/>
                        </a:rPr>
                        <a:t>June 2016</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300892350"/>
                  </a:ext>
                </a:extLst>
              </a:tr>
              <a:tr h="137910">
                <a:tc>
                  <a:txBody>
                    <a:bodyPr/>
                    <a:lstStyle/>
                    <a:p>
                      <a:pPr algn="l">
                        <a:spcAft>
                          <a:spcPts val="600"/>
                        </a:spcAft>
                      </a:pPr>
                      <a:r>
                        <a:rPr lang="en-US" sz="800" strike="sngStrike" dirty="0" err="1">
                          <a:solidFill>
                            <a:sysClr val="windowText" lastClr="000000"/>
                          </a:solidFill>
                          <a:effectLst/>
                        </a:rPr>
                        <a:t>Qty</a:t>
                      </a:r>
                      <a:r>
                        <a:rPr lang="en-US" sz="800" strike="sngStrike" dirty="0">
                          <a:solidFill>
                            <a:sysClr val="windowText" lastClr="000000"/>
                          </a:solidFill>
                          <a:effectLst/>
                        </a:rPr>
                        <a:t> 1 x 2</a:t>
                      </a:r>
                      <a:r>
                        <a:rPr lang="en-US" sz="800" strike="sngStrike" baseline="30000" dirty="0">
                          <a:solidFill>
                            <a:sysClr val="windowText" lastClr="000000"/>
                          </a:solidFill>
                          <a:effectLst/>
                        </a:rPr>
                        <a:t>nd</a:t>
                      </a:r>
                      <a:r>
                        <a:rPr lang="en-US" sz="800" strike="sngStrike" dirty="0">
                          <a:solidFill>
                            <a:sysClr val="windowText" lastClr="000000"/>
                          </a:solidFill>
                          <a:effectLst/>
                        </a:rPr>
                        <a:t> Prototype</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strike="sngStrike">
                          <a:effectLst/>
                        </a:rPr>
                        <a:t>August 2016</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03784274"/>
                  </a:ext>
                </a:extLst>
              </a:tr>
              <a:tr h="137910">
                <a:tc>
                  <a:txBody>
                    <a:bodyPr/>
                    <a:lstStyle/>
                    <a:p>
                      <a:pPr algn="l">
                        <a:spcAft>
                          <a:spcPts val="600"/>
                        </a:spcAft>
                      </a:pPr>
                      <a:r>
                        <a:rPr lang="en-US" sz="800" strike="sngStrike" dirty="0">
                          <a:solidFill>
                            <a:sysClr val="windowText" lastClr="000000"/>
                          </a:solidFill>
                          <a:effectLst/>
                        </a:rPr>
                        <a:t>Technical data package as specified for  1</a:t>
                      </a:r>
                      <a:r>
                        <a:rPr lang="en-US" sz="800" strike="sngStrike" baseline="30000" dirty="0">
                          <a:solidFill>
                            <a:sysClr val="windowText" lastClr="000000"/>
                          </a:solidFill>
                          <a:effectLst/>
                        </a:rPr>
                        <a:t>st</a:t>
                      </a:r>
                      <a:r>
                        <a:rPr lang="en-US" sz="800" strike="sngStrike" dirty="0">
                          <a:solidFill>
                            <a:sysClr val="windowText" lastClr="000000"/>
                          </a:solidFill>
                          <a:effectLst/>
                        </a:rPr>
                        <a:t> CDR.  See 4.4.2.2</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strike="sngStrike">
                          <a:effectLst/>
                        </a:rPr>
                        <a:t>CDR, </a:t>
                      </a:r>
                      <a:r>
                        <a:rPr lang="en-GB" sz="800" strike="sngStrike">
                          <a:effectLst/>
                        </a:rPr>
                        <a:t>June 2016</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326082304"/>
                  </a:ext>
                </a:extLst>
              </a:tr>
              <a:tr h="137910">
                <a:tc>
                  <a:txBody>
                    <a:bodyPr/>
                    <a:lstStyle/>
                    <a:p>
                      <a:pPr algn="l">
                        <a:spcAft>
                          <a:spcPts val="600"/>
                        </a:spcAft>
                      </a:pPr>
                      <a:r>
                        <a:rPr lang="en-US" sz="800" dirty="0">
                          <a:solidFill>
                            <a:sysClr val="windowText" lastClr="000000"/>
                          </a:solidFill>
                          <a:effectLst/>
                        </a:rPr>
                        <a:t>Technical data package as specified for  2st CDR.  See 4.4.2.2</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CDR, July 2018</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394637893"/>
                  </a:ext>
                </a:extLst>
              </a:tr>
              <a:tr h="137910">
                <a:tc>
                  <a:txBody>
                    <a:bodyPr/>
                    <a:lstStyle/>
                    <a:p>
                      <a:pPr algn="l">
                        <a:spcAft>
                          <a:spcPts val="600"/>
                        </a:spcAft>
                      </a:pPr>
                      <a:r>
                        <a:rPr lang="en-US" sz="800" dirty="0" err="1">
                          <a:solidFill>
                            <a:sysClr val="windowText" lastClr="000000"/>
                          </a:solidFill>
                          <a:effectLst/>
                        </a:rPr>
                        <a:t>Qty</a:t>
                      </a:r>
                      <a:r>
                        <a:rPr lang="en-US" sz="800" dirty="0">
                          <a:solidFill>
                            <a:sysClr val="windowText" lastClr="000000"/>
                          </a:solidFill>
                          <a:effectLst/>
                        </a:rPr>
                        <a:t> 3 x Mobile Clean Rooms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July 2018</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696443432"/>
                  </a:ext>
                </a:extLst>
              </a:tr>
              <a:tr h="137910">
                <a:tc>
                  <a:txBody>
                    <a:bodyPr/>
                    <a:lstStyle/>
                    <a:p>
                      <a:pPr algn="l">
                        <a:spcAft>
                          <a:spcPts val="600"/>
                        </a:spcAft>
                      </a:pPr>
                      <a:r>
                        <a:rPr lang="en-US" sz="800" dirty="0" err="1">
                          <a:solidFill>
                            <a:sysClr val="windowText" lastClr="000000"/>
                          </a:solidFill>
                          <a:effectLst/>
                        </a:rPr>
                        <a:t>Qty</a:t>
                      </a:r>
                      <a:r>
                        <a:rPr lang="en-US" sz="800" dirty="0">
                          <a:solidFill>
                            <a:sysClr val="windowText" lastClr="000000"/>
                          </a:solidFill>
                          <a:effectLst/>
                        </a:rPr>
                        <a:t> 57 x Beam Pipe Units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July 2019</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475501083"/>
                  </a:ext>
                </a:extLst>
              </a:tr>
              <a:tr h="137910">
                <a:tc>
                  <a:txBody>
                    <a:bodyPr/>
                    <a:lstStyle/>
                    <a:p>
                      <a:pPr algn="l">
                        <a:spcAft>
                          <a:spcPts val="600"/>
                        </a:spcAft>
                      </a:pPr>
                      <a:r>
                        <a:rPr lang="en-US" sz="800" dirty="0" err="1">
                          <a:solidFill>
                            <a:sysClr val="windowText" lastClr="000000"/>
                          </a:solidFill>
                          <a:effectLst/>
                        </a:rPr>
                        <a:t>Qty</a:t>
                      </a:r>
                      <a:r>
                        <a:rPr lang="en-US" sz="800" dirty="0">
                          <a:solidFill>
                            <a:sysClr val="windowText" lastClr="000000"/>
                          </a:solidFill>
                          <a:effectLst/>
                        </a:rPr>
                        <a:t> 71 x LWUs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April 2020</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910705019"/>
                  </a:ext>
                </a:extLst>
              </a:tr>
              <a:tr h="137910">
                <a:tc>
                  <a:txBody>
                    <a:bodyPr/>
                    <a:lstStyle/>
                    <a:p>
                      <a:pPr algn="l">
                        <a:spcAft>
                          <a:spcPts val="600"/>
                        </a:spcAft>
                      </a:pPr>
                      <a:r>
                        <a:rPr lang="en-US" sz="800" dirty="0" err="1">
                          <a:solidFill>
                            <a:sysClr val="windowText" lastClr="000000"/>
                          </a:solidFill>
                          <a:effectLst/>
                        </a:rPr>
                        <a:t>Qty</a:t>
                      </a:r>
                      <a:r>
                        <a:rPr lang="en-US" sz="800" dirty="0">
                          <a:solidFill>
                            <a:sysClr val="windowText" lastClr="000000"/>
                          </a:solidFill>
                          <a:effectLst/>
                        </a:rPr>
                        <a:t> 2 x Differential Pumping Systems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April 2020</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03330136"/>
                  </a:ext>
                </a:extLst>
              </a:tr>
              <a:tr h="137910">
                <a:tc>
                  <a:txBody>
                    <a:bodyPr/>
                    <a:lstStyle/>
                    <a:p>
                      <a:pPr algn="l">
                        <a:spcAft>
                          <a:spcPts val="600"/>
                        </a:spcAft>
                      </a:pPr>
                      <a:r>
                        <a:rPr lang="en-US" sz="800" dirty="0" err="1">
                          <a:solidFill>
                            <a:sysClr val="windowText" lastClr="000000"/>
                          </a:solidFill>
                          <a:effectLst/>
                        </a:rPr>
                        <a:t>Qty</a:t>
                      </a:r>
                      <a:r>
                        <a:rPr lang="en-US" sz="800" dirty="0">
                          <a:solidFill>
                            <a:sysClr val="windowText" lastClr="000000"/>
                          </a:solidFill>
                          <a:effectLst/>
                        </a:rPr>
                        <a:t> 2 x Dipole Chambers</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April 2020</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635356760"/>
                  </a:ext>
                </a:extLst>
              </a:tr>
              <a:tr h="137910">
                <a:tc>
                  <a:txBody>
                    <a:bodyPr/>
                    <a:lstStyle/>
                    <a:p>
                      <a:pPr algn="l">
                        <a:spcAft>
                          <a:spcPts val="600"/>
                        </a:spcAft>
                      </a:pPr>
                      <a:r>
                        <a:rPr lang="en-US" sz="800" dirty="0">
                          <a:solidFill>
                            <a:sysClr val="windowText" lastClr="000000"/>
                          </a:solidFill>
                          <a:effectLst/>
                        </a:rPr>
                        <a:t>Technical data package as specified for SAR.  See 4.4.3.2.</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a:effectLst/>
                        </a:rPr>
                        <a:t>SAR, minus 5 weeks</a:t>
                      </a:r>
                      <a:endParaRPr lang="en-GB" sz="90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2028594744"/>
                  </a:ext>
                </a:extLst>
              </a:tr>
              <a:tr h="137910">
                <a:tc>
                  <a:txBody>
                    <a:bodyPr/>
                    <a:lstStyle/>
                    <a:p>
                      <a:pPr algn="l">
                        <a:spcAft>
                          <a:spcPts val="600"/>
                        </a:spcAft>
                      </a:pPr>
                      <a:r>
                        <a:rPr lang="en-US" sz="800" dirty="0">
                          <a:solidFill>
                            <a:sysClr val="windowText" lastClr="000000"/>
                          </a:solidFill>
                          <a:effectLst/>
                        </a:rPr>
                        <a:t>Delivery of Final Report and documentation package for Supply. See 4.4.5 and 4.4.6</a:t>
                      </a:r>
                      <a:endParaRPr lang="en-GB" sz="900"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dirty="0">
                          <a:effectLst/>
                        </a:rPr>
                        <a:t>31 December 2020</a:t>
                      </a:r>
                      <a:endParaRPr lang="en-GB" sz="900" dirty="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04446534"/>
                  </a:ext>
                </a:extLst>
              </a:tr>
              <a:tr h="137910">
                <a:tc>
                  <a:txBody>
                    <a:bodyPr/>
                    <a:lstStyle/>
                    <a:p>
                      <a:pPr algn="l">
                        <a:spcAft>
                          <a:spcPts val="600"/>
                        </a:spcAft>
                      </a:pPr>
                      <a:r>
                        <a:rPr lang="en-US" sz="800" b="1" dirty="0">
                          <a:solidFill>
                            <a:sysClr val="windowText" lastClr="000000"/>
                          </a:solidFill>
                          <a:effectLst/>
                        </a:rPr>
                        <a:t>Vacuum Technician Support during installation at STFC site.  See 4.1.2.1.6</a:t>
                      </a:r>
                      <a:endParaRPr lang="en-GB" sz="900" b="1" dirty="0">
                        <a:solidFill>
                          <a:sysClr val="windowText" lastClr="000000"/>
                        </a:solidFill>
                        <a:effectLst/>
                        <a:latin typeface="Calibri" panose="020F0502020204030204" pitchFamily="34" charset="0"/>
                        <a:ea typeface="Calibri" panose="020F0502020204030204" pitchFamily="34" charset="0"/>
                      </a:endParaRPr>
                    </a:p>
                  </a:txBody>
                  <a:tcPr marL="53965" marR="53965" marT="0" marB="0" anchor="ctr"/>
                </a:tc>
                <a:tc>
                  <a:txBody>
                    <a:bodyPr/>
                    <a:lstStyle/>
                    <a:p>
                      <a:pPr algn="ctr">
                        <a:spcAft>
                          <a:spcPts val="600"/>
                        </a:spcAft>
                      </a:pPr>
                      <a:r>
                        <a:rPr lang="en-US" sz="800" b="1" dirty="0">
                          <a:effectLst/>
                        </a:rPr>
                        <a:t>2018-2019, dates to be agreed</a:t>
                      </a:r>
                      <a:endParaRPr lang="en-GB" sz="900" b="1" dirty="0">
                        <a:effectLst/>
                        <a:latin typeface="Calibri" panose="020F0502020204030204" pitchFamily="34" charset="0"/>
                        <a:ea typeface="Calibri" panose="020F0502020204030204" pitchFamily="34" charset="0"/>
                      </a:endParaRPr>
                    </a:p>
                  </a:txBody>
                  <a:tcPr marL="53965" marR="53965" marT="0" marB="0" anchor="ctr"/>
                </a:tc>
                <a:extLst>
                  <a:ext uri="{0D108BD9-81ED-4DB2-BD59-A6C34878D82A}">
                    <a16:rowId xmlns:a16="http://schemas.microsoft.com/office/drawing/2014/main" val="3757984446"/>
                  </a:ext>
                </a:extLst>
              </a:tr>
            </a:tbl>
          </a:graphicData>
        </a:graphic>
      </p:graphicFrame>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28</a:t>
            </a:fld>
            <a:endParaRPr lang="en-US"/>
          </a:p>
        </p:txBody>
      </p:sp>
    </p:spTree>
    <p:extLst>
      <p:ext uri="{BB962C8B-B14F-4D97-AF65-F5344CB8AC3E}">
        <p14:creationId xmlns:p14="http://schemas.microsoft.com/office/powerpoint/2010/main" val="322517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ESS visit</a:t>
            </a:r>
          </a:p>
        </p:txBody>
      </p:sp>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80053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tfc.ac.uk/stfc/cache/file/8B2B4471-43D7-4854-B446FB5ED243C46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STFC, Daresbury Laboratory</a:t>
            </a:r>
          </a:p>
        </p:txBody>
      </p:sp>
      <p:pic>
        <p:nvPicPr>
          <p:cNvPr id="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0"/>
            <a:ext cx="7092280" cy="150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257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ESS Visit - Deliverable</a:t>
            </a:r>
          </a:p>
        </p:txBody>
      </p:sp>
      <p:sp>
        <p:nvSpPr>
          <p:cNvPr id="3" name="Content Placeholder 2"/>
          <p:cNvSpPr>
            <a:spLocks noGrp="1"/>
          </p:cNvSpPr>
          <p:nvPr>
            <p:ph idx="1"/>
          </p:nvPr>
        </p:nvSpPr>
        <p:spPr>
          <a:xfrm>
            <a:off x="611560" y="1557338"/>
            <a:ext cx="7846640" cy="4103910"/>
          </a:xfrm>
        </p:spPr>
        <p:txBody>
          <a:bodyPr/>
          <a:lstStyle/>
          <a:p>
            <a:r>
              <a:rPr lang="en-GB" dirty="0"/>
              <a:t>Extremely productive three weeks:</a:t>
            </a:r>
          </a:p>
          <a:p>
            <a:pPr lvl="1"/>
            <a:r>
              <a:rPr lang="en-GB" dirty="0"/>
              <a:t>Design reviews</a:t>
            </a:r>
          </a:p>
          <a:p>
            <a:pPr lvl="1"/>
            <a:r>
              <a:rPr lang="en-GB" dirty="0"/>
              <a:t>Mobile Cleanroom sign off</a:t>
            </a:r>
          </a:p>
          <a:p>
            <a:pPr lvl="1"/>
            <a:r>
              <a:rPr lang="en-GB" dirty="0"/>
              <a:t>Vacuum assembly work</a:t>
            </a:r>
          </a:p>
          <a:p>
            <a:pPr lvl="1"/>
            <a:r>
              <a:rPr lang="en-GB" dirty="0"/>
              <a:t>Mechanical Assembly work</a:t>
            </a:r>
          </a:p>
          <a:p>
            <a:pPr lvl="1"/>
            <a:r>
              <a:rPr lang="en-GB" dirty="0"/>
              <a:t>Cleanroom operation</a:t>
            </a:r>
          </a:p>
          <a:p>
            <a:pPr lvl="1"/>
            <a:r>
              <a:rPr lang="en-GB" dirty="0"/>
              <a:t>Flange assembly discussions</a:t>
            </a:r>
          </a:p>
          <a:p>
            <a:pPr lvl="1"/>
            <a:r>
              <a:rPr lang="en-GB" dirty="0"/>
              <a:t>Plus some rather enjoyable social events</a:t>
            </a:r>
          </a:p>
          <a:p>
            <a:pPr lvl="1"/>
            <a:endParaRPr lang="en-GB" dirty="0"/>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30</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7716" y="1609728"/>
            <a:ext cx="2600787" cy="3475456"/>
          </a:xfrm>
          <a:prstGeom prst="rect">
            <a:avLst/>
          </a:prstGeom>
        </p:spPr>
      </p:pic>
    </p:spTree>
    <p:extLst>
      <p:ext uri="{BB962C8B-B14F-4D97-AF65-F5344CB8AC3E}">
        <p14:creationId xmlns:p14="http://schemas.microsoft.com/office/powerpoint/2010/main" val="90450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512" y="-27384"/>
            <a:ext cx="9217024" cy="6912768"/>
          </a:xfrm>
          <a:effectLst>
            <a:innerShdw blurRad="635000" dist="1270000" dir="5400000">
              <a:prstClr val="black">
                <a:alpha val="50000"/>
              </a:prstClr>
            </a:innerShdw>
          </a:effectLst>
        </p:spPr>
      </p:pic>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31</a:t>
            </a:fld>
            <a:endParaRPr lang="en-US"/>
          </a:p>
        </p:txBody>
      </p:sp>
      <p:sp>
        <p:nvSpPr>
          <p:cNvPr id="6" name="TextBox 5"/>
          <p:cNvSpPr txBox="1"/>
          <p:nvPr/>
        </p:nvSpPr>
        <p:spPr>
          <a:xfrm>
            <a:off x="2612457" y="5936159"/>
            <a:ext cx="3919086"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ESS Visit to STFC</a:t>
            </a:r>
          </a:p>
        </p:txBody>
      </p:sp>
    </p:spTree>
    <p:extLst>
      <p:ext uri="{BB962C8B-B14F-4D97-AF65-F5344CB8AC3E}">
        <p14:creationId xmlns:p14="http://schemas.microsoft.com/office/powerpoint/2010/main" val="298414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32</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433048" cy="6858000"/>
          </a:xfrm>
          <a:prstGeom prst="rect">
            <a:avLst/>
          </a:prstGeom>
          <a:effectLst>
            <a:innerShdw blurRad="635000" dist="1270000" dir="5400000">
              <a:prstClr val="black">
                <a:alpha val="50000"/>
              </a:prstClr>
            </a:innerShdw>
          </a:effectLst>
        </p:spPr>
      </p:pic>
      <p:sp>
        <p:nvSpPr>
          <p:cNvPr id="6" name="TextBox 5"/>
          <p:cNvSpPr txBox="1"/>
          <p:nvPr/>
        </p:nvSpPr>
        <p:spPr>
          <a:xfrm>
            <a:off x="0" y="6072485"/>
            <a:ext cx="9125832" cy="707886"/>
          </a:xfrm>
          <a:prstGeom prst="rect">
            <a:avLst/>
          </a:prstGeom>
          <a:noFill/>
        </p:spPr>
        <p:txBody>
          <a:bodyPr wrap="none" rtlCol="0">
            <a:spAutoFit/>
          </a:bodyPr>
          <a:lstStyle/>
          <a:p>
            <a:r>
              <a:rPr lang="en-GB" sz="4000" dirty="0">
                <a:solidFill>
                  <a:schemeClr val="bg1"/>
                </a:solidFill>
                <a:latin typeface="Calibri" panose="020F0502020204030204" pitchFamily="34" charset="0"/>
                <a:cs typeface="Calibri" panose="020F0502020204030204" pitchFamily="34" charset="0"/>
              </a:rPr>
              <a:t>ESS Vacuum Group in the STFC Cleanrooms</a:t>
            </a:r>
          </a:p>
        </p:txBody>
      </p:sp>
    </p:spTree>
    <p:extLst>
      <p:ext uri="{BB962C8B-B14F-4D97-AF65-F5344CB8AC3E}">
        <p14:creationId xmlns:p14="http://schemas.microsoft.com/office/powerpoint/2010/main" val="17476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33</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45016" cy="6858000"/>
          </a:xfrm>
          <a:prstGeom prst="rect">
            <a:avLst/>
          </a:prstGeom>
          <a:effectLst>
            <a:innerShdw blurRad="635000" dist="1270000" dir="5400000">
              <a:prstClr val="black">
                <a:alpha val="50000"/>
              </a:prstClr>
            </a:innerShdw>
          </a:effectLst>
        </p:spPr>
      </p:pic>
      <p:sp>
        <p:nvSpPr>
          <p:cNvPr id="7" name="TextBox 6"/>
          <p:cNvSpPr txBox="1"/>
          <p:nvPr/>
        </p:nvSpPr>
        <p:spPr>
          <a:xfrm>
            <a:off x="9084" y="6072485"/>
            <a:ext cx="8888715" cy="707886"/>
          </a:xfrm>
          <a:prstGeom prst="rect">
            <a:avLst/>
          </a:prstGeom>
          <a:noFill/>
        </p:spPr>
        <p:txBody>
          <a:bodyPr wrap="none" rtlCol="0">
            <a:spAutoFit/>
          </a:bodyPr>
          <a:lstStyle/>
          <a:p>
            <a:r>
              <a:rPr lang="en-GB" sz="4000" dirty="0">
                <a:solidFill>
                  <a:schemeClr val="bg1"/>
                </a:solidFill>
                <a:latin typeface="Calibri" panose="020F0502020204030204" pitchFamily="34" charset="0"/>
                <a:cs typeface="Calibri" panose="020F0502020204030204" pitchFamily="34" charset="0"/>
              </a:rPr>
              <a:t>Vacuum Group in the clean assembly area</a:t>
            </a:r>
          </a:p>
        </p:txBody>
      </p:sp>
    </p:spTree>
    <p:extLst>
      <p:ext uri="{BB962C8B-B14F-4D97-AF65-F5344CB8AC3E}">
        <p14:creationId xmlns:p14="http://schemas.microsoft.com/office/powerpoint/2010/main" val="1869684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34</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530423" cy="6858000"/>
          </a:xfrm>
          <a:prstGeom prst="rect">
            <a:avLst/>
          </a:prstGeom>
          <a:effectLst>
            <a:innerShdw blurRad="698500" dist="1270000" dir="5400000">
              <a:prstClr val="black">
                <a:alpha val="50000"/>
              </a:prstClr>
            </a:innerShdw>
          </a:effectLst>
        </p:spPr>
      </p:pic>
      <p:sp>
        <p:nvSpPr>
          <p:cNvPr id="6" name="TextBox 5"/>
          <p:cNvSpPr txBox="1"/>
          <p:nvPr/>
        </p:nvSpPr>
        <p:spPr>
          <a:xfrm>
            <a:off x="1300367" y="6072485"/>
            <a:ext cx="6543266" cy="707886"/>
          </a:xfrm>
          <a:prstGeom prst="rect">
            <a:avLst/>
          </a:prstGeom>
          <a:noFill/>
        </p:spPr>
        <p:txBody>
          <a:bodyPr wrap="none" rtlCol="0">
            <a:spAutoFit/>
          </a:bodyPr>
          <a:lstStyle/>
          <a:p>
            <a:r>
              <a:rPr lang="en-GB" sz="4000" dirty="0">
                <a:solidFill>
                  <a:schemeClr val="bg1"/>
                </a:solidFill>
                <a:latin typeface="Calibri" panose="020F0502020204030204" pitchFamily="34" charset="0"/>
                <a:cs typeface="Calibri" panose="020F0502020204030204" pitchFamily="34" charset="0"/>
              </a:rPr>
              <a:t>Vac Lab Processing procedures</a:t>
            </a:r>
          </a:p>
        </p:txBody>
      </p:sp>
    </p:spTree>
    <p:extLst>
      <p:ext uri="{BB962C8B-B14F-4D97-AF65-F5344CB8AC3E}">
        <p14:creationId xmlns:p14="http://schemas.microsoft.com/office/powerpoint/2010/main" val="4252901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35</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343" y="-26416"/>
            <a:ext cx="10232572" cy="6884415"/>
          </a:xfrm>
          <a:prstGeom prst="rect">
            <a:avLst/>
          </a:prstGeom>
          <a:effectLst>
            <a:innerShdw blurRad="635000" dist="1270000" dir="5400000">
              <a:prstClr val="black">
                <a:alpha val="50000"/>
              </a:prstClr>
            </a:innerShdw>
          </a:effectLst>
        </p:spPr>
      </p:pic>
      <p:sp>
        <p:nvSpPr>
          <p:cNvPr id="6" name="TextBox 5"/>
          <p:cNvSpPr txBox="1"/>
          <p:nvPr/>
        </p:nvSpPr>
        <p:spPr>
          <a:xfrm>
            <a:off x="1719809" y="6072485"/>
            <a:ext cx="5704382" cy="707886"/>
          </a:xfrm>
          <a:prstGeom prst="rect">
            <a:avLst/>
          </a:prstGeom>
          <a:noFill/>
        </p:spPr>
        <p:txBody>
          <a:bodyPr wrap="none" rtlCol="0">
            <a:spAutoFit/>
          </a:bodyPr>
          <a:lstStyle/>
          <a:p>
            <a:r>
              <a:rPr lang="en-GB" sz="4000" dirty="0">
                <a:solidFill>
                  <a:schemeClr val="bg1"/>
                </a:solidFill>
                <a:latin typeface="Calibri" panose="020F0502020204030204" pitchFamily="34" charset="0"/>
                <a:cs typeface="Calibri" panose="020F0502020204030204" pitchFamily="34" charset="0"/>
              </a:rPr>
              <a:t>ETC LWU Mechanical Build</a:t>
            </a:r>
          </a:p>
        </p:txBody>
      </p:sp>
    </p:spTree>
    <p:extLst>
      <p:ext uri="{BB962C8B-B14F-4D97-AF65-F5344CB8AC3E}">
        <p14:creationId xmlns:p14="http://schemas.microsoft.com/office/powerpoint/2010/main" val="2150772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15sec 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6858001"/>
          </a:xfrm>
        </p:spPr>
      </p:pic>
    </p:spTree>
    <p:extLst>
      <p:ext uri="{BB962C8B-B14F-4D97-AF65-F5344CB8AC3E}">
        <p14:creationId xmlns:p14="http://schemas.microsoft.com/office/powerpoint/2010/main" val="2332581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37</a:t>
            </a:fld>
            <a:endParaRPr lang="en-US"/>
          </a:p>
        </p:txBody>
      </p:sp>
      <p:pic>
        <p:nvPicPr>
          <p:cNvPr id="1026" name="Picture 2" descr="https://lh3.googleusercontent.com/ZhwVuYrUQxL6Nncc2rW7ipsU15dbQ_65bGPla1Mq_5cndqI0HlxKzgCbES8lmgK_sAfJjFyezls4S8fJXligGCC7AaBZfz1x7dKNc7Ar1NaBAaUk7a_DK1u_Vel4cvZ0ZoEd0Lq9txzYglgZMkAEppRVxE5WjgkOPKxISSYHAnULbOJ5GsEspigKHZ3oasjsBWiE6dAxtnzNDIq37sr-Fu_oIRjXlkJSGzsfdHl-XrhPCaNgMFzYoIRa1_ixj6j0tGNOyl5R4rcA5HAkyAbY-uR_cXUH1raj5PQxuH8pIMBCnn00PaKkulxZj1g6JnBsKqIa3oZ9RRctSewVcWGpVQDR7VWBhgec962sipBNBpkfO6AFO6tm9r3UyJ1rBRFaL6EPXZox5HiUGw3Omuqy0HQXJgm3JqMGKYct3bcQ3Mt8b2T2bN2m7KpokHpQxbrA8ZWL6c9jPaS1BN3Mvv-cYl8BMGw9fJ3fTGkcuKV_sOL3vU-PXZrJGfs-WzheSqLq6aBkDbqL1AAqyh73EYKphmL9IPb-obYiR4iAcoGX5vZ6gl1pm2qnzfa7YdSMeUl2cSjYSVIappTOnalEWzxE-vLeNxZ2NVrivNHkSlVZT0us2OO8rwBtY4B0KEyE21FF=w1302-h976-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27384"/>
            <a:ext cx="9217024"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9552" y="22858"/>
            <a:ext cx="8189934"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Sampled the Great British Weather</a:t>
            </a:r>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5800" y="1102816"/>
            <a:ext cx="1368152" cy="1368152"/>
          </a:xfrm>
          <a:prstGeom prst="rect">
            <a:avLst/>
          </a:prstGeom>
        </p:spPr>
      </p:pic>
    </p:spTree>
    <p:extLst>
      <p:ext uri="{BB962C8B-B14F-4D97-AF65-F5344CB8AC3E}">
        <p14:creationId xmlns:p14="http://schemas.microsoft.com/office/powerpoint/2010/main" val="3429015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22E2B6A1-B053-4907-A331-EF46F075529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6474"/>
            <a:ext cx="9144000" cy="6531099"/>
          </a:xfrm>
          <a:effectLst>
            <a:innerShdw blurRad="63500" dist="1320800" dir="16200000">
              <a:prstClr val="black">
                <a:alpha val="50000"/>
              </a:prstClr>
            </a:innerShdw>
          </a:effectLst>
        </p:spPr>
      </p:pic>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38</a:t>
            </a:fld>
            <a:endParaRPr lang="en-US"/>
          </a:p>
        </p:txBody>
      </p:sp>
      <p:sp>
        <p:nvSpPr>
          <p:cNvPr id="6" name="TextBox 5"/>
          <p:cNvSpPr txBox="1"/>
          <p:nvPr/>
        </p:nvSpPr>
        <p:spPr>
          <a:xfrm>
            <a:off x="539552" y="22858"/>
            <a:ext cx="8318624"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Knowledge transfer between teams</a:t>
            </a:r>
          </a:p>
        </p:txBody>
      </p:sp>
    </p:spTree>
    <p:extLst>
      <p:ext uri="{BB962C8B-B14F-4D97-AF65-F5344CB8AC3E}">
        <p14:creationId xmlns:p14="http://schemas.microsoft.com/office/powerpoint/2010/main" val="1020779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LWU to cryo-module connection</a:t>
            </a:r>
          </a:p>
        </p:txBody>
      </p:sp>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57695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Project Team</a:t>
            </a:r>
          </a:p>
        </p:txBody>
      </p:sp>
    </p:spTree>
    <p:extLst>
      <p:ext uri="{BB962C8B-B14F-4D97-AF65-F5344CB8AC3E}">
        <p14:creationId xmlns:p14="http://schemas.microsoft.com/office/powerpoint/2010/main" val="1349564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nikolaosgazis\Copy nikolaos.gazis@esss.se\Photos_bACK_uP\20160208_STATUS\20160208_SPK_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7384"/>
            <a:ext cx="9193194" cy="6840760"/>
          </a:xfrm>
          <a:prstGeom prst="rect">
            <a:avLst/>
          </a:prstGeom>
          <a:noFill/>
          <a:effectLst>
            <a:innerShdw blurRad="698500" dist="1270000" dir="54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384"/>
            <a:ext cx="747552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0" y="6813376"/>
            <a:ext cx="9193194" cy="144016"/>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5" name="TextBox 4"/>
          <p:cNvSpPr txBox="1"/>
          <p:nvPr/>
        </p:nvSpPr>
        <p:spPr>
          <a:xfrm>
            <a:off x="261467" y="5823555"/>
            <a:ext cx="8670259"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LWU to Cryo-module bellows connection</a:t>
            </a:r>
          </a:p>
        </p:txBody>
      </p:sp>
    </p:spTree>
    <p:extLst>
      <p:ext uri="{BB962C8B-B14F-4D97-AF65-F5344CB8AC3E}">
        <p14:creationId xmlns:p14="http://schemas.microsoft.com/office/powerpoint/2010/main" val="1732326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innerShdw blurRad="635000" dist="1320800" dir="16200000">
              <a:prstClr val="black">
                <a:alpha val="50000"/>
              </a:prstClr>
            </a:inn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3861048"/>
            <a:ext cx="3744416"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9233" y="196989"/>
            <a:ext cx="8123634"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Using VR to view LWU to Cryo-module</a:t>
            </a:r>
          </a:p>
        </p:txBody>
      </p:sp>
    </p:spTree>
    <p:extLst>
      <p:ext uri="{BB962C8B-B14F-4D97-AF65-F5344CB8AC3E}">
        <p14:creationId xmlns:p14="http://schemas.microsoft.com/office/powerpoint/2010/main" val="2481379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innerShdw blurRad="635000" dist="1320800" dir="16200000">
              <a:prstClr val="black">
                <a:alpha val="50000"/>
              </a:prstClr>
            </a:innerShdw>
          </a:effectLst>
        </p:spPr>
      </p:pic>
      <p:sp>
        <p:nvSpPr>
          <p:cNvPr id="6" name="TextBox 5"/>
          <p:cNvSpPr txBox="1"/>
          <p:nvPr/>
        </p:nvSpPr>
        <p:spPr>
          <a:xfrm>
            <a:off x="529233" y="196989"/>
            <a:ext cx="8123634"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Using VR to view LWU to Cryo-module</a:t>
            </a:r>
          </a:p>
        </p:txBody>
      </p:sp>
    </p:spTree>
    <p:extLst>
      <p:ext uri="{BB962C8B-B14F-4D97-AF65-F5344CB8AC3E}">
        <p14:creationId xmlns:p14="http://schemas.microsoft.com/office/powerpoint/2010/main" val="2894549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innerShdw blurRad="635000" dist="1320800" dir="16200000">
              <a:prstClr val="black">
                <a:alpha val="60000"/>
              </a:prstClr>
            </a:innerShdw>
          </a:effectLst>
        </p:spPr>
      </p:pic>
      <p:sp>
        <p:nvSpPr>
          <p:cNvPr id="6" name="TextBox 5"/>
          <p:cNvSpPr txBox="1"/>
          <p:nvPr/>
        </p:nvSpPr>
        <p:spPr>
          <a:xfrm>
            <a:off x="1356641" y="196989"/>
            <a:ext cx="6468822"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LWU to Cryo-module mock-up</a:t>
            </a:r>
          </a:p>
        </p:txBody>
      </p:sp>
    </p:spTree>
    <p:extLst>
      <p:ext uri="{BB962C8B-B14F-4D97-AF65-F5344CB8AC3E}">
        <p14:creationId xmlns:p14="http://schemas.microsoft.com/office/powerpoint/2010/main" val="3762078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6253" y="-1"/>
            <a:ext cx="3794260" cy="6929925"/>
          </a:xfrm>
          <a:prstGeom prst="rect">
            <a:avLst/>
          </a:prstGeom>
          <a:effectLst>
            <a:innerShdw blurRad="635000" dist="1320800" dir="16200000">
              <a:prstClr val="black">
                <a:alpha val="50000"/>
              </a:prstClr>
            </a:innerShdw>
          </a:effectLst>
        </p:spPr>
      </p:pic>
      <p:pic>
        <p:nvPicPr>
          <p:cNvPr id="4" name="Picture 2" descr="https://lh3.googleusercontent.com/v87t7hVPup81QsEriUwTmxzhzDVc0Wm4sdKmCvgW3l0U1ZpjoWF2MolMAzFM6GKWwfkJQgbpyhji3U0kPAORDRC5jfGkIFTBk9vKFF7I69nM4P-L7LJbpLhJB4cesvVA1f2Sz_SdnpjcZtByk2d4_SMrDgyhGkN4sJZxwiip4VJiUIRTdfXTli7uWDkS5eRqtIGhE3B2e2kKg2CEoZxw7zQ67XDYJ1Kzuf57Vpeqb9zxgG5Ab3-I4jQ1LW21ywTzwunlt0wERMNWro21FZF7l2GCYKCvzV7o6aCtjXVV_SgRN-5tOhVx__Ffw_TPgNz-HtxJOM7ihZFokuRINbLRzjsGqTQDIlRh_w7g0TUQyt4v47xLcptCdOU51LFCfiEl-M3GuO_k3fEHiPLxfnytMUA_pA-L0LS2m5RJ-oLGTGfl-gJu1uK-lP7_MWuUOKN8p9p0EbBiYt3x7Jt7X_cHVHqXoF2TTcI_GY11WISeTCpvsKrg5s3ppcpbW08UcUTmUZaNkudqDXLICzAGsQcv2Z4YjNbGmQjHxCTYArZNZEYvVEa9FUd4y7PiiGoInJPq_ums_fSnjCexJcPkgY13DagPQ1LlVUoftQ7B9pTB1pghgyOhzQP7l8E-e6eMXH1-=w732-h976-n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7385"/>
            <a:ext cx="5403397" cy="7087231"/>
          </a:xfrm>
          <a:prstGeom prst="rect">
            <a:avLst/>
          </a:prstGeom>
          <a:noFill/>
          <a:effectLst>
            <a:innerShdw blurRad="635000" dist="132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5142" y="196989"/>
            <a:ext cx="7851829"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LWU to Cryo-module - tests ongoing</a:t>
            </a:r>
          </a:p>
        </p:txBody>
      </p:sp>
    </p:spTree>
    <p:extLst>
      <p:ext uri="{BB962C8B-B14F-4D97-AF65-F5344CB8AC3E}">
        <p14:creationId xmlns:p14="http://schemas.microsoft.com/office/powerpoint/2010/main" val="1656098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Shock and vibration accelerometer logger</a:t>
            </a:r>
          </a:p>
        </p:txBody>
      </p:sp>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544920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0" y="1"/>
            <a:ext cx="9252520" cy="6858000"/>
          </a:xfrm>
          <a:prstGeom prst="rect">
            <a:avLst/>
          </a:prstGeom>
          <a:effectLst>
            <a:innerShdw blurRad="698500" dist="1320800" dir="16200000">
              <a:prstClr val="black">
                <a:alpha val="50000"/>
              </a:prstClr>
            </a:innerShdw>
          </a:effectLst>
        </p:spPr>
      </p:pic>
      <p:sp>
        <p:nvSpPr>
          <p:cNvPr id="6" name="TextBox 5"/>
          <p:cNvSpPr txBox="1"/>
          <p:nvPr/>
        </p:nvSpPr>
        <p:spPr>
          <a:xfrm>
            <a:off x="103326" y="116632"/>
            <a:ext cx="8828828"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Shock and vibration accelerometer logger</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3168" y="2417504"/>
            <a:ext cx="4581437" cy="3436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7351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525" y="-19050"/>
            <a:ext cx="9124950" cy="68961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6632"/>
            <a:ext cx="6878733" cy="4248472"/>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178340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Shock and vibration during transport</a:t>
            </a:r>
          </a:p>
        </p:txBody>
      </p:sp>
      <p:sp>
        <p:nvSpPr>
          <p:cNvPr id="3" name="Content Placeholder 2"/>
          <p:cNvSpPr>
            <a:spLocks noGrp="1"/>
          </p:cNvSpPr>
          <p:nvPr>
            <p:ph idx="1"/>
          </p:nvPr>
        </p:nvSpPr>
        <p:spPr/>
        <p:txBody>
          <a:bodyPr/>
          <a:lstStyle/>
          <a:p>
            <a:r>
              <a:rPr lang="en-GB" dirty="0"/>
              <a:t>Initial observations show some 10G+ shock events.</a:t>
            </a:r>
          </a:p>
          <a:p>
            <a:r>
              <a:rPr lang="en-GB" dirty="0"/>
              <a:t>Possible causes:</a:t>
            </a:r>
          </a:p>
          <a:p>
            <a:pPr lvl="1"/>
            <a:r>
              <a:rPr lang="en-GB" dirty="0"/>
              <a:t>Poor road surface (pot holes)?</a:t>
            </a:r>
          </a:p>
          <a:p>
            <a:pPr lvl="1"/>
            <a:r>
              <a:rPr lang="en-GB" dirty="0"/>
              <a:t>Crates sliding on the trailer bed (insufficient strapping)? </a:t>
            </a:r>
          </a:p>
          <a:p>
            <a:pPr lvl="1"/>
            <a:r>
              <a:rPr lang="en-GB" dirty="0"/>
              <a:t>Handled with limited care at the ports (loading/unloading)? </a:t>
            </a:r>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48</a:t>
            </a:fld>
            <a:endParaRPr lang="en-US"/>
          </a:p>
        </p:txBody>
      </p:sp>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bwMode="auto">
          <a:xfrm>
            <a:off x="372973" y="3902060"/>
            <a:ext cx="3960440" cy="255196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bwMode="auto">
          <a:xfrm>
            <a:off x="4490806" y="3889399"/>
            <a:ext cx="4124787" cy="25772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9676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Shock and vibration during transport</a:t>
            </a:r>
          </a:p>
        </p:txBody>
      </p:sp>
      <p:sp>
        <p:nvSpPr>
          <p:cNvPr id="3" name="Content Placeholder 2"/>
          <p:cNvSpPr>
            <a:spLocks noGrp="1"/>
          </p:cNvSpPr>
          <p:nvPr>
            <p:ph idx="1"/>
          </p:nvPr>
        </p:nvSpPr>
        <p:spPr/>
        <p:txBody>
          <a:bodyPr/>
          <a:lstStyle/>
          <a:p>
            <a:r>
              <a:rPr lang="en-GB" dirty="0"/>
              <a:t>Actions and potential solutions</a:t>
            </a:r>
          </a:p>
          <a:p>
            <a:pPr lvl="1"/>
            <a:r>
              <a:rPr lang="en-GB" dirty="0"/>
              <a:t>Re-run the test using ‘air ride’ suspension trailer (DCM’s)</a:t>
            </a:r>
          </a:p>
          <a:p>
            <a:pPr lvl="1"/>
            <a:r>
              <a:rPr lang="en-GB" dirty="0"/>
              <a:t>Same trailer from Daresbury to Lund</a:t>
            </a:r>
          </a:p>
          <a:p>
            <a:pPr lvl="1"/>
            <a:r>
              <a:rPr lang="en-GB" dirty="0"/>
              <a:t>Design temporary bracing (magnets) for transport</a:t>
            </a:r>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49</a:t>
            </a:fld>
            <a:endParaRPr lang="en-US"/>
          </a:p>
        </p:txBody>
      </p:sp>
      <p:pic>
        <p:nvPicPr>
          <p:cNvPr id="6" name="Picture 5">
            <a:extLst>
              <a:ext uri="{FF2B5EF4-FFF2-40B4-BE49-F238E27FC236}">
                <a16:creationId xmlns:a16="http://schemas.microsoft.com/office/drawing/2014/main" id="{C407DFE3-03A1-4871-B36A-03142605E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3309250"/>
            <a:ext cx="4499992" cy="3374994"/>
          </a:xfrm>
          <a:prstGeom prst="rect">
            <a:avLst/>
          </a:prstGeom>
        </p:spPr>
      </p:pic>
      <p:pic>
        <p:nvPicPr>
          <p:cNvPr id="10" name="Picture 9">
            <a:extLst>
              <a:ext uri="{FF2B5EF4-FFF2-40B4-BE49-F238E27FC236}">
                <a16:creationId xmlns:a16="http://schemas.microsoft.com/office/drawing/2014/main" id="{18C6BDBD-BAAD-4C71-8EC0-68F3A3E36D2D}"/>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709757" y="3730128"/>
            <a:ext cx="3367021" cy="2525266"/>
          </a:xfrm>
          <a:prstGeom prst="rect">
            <a:avLst/>
          </a:prstGeom>
        </p:spPr>
      </p:pic>
    </p:spTree>
    <p:extLst>
      <p:ext uri="{BB962C8B-B14F-4D97-AF65-F5344CB8AC3E}">
        <p14:creationId xmlns:p14="http://schemas.microsoft.com/office/powerpoint/2010/main" val="85547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539552" y="1476375"/>
            <a:ext cx="8208963" cy="59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0" hangingPunct="0">
              <a:spcBef>
                <a:spcPct val="20000"/>
              </a:spcBef>
              <a:buChar char="•"/>
              <a:defRPr>
                <a:latin typeface="Calibri" panose="020F0502020204030204" pitchFamily="34" charset="0"/>
                <a:ea typeface="+mn-ea"/>
                <a:cs typeface="Arial" pitchFamily="34" charset="0"/>
              </a:defRPr>
            </a:lvl1pPr>
            <a:lvl2pPr marL="742950" lvl="1" indent="-285750" eaLnBrk="0" hangingPunct="0">
              <a:spcBef>
                <a:spcPct val="20000"/>
              </a:spcBef>
              <a:buChar char="–"/>
              <a:defRPr sz="2200">
                <a:solidFill>
                  <a:schemeClr val="accent1">
                    <a:lumMod val="50000"/>
                  </a:schemeClr>
                </a:solidFill>
                <a:latin typeface="Calibri" panose="020F0502020204030204" pitchFamily="34" charset="0"/>
                <a:ea typeface="+mn-ea"/>
                <a:cs typeface="Arial" pitchFamily="34" charset="0"/>
              </a:defRPr>
            </a:lvl2pPr>
            <a:lvl3pPr marL="1143000" lvl="2" indent="-228600" eaLnBrk="0" hangingPunct="0">
              <a:spcBef>
                <a:spcPct val="20000"/>
              </a:spcBef>
              <a:buChar char="•"/>
              <a:defRPr sz="2000">
                <a:solidFill>
                  <a:schemeClr val="accent1">
                    <a:lumMod val="50000"/>
                  </a:schemeClr>
                </a:solidFill>
                <a:latin typeface="Calibri" panose="020F0502020204030204" pitchFamily="34" charset="0"/>
                <a:ea typeface="+mn-ea"/>
                <a:cs typeface="Arial" pitchFamily="34" charset="0"/>
              </a:defRPr>
            </a:lvl3pPr>
            <a:lvl4pPr marL="1600200" indent="-228600" eaLnBrk="0" hangingPunct="0">
              <a:spcBef>
                <a:spcPct val="20000"/>
              </a:spcBef>
              <a:buNone/>
              <a:defRPr sz="2000">
                <a:latin typeface="Arial" pitchFamily="34" charset="0"/>
                <a:ea typeface="+mn-ea"/>
                <a:cs typeface="Arial" pitchFamily="34" charset="0"/>
              </a:defRPr>
            </a:lvl4pPr>
            <a:lvl5pPr marL="2057400" indent="-228600" eaLnBrk="0" hangingPunct="0">
              <a:spcBef>
                <a:spcPct val="20000"/>
              </a:spcBef>
              <a:buChar char="»"/>
              <a:defRPr sz="2000">
                <a:latin typeface="Calibri" pitchFamily="34" charset="0"/>
                <a:ea typeface="+mn-ea"/>
                <a:cs typeface="Calibri" pitchFamily="34" charset="0"/>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GB" altLang="en-US" sz="1800" dirty="0"/>
              <a:t>Paul Aden</a:t>
            </a:r>
            <a:endParaRPr lang="en-GB" altLang="en-US" sz="1600" dirty="0"/>
          </a:p>
          <a:p>
            <a:pPr lvl="1"/>
            <a:r>
              <a:rPr lang="en-GB" altLang="en-US" sz="1600" dirty="0"/>
              <a:t>Project manager</a:t>
            </a:r>
          </a:p>
          <a:p>
            <a:r>
              <a:rPr lang="en-GB" altLang="en-US" sz="1800" dirty="0"/>
              <a:t>Keith Middleman </a:t>
            </a:r>
          </a:p>
          <a:p>
            <a:pPr lvl="1"/>
            <a:r>
              <a:rPr lang="en-GB" altLang="en-US" sz="1600" dirty="0"/>
              <a:t>Deputy PM, Vacuum Work Package Manager				</a:t>
            </a:r>
          </a:p>
          <a:p>
            <a:r>
              <a:rPr lang="en-GB" altLang="en-US" sz="1800" dirty="0"/>
              <a:t>Neil Geddes</a:t>
            </a:r>
          </a:p>
          <a:p>
            <a:pPr lvl="1"/>
            <a:r>
              <a:rPr lang="en-GB" altLang="en-US" sz="1600" dirty="0"/>
              <a:t>Project Sponsor</a:t>
            </a:r>
          </a:p>
          <a:p>
            <a:r>
              <a:rPr lang="en-GB" altLang="en-US" sz="1800" dirty="0"/>
              <a:t>Richard Smith</a:t>
            </a:r>
          </a:p>
          <a:p>
            <a:pPr lvl="1"/>
            <a:r>
              <a:rPr lang="en-GB" altLang="en-US" sz="1600" dirty="0"/>
              <a:t>Project Engineer</a:t>
            </a:r>
          </a:p>
          <a:p>
            <a:r>
              <a:rPr lang="en-GB" altLang="en-US" sz="1800" dirty="0"/>
              <a:t>Olly Poyntz-Wright</a:t>
            </a:r>
          </a:p>
          <a:p>
            <a:pPr lvl="1"/>
            <a:r>
              <a:rPr lang="en-GB" altLang="en-US" sz="1600" dirty="0"/>
              <a:t>Mechanical Engineer</a:t>
            </a:r>
          </a:p>
          <a:p>
            <a:r>
              <a:rPr lang="en-GB" altLang="en-US" sz="1800" dirty="0"/>
              <a:t>Danish </a:t>
            </a:r>
            <a:r>
              <a:rPr lang="en-GB" altLang="en-US" sz="1800" dirty="0" err="1"/>
              <a:t>Naeem</a:t>
            </a:r>
            <a:endParaRPr lang="en-GB" altLang="en-US" sz="1800" dirty="0"/>
          </a:p>
          <a:p>
            <a:pPr lvl="1"/>
            <a:r>
              <a:rPr lang="en-GB" altLang="en-US" sz="1600" dirty="0"/>
              <a:t>Quality &amp; Mechanical Engineer</a:t>
            </a:r>
          </a:p>
          <a:p>
            <a:r>
              <a:rPr lang="en-GB" altLang="en-US" sz="1800" dirty="0"/>
              <a:t>Alan Muir, Philip </a:t>
            </a:r>
            <a:r>
              <a:rPr lang="en-GB" altLang="en-US" sz="1800" dirty="0" err="1"/>
              <a:t>Craine</a:t>
            </a:r>
            <a:r>
              <a:rPr lang="en-GB" altLang="en-US" sz="1800" dirty="0"/>
              <a:t>, Ken Davies, </a:t>
            </a:r>
            <a:endParaRPr lang="en-GB" altLang="en-US" sz="2000" dirty="0"/>
          </a:p>
          <a:p>
            <a:pPr lvl="1"/>
            <a:r>
              <a:rPr lang="en-GB" altLang="en-US" sz="1600" dirty="0"/>
              <a:t>Mechanical Design Engineers</a:t>
            </a:r>
          </a:p>
          <a:p>
            <a:r>
              <a:rPr lang="en-GB" altLang="en-US" sz="1800" dirty="0"/>
              <a:t>George Miller, Luke </a:t>
            </a:r>
            <a:r>
              <a:rPr lang="en-GB" altLang="en-US" sz="1800" dirty="0" err="1"/>
              <a:t>Bayden</a:t>
            </a:r>
            <a:r>
              <a:rPr lang="en-GB" altLang="en-US" sz="1800" dirty="0"/>
              <a:t>, Tom Cornes, Dave Coleman, Ninad Pattalwar, Stuart </a:t>
            </a:r>
            <a:r>
              <a:rPr lang="en-GB" altLang="en-US" sz="1800" dirty="0" err="1"/>
              <a:t>Wildes</a:t>
            </a:r>
            <a:endParaRPr lang="en-GB" altLang="en-US" sz="1800" dirty="0"/>
          </a:p>
          <a:p>
            <a:pPr lvl="1"/>
            <a:r>
              <a:rPr lang="en-GB" altLang="en-US" sz="1600" dirty="0"/>
              <a:t>Core Technicians</a:t>
            </a:r>
          </a:p>
        </p:txBody>
      </p:sp>
      <p:sp>
        <p:nvSpPr>
          <p:cNvPr id="13314" name="Title 11"/>
          <p:cNvSpPr>
            <a:spLocks noGrp="1"/>
          </p:cNvSpPr>
          <p:nvPr>
            <p:ph type="title"/>
          </p:nvPr>
        </p:nvSpPr>
        <p:spPr/>
        <p:txBody>
          <a:bodyPr/>
          <a:lstStyle/>
          <a:p>
            <a:r>
              <a:rPr lang="en-US" altLang="en-US" dirty="0">
                <a:solidFill>
                  <a:srgbClr val="3C8C93"/>
                </a:solidFill>
              </a:rPr>
              <a:t>Core Project Team</a:t>
            </a:r>
          </a:p>
        </p:txBody>
      </p:sp>
    </p:spTree>
    <p:extLst>
      <p:ext uri="{BB962C8B-B14F-4D97-AF65-F5344CB8AC3E}">
        <p14:creationId xmlns:p14="http://schemas.microsoft.com/office/powerpoint/2010/main" val="1263413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Shock and vibration during transport</a:t>
            </a:r>
          </a:p>
        </p:txBody>
      </p:sp>
      <p:sp>
        <p:nvSpPr>
          <p:cNvPr id="3" name="Content Placeholder 2"/>
          <p:cNvSpPr>
            <a:spLocks noGrp="1"/>
          </p:cNvSpPr>
          <p:nvPr>
            <p:ph idx="1"/>
          </p:nvPr>
        </p:nvSpPr>
        <p:spPr/>
        <p:txBody>
          <a:bodyPr/>
          <a:lstStyle/>
          <a:p>
            <a:pPr lvl="1"/>
            <a:endParaRPr lang="en-GB" dirty="0"/>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50</a:t>
            </a:fld>
            <a:endParaRPr lang="en-US"/>
          </a:p>
        </p:txBody>
      </p:sp>
      <p:pic>
        <p:nvPicPr>
          <p:cNvPr id="7" name="Picture 6" descr="\\fed.cclrc.ac.uk\Org\NLab\ASTeC-TDL\Projects\tdl-1183 ELI-NP\meng - Mechanical Engineering\Photo's (pho)\Module 4\2017-07-20 10.56.14.jpg">
            <a:extLst>
              <a:ext uri="{FF2B5EF4-FFF2-40B4-BE49-F238E27FC236}">
                <a16:creationId xmlns:a16="http://schemas.microsoft.com/office/drawing/2014/main" id="{60BC9DD0-627A-4D22-96F3-974775C12109}"/>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0" y="24730"/>
            <a:ext cx="9144000" cy="6833270"/>
          </a:xfrm>
          <a:prstGeom prst="rect">
            <a:avLst/>
          </a:prstGeom>
          <a:noFill/>
          <a:ln>
            <a:noFill/>
          </a:ln>
          <a:effectLst>
            <a:innerShdw blurRad="63500" dist="1320800" dir="16200000">
              <a:prstClr val="black">
                <a:alpha val="50000"/>
              </a:prstClr>
            </a:innerShdw>
          </a:effectLst>
        </p:spPr>
      </p:pic>
      <p:pic>
        <p:nvPicPr>
          <p:cNvPr id="8" name="Picture 7" descr="\\fed.cclrc.ac.uk\Org\NLab\ASTeC-TDL\Projects\tdl-1183 ELI-NP\meng - Mechanical Engineering\Photo's (pho)\Module Lifting with Beam\M8 Lifting 1.jpg">
            <a:extLst>
              <a:ext uri="{FF2B5EF4-FFF2-40B4-BE49-F238E27FC236}">
                <a16:creationId xmlns:a16="http://schemas.microsoft.com/office/drawing/2014/main" id="{7B213DC9-EC12-42FF-ADE3-86801D6CB606}"/>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724128" y="916420"/>
            <a:ext cx="3312368" cy="2389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468E8CC1-9A93-4291-BDE4-10D6A4E9B88E}"/>
              </a:ext>
            </a:extLst>
          </p:cNvPr>
          <p:cNvSpPr txBox="1"/>
          <p:nvPr/>
        </p:nvSpPr>
        <p:spPr>
          <a:xfrm>
            <a:off x="383347" y="116632"/>
            <a:ext cx="8268803" cy="707886"/>
          </a:xfrm>
          <a:prstGeom prst="rect">
            <a:avLst/>
          </a:prstGeom>
          <a:noFill/>
        </p:spPr>
        <p:txBody>
          <a:bodyPr wrap="none" rtlCol="0">
            <a:spAutoFit/>
          </a:bodyPr>
          <a:lstStyle/>
          <a:p>
            <a:pPr algn="ctr"/>
            <a:r>
              <a:rPr lang="en-GB" sz="4000" dirty="0">
                <a:solidFill>
                  <a:schemeClr val="bg1"/>
                </a:solidFill>
                <a:latin typeface="Calibri" panose="020F0502020204030204" pitchFamily="34" charset="0"/>
                <a:cs typeface="Calibri" panose="020F0502020204030204" pitchFamily="34" charset="0"/>
              </a:rPr>
              <a:t>Damping system in the crate (</a:t>
            </a:r>
            <a:r>
              <a:rPr lang="en-GB" sz="4000" dirty="0" err="1">
                <a:solidFill>
                  <a:schemeClr val="bg1"/>
                </a:solidFill>
                <a:latin typeface="Calibri" panose="020F0502020204030204" pitchFamily="34" charset="0"/>
                <a:cs typeface="Calibri" panose="020F0502020204030204" pitchFamily="34" charset="0"/>
              </a:rPr>
              <a:t>Cavoflex</a:t>
            </a:r>
            <a:r>
              <a:rPr lang="en-GB" sz="40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82362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summary</a:t>
            </a:r>
          </a:p>
        </p:txBody>
      </p:sp>
      <p:sp>
        <p:nvSpPr>
          <p:cNvPr id="3" name="Content Placeholder 2"/>
          <p:cNvSpPr>
            <a:spLocks noGrp="1"/>
          </p:cNvSpPr>
          <p:nvPr>
            <p:ph idx="1"/>
          </p:nvPr>
        </p:nvSpPr>
        <p:spPr/>
        <p:txBody>
          <a:bodyPr/>
          <a:lstStyle/>
          <a:p>
            <a:r>
              <a:rPr lang="en-GB" dirty="0"/>
              <a:t>Progressing well</a:t>
            </a:r>
          </a:p>
          <a:p>
            <a:r>
              <a:rPr lang="en-GB" dirty="0"/>
              <a:t>First LWU due to be delivered early 2019 (30 to follow)</a:t>
            </a:r>
          </a:p>
          <a:p>
            <a:r>
              <a:rPr lang="en-GB" dirty="0"/>
              <a:t>Pedestals and remaining DCM delivered early 2019</a:t>
            </a:r>
          </a:p>
          <a:p>
            <a:r>
              <a:rPr lang="en-GB" dirty="0"/>
              <a:t>All mobile clean rooms signed off by end of this year</a:t>
            </a:r>
          </a:p>
          <a:p>
            <a:r>
              <a:rPr lang="en-GB" dirty="0"/>
              <a:t>Spending time at IK partners facility highly advisable</a:t>
            </a:r>
          </a:p>
          <a:p>
            <a:r>
              <a:rPr lang="en-GB" dirty="0"/>
              <a:t>Help refine bellows to Cryomodule connection</a:t>
            </a:r>
          </a:p>
          <a:p>
            <a:pPr marL="457200" lvl="1" indent="0">
              <a:buNone/>
            </a:pPr>
            <a:r>
              <a:rPr lang="en-GB" sz="2000" dirty="0"/>
              <a:t>*Likewise.. installation methods of interfacing BI?</a:t>
            </a:r>
          </a:p>
          <a:p>
            <a:r>
              <a:rPr lang="en-GB" dirty="0"/>
              <a:t>Transport method to be optimised</a:t>
            </a:r>
          </a:p>
          <a:p>
            <a:r>
              <a:rPr lang="en-GB" dirty="0"/>
              <a:t>240m vessels remain to be processed  </a:t>
            </a:r>
          </a:p>
          <a:p>
            <a:r>
              <a:rPr lang="en-GB" dirty="0"/>
              <a:t>A lot of work still to do - busy 2019</a:t>
            </a:r>
          </a:p>
          <a:p>
            <a:endParaRPr lang="en-GB" dirty="0"/>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51</a:t>
            </a:fld>
            <a:endParaRPr lang="en-US"/>
          </a:p>
        </p:txBody>
      </p:sp>
      <p:pic>
        <p:nvPicPr>
          <p:cNvPr id="5" name="Picture 2">
            <a:extLst>
              <a:ext uri="{FF2B5EF4-FFF2-40B4-BE49-F238E27FC236}">
                <a16:creationId xmlns:a16="http://schemas.microsoft.com/office/drawing/2014/main" id="{32308781-ABEF-40E9-9866-00AD972A6534}"/>
              </a:ext>
            </a:extLst>
          </p:cNvPr>
          <p:cNvPicPr>
            <a:picLocks noChangeAspect="1" noChangeArrowheads="1"/>
          </p:cNvPicPr>
          <p:nvPr/>
        </p:nvPicPr>
        <p:blipFill rotWithShape="1">
          <a:blip r:embed="rId3"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p:blipFill>
        <p:spPr bwMode="auto">
          <a:xfrm rot="626231">
            <a:off x="6306497" y="3927065"/>
            <a:ext cx="3204195" cy="274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963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p:txBody>
          <a:bodyPr/>
          <a:lstStyle/>
          <a:p>
            <a:pPr>
              <a:defRPr/>
            </a:pPr>
            <a:fld id="{B1826652-9597-45ED-B522-5F8B70D6A877}" type="slidenum">
              <a:rPr lang="en-US" smtClean="0"/>
              <a:pPr>
                <a:defRPr/>
              </a:pPr>
              <a:t>52</a:t>
            </a:fld>
            <a:endParaRPr lang="en-US"/>
          </a:p>
        </p:txBody>
      </p:sp>
      <p:pic>
        <p:nvPicPr>
          <p:cNvPr id="5" name="Picture 2" descr="https://image-store.slidesharecdn.com/37f8ad57-7266-4cf1-8150-d4bea179c9e2-original.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2589"/>
            <a:ext cx="10233139" cy="68295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26504" y="4419600"/>
            <a:ext cx="9144793" cy="1469263"/>
          </a:xfrm>
          <a:prstGeom prst="rect">
            <a:avLst/>
          </a:prstGeom>
        </p:spPr>
      </p:pic>
    </p:spTree>
    <p:extLst>
      <p:ext uri="{BB962C8B-B14F-4D97-AF65-F5344CB8AC3E}">
        <p14:creationId xmlns:p14="http://schemas.microsoft.com/office/powerpoint/2010/main" val="45290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Overview of the scope</a:t>
            </a:r>
          </a:p>
        </p:txBody>
      </p:sp>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85117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7864" y="2112488"/>
            <a:ext cx="5796135" cy="470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BTM WP Scope</a:t>
            </a:r>
          </a:p>
        </p:txBody>
      </p:sp>
      <p:sp>
        <p:nvSpPr>
          <p:cNvPr id="6" name="Content Placeholder 2"/>
          <p:cNvSpPr>
            <a:spLocks noGrp="1"/>
          </p:cNvSpPr>
          <p:nvPr>
            <p:ph idx="1"/>
          </p:nvPr>
        </p:nvSpPr>
        <p:spPr>
          <a:xfrm>
            <a:off x="685800" y="1557338"/>
            <a:ext cx="7772400" cy="3800488"/>
          </a:xfrm>
        </p:spPr>
        <p:txBody>
          <a:bodyPr/>
          <a:lstStyle/>
          <a:p>
            <a:r>
              <a:rPr lang="en-GB" dirty="0"/>
              <a:t> To design, procurement and assemble;</a:t>
            </a:r>
          </a:p>
          <a:p>
            <a:pPr lvl="1"/>
            <a:r>
              <a:rPr lang="en-GB" dirty="0"/>
              <a:t>2 Prototypes</a:t>
            </a:r>
          </a:p>
          <a:p>
            <a:pPr lvl="1"/>
            <a:r>
              <a:rPr lang="en-GB" dirty="0">
                <a:solidFill>
                  <a:schemeClr val="bg1">
                    <a:lumMod val="75000"/>
                  </a:schemeClr>
                </a:solidFill>
              </a:rPr>
              <a:t>52 Beam pipe modules</a:t>
            </a:r>
          </a:p>
          <a:p>
            <a:pPr lvl="1"/>
            <a:r>
              <a:rPr lang="en-GB" dirty="0">
                <a:solidFill>
                  <a:schemeClr val="bg1">
                    <a:lumMod val="75000"/>
                  </a:schemeClr>
                </a:solidFill>
              </a:rPr>
              <a:t>74 Linac Warm Units</a:t>
            </a:r>
          </a:p>
          <a:p>
            <a:pPr lvl="1"/>
            <a:r>
              <a:rPr lang="en-GB" dirty="0">
                <a:solidFill>
                  <a:schemeClr val="bg1">
                    <a:lumMod val="75000"/>
                  </a:schemeClr>
                </a:solidFill>
              </a:rPr>
              <a:t>3 Differential pumping systems </a:t>
            </a:r>
          </a:p>
          <a:p>
            <a:pPr lvl="1"/>
            <a:r>
              <a:rPr lang="en-GB" dirty="0">
                <a:solidFill>
                  <a:schemeClr val="bg1">
                    <a:lumMod val="75000"/>
                  </a:schemeClr>
                </a:solidFill>
              </a:rPr>
              <a:t>4 mobile installation cleanrooms</a:t>
            </a:r>
          </a:p>
          <a:p>
            <a:endParaRPr lang="en-GB" dirty="0"/>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576912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4815" y="1640653"/>
            <a:ext cx="5025690" cy="483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Typical LWU Design</a:t>
            </a:r>
          </a:p>
        </p:txBody>
      </p:sp>
      <p:cxnSp>
        <p:nvCxnSpPr>
          <p:cNvPr id="36" name="Straight Connector 35"/>
          <p:cNvCxnSpPr/>
          <p:nvPr/>
        </p:nvCxnSpPr>
        <p:spPr bwMode="auto">
          <a:xfrm flipH="1" flipV="1">
            <a:off x="2209042" y="3795064"/>
            <a:ext cx="714629" cy="1"/>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35496" y="3612628"/>
            <a:ext cx="3082821" cy="338554"/>
          </a:xfrm>
          <a:prstGeom prst="rect">
            <a:avLst/>
          </a:prstGeom>
        </p:spPr>
        <p:txBody>
          <a:bodyPr wrap="square">
            <a:spAutoFit/>
          </a:bodyPr>
          <a:lstStyle/>
          <a:p>
            <a:r>
              <a:rPr lang="en-GB" sz="1600" dirty="0">
                <a:latin typeface="Calibri Light" panose="020F0302020204030204" pitchFamily="34" charset="0"/>
              </a:rPr>
              <a:t>Aluminium slotted girder</a:t>
            </a:r>
            <a:endParaRPr lang="en-GB" sz="1600" dirty="0"/>
          </a:p>
        </p:txBody>
      </p:sp>
      <p:sp>
        <p:nvSpPr>
          <p:cNvPr id="12" name="Rectangle 11"/>
          <p:cNvSpPr/>
          <p:nvPr/>
        </p:nvSpPr>
        <p:spPr>
          <a:xfrm>
            <a:off x="10468" y="2619581"/>
            <a:ext cx="3573063" cy="584775"/>
          </a:xfrm>
          <a:prstGeom prst="rect">
            <a:avLst/>
          </a:prstGeom>
        </p:spPr>
        <p:txBody>
          <a:bodyPr wrap="square">
            <a:spAutoFit/>
          </a:bodyPr>
          <a:lstStyle/>
          <a:p>
            <a:r>
              <a:rPr lang="en-GB" sz="1600" dirty="0">
                <a:latin typeface="Calibri Light" panose="020F0302020204030204" pitchFamily="34" charset="0"/>
              </a:rPr>
              <a:t>BPM on entrance or exit</a:t>
            </a:r>
          </a:p>
          <a:p>
            <a:endParaRPr lang="en-GB" sz="1600" dirty="0"/>
          </a:p>
        </p:txBody>
      </p:sp>
      <p:cxnSp>
        <p:nvCxnSpPr>
          <p:cNvPr id="13" name="Straight Connector 12"/>
          <p:cNvCxnSpPr>
            <a:stCxn id="30" idx="2"/>
          </p:cNvCxnSpPr>
          <p:nvPr/>
        </p:nvCxnSpPr>
        <p:spPr bwMode="auto">
          <a:xfrm flipH="1">
            <a:off x="1808655" y="4274118"/>
            <a:ext cx="1408071" cy="281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Straight Connector 13"/>
          <p:cNvCxnSpPr>
            <a:stCxn id="31" idx="2"/>
          </p:cNvCxnSpPr>
          <p:nvPr/>
        </p:nvCxnSpPr>
        <p:spPr bwMode="auto">
          <a:xfrm flipH="1">
            <a:off x="2270340" y="4988887"/>
            <a:ext cx="104872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bwMode="auto">
          <a:xfrm flipH="1">
            <a:off x="5342237" y="4595647"/>
            <a:ext cx="1157296" cy="281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endCxn id="34" idx="6"/>
          </p:cNvCxnSpPr>
          <p:nvPr/>
        </p:nvCxnSpPr>
        <p:spPr bwMode="auto">
          <a:xfrm flipH="1">
            <a:off x="5740541" y="4011302"/>
            <a:ext cx="562559"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bwMode="auto">
          <a:xfrm flipH="1" flipV="1">
            <a:off x="2209042" y="2811474"/>
            <a:ext cx="1467840" cy="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Connector 18"/>
          <p:cNvCxnSpPr>
            <a:endCxn id="33" idx="6"/>
          </p:cNvCxnSpPr>
          <p:nvPr/>
        </p:nvCxnSpPr>
        <p:spPr bwMode="auto">
          <a:xfrm flipH="1">
            <a:off x="3959088" y="2014101"/>
            <a:ext cx="573023" cy="368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35496" y="4044676"/>
            <a:ext cx="1786532" cy="584775"/>
          </a:xfrm>
          <a:prstGeom prst="rect">
            <a:avLst/>
          </a:prstGeom>
        </p:spPr>
        <p:txBody>
          <a:bodyPr wrap="square">
            <a:spAutoFit/>
          </a:bodyPr>
          <a:lstStyle/>
          <a:p>
            <a:r>
              <a:rPr lang="en-GB" sz="1600" dirty="0">
                <a:latin typeface="Calibri Light" panose="020F0302020204030204" pitchFamily="34" charset="0"/>
              </a:rPr>
              <a:t>Semi–kinematic</a:t>
            </a:r>
          </a:p>
          <a:p>
            <a:r>
              <a:rPr lang="en-GB" sz="1600" dirty="0">
                <a:latin typeface="Calibri Light" panose="020F0302020204030204" pitchFamily="34" charset="0"/>
              </a:rPr>
              <a:t>girder adjustment</a:t>
            </a:r>
            <a:endParaRPr lang="en-GB" sz="1600" dirty="0"/>
          </a:p>
        </p:txBody>
      </p:sp>
      <p:sp>
        <p:nvSpPr>
          <p:cNvPr id="21" name="Rectangle 20"/>
          <p:cNvSpPr/>
          <p:nvPr/>
        </p:nvSpPr>
        <p:spPr>
          <a:xfrm>
            <a:off x="591324" y="4471751"/>
            <a:ext cx="184731" cy="338554"/>
          </a:xfrm>
          <a:prstGeom prst="rect">
            <a:avLst/>
          </a:prstGeom>
        </p:spPr>
        <p:txBody>
          <a:bodyPr wrap="none">
            <a:spAutoFit/>
          </a:bodyPr>
          <a:lstStyle/>
          <a:p>
            <a:endParaRPr lang="en-GB" sz="1600" dirty="0"/>
          </a:p>
        </p:txBody>
      </p:sp>
      <p:sp>
        <p:nvSpPr>
          <p:cNvPr id="22" name="Rectangle 21"/>
          <p:cNvSpPr/>
          <p:nvPr/>
        </p:nvSpPr>
        <p:spPr>
          <a:xfrm>
            <a:off x="1187624" y="4786242"/>
            <a:ext cx="977191" cy="338554"/>
          </a:xfrm>
          <a:prstGeom prst="rect">
            <a:avLst/>
          </a:prstGeom>
        </p:spPr>
        <p:txBody>
          <a:bodyPr wrap="square">
            <a:spAutoFit/>
          </a:bodyPr>
          <a:lstStyle/>
          <a:p>
            <a:r>
              <a:rPr lang="en-GB" sz="1600" dirty="0">
                <a:latin typeface="Calibri Light" panose="020F0302020204030204" pitchFamily="34" charset="0"/>
              </a:rPr>
              <a:t>Pedestals</a:t>
            </a:r>
            <a:endParaRPr lang="en-GB" sz="1600" dirty="0"/>
          </a:p>
        </p:txBody>
      </p:sp>
      <p:sp>
        <p:nvSpPr>
          <p:cNvPr id="23" name="Rectangle 22"/>
          <p:cNvSpPr/>
          <p:nvPr/>
        </p:nvSpPr>
        <p:spPr>
          <a:xfrm>
            <a:off x="4565225" y="1844824"/>
            <a:ext cx="2902726" cy="338554"/>
          </a:xfrm>
          <a:prstGeom prst="rect">
            <a:avLst/>
          </a:prstGeom>
        </p:spPr>
        <p:txBody>
          <a:bodyPr wrap="square">
            <a:spAutoFit/>
          </a:bodyPr>
          <a:lstStyle/>
          <a:p>
            <a:r>
              <a:rPr lang="en-GB" sz="1600" dirty="0">
                <a:latin typeface="Calibri Light" panose="020F0302020204030204" pitchFamily="34" charset="0"/>
              </a:rPr>
              <a:t>Quadrupole Magnets</a:t>
            </a:r>
            <a:endParaRPr lang="en-GB" sz="1600" dirty="0"/>
          </a:p>
        </p:txBody>
      </p:sp>
      <p:sp>
        <p:nvSpPr>
          <p:cNvPr id="24" name="Rectangle 23"/>
          <p:cNvSpPr/>
          <p:nvPr/>
        </p:nvSpPr>
        <p:spPr>
          <a:xfrm>
            <a:off x="6303100" y="3826609"/>
            <a:ext cx="3063417" cy="584775"/>
          </a:xfrm>
          <a:prstGeom prst="rect">
            <a:avLst/>
          </a:prstGeom>
        </p:spPr>
        <p:txBody>
          <a:bodyPr wrap="square">
            <a:spAutoFit/>
          </a:bodyPr>
          <a:lstStyle/>
          <a:p>
            <a:r>
              <a:rPr lang="en-GB" sz="1600" dirty="0">
                <a:latin typeface="Calibri Light" panose="020F0302020204030204" pitchFamily="34" charset="0"/>
              </a:rPr>
              <a:t>Fiducials, laser tracker alignment</a:t>
            </a:r>
          </a:p>
          <a:p>
            <a:r>
              <a:rPr lang="en-GB" sz="1600" dirty="0">
                <a:latin typeface="Calibri Light" panose="020F0302020204030204" pitchFamily="34" charset="0"/>
              </a:rPr>
              <a:t>	-100µm Accuracy</a:t>
            </a:r>
            <a:endParaRPr lang="en-GB" sz="1600" dirty="0"/>
          </a:p>
        </p:txBody>
      </p:sp>
      <p:sp>
        <p:nvSpPr>
          <p:cNvPr id="25" name="Rectangle 24"/>
          <p:cNvSpPr/>
          <p:nvPr/>
        </p:nvSpPr>
        <p:spPr>
          <a:xfrm>
            <a:off x="6524263" y="4411384"/>
            <a:ext cx="2811869" cy="338554"/>
          </a:xfrm>
          <a:prstGeom prst="rect">
            <a:avLst/>
          </a:prstGeom>
        </p:spPr>
        <p:txBody>
          <a:bodyPr wrap="square">
            <a:spAutoFit/>
          </a:bodyPr>
          <a:lstStyle/>
          <a:p>
            <a:r>
              <a:rPr lang="en-GB" sz="1600" dirty="0">
                <a:latin typeface="Calibri Light" panose="020F0302020204030204" pitchFamily="34" charset="0"/>
              </a:rPr>
              <a:t>Built in lifting points</a:t>
            </a:r>
            <a:endParaRPr lang="en-GB" sz="1600" dirty="0"/>
          </a:p>
        </p:txBody>
      </p:sp>
      <p:cxnSp>
        <p:nvCxnSpPr>
          <p:cNvPr id="6" name="Straight Connector 5"/>
          <p:cNvCxnSpPr/>
          <p:nvPr/>
        </p:nvCxnSpPr>
        <p:spPr bwMode="auto">
          <a:xfrm flipH="1">
            <a:off x="4868929" y="2573918"/>
            <a:ext cx="1749261"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6635214" y="2348880"/>
            <a:ext cx="3193370" cy="584775"/>
          </a:xfrm>
          <a:prstGeom prst="rect">
            <a:avLst/>
          </a:prstGeom>
        </p:spPr>
        <p:txBody>
          <a:bodyPr wrap="square">
            <a:spAutoFit/>
          </a:bodyPr>
          <a:lstStyle/>
          <a:p>
            <a:r>
              <a:rPr lang="en-GB" sz="1600" dirty="0">
                <a:latin typeface="Calibri Light" panose="020F0302020204030204" pitchFamily="34" charset="0"/>
              </a:rPr>
              <a:t>Low Particulate Chamber</a:t>
            </a:r>
          </a:p>
          <a:p>
            <a:r>
              <a:rPr lang="en-GB" sz="1600" dirty="0">
                <a:latin typeface="Calibri Light" panose="020F0302020204030204" pitchFamily="34" charset="0"/>
              </a:rPr>
              <a:t>	- ISO 5 or better</a:t>
            </a:r>
            <a:endParaRPr lang="en-GB" sz="1600" dirty="0"/>
          </a:p>
        </p:txBody>
      </p:sp>
      <p:sp>
        <p:nvSpPr>
          <p:cNvPr id="28" name="Oval 27"/>
          <p:cNvSpPr/>
          <p:nvPr/>
        </p:nvSpPr>
        <p:spPr bwMode="auto">
          <a:xfrm>
            <a:off x="5248310" y="4552800"/>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0" name="Oval 29"/>
          <p:cNvSpPr/>
          <p:nvPr/>
        </p:nvSpPr>
        <p:spPr bwMode="auto">
          <a:xfrm>
            <a:off x="3216726" y="4228456"/>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1" name="Oval 30"/>
          <p:cNvSpPr/>
          <p:nvPr/>
        </p:nvSpPr>
        <p:spPr bwMode="auto">
          <a:xfrm>
            <a:off x="3319062" y="4943225"/>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2" name="Oval 31"/>
          <p:cNvSpPr/>
          <p:nvPr/>
        </p:nvSpPr>
        <p:spPr bwMode="auto">
          <a:xfrm>
            <a:off x="3663126" y="2765813"/>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3" name="Oval 32"/>
          <p:cNvSpPr/>
          <p:nvPr/>
        </p:nvSpPr>
        <p:spPr bwMode="auto">
          <a:xfrm>
            <a:off x="3865161" y="1972126"/>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4" name="Oval 33"/>
          <p:cNvSpPr/>
          <p:nvPr/>
        </p:nvSpPr>
        <p:spPr bwMode="auto">
          <a:xfrm>
            <a:off x="5646614" y="3965640"/>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35" name="Oval 34"/>
          <p:cNvSpPr/>
          <p:nvPr/>
        </p:nvSpPr>
        <p:spPr bwMode="auto">
          <a:xfrm>
            <a:off x="2903988" y="3749401"/>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8" name="Oval 7"/>
          <p:cNvSpPr/>
          <p:nvPr/>
        </p:nvSpPr>
        <p:spPr bwMode="auto">
          <a:xfrm>
            <a:off x="4815979" y="2528257"/>
            <a:ext cx="93927" cy="91323"/>
          </a:xfrm>
          <a:prstGeom prst="ellipse">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Lucida Grande" pitchFamily="84" charset="0"/>
              <a:ea typeface="ヒラギノ角ゴ Pro W3" pitchFamily="84" charset="-128"/>
            </a:endParaRPr>
          </a:p>
        </p:txBody>
      </p:sp>
    </p:spTree>
    <p:extLst>
      <p:ext uri="{BB962C8B-B14F-4D97-AF65-F5344CB8AC3E}">
        <p14:creationId xmlns:p14="http://schemas.microsoft.com/office/powerpoint/2010/main" val="357652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innerShdw blurRad="635000" dist="1270000" dir="16200000">
              <a:prstClr val="black">
                <a:alpha val="50000"/>
              </a:prstClr>
            </a:innerShdw>
          </a:effectLst>
        </p:spPr>
      </p:pic>
      <p:sp>
        <p:nvSpPr>
          <p:cNvPr id="8" name="TextBox 7"/>
          <p:cNvSpPr txBox="1"/>
          <p:nvPr/>
        </p:nvSpPr>
        <p:spPr>
          <a:xfrm>
            <a:off x="2584960" y="116632"/>
            <a:ext cx="6559040" cy="769441"/>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2 LWU Prototypes delivered</a:t>
            </a:r>
          </a:p>
        </p:txBody>
      </p:sp>
    </p:spTree>
    <p:extLst>
      <p:ext uri="{BB962C8B-B14F-4D97-AF65-F5344CB8AC3E}">
        <p14:creationId xmlns:p14="http://schemas.microsoft.com/office/powerpoint/2010/main" val="1941562699"/>
      </p:ext>
    </p:extLst>
  </p:cSld>
  <p:clrMapOvr>
    <a:masterClrMapping/>
  </p:clrMapOvr>
</p:sld>
</file>

<file path=ppt/theme/theme1.xml><?xml version="1.0" encoding="utf-8"?>
<a:theme xmlns:a="http://schemas.openxmlformats.org/drawingml/2006/main" name="blank">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EABF215B8A3384E874FC40A3B0B2302" ma:contentTypeVersion="4" ma:contentTypeDescription="Create a new document." ma:contentTypeScope="" ma:versionID="f198c3dfa143f328b4bfb76fd905c4a6">
  <xsd:schema xmlns:xsd="http://www.w3.org/2001/XMLSchema" xmlns:xs="http://www.w3.org/2001/XMLSchema" xmlns:p="http://schemas.microsoft.com/office/2006/metadata/properties" xmlns:ns1="http://schemas.microsoft.com/sharepoint/v3" targetNamespace="http://schemas.microsoft.com/office/2006/metadata/properties" ma:root="true" ma:fieldsID="e66758ad48435124b95dc0df0729e68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0F91F-3269-48A5-A273-B2688DAEC695}">
  <ds:schemaRefs>
    <ds:schemaRef ds:uri="http://www.w3.org/XML/1998/namespace"/>
    <ds:schemaRef ds:uri="http://schemas.microsoft.com/office/2006/documentManagement/types"/>
    <ds:schemaRef ds:uri="http://schemas.microsoft.com/sharepoint/v3"/>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AEDD1CD-9190-4F8F-B585-354F10A56AC8}">
  <ds:schemaRefs>
    <ds:schemaRef ds:uri="http://schemas.microsoft.com/sharepoint/v3/contenttype/forms"/>
  </ds:schemaRefs>
</ds:datastoreItem>
</file>

<file path=customXml/itemProps3.xml><?xml version="1.0" encoding="utf-8"?>
<ds:datastoreItem xmlns:ds="http://schemas.openxmlformats.org/officeDocument/2006/customXml" ds:itemID="{27E48F0D-BF64-462E-8350-40C896A295A7}">
  <ds:schemaRefs>
    <ds:schemaRef ds:uri="http://schemas.microsoft.com/office/2006/metadata/longProperties"/>
  </ds:schemaRefs>
</ds:datastoreItem>
</file>

<file path=customXml/itemProps4.xml><?xml version="1.0" encoding="utf-8"?>
<ds:datastoreItem xmlns:ds="http://schemas.openxmlformats.org/officeDocument/2006/customXml" ds:itemID="{43DFA70B-2EBB-489B-8E34-F6A10FA68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19170</TotalTime>
  <Words>1768</Words>
  <Application>Microsoft Office PowerPoint</Application>
  <PresentationFormat>On-screen Show (4:3)</PresentationFormat>
  <Paragraphs>351</Paragraphs>
  <Slides>52</Slides>
  <Notes>42</Notes>
  <HiddenSlides>1</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52</vt:i4>
      </vt:variant>
    </vt:vector>
  </HeadingPairs>
  <TitlesOfParts>
    <vt:vector size="63" baseType="lpstr">
      <vt:lpstr>Arial</vt:lpstr>
      <vt:lpstr>Calibri</vt:lpstr>
      <vt:lpstr>Calibri Light</vt:lpstr>
      <vt:lpstr>Lucida Grande</vt:lpstr>
      <vt:lpstr>Symbol</vt:lpstr>
      <vt:lpstr>Times New Roman</vt:lpstr>
      <vt:lpstr>ヒラギノ角ゴ Pro W3</vt:lpstr>
      <vt:lpstr>blank</vt:lpstr>
      <vt:lpstr>1_Blank Presentation</vt:lpstr>
      <vt:lpstr>2_Blank Presentation</vt:lpstr>
      <vt:lpstr>3_Blank Presentation</vt:lpstr>
      <vt:lpstr>Linac Warm Units - Update (Beam Transport Modules)</vt:lpstr>
      <vt:lpstr>STFC</vt:lpstr>
      <vt:lpstr>STFC, Daresbury Laboratory</vt:lpstr>
      <vt:lpstr>Project Team</vt:lpstr>
      <vt:lpstr>Core Project Team</vt:lpstr>
      <vt:lpstr>Overview of the scope</vt:lpstr>
      <vt:lpstr>BTM WP Scope</vt:lpstr>
      <vt:lpstr>Typical LWU Design</vt:lpstr>
      <vt:lpstr>PowerPoint Presentation</vt:lpstr>
      <vt:lpstr>BTM WP Scope</vt:lpstr>
      <vt:lpstr>PowerPoint Presentation</vt:lpstr>
      <vt:lpstr>PowerPoint Presentation</vt:lpstr>
      <vt:lpstr>BTM WP Scope</vt:lpstr>
      <vt:lpstr>PowerPoint Presentation</vt:lpstr>
      <vt:lpstr>PowerPoint Presentation</vt:lpstr>
      <vt:lpstr>PowerPoint Presentation</vt:lpstr>
      <vt:lpstr>BTM WP Scope</vt:lpstr>
      <vt:lpstr>PowerPoint Presentation</vt:lpstr>
      <vt:lpstr>BTM WP Scope</vt:lpstr>
      <vt:lpstr>Differential Pumping Sections</vt:lpstr>
      <vt:lpstr>Differential Pumping Sections</vt:lpstr>
      <vt:lpstr>BTM WP Scope</vt:lpstr>
      <vt:lpstr>PowerPoint Presentation</vt:lpstr>
      <vt:lpstr>Schedule</vt:lpstr>
      <vt:lpstr>Schedule</vt:lpstr>
      <vt:lpstr>Overview</vt:lpstr>
      <vt:lpstr>Progress</vt:lpstr>
      <vt:lpstr>Milestones in TA</vt:lpstr>
      <vt:lpstr>ESS visit</vt:lpstr>
      <vt:lpstr>ESS Visit - Deliverable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LWU to cryo-module connection</vt:lpstr>
      <vt:lpstr>PowerPoint Presentation</vt:lpstr>
      <vt:lpstr>PowerPoint Presentation</vt:lpstr>
      <vt:lpstr>PowerPoint Presentation</vt:lpstr>
      <vt:lpstr>PowerPoint Presentation</vt:lpstr>
      <vt:lpstr>PowerPoint Presentation</vt:lpstr>
      <vt:lpstr>Shock and vibration accelerometer logger</vt:lpstr>
      <vt:lpstr>PowerPoint Presentation</vt:lpstr>
      <vt:lpstr>PowerPoint Presentation</vt:lpstr>
      <vt:lpstr>Shock and vibration during transport</vt:lpstr>
      <vt:lpstr>Shock and vibration during transport</vt:lpstr>
      <vt:lpstr>Shock and vibration during transport</vt:lpstr>
      <vt:lpstr>Final summary</vt:lpstr>
      <vt:lpstr>PowerPoint Presentation</vt:lpstr>
    </vt:vector>
  </TitlesOfParts>
  <Company>Daresbury Laboratory (STFC)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BTM Updates</dc:title>
  <dc:creator>Paul Aden</dc:creator>
  <cp:lastModifiedBy>Smith, Richard (STFC,DL,TECH)</cp:lastModifiedBy>
  <cp:revision>285</cp:revision>
  <dcterms:created xsi:type="dcterms:W3CDTF">2015-09-14T13:39:54Z</dcterms:created>
  <dcterms:modified xsi:type="dcterms:W3CDTF">2018-11-21T10:56:47Z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Summers, Karen (STFC,RAL,OBR)</vt:lpwstr>
  </property>
  <property fmtid="{D5CDD505-2E9C-101B-9397-08002B2CF9AE}" pid="4" name="xd_Signature">
    <vt:lpwstr/>
  </property>
  <property fmtid="{D5CDD505-2E9C-101B-9397-08002B2CF9AE}" pid="5" name="display_urn:schemas-microsoft-com:office:office#Author">
    <vt:lpwstr>Summers, Karen (STFC,RAL,OBR)</vt:lpwstr>
  </property>
  <property fmtid="{D5CDD505-2E9C-101B-9397-08002B2CF9AE}" pid="6" name="TemplateUrl">
    <vt:lpwstr/>
  </property>
  <property fmtid="{D5CDD505-2E9C-101B-9397-08002B2CF9AE}" pid="7" name="xd_ProgID">
    <vt:lpwstr/>
  </property>
  <property fmtid="{D5CDD505-2E9C-101B-9397-08002B2CF9AE}" pid="8" name="ContentTypeId">
    <vt:lpwstr>0x010100F731947B08D5984288BC8B16A979FF50</vt:lpwstr>
  </property>
</Properties>
</file>