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8" r:id="rId3"/>
    <p:sldId id="269" r:id="rId4"/>
    <p:sldId id="274" r:id="rId5"/>
    <p:sldId id="289" r:id="rId6"/>
    <p:sldId id="272" r:id="rId7"/>
    <p:sldId id="317" r:id="rId8"/>
    <p:sldId id="307" r:id="rId9"/>
    <p:sldId id="315" r:id="rId10"/>
    <p:sldId id="316" r:id="rId11"/>
    <p:sldId id="308" r:id="rId12"/>
    <p:sldId id="309" r:id="rId13"/>
    <p:sldId id="310" r:id="rId14"/>
    <p:sldId id="260" r:id="rId15"/>
  </p:sldIdLst>
  <p:sldSz cx="10080625" cy="7559675"/>
  <p:notesSz cx="6858000" cy="9945688"/>
  <p:defaultTextStyle>
    <a:defPPr>
      <a:defRPr lang="en-US"/>
    </a:defPPr>
    <a:lvl1pPr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741363" indent="-28416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1414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5986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0558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9BFB"/>
    <a:srgbClr val="1067EA"/>
    <a:srgbClr val="98C8E8"/>
    <a:srgbClr val="006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90" y="6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56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472" cy="497654"/>
          </a:xfrm>
          <a:prstGeom prst="rect">
            <a:avLst/>
          </a:prstGeom>
        </p:spPr>
        <p:txBody>
          <a:bodyPr vert="horz" lIns="84180" tIns="42090" rIns="84180" bIns="42090" rtlCol="0"/>
          <a:lstStyle>
            <a:lvl1pPr algn="l" defTabSz="413548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088" y="0"/>
            <a:ext cx="2972472" cy="497654"/>
          </a:xfrm>
          <a:prstGeom prst="rect">
            <a:avLst/>
          </a:prstGeom>
        </p:spPr>
        <p:txBody>
          <a:bodyPr vert="horz" wrap="square" lIns="84180" tIns="42090" rIns="84180" bIns="4209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100"/>
            </a:lvl1pPr>
          </a:lstStyle>
          <a:p>
            <a:pPr>
              <a:defRPr/>
            </a:pPr>
            <a:fld id="{5E4FA116-6B7D-4B7D-AD75-337CA69C1CD6}" type="datetime1">
              <a:rPr lang="en-US" altLang="en-US" smtClean="0"/>
              <a:t>11/13/2018</a:t>
            </a:fld>
            <a:endParaRPr lang="it-IT" alt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46558"/>
            <a:ext cx="2972472" cy="497653"/>
          </a:xfrm>
          <a:prstGeom prst="rect">
            <a:avLst/>
          </a:prstGeom>
        </p:spPr>
        <p:txBody>
          <a:bodyPr vert="horz" lIns="84180" tIns="42090" rIns="84180" bIns="42090" rtlCol="0" anchor="b"/>
          <a:lstStyle>
            <a:lvl1pPr algn="l" defTabSz="413548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088" y="9446558"/>
            <a:ext cx="2972472" cy="497653"/>
          </a:xfrm>
          <a:prstGeom prst="rect">
            <a:avLst/>
          </a:prstGeom>
        </p:spPr>
        <p:txBody>
          <a:bodyPr vert="horz" wrap="square" lIns="84180" tIns="42090" rIns="84180" bIns="4209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100"/>
            </a:lvl1pPr>
          </a:lstStyle>
          <a:p>
            <a:pPr>
              <a:defRPr/>
            </a:pPr>
            <a:fld id="{02399CEC-3374-4D03-BEBE-4346AAF64FE7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0731505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1"/>
          <p:cNvSpPr>
            <a:spLocks noChangeArrowheads="1"/>
          </p:cNvSpPr>
          <p:nvPr/>
        </p:nvSpPr>
        <p:spPr bwMode="auto">
          <a:xfrm>
            <a:off x="0" y="0"/>
            <a:ext cx="6858000" cy="994568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4180" tIns="42090" rIns="84180" bIns="4209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55650"/>
            <a:ext cx="4967288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512" y="4724018"/>
            <a:ext cx="5484096" cy="447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1" y="0"/>
            <a:ext cx="2975352" cy="49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180" tIns="42090" rIns="84180" bIns="4209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3881209" y="0"/>
            <a:ext cx="2975352" cy="49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180" tIns="42090" rIns="84180" bIns="4209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1" y="9448034"/>
            <a:ext cx="2975352" cy="49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180" tIns="42090" rIns="84180" bIns="4209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1208" y="9448034"/>
            <a:ext cx="2973912" cy="49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12130" algn="l"/>
                <a:tab pos="825721" algn="l"/>
                <a:tab pos="1239312" algn="l"/>
                <a:tab pos="1652903" algn="l"/>
                <a:tab pos="2066494" algn="l"/>
                <a:tab pos="2480085" algn="l"/>
                <a:tab pos="2893676" algn="l"/>
                <a:tab pos="3307267" algn="l"/>
                <a:tab pos="3720858" algn="l"/>
                <a:tab pos="4134450" algn="l"/>
                <a:tab pos="4548040" algn="l"/>
                <a:tab pos="4961632" algn="l"/>
                <a:tab pos="5375222" algn="l"/>
                <a:tab pos="5788814" algn="l"/>
                <a:tab pos="6202404" algn="l"/>
                <a:tab pos="6615996" algn="l"/>
                <a:tab pos="7029587" algn="l"/>
                <a:tab pos="7443178" algn="l"/>
                <a:tab pos="7856769" algn="l"/>
                <a:tab pos="8270360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B9B08D-8000-4C9C-B329-968947643B67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824709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latin typeface="Times New Roman" panose="02020603050405020304" pitchFamily="18" charset="0"/>
              </a:rPr>
              <a:t>Slide 1: Company Logo Full Page</a:t>
            </a:r>
          </a:p>
          <a:p>
            <a:endParaRPr lang="en-US" altLang="en-US" smtClean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smtClean="0">
                <a:latin typeface="Times New Roman" panose="02020603050405020304" pitchFamily="18" charset="0"/>
              </a:rPr>
              <a:t>Before you start</a:t>
            </a:r>
            <a:r>
              <a:rPr lang="en-GB" altLang="en-US" smtClean="0">
                <a:latin typeface="Times New Roman" panose="02020603050405020304" pitchFamily="18" charset="0"/>
              </a:rPr>
              <a:t> editing the slides of your talk change to the </a:t>
            </a:r>
            <a:r>
              <a:rPr lang="en-GB" altLang="en-US" b="1" smtClean="0">
                <a:latin typeface="Times New Roman" panose="02020603050405020304" pitchFamily="18" charset="0"/>
              </a:rPr>
              <a:t>Master Slide view</a:t>
            </a:r>
            <a:r>
              <a:rPr lang="en-GB" altLang="en-US" smtClean="0"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en-US" smtClean="0">
                <a:latin typeface="Times New Roman" panose="02020603050405020304" pitchFamily="18" charset="0"/>
              </a:rPr>
              <a:t>Microsoft Office :Menu: </a:t>
            </a:r>
            <a:r>
              <a:rPr lang="en-US" altLang="en-US" i="1" smtClean="0">
                <a:latin typeface="Times New Roman" panose="02020603050405020304" pitchFamily="18" charset="0"/>
              </a:rPr>
              <a:t>View</a:t>
            </a:r>
            <a:r>
              <a:rPr lang="en-US" altLang="en-US" smtClean="0">
                <a:latin typeface="Times New Roman" panose="02020603050405020304" pitchFamily="18" charset="0"/>
              </a:rPr>
              <a:t> &gt; </a:t>
            </a:r>
            <a:r>
              <a:rPr lang="en-US" altLang="en-US" i="1" smtClean="0">
                <a:latin typeface="Times New Roman" panose="02020603050405020304" pitchFamily="18" charset="0"/>
              </a:rPr>
              <a:t>Slide Master;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en-US" smtClean="0">
                <a:latin typeface="Times New Roman" panose="02020603050405020304" pitchFamily="18" charset="0"/>
              </a:rPr>
              <a:t>Macintosh – </a:t>
            </a:r>
            <a:r>
              <a:rPr lang="en-US" altLang="en-US" i="1" smtClean="0">
                <a:latin typeface="Times New Roman" panose="02020603050405020304" pitchFamily="18" charset="0"/>
              </a:rPr>
              <a:t>View &gt; Master &gt; Slide Master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en-US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smtClean="0">
                <a:latin typeface="Times New Roman" panose="02020603050405020304" pitchFamily="18" charset="0"/>
                <a:sym typeface="Wingdings" panose="05000000000000000000" pitchFamily="2" charset="2"/>
              </a:rPr>
              <a:t>Edit the following items: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Times New Roman" panose="02020603050405020304" pitchFamily="18" charset="0"/>
              <a:buAutoNum type="arabicPeriod"/>
            </a:pPr>
            <a:r>
              <a:rPr lang="de-DE" altLang="en-US" b="1" smtClean="0">
                <a:latin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en-GB" altLang="en-US" b="1" smtClean="0">
                <a:latin typeface="Times New Roman" panose="02020603050405020304" pitchFamily="18" charset="0"/>
                <a:sym typeface="Wingdings" panose="05000000000000000000" pitchFamily="2" charset="2"/>
              </a:rPr>
              <a:t>n the Slide Master (first master slide) – lower area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mtClean="0">
                <a:latin typeface="Times New Roman" panose="02020603050405020304" pitchFamily="18" charset="0"/>
                <a:sym typeface="Wingdings" panose="05000000000000000000" pitchFamily="2" charset="2"/>
              </a:rPr>
              <a:t>a) On the left Delete the text and write the title of the event/Conference, Location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mtClean="0">
                <a:latin typeface="Times New Roman" panose="02020603050405020304" pitchFamily="18" charset="0"/>
                <a:sym typeface="Wingdings" panose="05000000000000000000" pitchFamily="2" charset="2"/>
              </a:rPr>
              <a:t>b) On the right delete the text and write the name and surname of the speaker and the date (day, month , year)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en-US" b="1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smtClean="0">
                <a:latin typeface="Times New Roman" panose="02020603050405020304" pitchFamily="18" charset="0"/>
                <a:sym typeface="Wingdings" panose="05000000000000000000" pitchFamily="2" charset="2"/>
              </a:rPr>
              <a:t>Close Master 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en-US" b="1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17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16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44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34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latin typeface="Times New Roman" panose="02020603050405020304" pitchFamily="18" charset="0"/>
              </a:rPr>
              <a:t>Last Slide 2: Aerial Photo of Elettra</a:t>
            </a:r>
          </a:p>
        </p:txBody>
      </p:sp>
    </p:spTree>
    <p:extLst>
      <p:ext uri="{BB962C8B-B14F-4D97-AF65-F5344CB8AC3E}">
        <p14:creationId xmlns:p14="http://schemas.microsoft.com/office/powerpoint/2010/main" val="1050756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198437"/>
            <a:ext cx="6705600" cy="5025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3340287" y="5837237"/>
            <a:ext cx="3049233" cy="55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200" b="1" dirty="0" smtClean="0">
                <a:solidFill>
                  <a:schemeClr val="tx1"/>
                </a:solidFill>
                <a:latin typeface="Segoe UI Light" panose="020B0502040204020203" pitchFamily="34" charset="0"/>
                <a:ea typeface="Adobe Song Std L" panose="02020300000000000000" pitchFamily="18" charset="-128"/>
                <a:cs typeface="Segoe UI Light" panose="020B0502040204020203" pitchFamily="34" charset="0"/>
              </a:rPr>
              <a:t>The</a:t>
            </a:r>
            <a:r>
              <a:rPr lang="en-US" altLang="en-US" sz="3200" b="1" dirty="0" smtClean="0">
                <a:solidFill>
                  <a:srgbClr val="00B0F0"/>
                </a:solidFill>
                <a:latin typeface="Segoe UI Light" panose="020B0502040204020203" pitchFamily="34" charset="0"/>
                <a:ea typeface="Adobe Song Std L" panose="02020300000000000000" pitchFamily="18" charset="-128"/>
                <a:cs typeface="Segoe UI Light" panose="020B0502040204020203" pitchFamily="34" charset="0"/>
              </a:rPr>
              <a:t> ESS </a:t>
            </a:r>
            <a:r>
              <a:rPr lang="en-US" altLang="en-US" sz="3200" b="1" dirty="0" smtClean="0">
                <a:solidFill>
                  <a:schemeClr val="tx1"/>
                </a:solidFill>
                <a:latin typeface="Segoe UI Light" panose="020B0502040204020203" pitchFamily="34" charset="0"/>
                <a:ea typeface="Adobe Song Std L" panose="02020300000000000000" pitchFamily="18" charset="-128"/>
                <a:cs typeface="Segoe UI Light" panose="020B0502040204020203" pitchFamily="34" charset="0"/>
              </a:rPr>
              <a:t>WS</a:t>
            </a:r>
            <a:r>
              <a:rPr lang="en-US" altLang="en-US" sz="3200" b="1" dirty="0" smtClean="0">
                <a:solidFill>
                  <a:srgbClr val="00B0F0"/>
                </a:solidFill>
                <a:latin typeface="Segoe UI Light" panose="020B0502040204020203" pitchFamily="34" charset="0"/>
                <a:ea typeface="Adobe Song Std L" panose="02020300000000000000" pitchFamily="18" charset="-128"/>
                <a:cs typeface="Segoe UI Light" panose="020B0502040204020203" pitchFamily="34" charset="0"/>
              </a:rPr>
              <a:t> </a:t>
            </a:r>
            <a:r>
              <a:rPr lang="en-US" altLang="en-US" sz="3200" b="1" dirty="0" smtClean="0">
                <a:solidFill>
                  <a:schemeClr val="tx1"/>
                </a:solidFill>
                <a:latin typeface="Segoe UI Light" panose="020B0502040204020203" pitchFamily="34" charset="0"/>
                <a:ea typeface="Adobe Song Std L" panose="02020300000000000000" pitchFamily="18" charset="-128"/>
                <a:cs typeface="Segoe UI Light" panose="020B0502040204020203" pitchFamily="34" charset="0"/>
              </a:rPr>
              <a:t>OFE</a:t>
            </a:r>
            <a:endParaRPr lang="en-US" altLang="en-US" sz="3200" b="1" dirty="0">
              <a:solidFill>
                <a:schemeClr val="tx1"/>
              </a:solidFill>
              <a:latin typeface="Segoe UI Light" panose="020B0502040204020203" pitchFamily="34" charset="0"/>
              <a:ea typeface="Adobe Song Std L" panose="02020300000000000000" pitchFamily="18" charset="-128"/>
              <a:cs typeface="Segoe UI Light" panose="020B0502040204020203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273008" y="6878247"/>
            <a:ext cx="1596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Tx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Sandi </a:t>
            </a:r>
            <a:r>
              <a:rPr lang="en-US" sz="2000" dirty="0" err="1" smtClean="0">
                <a:solidFill>
                  <a:schemeClr val="tx1"/>
                </a:solidFill>
              </a:rPr>
              <a:t>Grulja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46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59112" y="198437"/>
            <a:ext cx="3810000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0" dirty="0" smtClean="0">
                <a:solidFill>
                  <a:schemeClr val="accent1"/>
                </a:solidFill>
                <a:latin typeface="+mn-lt"/>
                <a:ea typeface="Adobe Song Std L" panose="02020300000000000000" pitchFamily="18" charset="-128"/>
                <a:cs typeface="Segoe UI Light" panose="020B0502040204020203" pitchFamily="34" charset="0"/>
              </a:rPr>
              <a:t>Optical Front End new</a:t>
            </a:r>
            <a:endParaRPr lang="en-US" b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49" y="1943862"/>
            <a:ext cx="1531192" cy="2041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6" t="41936" r="41936" b="37904"/>
          <a:stretch/>
        </p:blipFill>
        <p:spPr>
          <a:xfrm>
            <a:off x="6401149" y="2465853"/>
            <a:ext cx="20574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12" y="1951037"/>
            <a:ext cx="1525811" cy="203441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601913" y="5227637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New SMA 905 front panel connectors  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43342" r="47584" b="31459"/>
          <a:stretch/>
        </p:blipFill>
        <p:spPr>
          <a:xfrm>
            <a:off x="6401148" y="4160837"/>
            <a:ext cx="2068163" cy="1905000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 userDrawn="1"/>
        </p:nvCxnSpPr>
        <p:spPr bwMode="auto">
          <a:xfrm flipV="1">
            <a:off x="3516312" y="3627437"/>
            <a:ext cx="0" cy="1600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>
            <a:off x="6792912" y="2058995"/>
            <a:ext cx="1066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Close view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6896401" y="6236821"/>
            <a:ext cx="1269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Internal view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6708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20949" y="350837"/>
            <a:ext cx="5038725" cy="435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 dirty="0" smtClean="0">
                <a:solidFill>
                  <a:schemeClr val="accent1"/>
                </a:solidFill>
                <a:latin typeface="Segoe UI Light" panose="020B0502040204020203" pitchFamily="34" charset="0"/>
                <a:ea typeface="Adobe Song Std L" panose="02020300000000000000" pitchFamily="18" charset="-128"/>
                <a:cs typeface="Segoe UI Light" panose="020B0502040204020203" pitchFamily="34" charset="0"/>
              </a:rPr>
              <a:t>Optical Front End hardware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2520949" y="5924024"/>
            <a:ext cx="1298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EMI shielding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5658522" y="5924024"/>
            <a:ext cx="2895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+mn-lt"/>
              </a:rPr>
              <a:t>Internal black mate color in both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+mn-lt"/>
              </a:rPr>
              <a:t>panels 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4238535" y="1166393"/>
            <a:ext cx="1472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Photodetectors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6640512" y="1519435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LED guides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3" name="Straight Arrow Connector 32"/>
          <p:cNvCxnSpPr/>
          <p:nvPr userDrawn="1"/>
        </p:nvCxnSpPr>
        <p:spPr bwMode="auto">
          <a:xfrm>
            <a:off x="1001712" y="3475037"/>
            <a:ext cx="2438400" cy="14207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72" y="1963713"/>
            <a:ext cx="7533273" cy="156634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 userDrawn="1"/>
        </p:nvCxnSpPr>
        <p:spPr bwMode="auto">
          <a:xfrm flipH="1">
            <a:off x="6259512" y="1688712"/>
            <a:ext cx="381000" cy="719525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 userDrawn="1"/>
        </p:nvCxnSpPr>
        <p:spPr bwMode="auto">
          <a:xfrm>
            <a:off x="4887912" y="1519435"/>
            <a:ext cx="0" cy="795754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2" y="3763790"/>
            <a:ext cx="7536284" cy="1713622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 userDrawn="1"/>
        </p:nvCxnSpPr>
        <p:spPr bwMode="auto">
          <a:xfrm flipV="1">
            <a:off x="3196489" y="5390625"/>
            <a:ext cx="1" cy="533399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 userDrawn="1"/>
        </p:nvCxnSpPr>
        <p:spPr bwMode="auto">
          <a:xfrm flipV="1">
            <a:off x="7097712" y="4895324"/>
            <a:ext cx="0" cy="10287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331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3011488" y="198438"/>
            <a:ext cx="4010024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AU" altLang="en-US" dirty="0" smtClean="0">
                <a:solidFill>
                  <a:srgbClr val="4472C4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Optical Front End hardware</a:t>
            </a:r>
            <a:endParaRPr lang="en-US" altLang="en-US" dirty="0">
              <a:solidFill>
                <a:srgbClr val="4472C4"/>
              </a:solidFill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4" y="2789237"/>
            <a:ext cx="9840912" cy="187799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011488" y="1036637"/>
            <a:ext cx="5722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Assembled</a:t>
            </a:r>
            <a:r>
              <a:rPr lang="en-US" sz="2000" baseline="0" dirty="0" smtClean="0">
                <a:solidFill>
                  <a:schemeClr val="tx1"/>
                </a:solidFill>
                <a:latin typeface="+mn-lt"/>
              </a:rPr>
              <a:t> OFE electronics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in</a:t>
            </a:r>
            <a:r>
              <a:rPr lang="en-US" sz="2000" baseline="0" dirty="0" smtClean="0">
                <a:solidFill>
                  <a:schemeClr val="tx1"/>
                </a:solidFill>
                <a:latin typeface="+mn-lt"/>
              </a:rPr>
              <a:t> Aluminum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milled body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402012" y="192392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  <a:latin typeface="+mn-lt"/>
              </a:rPr>
              <a:t>SiPD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 amplifier 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 userDrawn="1"/>
        </p:nvCxnSpPr>
        <p:spPr bwMode="auto">
          <a:xfrm>
            <a:off x="2525712" y="2255837"/>
            <a:ext cx="0" cy="7620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 userDrawn="1"/>
        </p:nvCxnSpPr>
        <p:spPr bwMode="auto">
          <a:xfrm>
            <a:off x="3592512" y="2255837"/>
            <a:ext cx="0" cy="7620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 userDrawn="1"/>
        </p:nvCxnSpPr>
        <p:spPr bwMode="auto">
          <a:xfrm flipH="1">
            <a:off x="4583112" y="2255837"/>
            <a:ext cx="1" cy="7620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 userDrawn="1"/>
        </p:nvCxnSpPr>
        <p:spPr bwMode="auto">
          <a:xfrm>
            <a:off x="5649912" y="2255837"/>
            <a:ext cx="0" cy="7620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auto">
          <a:xfrm>
            <a:off x="2525712" y="2255837"/>
            <a:ext cx="3124200" cy="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3402012" y="5303837"/>
            <a:ext cx="1485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  <a:latin typeface="+mn-lt"/>
              </a:rPr>
              <a:t>SiAPD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 amplifier 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4" name="Straight Arrow Connector 23"/>
          <p:cNvCxnSpPr/>
          <p:nvPr userDrawn="1"/>
        </p:nvCxnSpPr>
        <p:spPr bwMode="auto">
          <a:xfrm flipV="1">
            <a:off x="2528143" y="4389437"/>
            <a:ext cx="0" cy="9144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 userDrawn="1"/>
        </p:nvCxnSpPr>
        <p:spPr bwMode="auto">
          <a:xfrm flipV="1">
            <a:off x="3592512" y="4389437"/>
            <a:ext cx="0" cy="9144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 userDrawn="1"/>
        </p:nvCxnSpPr>
        <p:spPr bwMode="auto">
          <a:xfrm flipV="1">
            <a:off x="4589903" y="4389437"/>
            <a:ext cx="0" cy="9144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 userDrawn="1"/>
        </p:nvCxnSpPr>
        <p:spPr bwMode="auto">
          <a:xfrm flipV="1">
            <a:off x="5649912" y="4389437"/>
            <a:ext cx="0" cy="9144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auto">
          <a:xfrm>
            <a:off x="2525712" y="5303837"/>
            <a:ext cx="3124200" cy="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 userDrawn="1"/>
        </p:nvSpPr>
        <p:spPr>
          <a:xfrm>
            <a:off x="6335712" y="5114551"/>
            <a:ext cx="287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Back End controlled</a:t>
            </a:r>
            <a:r>
              <a:rPr lang="en-US" sz="1600" baseline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PS, HV biasing,</a:t>
            </a:r>
            <a:r>
              <a:rPr lang="en-US" sz="1600" baseline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Signal Output and Temp measurement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3" name="Straight Arrow Connector 32"/>
          <p:cNvCxnSpPr/>
          <p:nvPr userDrawn="1"/>
        </p:nvCxnSpPr>
        <p:spPr bwMode="auto">
          <a:xfrm flipV="1">
            <a:off x="6915634" y="4389437"/>
            <a:ext cx="0" cy="647128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 userDrawn="1"/>
        </p:nvCxnSpPr>
        <p:spPr bwMode="auto">
          <a:xfrm flipV="1">
            <a:off x="8316912" y="4389437"/>
            <a:ext cx="0" cy="647128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auto">
          <a:xfrm>
            <a:off x="6915634" y="5036565"/>
            <a:ext cx="1401278" cy="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 userDrawn="1"/>
        </p:nvCxnSpPr>
        <p:spPr bwMode="auto">
          <a:xfrm>
            <a:off x="6915634" y="2255837"/>
            <a:ext cx="0" cy="838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 userDrawn="1"/>
        </p:nvSpPr>
        <p:spPr>
          <a:xfrm>
            <a:off x="7143510" y="1963449"/>
            <a:ext cx="2415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Back End controlled</a:t>
            </a:r>
            <a:r>
              <a:rPr lang="en-US" sz="1600" baseline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PS</a:t>
            </a:r>
            <a:r>
              <a:rPr lang="en-US" sz="1600" baseline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and Signal Output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1" name="Straight Connector 40"/>
          <p:cNvCxnSpPr>
            <a:endCxn id="39" idx="1"/>
          </p:cNvCxnSpPr>
          <p:nvPr userDrawn="1"/>
        </p:nvCxnSpPr>
        <p:spPr bwMode="auto">
          <a:xfrm>
            <a:off x="6915634" y="2255836"/>
            <a:ext cx="227876" cy="1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 userDrawn="1"/>
        </p:nvSpPr>
        <p:spPr>
          <a:xfrm>
            <a:off x="2706759" y="6980237"/>
            <a:ext cx="3812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Designed</a:t>
            </a:r>
            <a:r>
              <a:rPr lang="en-US" sz="1200" baseline="0" dirty="0" smtClean="0">
                <a:solidFill>
                  <a:schemeClr val="tx1"/>
                </a:solidFill>
                <a:latin typeface="+mn-lt"/>
              </a:rPr>
              <a:t> and made by SG - </a:t>
            </a:r>
            <a:r>
              <a:rPr lang="en-US" sz="1200" baseline="0" dirty="0" err="1" smtClean="0">
                <a:solidFill>
                  <a:schemeClr val="tx1"/>
                </a:solidFill>
                <a:latin typeface="+mn-lt"/>
              </a:rPr>
              <a:t>Elettra</a:t>
            </a:r>
            <a:r>
              <a:rPr lang="en-US" sz="1200" baseline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baseline="0" dirty="0" err="1" smtClean="0">
                <a:solidFill>
                  <a:schemeClr val="tx1"/>
                </a:solidFill>
                <a:latin typeface="+mn-lt"/>
              </a:rPr>
              <a:t>Sincrotrone</a:t>
            </a:r>
            <a:r>
              <a:rPr lang="en-US" sz="1200" baseline="0" dirty="0" smtClean="0">
                <a:solidFill>
                  <a:schemeClr val="tx1"/>
                </a:solidFill>
                <a:latin typeface="+mn-lt"/>
              </a:rPr>
              <a:t> Trieste Italy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ounded Rectangle 2"/>
          <p:cNvSpPr/>
          <p:nvPr userDrawn="1"/>
        </p:nvSpPr>
        <p:spPr bwMode="auto">
          <a:xfrm>
            <a:off x="1077912" y="3017837"/>
            <a:ext cx="990600" cy="1371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6335712" y="3398837"/>
            <a:ext cx="457200" cy="609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ounded Rectangle 10"/>
          <p:cNvSpPr/>
          <p:nvPr userDrawn="1"/>
        </p:nvSpPr>
        <p:spPr bwMode="auto">
          <a:xfrm>
            <a:off x="7554912" y="3322637"/>
            <a:ext cx="1066800" cy="533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26941" y="5521882"/>
            <a:ext cx="249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Some On PCB modifications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6" name="Straight Arrow Connector 15"/>
          <p:cNvCxnSpPr/>
          <p:nvPr userDrawn="1"/>
        </p:nvCxnSpPr>
        <p:spPr bwMode="auto">
          <a:xfrm flipV="1">
            <a:off x="1573212" y="4160837"/>
            <a:ext cx="0" cy="1219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3467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3011488" y="198438"/>
            <a:ext cx="4848224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AU" altLang="en-US" dirty="0" smtClean="0">
                <a:solidFill>
                  <a:srgbClr val="4472C4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Optical Front End Production</a:t>
            </a:r>
            <a:endParaRPr lang="en-US" altLang="en-US" dirty="0">
              <a:solidFill>
                <a:srgbClr val="4472C4"/>
              </a:solidFill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306512" y="2484437"/>
            <a:ext cx="7315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All electronic components arrived for assembly of first 5 units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PCBs for 10 units are in production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Aluminum body in examination for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sma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connectors and preparation</a:t>
            </a:r>
            <a:r>
              <a:rPr lang="en-US" sz="2000" baseline="0" dirty="0" smtClean="0">
                <a:solidFill>
                  <a:schemeClr val="tx1"/>
                </a:solidFill>
                <a:latin typeface="+mn-lt"/>
              </a:rPr>
              <a:t> the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tech</a:t>
            </a:r>
            <a:r>
              <a:rPr lang="en-US" sz="2000" baseline="0" dirty="0" smtClean="0">
                <a:solidFill>
                  <a:schemeClr val="tx1"/>
                </a:solidFill>
                <a:latin typeface="+mn-lt"/>
              </a:rPr>
              <a:t> documentation for milling</a:t>
            </a:r>
          </a:p>
          <a:p>
            <a:pPr marL="285750" indent="-285750">
              <a:buFontTx/>
              <a:buChar char="-"/>
            </a:pPr>
            <a:r>
              <a:rPr lang="en-US" sz="2000" baseline="0" dirty="0" smtClean="0">
                <a:solidFill>
                  <a:schemeClr val="tx1"/>
                </a:solidFill>
                <a:latin typeface="+mn-lt"/>
              </a:rPr>
              <a:t>In December 2018 one more final test  for VIT test</a:t>
            </a:r>
          </a:p>
          <a:p>
            <a:pPr marL="285750" indent="-285750">
              <a:buFontTx/>
              <a:buChar char="-"/>
            </a:pPr>
            <a:r>
              <a:rPr lang="en-US" sz="2000" baseline="0" dirty="0" smtClean="0">
                <a:solidFill>
                  <a:schemeClr val="tx1"/>
                </a:solidFill>
                <a:latin typeface="+mn-lt"/>
              </a:rPr>
              <a:t>In 1Q of 2019 the final assembly production of all 10 units will start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7241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5493650" y="0"/>
            <a:ext cx="4586976" cy="7559675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Immagine 5" descr="PPT_Videata finale+www.jp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" y="131935"/>
            <a:ext cx="7312981" cy="5480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"/>
          <p:cNvSpPr txBox="1">
            <a:spLocks noChangeArrowheads="1"/>
          </p:cNvSpPr>
          <p:nvPr userDrawn="1"/>
        </p:nvSpPr>
        <p:spPr bwMode="auto">
          <a:xfrm>
            <a:off x="5469307" y="5893962"/>
            <a:ext cx="4586976" cy="11144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9991" tIns="76672" rIns="89991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49216" eaLnBrk="1">
              <a:lnSpc>
                <a:spcPct val="93000"/>
              </a:lnSpc>
              <a:buSzPct val="100000"/>
              <a:defRPr/>
            </a:pPr>
            <a:r>
              <a:rPr lang="it-IT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</a:t>
            </a:r>
            <a:r>
              <a:rPr lang="it-IT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you</a:t>
            </a:r>
            <a:r>
              <a:rPr lang="it-IT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001267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3011488" y="236538"/>
            <a:ext cx="18764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>
                <a:solidFill>
                  <a:srgbClr val="4472C4"/>
                </a:solidFill>
                <a:latin typeface="Calibri" panose="020F0502020204030204" pitchFamily="34" charset="0"/>
              </a:rPr>
              <a:t>Introduction</a:t>
            </a:r>
            <a:endParaRPr lang="en-US" altLang="en-US">
              <a:solidFill>
                <a:srgbClr val="4472C4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39712" y="2179637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chemeClr val="tx1"/>
                </a:solidFill>
              </a:rPr>
              <a:t>Themes:</a:t>
            </a:r>
          </a:p>
          <a:p>
            <a:endParaRPr lang="en-US" baseline="0" dirty="0" smtClean="0">
              <a:solidFill>
                <a:schemeClr val="tx1"/>
              </a:solidFill>
            </a:endParaRPr>
          </a:p>
          <a:p>
            <a:r>
              <a:rPr lang="en-US" baseline="0" dirty="0" smtClean="0">
                <a:solidFill>
                  <a:schemeClr val="tx1"/>
                </a:solidFill>
              </a:rPr>
              <a:t>	- OFE test at CERN PSB</a:t>
            </a:r>
          </a:p>
          <a:p>
            <a:r>
              <a:rPr lang="en-US" baseline="0" dirty="0" smtClean="0">
                <a:solidFill>
                  <a:schemeClr val="tx1"/>
                </a:solidFill>
              </a:rPr>
              <a:t>	- OFE the latest news</a:t>
            </a:r>
          </a:p>
        </p:txBody>
      </p:sp>
    </p:spTree>
    <p:extLst>
      <p:ext uri="{BB962C8B-B14F-4D97-AF65-F5344CB8AC3E}">
        <p14:creationId xmlns:p14="http://schemas.microsoft.com/office/powerpoint/2010/main" val="3496874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ext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3011488" y="219075"/>
            <a:ext cx="2310184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dirty="0" smtClean="0">
                <a:solidFill>
                  <a:srgbClr val="4472C4"/>
                </a:solidFill>
                <a:latin typeface="Calibri" panose="020F0502020204030204" pitchFamily="34" charset="0"/>
              </a:rPr>
              <a:t>OFE Test at CERN</a:t>
            </a:r>
            <a:endParaRPr lang="en-US" altLang="en-US" dirty="0">
              <a:solidFill>
                <a:srgbClr val="4472C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230312" y="2099686"/>
            <a:ext cx="83591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47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A </a:t>
            </a:r>
            <a:r>
              <a:rPr lang="en-US" sz="2000" b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scintillator</a:t>
            </a:r>
            <a:r>
              <a:rPr lang="en-US" sz="20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 EJ200/BC408 with geometry</a:t>
            </a:r>
            <a:r>
              <a:rPr lang="en-US" sz="20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 </a:t>
            </a:r>
            <a:r>
              <a:rPr lang="en-US" sz="20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45mm by 300 mm</a:t>
            </a:r>
            <a:r>
              <a:rPr lang="en-US" sz="20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 installed </a:t>
            </a:r>
            <a:r>
              <a:rPr lang="en-US" sz="20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to wire scanner  LIU-BWS in location 4L1</a:t>
            </a:r>
          </a:p>
          <a:p>
            <a:pPr marL="342900" marR="0" lvl="0" indent="-342900" algn="l" defTabSz="447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WLS Kuraray Y11 1mm core diameter, 1 loop inside the scintillator with </a:t>
            </a:r>
            <a:r>
              <a:rPr lang="en-US" sz="20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sma</a:t>
            </a:r>
            <a:r>
              <a:rPr lang="en-US" sz="20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 905 termination</a:t>
            </a:r>
          </a:p>
          <a:p>
            <a:pPr marL="342900" marR="0" lvl="0" indent="-342900" algn="l" defTabSz="447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65 m long run fiber from scintillator to OFE</a:t>
            </a:r>
            <a:endParaRPr lang="en-US" sz="2000" kern="1200" baseline="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447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Adapters where used to connect different type of connectors</a:t>
            </a:r>
          </a:p>
          <a:p>
            <a:pPr marL="342900" marR="0" lvl="0" indent="-342900" algn="l" defTabSz="447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OFE unit attached to BEM</a:t>
            </a:r>
          </a:p>
          <a:p>
            <a:pPr marL="342900" marR="0" lvl="0" indent="-342900" algn="l" defTabSz="447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Oscilloscope </a:t>
            </a:r>
            <a:r>
              <a:rPr lang="en-US" sz="20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Lecroy</a:t>
            </a:r>
            <a:r>
              <a:rPr lang="en-US" sz="20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 1 GHz for data visualizing</a:t>
            </a:r>
          </a:p>
          <a:p>
            <a:pPr marL="342900" marR="0" lvl="0" indent="-342900" algn="l" defTabSz="447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uTCA</a:t>
            </a:r>
            <a:r>
              <a:rPr lang="en-US" sz="20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 digitizer platform with </a:t>
            </a:r>
            <a:r>
              <a:rPr lang="en-US" sz="20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acq</a:t>
            </a:r>
            <a:r>
              <a:rPr lang="en-US" sz="20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 software</a:t>
            </a:r>
          </a:p>
          <a:p>
            <a:pPr marL="342900" marR="0" lvl="0" indent="-342900" algn="l" defTabSz="447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sz="20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714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3011488" y="198438"/>
            <a:ext cx="60960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AU" altLang="en-US" dirty="0" smtClean="0">
                <a:solidFill>
                  <a:srgbClr val="4472C4"/>
                </a:solidFill>
                <a:latin typeface="Calibri" panose="020F0502020204030204" pitchFamily="34" charset="0"/>
              </a:rPr>
              <a:t>The test configuration</a:t>
            </a:r>
            <a:endParaRPr lang="en-US" altLang="en-US" dirty="0">
              <a:solidFill>
                <a:srgbClr val="4472C4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15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" y="4618037"/>
            <a:ext cx="1371517" cy="1828800"/>
          </a:xfrm>
          <a:prstGeom prst="rect">
            <a:avLst/>
          </a:prstGeom>
        </p:spPr>
      </p:pic>
      <p:pic>
        <p:nvPicPr>
          <p:cNvPr id="17" name="Picture 16"/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16543" r="8550" b="12825"/>
          <a:stretch/>
        </p:blipFill>
        <p:spPr>
          <a:xfrm>
            <a:off x="2220912" y="4618037"/>
            <a:ext cx="1066800" cy="678656"/>
          </a:xfrm>
          <a:prstGeom prst="rect">
            <a:avLst/>
          </a:prstGeom>
        </p:spPr>
      </p:pic>
      <p:pic>
        <p:nvPicPr>
          <p:cNvPr id="19" name="Picture 18"/>
          <p:cNvPicPr/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6" t="17467" r="26471" b="26762"/>
          <a:stretch/>
        </p:blipFill>
        <p:spPr>
          <a:xfrm>
            <a:off x="2220912" y="3779837"/>
            <a:ext cx="1066800" cy="673769"/>
          </a:xfrm>
          <a:prstGeom prst="rect">
            <a:avLst/>
          </a:prstGeom>
        </p:spPr>
      </p:pic>
      <p:pic>
        <p:nvPicPr>
          <p:cNvPr id="20" name="Picture 19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1172" y="1560577"/>
            <a:ext cx="1752601" cy="1314321"/>
          </a:xfrm>
          <a:prstGeom prst="rect">
            <a:avLst/>
          </a:prstGeom>
        </p:spPr>
      </p:pic>
      <p:pic>
        <p:nvPicPr>
          <p:cNvPr id="23" name="Picture 22"/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4" y="2141650"/>
            <a:ext cx="1333758" cy="952388"/>
          </a:xfrm>
          <a:prstGeom prst="rect">
            <a:avLst/>
          </a:prstGeom>
        </p:spPr>
      </p:pic>
      <p:pic>
        <p:nvPicPr>
          <p:cNvPr id="25" name="Picture 24"/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12" y="2141650"/>
            <a:ext cx="1274386" cy="972702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6" idx="3"/>
          </p:cNvCxnSpPr>
          <p:nvPr userDrawn="1"/>
        </p:nvCxnSpPr>
        <p:spPr bwMode="auto">
          <a:xfrm>
            <a:off x="1992312" y="5075237"/>
            <a:ext cx="4572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 bwMode="auto">
          <a:xfrm>
            <a:off x="1230312" y="4922837"/>
            <a:ext cx="762000" cy="304800"/>
          </a:xfrm>
          <a:prstGeom prst="rect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4" name="Straight Arrow Connector 13"/>
          <p:cNvCxnSpPr/>
          <p:nvPr userDrawn="1"/>
        </p:nvCxnSpPr>
        <p:spPr bwMode="auto">
          <a:xfrm flipV="1">
            <a:off x="2754312" y="4313237"/>
            <a:ext cx="0" cy="457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7" idx="3"/>
            <a:endCxn id="31" idx="2"/>
          </p:cNvCxnSpPr>
          <p:nvPr userDrawn="1"/>
        </p:nvCxnSpPr>
        <p:spPr bwMode="auto">
          <a:xfrm>
            <a:off x="3097212" y="3589337"/>
            <a:ext cx="2495550" cy="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1" name="Arc 30"/>
          <p:cNvSpPr/>
          <p:nvPr userDrawn="1"/>
        </p:nvSpPr>
        <p:spPr bwMode="auto">
          <a:xfrm rot="5400000">
            <a:off x="5402262" y="3227387"/>
            <a:ext cx="381000" cy="342900"/>
          </a:xfrm>
          <a:prstGeom prst="arc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5" name="Straight Arrow Connector 34"/>
          <p:cNvCxnSpPr/>
          <p:nvPr userDrawn="1"/>
        </p:nvCxnSpPr>
        <p:spPr bwMode="auto">
          <a:xfrm flipV="1">
            <a:off x="5764212" y="2560637"/>
            <a:ext cx="0" cy="838200"/>
          </a:xfrm>
          <a:prstGeom prst="straightConnector1">
            <a:avLst/>
          </a:prstGeom>
          <a:ln>
            <a:headEnd type="none" w="med" len="med"/>
            <a:tailEnd type="arrow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 userDrawn="1"/>
        </p:nvSpPr>
        <p:spPr bwMode="auto">
          <a:xfrm>
            <a:off x="2411412" y="3475037"/>
            <a:ext cx="685800" cy="228600"/>
          </a:xfrm>
          <a:prstGeom prst="roundRect">
            <a:avLst/>
          </a:prstGeom>
          <a:noFill/>
          <a:ln w="19050" cap="flat" cmpd="sng" algn="ctr">
            <a:solidFill>
              <a:srgbClr val="139BF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7" name="Straight Arrow Connector 36"/>
          <p:cNvCxnSpPr/>
          <p:nvPr userDrawn="1"/>
        </p:nvCxnSpPr>
        <p:spPr bwMode="auto">
          <a:xfrm>
            <a:off x="6354633" y="2560637"/>
            <a:ext cx="438279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 userDrawn="1"/>
        </p:nvCxnSpPr>
        <p:spPr bwMode="auto">
          <a:xfrm>
            <a:off x="7859712" y="2560637"/>
            <a:ext cx="438279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 userDrawn="1"/>
        </p:nvSpPr>
        <p:spPr>
          <a:xfrm>
            <a:off x="2220912" y="5298907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Scintillator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411732" y="3250784"/>
            <a:ext cx="2343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65m</a:t>
            </a:r>
            <a:r>
              <a:rPr lang="en-US" sz="1600" baseline="0" dirty="0" smtClean="0">
                <a:solidFill>
                  <a:schemeClr val="tx1"/>
                </a:solidFill>
                <a:latin typeface="+mn-lt"/>
              </a:rPr>
              <a:t> long fiber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3287712" y="3961348"/>
            <a:ext cx="895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SMA905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855968" y="2521591"/>
            <a:ext cx="1758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0" dirty="0" smtClean="0">
                <a:solidFill>
                  <a:schemeClr val="tx1"/>
                </a:solidFill>
                <a:latin typeface="+mn-lt"/>
              </a:rPr>
              <a:t>Connector adapter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5" name="Straight Arrow Connector 44"/>
          <p:cNvCxnSpPr>
            <a:stCxn id="43" idx="2"/>
          </p:cNvCxnSpPr>
          <p:nvPr userDrawn="1"/>
        </p:nvCxnSpPr>
        <p:spPr bwMode="auto">
          <a:xfrm>
            <a:off x="2735299" y="2860145"/>
            <a:ext cx="0" cy="538692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7" idx="2"/>
          </p:cNvCxnSpPr>
          <p:nvPr userDrawn="1"/>
        </p:nvCxnSpPr>
        <p:spPr bwMode="auto">
          <a:xfrm flipV="1">
            <a:off x="2754312" y="3703637"/>
            <a:ext cx="0" cy="413084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32" y="4618037"/>
            <a:ext cx="6103588" cy="1303435"/>
          </a:xfrm>
          <a:prstGeom prst="rect">
            <a:avLst/>
          </a:prstGeom>
        </p:spPr>
      </p:pic>
      <p:sp>
        <p:nvSpPr>
          <p:cNvPr id="51" name="TextBox 50"/>
          <p:cNvSpPr txBox="1"/>
          <p:nvPr userDrawn="1"/>
        </p:nvSpPr>
        <p:spPr>
          <a:xfrm>
            <a:off x="7097712" y="5457145"/>
            <a:ext cx="1428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Test schematic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53" name="Straight Arrow Connector 52"/>
          <p:cNvCxnSpPr>
            <a:stCxn id="42" idx="3"/>
          </p:cNvCxnSpPr>
          <p:nvPr userDrawn="1"/>
        </p:nvCxnSpPr>
        <p:spPr bwMode="auto">
          <a:xfrm>
            <a:off x="4182896" y="4130625"/>
            <a:ext cx="857416" cy="541287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 userDrawn="1"/>
        </p:nvCxnSpPr>
        <p:spPr bwMode="auto">
          <a:xfrm>
            <a:off x="5744662" y="3631784"/>
            <a:ext cx="10090" cy="1062453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 userDrawn="1"/>
        </p:nvCxnSpPr>
        <p:spPr bwMode="auto">
          <a:xfrm>
            <a:off x="6278061" y="2979737"/>
            <a:ext cx="1153091" cy="1617986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69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3011488" y="198438"/>
            <a:ext cx="3324224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AU" altLang="en-US" dirty="0" smtClean="0">
                <a:solidFill>
                  <a:srgbClr val="4472C4"/>
                </a:solidFill>
                <a:latin typeface="Calibri" panose="020F0502020204030204" pitchFamily="34" charset="0"/>
              </a:rPr>
              <a:t>The test result</a:t>
            </a:r>
            <a:endParaRPr lang="en-US" altLang="en-US" dirty="0">
              <a:solidFill>
                <a:srgbClr val="4472C4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717316" y="1403116"/>
            <a:ext cx="52578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Signal acquisition from scintillator:</a:t>
            </a:r>
          </a:p>
          <a:p>
            <a:pPr marL="1084263" lvl="1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light is in the visible spectrum</a:t>
            </a:r>
          </a:p>
          <a:p>
            <a:pPr marL="1084263" lvl="1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LED we tested the optical connection through scintillator through the fiber to the Optical Front End</a:t>
            </a:r>
          </a:p>
          <a:p>
            <a:pPr marL="1084263" lvl="1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test was started and</a:t>
            </a:r>
            <a:r>
              <a:rPr lang="en-US" sz="14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hoping to see the light</a:t>
            </a:r>
          </a:p>
          <a:p>
            <a:pPr marL="741363" lvl="1" indent="0" algn="just"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400" baseline="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84263" lvl="1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 silence all eyes pointed to the electronics and ……</a:t>
            </a:r>
          </a:p>
          <a:p>
            <a:pPr marL="741363" lvl="1" indent="0" algn="just"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89" y="4632607"/>
            <a:ext cx="2257225" cy="1692770"/>
          </a:xfrm>
          <a:prstGeom prst="rect">
            <a:avLst/>
          </a:prstGeom>
        </p:spPr>
      </p:pic>
      <p:pic>
        <p:nvPicPr>
          <p:cNvPr id="17" name="Picture 16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12" y="4632607"/>
            <a:ext cx="2303774" cy="1698702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2403415" y="3667385"/>
            <a:ext cx="1371600" cy="2384954"/>
            <a:chOff x="2403415" y="3667385"/>
            <a:chExt cx="1371600" cy="2384954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3211512" y="3667385"/>
              <a:ext cx="546375" cy="1355229"/>
              <a:chOff x="3211511" y="3415208"/>
              <a:chExt cx="546375" cy="1355229"/>
            </a:xfrm>
          </p:grpSpPr>
          <p:sp>
            <p:nvSpPr>
              <p:cNvPr id="6" name="Arc 5"/>
              <p:cNvSpPr/>
              <p:nvPr userDrawn="1"/>
            </p:nvSpPr>
            <p:spPr bwMode="auto">
              <a:xfrm>
                <a:off x="3211511" y="3415208"/>
                <a:ext cx="546375" cy="533400"/>
              </a:xfrm>
              <a:prstGeom prst="arc">
                <a:avLst/>
              </a:prstGeom>
              <a:ln>
                <a:headEnd type="none" w="med" len="med"/>
                <a:tailEnd type="none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" name="Arc 6"/>
              <p:cNvSpPr/>
              <p:nvPr userDrawn="1"/>
            </p:nvSpPr>
            <p:spPr bwMode="auto">
              <a:xfrm rot="16200000">
                <a:off x="3232671" y="3423393"/>
                <a:ext cx="533400" cy="517030"/>
              </a:xfrm>
              <a:prstGeom prst="arc">
                <a:avLst/>
              </a:prstGeom>
              <a:ln>
                <a:headEnd type="none" w="med" len="med"/>
                <a:tailEnd type="none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Arc 9"/>
              <p:cNvSpPr/>
              <p:nvPr userDrawn="1"/>
            </p:nvSpPr>
            <p:spPr bwMode="auto">
              <a:xfrm rot="5400000">
                <a:off x="3217999" y="3421696"/>
                <a:ext cx="546373" cy="533400"/>
              </a:xfrm>
              <a:prstGeom prst="arc">
                <a:avLst/>
              </a:prstGeom>
              <a:ln>
                <a:headEnd type="none" w="med" len="med"/>
                <a:tailEnd type="none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Arc 10"/>
              <p:cNvSpPr/>
              <p:nvPr userDrawn="1"/>
            </p:nvSpPr>
            <p:spPr bwMode="auto">
              <a:xfrm rot="16200000">
                <a:off x="3325057" y="3982741"/>
                <a:ext cx="364059" cy="321742"/>
              </a:xfrm>
              <a:prstGeom prst="arc">
                <a:avLst/>
              </a:prstGeom>
              <a:ln>
                <a:headEnd type="none" w="med" len="med"/>
                <a:tailEnd type="none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14" name="Straight Arrow Connector 13"/>
              <p:cNvCxnSpPr/>
              <p:nvPr userDrawn="1"/>
            </p:nvCxnSpPr>
            <p:spPr bwMode="auto">
              <a:xfrm>
                <a:off x="3346215" y="4143612"/>
                <a:ext cx="0" cy="626825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415" y="5303837"/>
              <a:ext cx="1371600" cy="748502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2" y="3856037"/>
            <a:ext cx="1852005" cy="2469340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849312" y="6404634"/>
            <a:ext cx="809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+mn-lt"/>
              </a:rPr>
              <a:t>With wire scanner we did several scans and hoping to see some</a:t>
            </a:r>
            <a:r>
              <a:rPr lang="en-US" sz="1400" baseline="0" dirty="0" smtClean="0">
                <a:solidFill>
                  <a:schemeClr val="tx1"/>
                </a:solidFill>
                <a:latin typeface="+mn-lt"/>
              </a:rPr>
              <a:t> light. Even 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with different measuring configuration we</a:t>
            </a:r>
            <a:r>
              <a:rPr lang="en-US" sz="1400" baseline="0" dirty="0" smtClean="0">
                <a:solidFill>
                  <a:schemeClr val="tx1"/>
                </a:solidFill>
                <a:latin typeface="+mn-lt"/>
              </a:rPr>
              <a:t> where not able.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3991116" y="1549126"/>
            <a:ext cx="5370230" cy="2899653"/>
            <a:chOff x="3991116" y="1549126"/>
            <a:chExt cx="5370230" cy="2899653"/>
          </a:xfrm>
        </p:grpSpPr>
        <p:sp>
          <p:nvSpPr>
            <p:cNvPr id="30" name="Rectangle 29"/>
            <p:cNvSpPr/>
            <p:nvPr userDrawn="1"/>
          </p:nvSpPr>
          <p:spPr>
            <a:xfrm>
              <a:off x="3991116" y="3710115"/>
              <a:ext cx="5038725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084263" lvl="1" indent="-342900" algn="just"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During the test with wire scanner we were not able to see any light coming from scintillator with OFE</a:t>
              </a:r>
            </a:p>
            <a:p>
              <a:pPr marL="1084263" lvl="1" indent="-342900" algn="just"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n-US" sz="14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is missing or where is the problem </a:t>
              </a:r>
            </a:p>
          </p:txBody>
        </p:sp>
        <p:sp>
          <p:nvSpPr>
            <p:cNvPr id="32" name="Lightning Bolt 31"/>
            <p:cNvSpPr/>
            <p:nvPr userDrawn="1"/>
          </p:nvSpPr>
          <p:spPr bwMode="auto">
            <a:xfrm flipH="1">
              <a:off x="7631112" y="2458225"/>
              <a:ext cx="685800" cy="1348322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Cloud 30"/>
            <p:cNvSpPr/>
            <p:nvPr userDrawn="1"/>
          </p:nvSpPr>
          <p:spPr bwMode="auto">
            <a:xfrm>
              <a:off x="7021512" y="1549126"/>
              <a:ext cx="2339834" cy="1256851"/>
            </a:xfrm>
            <a:prstGeom prst="cloud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2468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3011488" y="198438"/>
            <a:ext cx="5381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AU" altLang="en-US" dirty="0" smtClean="0">
                <a:solidFill>
                  <a:srgbClr val="4472C4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Conclusion</a:t>
            </a:r>
            <a:endParaRPr lang="en-US" altLang="en-US" dirty="0">
              <a:solidFill>
                <a:srgbClr val="4472C4"/>
              </a:solidFill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763712" y="2027237"/>
            <a:ext cx="5486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50 um core fiber was installed</a:t>
            </a:r>
            <a:r>
              <a:rPr lang="en-US" sz="1600" baseline="0" dirty="0" smtClean="0">
                <a:solidFill>
                  <a:schemeClr val="tx1"/>
                </a:solidFill>
                <a:latin typeface="+mn-lt"/>
              </a:rPr>
              <a:t> so the light power from the scintillator was not sufficient to detect it with OFE</a:t>
            </a:r>
          </a:p>
          <a:p>
            <a:pPr marL="285750" indent="-285750">
              <a:buFontTx/>
              <a:buChar char="-"/>
            </a:pPr>
            <a:endParaRPr lang="en-US" sz="1600" baseline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US" sz="1600" baseline="0" dirty="0" smtClean="0">
                <a:solidFill>
                  <a:schemeClr val="tx1"/>
                </a:solidFill>
                <a:latin typeface="+mn-lt"/>
              </a:rPr>
              <a:t>Loses on connector adapters and fiber</a:t>
            </a:r>
          </a:p>
          <a:p>
            <a:pPr marL="0" indent="0">
              <a:buFontTx/>
              <a:buNone/>
            </a:pPr>
            <a:endParaRPr lang="en-US" sz="1600" baseline="0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FontTx/>
              <a:buNone/>
            </a:pPr>
            <a:endParaRPr lang="en-US" sz="1600" baseline="0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FontTx/>
              <a:buNone/>
            </a:pPr>
            <a:endParaRPr lang="en-US" sz="1600" baseline="0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FontTx/>
              <a:buNone/>
            </a:pPr>
            <a:endParaRPr lang="en-US" sz="1600" baseline="0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FontTx/>
              <a:buNone/>
            </a:pPr>
            <a:endParaRPr lang="en-US" sz="1600" baseline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US" sz="1600" baseline="0" dirty="0" smtClean="0">
                <a:solidFill>
                  <a:schemeClr val="tx1"/>
                </a:solidFill>
                <a:latin typeface="+mn-lt"/>
              </a:rPr>
              <a:t>New simulation for the new scintillator would be helpful </a:t>
            </a:r>
          </a:p>
          <a:p>
            <a:pPr marL="0" indent="0">
              <a:buFontTx/>
              <a:buNone/>
            </a:pPr>
            <a:endParaRPr lang="en-US" sz="1600" baseline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US" sz="1600" baseline="0" dirty="0" smtClean="0">
                <a:solidFill>
                  <a:schemeClr val="tx1"/>
                </a:solidFill>
                <a:latin typeface="+mn-lt"/>
              </a:rPr>
              <a:t>CERN is very busy with their own experiments and hard to manage all necessary for experiment  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1535112" y="3703637"/>
            <a:ext cx="5943600" cy="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840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3011488" y="198438"/>
            <a:ext cx="3324224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AU" altLang="en-US" dirty="0" smtClean="0">
                <a:solidFill>
                  <a:srgbClr val="4472C4"/>
                </a:solidFill>
                <a:latin typeface="Calibri" panose="020F0502020204030204" pitchFamily="34" charset="0"/>
              </a:rPr>
              <a:t>Any doubt ?</a:t>
            </a:r>
            <a:endParaRPr lang="en-US" altLang="en-US" dirty="0">
              <a:solidFill>
                <a:srgbClr val="4472C4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17" y="3779837"/>
            <a:ext cx="1035070" cy="1127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2" y="4581024"/>
            <a:ext cx="1371600" cy="7485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2" t="36442" r="33489" b="35421"/>
          <a:stretch/>
        </p:blipFill>
        <p:spPr>
          <a:xfrm>
            <a:off x="1956771" y="3779837"/>
            <a:ext cx="578301" cy="457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32" y="3779837"/>
            <a:ext cx="489190" cy="4291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64" y="1951037"/>
            <a:ext cx="1165517" cy="11172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12" y="1950569"/>
            <a:ext cx="1283431" cy="111103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934539" y="3156129"/>
            <a:ext cx="2622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+mn-lt"/>
              </a:rPr>
              <a:t>Light from 1000um core fiber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+mn-lt"/>
              </a:rPr>
              <a:t>Very well visible light spot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373312" y="4955275"/>
            <a:ext cx="448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Comparison between 1000um</a:t>
            </a:r>
            <a:r>
              <a:rPr lang="en-US" sz="1600" baseline="0" dirty="0" smtClean="0">
                <a:solidFill>
                  <a:schemeClr val="tx1"/>
                </a:solidFill>
                <a:latin typeface="+mn-lt"/>
              </a:rPr>
              <a:t> and 62um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 fiber core 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5313038" y="3128330"/>
            <a:ext cx="2414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+mn-lt"/>
              </a:rPr>
              <a:t>Light from 62um</a:t>
            </a:r>
            <a:r>
              <a:rPr lang="en-US" sz="1600" baseline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core fiber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+mn-lt"/>
              </a:rPr>
              <a:t>Hardly seen light spot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90" y="5713362"/>
            <a:ext cx="274321" cy="29870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242563" y="6040136"/>
            <a:ext cx="2325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Real light spot dimension 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3" name="Straight Arrow Connector 32"/>
          <p:cNvCxnSpPr/>
          <p:nvPr userDrawn="1"/>
        </p:nvCxnSpPr>
        <p:spPr bwMode="auto">
          <a:xfrm>
            <a:off x="2661057" y="4008437"/>
            <a:ext cx="1160055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 userDrawn="1"/>
        </p:nvCxnSpPr>
        <p:spPr bwMode="auto">
          <a:xfrm flipH="1">
            <a:off x="5040312" y="4008437"/>
            <a:ext cx="1109329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 userDrawn="1"/>
        </p:nvCxnSpPr>
        <p:spPr bwMode="auto">
          <a:xfrm>
            <a:off x="4405349" y="5293829"/>
            <a:ext cx="0" cy="314808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Cloud 37"/>
          <p:cNvSpPr/>
          <p:nvPr userDrawn="1"/>
        </p:nvSpPr>
        <p:spPr bwMode="auto">
          <a:xfrm>
            <a:off x="4922887" y="226282"/>
            <a:ext cx="2239056" cy="1377969"/>
          </a:xfrm>
          <a:prstGeom prst="cloud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5282760" y="315411"/>
            <a:ext cx="14526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tx1"/>
                </a:solidFill>
                <a:latin typeface="+mn-lt"/>
              </a:rPr>
              <a:t>No!</a:t>
            </a:r>
            <a:endParaRPr lang="en-US" sz="6600" dirty="0">
              <a:latin typeface="+mn-lt"/>
            </a:endParaRPr>
          </a:p>
        </p:txBody>
      </p:sp>
      <p:cxnSp>
        <p:nvCxnSpPr>
          <p:cNvPr id="11" name="Straight Arrow Connector 10"/>
          <p:cNvCxnSpPr/>
          <p:nvPr userDrawn="1"/>
        </p:nvCxnSpPr>
        <p:spPr bwMode="auto">
          <a:xfrm>
            <a:off x="3011488" y="2506084"/>
            <a:ext cx="1114424" cy="1128102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 userDrawn="1"/>
        </p:nvCxnSpPr>
        <p:spPr bwMode="auto">
          <a:xfrm flipH="1">
            <a:off x="4673600" y="2514345"/>
            <a:ext cx="894536" cy="1119841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606020" y="2435435"/>
            <a:ext cx="1495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+mn-lt"/>
              </a:rPr>
              <a:t>Same light power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+mn-lt"/>
              </a:rPr>
              <a:t>500uW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7419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78" y="512002"/>
            <a:ext cx="6488112" cy="4862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685196" y="5837237"/>
            <a:ext cx="6359433" cy="55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200" b="1" dirty="0" smtClean="0">
                <a:solidFill>
                  <a:schemeClr val="tx1"/>
                </a:solidFill>
                <a:latin typeface="Segoe UI Light" panose="020B0502040204020203" pitchFamily="34" charset="0"/>
                <a:ea typeface="Adobe Song Std L" panose="02020300000000000000" pitchFamily="18" charset="-128"/>
                <a:cs typeface="Segoe UI Light" panose="020B0502040204020203" pitchFamily="34" charset="0"/>
              </a:rPr>
              <a:t>The</a:t>
            </a:r>
            <a:r>
              <a:rPr lang="en-US" altLang="en-US" sz="3200" b="1" dirty="0" smtClean="0">
                <a:solidFill>
                  <a:srgbClr val="00B0F0"/>
                </a:solidFill>
                <a:latin typeface="Segoe UI Light" panose="020B0502040204020203" pitchFamily="34" charset="0"/>
                <a:ea typeface="Adobe Song Std L" panose="02020300000000000000" pitchFamily="18" charset="-128"/>
                <a:cs typeface="Segoe UI Light" panose="020B0502040204020203" pitchFamily="34" charset="0"/>
              </a:rPr>
              <a:t> latest news </a:t>
            </a:r>
            <a:r>
              <a:rPr lang="en-US" altLang="en-US" sz="3200" b="1" dirty="0" smtClean="0">
                <a:solidFill>
                  <a:schemeClr val="tx1"/>
                </a:solidFill>
                <a:latin typeface="Segoe UI Light" panose="020B0502040204020203" pitchFamily="34" charset="0"/>
                <a:ea typeface="Adobe Song Std L" panose="02020300000000000000" pitchFamily="18" charset="-128"/>
                <a:cs typeface="Segoe UI Light" panose="020B0502040204020203" pitchFamily="34" charset="0"/>
              </a:rPr>
              <a:t>of</a:t>
            </a:r>
            <a:r>
              <a:rPr lang="en-US" altLang="en-US" sz="3200" b="1" dirty="0" smtClean="0">
                <a:solidFill>
                  <a:srgbClr val="00B0F0"/>
                </a:solidFill>
                <a:latin typeface="Segoe UI Light" panose="020B0502040204020203" pitchFamily="34" charset="0"/>
                <a:ea typeface="Adobe Song Std L" panose="02020300000000000000" pitchFamily="18" charset="-128"/>
                <a:cs typeface="Segoe UI Light" panose="020B0502040204020203" pitchFamily="34" charset="0"/>
              </a:rPr>
              <a:t> </a:t>
            </a:r>
            <a:r>
              <a:rPr lang="en-US" altLang="en-US" sz="3200" b="1" dirty="0" smtClean="0">
                <a:solidFill>
                  <a:schemeClr val="tx1"/>
                </a:solidFill>
                <a:latin typeface="Segoe UI Light" panose="020B0502040204020203" pitchFamily="34" charset="0"/>
                <a:ea typeface="Adobe Song Std L" panose="02020300000000000000" pitchFamily="18" charset="-128"/>
                <a:cs typeface="Segoe UI Light" panose="020B0502040204020203" pitchFamily="34" charset="0"/>
              </a:rPr>
              <a:t>Optical Front End</a:t>
            </a:r>
            <a:endParaRPr lang="en-US" altLang="en-US" sz="3200" b="1" dirty="0">
              <a:solidFill>
                <a:schemeClr val="tx1"/>
              </a:solidFill>
              <a:latin typeface="Segoe UI Light" panose="020B0502040204020203" pitchFamily="34" charset="0"/>
              <a:ea typeface="Adobe Song Std L" panose="02020300000000000000" pitchFamily="18" charset="-128"/>
              <a:cs typeface="Segoe UI Light" panose="020B0502040204020203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273008" y="6868308"/>
            <a:ext cx="1596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Tx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Sandi </a:t>
            </a:r>
            <a:r>
              <a:rPr lang="en-US" sz="2000" dirty="0" err="1" smtClean="0">
                <a:solidFill>
                  <a:schemeClr val="tx1"/>
                </a:solidFill>
              </a:rPr>
              <a:t>Grulja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48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59112" y="198437"/>
            <a:ext cx="3810000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0" dirty="0" smtClean="0">
                <a:solidFill>
                  <a:schemeClr val="accent1"/>
                </a:solidFill>
                <a:latin typeface="+mn-lt"/>
                <a:ea typeface="Adobe Song Std L" panose="02020300000000000000" pitchFamily="18" charset="-128"/>
                <a:cs typeface="Segoe UI Light" panose="020B0502040204020203" pitchFamily="34" charset="0"/>
              </a:rPr>
              <a:t>Optical Front End old</a:t>
            </a:r>
            <a:endParaRPr lang="en-US" b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55" y="2658913"/>
            <a:ext cx="6188119" cy="1116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23" y="884236"/>
            <a:ext cx="2293725" cy="1417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59" y="884237"/>
            <a:ext cx="2375454" cy="14344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8" y="4132192"/>
            <a:ext cx="6168326" cy="118671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7406528" y="2878121"/>
            <a:ext cx="1609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Aluminum milled body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440829" y="4371608"/>
            <a:ext cx="1625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Connections on the back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947653" y="2922353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  <a:latin typeface="+mn-lt"/>
              </a:rPr>
              <a:t>Chanel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806184" y="3146226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  <a:latin typeface="+mn-lt"/>
              </a:rPr>
              <a:t>Power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393262" y="2866358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  <a:latin typeface="+mn-lt"/>
              </a:rPr>
              <a:t>PD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126070" y="3062153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  <a:latin typeface="+mn-lt"/>
              </a:rPr>
              <a:t>IHV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347996" y="3366129"/>
            <a:ext cx="425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  <a:latin typeface="+mn-lt"/>
              </a:rPr>
              <a:t>APD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714950" y="306317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1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319489" y="308113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2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978748" y="3086999"/>
            <a:ext cx="252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3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602781" y="308113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4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320574" y="3293836"/>
            <a:ext cx="4972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  <a:latin typeface="+mn-lt"/>
              </a:rPr>
              <a:t>Cal in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7742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080625" cy="755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7" name="Immagine 1" descr="PPT_EST logo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23838"/>
            <a:ext cx="2162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 userDrawn="1"/>
        </p:nvCxnSpPr>
        <p:spPr bwMode="auto">
          <a:xfrm>
            <a:off x="2906712" y="223838"/>
            <a:ext cx="0" cy="1077912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Box 3"/>
          <p:cNvSpPr txBox="1">
            <a:spLocks noChangeArrowheads="1"/>
          </p:cNvSpPr>
          <p:nvPr userDrawn="1"/>
        </p:nvSpPr>
        <p:spPr bwMode="auto">
          <a:xfrm>
            <a:off x="5684838" y="6981825"/>
            <a:ext cx="3313112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6520" rIns="90000" bIns="45000"/>
          <a:lstStyle>
            <a:lvl1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79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79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79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79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79388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/>
            </a:pPr>
            <a:r>
              <a:rPr kumimoji="0" lang="en-GB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Sandi </a:t>
            </a:r>
            <a:r>
              <a:rPr kumimoji="0" lang="en-GB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Grulja</a:t>
            </a:r>
            <a:r>
              <a:rPr kumimoji="0" lang="en-GB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, Nov 20. – 22. 2018</a:t>
            </a:r>
          </a:p>
        </p:txBody>
      </p:sp>
      <p:sp>
        <p:nvSpPr>
          <p:cNvPr id="8" name="Rectangle 4"/>
          <p:cNvSpPr txBox="1">
            <a:spLocks noChangeArrowheads="1"/>
          </p:cNvSpPr>
          <p:nvPr userDrawn="1"/>
        </p:nvSpPr>
        <p:spPr bwMode="auto">
          <a:xfrm>
            <a:off x="9596438" y="7056437"/>
            <a:ext cx="484187" cy="25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47675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1363" indent="-28416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l" defTabSz="1793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  <a:defRPr/>
            </a:pPr>
            <a:fld id="{E4860597-71AD-4DF8-B4D6-88B252699B3B}" type="slidenum">
              <a:rPr kumimoji="0" lang="it-IT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1793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6088" algn="l"/>
                  <a:tab pos="893763" algn="l"/>
                  <a:tab pos="1341438" algn="l"/>
                  <a:tab pos="1789113" algn="l"/>
                  <a:tab pos="2236788" algn="l"/>
                  <a:tab pos="2684463" algn="l"/>
                  <a:tab pos="3132138" algn="l"/>
                  <a:tab pos="3579813" algn="l"/>
                  <a:tab pos="4027488" algn="l"/>
                  <a:tab pos="4475163" algn="l"/>
                  <a:tab pos="4922838" algn="l"/>
                  <a:tab pos="5370513" algn="l"/>
                  <a:tab pos="5818188" algn="l"/>
                  <a:tab pos="6265863" algn="l"/>
                  <a:tab pos="6713538" algn="l"/>
                  <a:tab pos="7161213" algn="l"/>
                  <a:tab pos="7608888" algn="l"/>
                  <a:tab pos="8056563" algn="l"/>
                  <a:tab pos="8504238" algn="l"/>
                  <a:tab pos="8951913" algn="l"/>
                </a:tabLst>
                <a:defRPr/>
              </a:pPr>
              <a:t>‹#›</a:t>
            </a:fld>
            <a:endParaRPr kumimoji="0" lang="it-IT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788988" y="6973888"/>
            <a:ext cx="489585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6520" rIns="90000" bIns="45000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399588" algn="l"/>
                <a:tab pos="9847263" algn="l"/>
                <a:tab pos="10294938" algn="l"/>
                <a:tab pos="107442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399588" algn="l"/>
                <a:tab pos="9847263" algn="l"/>
                <a:tab pos="10294938" algn="l"/>
                <a:tab pos="107442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399588" algn="l"/>
                <a:tab pos="9847263" algn="l"/>
                <a:tab pos="10294938" algn="l"/>
                <a:tab pos="107442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399588" algn="l"/>
                <a:tab pos="9847263" algn="l"/>
                <a:tab pos="10294938" algn="l"/>
                <a:tab pos="107442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399588" algn="l"/>
                <a:tab pos="9847263" algn="l"/>
                <a:tab pos="10294938" algn="l"/>
                <a:tab pos="107442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79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399588" algn="l"/>
                <a:tab pos="9847263" algn="l"/>
                <a:tab pos="10294938" algn="l"/>
                <a:tab pos="107442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79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399588" algn="l"/>
                <a:tab pos="9847263" algn="l"/>
                <a:tab pos="10294938" algn="l"/>
                <a:tab pos="107442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79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399588" algn="l"/>
                <a:tab pos="9847263" algn="l"/>
                <a:tab pos="10294938" algn="l"/>
                <a:tab pos="107442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79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399588" algn="l"/>
                <a:tab pos="9847263" algn="l"/>
                <a:tab pos="10294938" algn="l"/>
                <a:tab pos="107442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179388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399588" algn="l"/>
                <a:tab pos="9847263" algn="l"/>
                <a:tab pos="10294938" algn="l"/>
                <a:tab pos="10744200" algn="l"/>
              </a:tabLst>
              <a:defRPr/>
            </a:pPr>
            <a:r>
              <a:rPr kumimoji="0" lang="it-IT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5th BI Forum - Lund	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6869113"/>
            <a:ext cx="598488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6869113"/>
            <a:ext cx="5984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473075"/>
            <a:ext cx="10588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2" r:id="rId2"/>
    <p:sldLayoutId id="2147484273" r:id="rId3"/>
    <p:sldLayoutId id="2147484278" r:id="rId4"/>
    <p:sldLayoutId id="2147484297" r:id="rId5"/>
    <p:sldLayoutId id="2147484276" r:id="rId6"/>
    <p:sldLayoutId id="2147484319" r:id="rId7"/>
    <p:sldLayoutId id="2147484299" r:id="rId8"/>
    <p:sldLayoutId id="2147484317" r:id="rId9"/>
    <p:sldLayoutId id="2147484320" r:id="rId10"/>
    <p:sldLayoutId id="2147484300" r:id="rId11"/>
    <p:sldLayoutId id="2147484295" r:id="rId12"/>
    <p:sldLayoutId id="2147484313" r:id="rId13"/>
    <p:sldLayoutId id="2147484292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447675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MS PGothic" charset="0"/>
        </a:defRPr>
      </a:lvl1pPr>
      <a:lvl2pPr algn="ctr" defTabSz="447675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S PGothic" pitchFamily="34" charset="-128"/>
          <a:cs typeface="MS PGothic" charset="0"/>
        </a:defRPr>
      </a:lvl2pPr>
      <a:lvl3pPr algn="ctr" defTabSz="447675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S PGothic" pitchFamily="34" charset="-128"/>
          <a:cs typeface="MS PGothic" charset="0"/>
        </a:defRPr>
      </a:lvl3pPr>
      <a:lvl4pPr algn="ctr" defTabSz="447675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S PGothic" pitchFamily="34" charset="-128"/>
          <a:cs typeface="MS PGothic" charset="0"/>
        </a:defRPr>
      </a:lvl4pPr>
      <a:lvl5pPr algn="ctr" defTabSz="447675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S PGothic" pitchFamily="34" charset="-128"/>
          <a:cs typeface="MS PGothic" charset="0"/>
        </a:defRPr>
      </a:lvl5pPr>
      <a:lvl6pPr marL="2514340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2971492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3428645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3885797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47675" rtl="0" fontAlgn="base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1pPr>
      <a:lvl2pPr marL="741363" indent="-284163" algn="l" defTabSz="447675" rtl="0" fontAlgn="base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2pPr>
      <a:lvl3pPr marL="1141413" indent="-227013" algn="l" defTabSz="447675" rtl="0" fontAlgn="base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3pPr>
      <a:lvl4pPr marL="1598613" indent="-227013" algn="l" defTabSz="447675" rtl="0" fontAlgn="base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4pPr>
      <a:lvl5pPr marL="2055813" indent="-227013" algn="l" defTabSz="447675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5pPr>
      <a:lvl6pPr marL="2514340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492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645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5797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1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685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04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428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974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060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603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881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519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ettra Sincrotrone Trieste_Template Slides E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GECI-TMP-24-rev00UK</Template>
  <TotalTime>14573</TotalTime>
  <Words>114</Words>
  <Application>Microsoft Office PowerPoint</Application>
  <PresentationFormat>Custom</PresentationFormat>
  <Paragraphs>13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ＭＳ Ｐゴシック</vt:lpstr>
      <vt:lpstr>ＭＳ Ｐゴシック</vt:lpstr>
      <vt:lpstr>Adobe Song Std L</vt:lpstr>
      <vt:lpstr>Arial</vt:lpstr>
      <vt:lpstr>Arial Unicode MS</vt:lpstr>
      <vt:lpstr>Calibri</vt:lpstr>
      <vt:lpstr>Segoe UI Light</vt:lpstr>
      <vt:lpstr>Symbol</vt:lpstr>
      <vt:lpstr>Tahoma</vt:lpstr>
      <vt:lpstr>Times New Roman</vt:lpstr>
      <vt:lpstr>Wingdings</vt:lpstr>
      <vt:lpstr>Elettra Sincrotrone Trieste_Template Slides ENG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Sandi G.</dc:creator>
  <cp:lastModifiedBy>doc_G</cp:lastModifiedBy>
  <cp:revision>531</cp:revision>
  <cp:lastPrinted>2015-06-12T07:35:56Z</cp:lastPrinted>
  <dcterms:created xsi:type="dcterms:W3CDTF">2015-02-25T08:44:08Z</dcterms:created>
  <dcterms:modified xsi:type="dcterms:W3CDTF">2018-11-13T09:23:52Z</dcterms:modified>
</cp:coreProperties>
</file>