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0"/>
  </p:notesMasterIdLst>
  <p:sldIdLst>
    <p:sldId id="256" r:id="rId2"/>
    <p:sldId id="257" r:id="rId3"/>
    <p:sldId id="260" r:id="rId4"/>
    <p:sldId id="272" r:id="rId5"/>
    <p:sldId id="261" r:id="rId6"/>
    <p:sldId id="268" r:id="rId7"/>
    <p:sldId id="487" r:id="rId8"/>
    <p:sldId id="258" r:id="rId9"/>
    <p:sldId id="270" r:id="rId10"/>
    <p:sldId id="467" r:id="rId11"/>
    <p:sldId id="259" r:id="rId12"/>
    <p:sldId id="267" r:id="rId13"/>
    <p:sldId id="266" r:id="rId14"/>
    <p:sldId id="273" r:id="rId15"/>
    <p:sldId id="271" r:id="rId16"/>
    <p:sldId id="262" r:id="rId17"/>
    <p:sldId id="263" r:id="rId18"/>
    <p:sldId id="264" r:id="rId19"/>
    <p:sldId id="390" r:id="rId20"/>
    <p:sldId id="527" r:id="rId21"/>
    <p:sldId id="529" r:id="rId22"/>
    <p:sldId id="528" r:id="rId23"/>
    <p:sldId id="530" r:id="rId24"/>
    <p:sldId id="405" r:id="rId25"/>
    <p:sldId id="409" r:id="rId26"/>
    <p:sldId id="410" r:id="rId27"/>
    <p:sldId id="411" r:id="rId28"/>
    <p:sldId id="437" r:id="rId29"/>
    <p:sldId id="412" r:id="rId30"/>
    <p:sldId id="413" r:id="rId31"/>
    <p:sldId id="414" r:id="rId32"/>
    <p:sldId id="415" r:id="rId33"/>
    <p:sldId id="416" r:id="rId34"/>
    <p:sldId id="417" r:id="rId35"/>
    <p:sldId id="420" r:id="rId36"/>
    <p:sldId id="419" r:id="rId37"/>
    <p:sldId id="425" r:id="rId38"/>
    <p:sldId id="424" r:id="rId39"/>
    <p:sldId id="426" r:id="rId40"/>
    <p:sldId id="427" r:id="rId41"/>
    <p:sldId id="428" r:id="rId42"/>
    <p:sldId id="429" r:id="rId43"/>
    <p:sldId id="430" r:id="rId44"/>
    <p:sldId id="438" r:id="rId45"/>
    <p:sldId id="432" r:id="rId46"/>
    <p:sldId id="434" r:id="rId47"/>
    <p:sldId id="435" r:id="rId48"/>
    <p:sldId id="436" r:id="rId49"/>
    <p:sldId id="441" r:id="rId50"/>
    <p:sldId id="442" r:id="rId51"/>
    <p:sldId id="439" r:id="rId52"/>
    <p:sldId id="440" r:id="rId53"/>
    <p:sldId id="443" r:id="rId54"/>
    <p:sldId id="444" r:id="rId55"/>
    <p:sldId id="445" r:id="rId56"/>
    <p:sldId id="446" r:id="rId57"/>
    <p:sldId id="447" r:id="rId58"/>
    <p:sldId id="448" r:id="rId59"/>
    <p:sldId id="449" r:id="rId60"/>
    <p:sldId id="450" r:id="rId61"/>
    <p:sldId id="451" r:id="rId62"/>
    <p:sldId id="265"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8" r:id="rId79"/>
    <p:sldId id="469" r:id="rId80"/>
    <p:sldId id="470" r:id="rId81"/>
    <p:sldId id="471" r:id="rId82"/>
    <p:sldId id="472" r:id="rId83"/>
    <p:sldId id="473" r:id="rId84"/>
    <p:sldId id="474" r:id="rId85"/>
    <p:sldId id="475" r:id="rId86"/>
    <p:sldId id="476" r:id="rId87"/>
    <p:sldId id="477" r:id="rId88"/>
    <p:sldId id="478" r:id="rId89"/>
    <p:sldId id="479" r:id="rId90"/>
    <p:sldId id="480" r:id="rId91"/>
    <p:sldId id="269" r:id="rId92"/>
    <p:sldId id="481" r:id="rId93"/>
    <p:sldId id="482" r:id="rId94"/>
    <p:sldId id="483" r:id="rId95"/>
    <p:sldId id="484" r:id="rId96"/>
    <p:sldId id="274" r:id="rId97"/>
    <p:sldId id="275" r:id="rId98"/>
    <p:sldId id="276" r:id="rId99"/>
    <p:sldId id="277" r:id="rId100"/>
    <p:sldId id="278" r:id="rId101"/>
    <p:sldId id="279" r:id="rId102"/>
    <p:sldId id="280" r:id="rId103"/>
    <p:sldId id="281" r:id="rId104"/>
    <p:sldId id="282" r:id="rId105"/>
    <p:sldId id="283" r:id="rId106"/>
    <p:sldId id="284" r:id="rId107"/>
    <p:sldId id="285" r:id="rId108"/>
    <p:sldId id="286"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08F9E-E574-4CFC-AE96-B69D09FB37E8}" type="datetimeFigureOut">
              <a:rPr lang="en-US" smtClean="0"/>
              <a:t>11/21/2018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94A1-3512-4A37-82F9-0EFC556AC91F}" type="slidenum">
              <a:rPr lang="en-US" smtClean="0"/>
              <a:t>‹#›</a:t>
            </a:fld>
            <a:endParaRPr lang="en-US"/>
          </a:p>
        </p:txBody>
      </p:sp>
    </p:spTree>
    <p:extLst>
      <p:ext uri="{BB962C8B-B14F-4D97-AF65-F5344CB8AC3E}">
        <p14:creationId xmlns:p14="http://schemas.microsoft.com/office/powerpoint/2010/main" val="135077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7FE9F50-21F5-8B41-B1FC-AF6422195452}" type="slidenum">
              <a:rPr lang="en-GB" smtClean="0"/>
              <a:pPr/>
              <a:t>19</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7B3506-4F4B-4027-A09F-0DF4B06D3DF6}"/>
              </a:ext>
            </a:extLst>
          </p:cNvPr>
          <p:cNvSpPr txBox="1">
            <a:spLocks noGrp="1"/>
          </p:cNvSpPr>
          <p:nvPr>
            <p:ph type="sldNum" sz="quarter" idx="5"/>
          </p:nvPr>
        </p:nvSpPr>
        <p:spPr/>
        <p:txBody>
          <a:bodyPr lIns="0" tIns="0" rIns="0" bIns="0" anchor="b" anchorCtr="0">
            <a:noAutofit/>
          </a:bodyPr>
          <a:lstStyle/>
          <a:p>
            <a:pPr lvl="0"/>
            <a:fld id="{2F9FC722-1DE1-4F4A-A087-2C57C1F1F95A}" type="slidenum">
              <a:t>85</a:t>
            </a:fld>
            <a:endParaRPr lang="en-US"/>
          </a:p>
        </p:txBody>
      </p:sp>
      <p:sp>
        <p:nvSpPr>
          <p:cNvPr id="2" name="Slide Image Placeholder 1">
            <a:extLst>
              <a:ext uri="{FF2B5EF4-FFF2-40B4-BE49-F238E27FC236}">
                <a16:creationId xmlns:a16="http://schemas.microsoft.com/office/drawing/2014/main" id="{EBEBC2C2-8666-41F5-82D8-03BED070775A}"/>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A80D94-7B4B-44C0-9B34-E492E78ABF8E}"/>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A414CED-2FE9-4858-BC72-EC4934C84B10}"/>
              </a:ext>
            </a:extLst>
          </p:cNvPr>
          <p:cNvSpPr txBox="1">
            <a:spLocks noGrp="1"/>
          </p:cNvSpPr>
          <p:nvPr>
            <p:ph type="sldNum" sz="quarter" idx="5"/>
          </p:nvPr>
        </p:nvSpPr>
        <p:spPr/>
        <p:txBody>
          <a:bodyPr lIns="0" tIns="0" rIns="0" bIns="0" anchor="b" anchorCtr="0">
            <a:noAutofit/>
          </a:bodyPr>
          <a:lstStyle/>
          <a:p>
            <a:pPr lvl="0"/>
            <a:fld id="{8CF0DC61-6CDF-4387-BCBA-78C207CCEDA2}" type="slidenum">
              <a:t>86</a:t>
            </a:fld>
            <a:endParaRPr lang="en-US"/>
          </a:p>
        </p:txBody>
      </p:sp>
      <p:sp>
        <p:nvSpPr>
          <p:cNvPr id="2" name="Slide Image Placeholder 1">
            <a:extLst>
              <a:ext uri="{FF2B5EF4-FFF2-40B4-BE49-F238E27FC236}">
                <a16:creationId xmlns:a16="http://schemas.microsoft.com/office/drawing/2014/main" id="{E3A53A4B-23E9-478F-BB00-35009115885B}"/>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C02161C-0294-48D9-B030-CC2EBA5E2EFD}"/>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F46C122-E1BC-4A66-A0E1-121DB018B547}"/>
              </a:ext>
            </a:extLst>
          </p:cNvPr>
          <p:cNvSpPr txBox="1">
            <a:spLocks noGrp="1"/>
          </p:cNvSpPr>
          <p:nvPr>
            <p:ph type="sldNum" sz="quarter" idx="5"/>
          </p:nvPr>
        </p:nvSpPr>
        <p:spPr/>
        <p:txBody>
          <a:bodyPr lIns="0" tIns="0" rIns="0" bIns="0" anchor="b" anchorCtr="0">
            <a:noAutofit/>
          </a:bodyPr>
          <a:lstStyle/>
          <a:p>
            <a:pPr lvl="0"/>
            <a:fld id="{97C22B70-B7AC-43DD-860C-45B49ACB0123}" type="slidenum">
              <a:t>87</a:t>
            </a:fld>
            <a:endParaRPr lang="en-US"/>
          </a:p>
        </p:txBody>
      </p:sp>
      <p:sp>
        <p:nvSpPr>
          <p:cNvPr id="2" name="Slide Image Placeholder 1">
            <a:extLst>
              <a:ext uri="{FF2B5EF4-FFF2-40B4-BE49-F238E27FC236}">
                <a16:creationId xmlns:a16="http://schemas.microsoft.com/office/drawing/2014/main" id="{962CB8DD-163B-406C-9950-9C04E6B1855D}"/>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DF88EDD-98C5-41AC-8C35-F8DFCD72597C}"/>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FC34A53-DCA6-4621-937A-1F9FD5BDCBA5}"/>
              </a:ext>
            </a:extLst>
          </p:cNvPr>
          <p:cNvSpPr txBox="1">
            <a:spLocks noGrp="1"/>
          </p:cNvSpPr>
          <p:nvPr>
            <p:ph type="sldNum" sz="quarter" idx="5"/>
          </p:nvPr>
        </p:nvSpPr>
        <p:spPr/>
        <p:txBody>
          <a:bodyPr lIns="0" tIns="0" rIns="0" bIns="0" anchor="b" anchorCtr="0">
            <a:noAutofit/>
          </a:bodyPr>
          <a:lstStyle/>
          <a:p>
            <a:pPr lvl="0"/>
            <a:fld id="{9C9098DC-FB34-4680-A998-3619AB677A41}" type="slidenum">
              <a:t>88</a:t>
            </a:fld>
            <a:endParaRPr lang="en-US"/>
          </a:p>
        </p:txBody>
      </p:sp>
      <p:sp>
        <p:nvSpPr>
          <p:cNvPr id="2" name="Slide Image Placeholder 1">
            <a:extLst>
              <a:ext uri="{FF2B5EF4-FFF2-40B4-BE49-F238E27FC236}">
                <a16:creationId xmlns:a16="http://schemas.microsoft.com/office/drawing/2014/main" id="{8F835445-26CA-456E-BD56-61D27C2CE187}"/>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5C97B18-B21C-44FA-8F47-8BFFA080B0C6}"/>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6A04EFE-94F9-48A2-82C0-4B46EC5F2F92}"/>
              </a:ext>
            </a:extLst>
          </p:cNvPr>
          <p:cNvSpPr txBox="1">
            <a:spLocks noGrp="1"/>
          </p:cNvSpPr>
          <p:nvPr>
            <p:ph type="sldNum" sz="quarter" idx="5"/>
          </p:nvPr>
        </p:nvSpPr>
        <p:spPr/>
        <p:txBody>
          <a:bodyPr lIns="0" tIns="0" rIns="0" bIns="0" anchor="b" anchorCtr="0">
            <a:noAutofit/>
          </a:bodyPr>
          <a:lstStyle/>
          <a:p>
            <a:pPr lvl="0"/>
            <a:fld id="{A950367E-4BF1-46D9-B0B5-EBF1F235D020}" type="slidenum">
              <a:t>89</a:t>
            </a:fld>
            <a:endParaRPr lang="en-US"/>
          </a:p>
        </p:txBody>
      </p:sp>
      <p:sp>
        <p:nvSpPr>
          <p:cNvPr id="2" name="Slide Image Placeholder 1">
            <a:extLst>
              <a:ext uri="{FF2B5EF4-FFF2-40B4-BE49-F238E27FC236}">
                <a16:creationId xmlns:a16="http://schemas.microsoft.com/office/drawing/2014/main" id="{6682966D-B8C1-4193-93E9-1EBCE464ADB3}"/>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B2620F-96C2-4317-B302-61EB9A1C9F2A}"/>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54E0E6-979F-4665-9D1E-F9B99BBC6E18}"/>
              </a:ext>
            </a:extLst>
          </p:cNvPr>
          <p:cNvSpPr txBox="1">
            <a:spLocks noGrp="1"/>
          </p:cNvSpPr>
          <p:nvPr>
            <p:ph type="sldNum" sz="quarter" idx="5"/>
          </p:nvPr>
        </p:nvSpPr>
        <p:spPr/>
        <p:txBody>
          <a:bodyPr lIns="0" tIns="0" rIns="0" bIns="0" anchor="b" anchorCtr="0">
            <a:noAutofit/>
          </a:bodyPr>
          <a:lstStyle/>
          <a:p>
            <a:pPr lvl="0"/>
            <a:fld id="{2C12B33D-ED61-4AB0-82EB-E462B3D2F52F}" type="slidenum">
              <a:t>90</a:t>
            </a:fld>
            <a:endParaRPr lang="en-US"/>
          </a:p>
        </p:txBody>
      </p:sp>
      <p:sp>
        <p:nvSpPr>
          <p:cNvPr id="2" name="Slide Image Placeholder 1">
            <a:extLst>
              <a:ext uri="{FF2B5EF4-FFF2-40B4-BE49-F238E27FC236}">
                <a16:creationId xmlns:a16="http://schemas.microsoft.com/office/drawing/2014/main" id="{E43924E3-8187-44B8-8F05-3A2187736FB4}"/>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32AEBFD-BBD8-45E1-AC8C-741F500F68B8}"/>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0E7C33-343D-422B-B573-DB438B514BE6}"/>
              </a:ext>
            </a:extLst>
          </p:cNvPr>
          <p:cNvSpPr txBox="1">
            <a:spLocks noGrp="1"/>
          </p:cNvSpPr>
          <p:nvPr>
            <p:ph type="sldNum" sz="quarter" idx="5"/>
          </p:nvPr>
        </p:nvSpPr>
        <p:spPr/>
        <p:txBody>
          <a:bodyPr lIns="0" tIns="0" rIns="0" bIns="0" anchor="b" anchorCtr="0">
            <a:noAutofit/>
          </a:bodyPr>
          <a:lstStyle/>
          <a:p>
            <a:pPr lvl="0"/>
            <a:fld id="{E89CAD5A-E774-4233-8478-5A09D793FAAC}" type="slidenum">
              <a:t>91</a:t>
            </a:fld>
            <a:endParaRPr lang="en-US"/>
          </a:p>
        </p:txBody>
      </p:sp>
      <p:sp>
        <p:nvSpPr>
          <p:cNvPr id="2" name="Slide Image Placeholder 1">
            <a:extLst>
              <a:ext uri="{FF2B5EF4-FFF2-40B4-BE49-F238E27FC236}">
                <a16:creationId xmlns:a16="http://schemas.microsoft.com/office/drawing/2014/main" id="{47DCC0E4-82FB-4993-8EFE-16CD50C4BFB3}"/>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DCC1493-CA17-4DA4-B5E7-9D74C2A9767C}"/>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086CA6A-48AC-4CD1-B38C-8A83BF2B673A}"/>
              </a:ext>
            </a:extLst>
          </p:cNvPr>
          <p:cNvSpPr txBox="1">
            <a:spLocks noGrp="1"/>
          </p:cNvSpPr>
          <p:nvPr>
            <p:ph type="sldNum" sz="quarter" idx="5"/>
          </p:nvPr>
        </p:nvSpPr>
        <p:spPr/>
        <p:txBody>
          <a:bodyPr lIns="0" tIns="0" rIns="0" bIns="0" anchor="b" anchorCtr="0">
            <a:noAutofit/>
          </a:bodyPr>
          <a:lstStyle/>
          <a:p>
            <a:pPr lvl="0"/>
            <a:fld id="{1CDFD532-3F62-4581-AF94-CDEE7BD42348}" type="slidenum">
              <a:t>92</a:t>
            </a:fld>
            <a:endParaRPr lang="en-US"/>
          </a:p>
        </p:txBody>
      </p:sp>
      <p:sp>
        <p:nvSpPr>
          <p:cNvPr id="2" name="Slide Image Placeholder 1">
            <a:extLst>
              <a:ext uri="{FF2B5EF4-FFF2-40B4-BE49-F238E27FC236}">
                <a16:creationId xmlns:a16="http://schemas.microsoft.com/office/drawing/2014/main" id="{1898576B-3D10-4521-AB48-8040EBFCBFCB}"/>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3A9E221-3E36-4828-AA5A-4BD190760FD7}"/>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812B67F-3681-4E90-9D65-EA71DB96DF58}"/>
              </a:ext>
            </a:extLst>
          </p:cNvPr>
          <p:cNvSpPr txBox="1">
            <a:spLocks noGrp="1"/>
          </p:cNvSpPr>
          <p:nvPr>
            <p:ph type="sldNum" sz="quarter" idx="5"/>
          </p:nvPr>
        </p:nvSpPr>
        <p:spPr/>
        <p:txBody>
          <a:bodyPr lIns="0" tIns="0" rIns="0" bIns="0" anchor="b" anchorCtr="0">
            <a:noAutofit/>
          </a:bodyPr>
          <a:lstStyle/>
          <a:p>
            <a:pPr lvl="0"/>
            <a:fld id="{B7DA0338-3E76-4E7E-BA3B-B63B051AE325}" type="slidenum">
              <a:t>93</a:t>
            </a:fld>
            <a:endParaRPr lang="en-US"/>
          </a:p>
        </p:txBody>
      </p:sp>
      <p:sp>
        <p:nvSpPr>
          <p:cNvPr id="2" name="Slide Image Placeholder 1">
            <a:extLst>
              <a:ext uri="{FF2B5EF4-FFF2-40B4-BE49-F238E27FC236}">
                <a16:creationId xmlns:a16="http://schemas.microsoft.com/office/drawing/2014/main" id="{E1954C25-10DC-4B94-B0FE-25C9B7C35FD1}"/>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ACEDB04-D685-4741-AD43-F3AE5FD2444E}"/>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21C1DA4-C883-48FD-B8C3-213C46C5D6C7}"/>
              </a:ext>
            </a:extLst>
          </p:cNvPr>
          <p:cNvSpPr txBox="1">
            <a:spLocks noGrp="1"/>
          </p:cNvSpPr>
          <p:nvPr>
            <p:ph type="sldNum" sz="quarter" idx="5"/>
          </p:nvPr>
        </p:nvSpPr>
        <p:spPr/>
        <p:txBody>
          <a:bodyPr lIns="0" tIns="0" rIns="0" bIns="0" anchor="b" anchorCtr="0">
            <a:noAutofit/>
          </a:bodyPr>
          <a:lstStyle/>
          <a:p>
            <a:pPr lvl="0"/>
            <a:fld id="{1F0933CD-89BB-4835-B9A6-837211493FCF}" type="slidenum">
              <a:t>94</a:t>
            </a:fld>
            <a:endParaRPr lang="en-US"/>
          </a:p>
        </p:txBody>
      </p:sp>
      <p:sp>
        <p:nvSpPr>
          <p:cNvPr id="2" name="Slide Image Placeholder 1">
            <a:extLst>
              <a:ext uri="{FF2B5EF4-FFF2-40B4-BE49-F238E27FC236}">
                <a16:creationId xmlns:a16="http://schemas.microsoft.com/office/drawing/2014/main" id="{F262ED03-C31A-4CF6-8094-2DC78A519500}"/>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10A7972-BF12-4783-A2E5-4E1BD527F8F9}"/>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6EF3C-24CC-B84B-9788-4A033699DF75}" type="slidenum">
              <a:rPr lang="en-US" smtClean="0"/>
              <a:t>22</a:t>
            </a:fld>
            <a:endParaRPr lang="en-US" dirty="0"/>
          </a:p>
        </p:txBody>
      </p:sp>
    </p:spTree>
    <p:extLst>
      <p:ext uri="{BB962C8B-B14F-4D97-AF65-F5344CB8AC3E}">
        <p14:creationId xmlns:p14="http://schemas.microsoft.com/office/powerpoint/2010/main" val="6583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08D427F-CFDF-47EA-A49D-8ED2C7DEEFED}"/>
              </a:ext>
            </a:extLst>
          </p:cNvPr>
          <p:cNvSpPr txBox="1">
            <a:spLocks noGrp="1"/>
          </p:cNvSpPr>
          <p:nvPr>
            <p:ph type="sldNum" sz="quarter" idx="5"/>
          </p:nvPr>
        </p:nvSpPr>
        <p:spPr/>
        <p:txBody>
          <a:bodyPr lIns="0" tIns="0" rIns="0" bIns="0" anchor="b" anchorCtr="0">
            <a:noAutofit/>
          </a:bodyPr>
          <a:lstStyle/>
          <a:p>
            <a:pPr lvl="0"/>
            <a:fld id="{781E4BB9-7FA0-42BC-978E-7A2AC7C447AF}" type="slidenum">
              <a:t>95</a:t>
            </a:fld>
            <a:endParaRPr lang="en-US"/>
          </a:p>
        </p:txBody>
      </p:sp>
      <p:sp>
        <p:nvSpPr>
          <p:cNvPr id="2" name="Slide Image Placeholder 1">
            <a:extLst>
              <a:ext uri="{FF2B5EF4-FFF2-40B4-BE49-F238E27FC236}">
                <a16:creationId xmlns:a16="http://schemas.microsoft.com/office/drawing/2014/main" id="{1A32CD72-FCA0-4748-B86B-01B52BBF1551}"/>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0CBC6F7-E15D-4683-A8D4-F118A9CF8CB5}"/>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AADD899-A643-447B-A73B-1CFF6392FF16}"/>
              </a:ext>
            </a:extLst>
          </p:cNvPr>
          <p:cNvSpPr txBox="1">
            <a:spLocks noGrp="1"/>
          </p:cNvSpPr>
          <p:nvPr>
            <p:ph type="sldNum" sz="quarter" idx="5"/>
          </p:nvPr>
        </p:nvSpPr>
        <p:spPr/>
        <p:txBody>
          <a:bodyPr lIns="0" tIns="0" rIns="0" bIns="0" anchor="b" anchorCtr="0">
            <a:noAutofit/>
          </a:bodyPr>
          <a:lstStyle/>
          <a:p>
            <a:pPr lvl="0"/>
            <a:fld id="{CE0FC389-9C26-4CF7-931E-D349805C2CB3}" type="slidenum">
              <a:t>96</a:t>
            </a:fld>
            <a:endParaRPr lang="en-US"/>
          </a:p>
        </p:txBody>
      </p:sp>
      <p:sp>
        <p:nvSpPr>
          <p:cNvPr id="2" name="Slide Image Placeholder 1">
            <a:extLst>
              <a:ext uri="{FF2B5EF4-FFF2-40B4-BE49-F238E27FC236}">
                <a16:creationId xmlns:a16="http://schemas.microsoft.com/office/drawing/2014/main" id="{D2C112ED-0720-4597-B3C5-1EBAE81C88EF}"/>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A5DDA38-3683-4ECD-BF21-5B112657ECB2}"/>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F80441-E543-4A08-805B-7E19A126D247}"/>
              </a:ext>
            </a:extLst>
          </p:cNvPr>
          <p:cNvSpPr txBox="1">
            <a:spLocks noGrp="1"/>
          </p:cNvSpPr>
          <p:nvPr>
            <p:ph type="sldNum" sz="quarter" idx="5"/>
          </p:nvPr>
        </p:nvSpPr>
        <p:spPr/>
        <p:txBody>
          <a:bodyPr lIns="0" tIns="0" rIns="0" bIns="0" anchor="b" anchorCtr="0">
            <a:noAutofit/>
          </a:bodyPr>
          <a:lstStyle/>
          <a:p>
            <a:pPr lvl="0"/>
            <a:fld id="{D112411C-643A-431D-BA75-58D6EEB03F16}" type="slidenum">
              <a:t>97</a:t>
            </a:fld>
            <a:endParaRPr lang="en-US"/>
          </a:p>
        </p:txBody>
      </p:sp>
      <p:sp>
        <p:nvSpPr>
          <p:cNvPr id="2" name="Slide Image Placeholder 1">
            <a:extLst>
              <a:ext uri="{FF2B5EF4-FFF2-40B4-BE49-F238E27FC236}">
                <a16:creationId xmlns:a16="http://schemas.microsoft.com/office/drawing/2014/main" id="{4CEECE14-9B57-4012-A770-5F408173E074}"/>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1999925-B1C4-4D94-9EFF-EE6823D35488}"/>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DA9A40-266F-43B6-ACDA-3B631881532F}"/>
              </a:ext>
            </a:extLst>
          </p:cNvPr>
          <p:cNvSpPr txBox="1">
            <a:spLocks noGrp="1"/>
          </p:cNvSpPr>
          <p:nvPr>
            <p:ph type="sldNum" sz="quarter" idx="5"/>
          </p:nvPr>
        </p:nvSpPr>
        <p:spPr/>
        <p:txBody>
          <a:bodyPr lIns="0" tIns="0" rIns="0" bIns="0" anchor="b" anchorCtr="0">
            <a:noAutofit/>
          </a:bodyPr>
          <a:lstStyle/>
          <a:p>
            <a:pPr lvl="0"/>
            <a:fld id="{5BA1E10C-D005-4DDC-B4FE-CA39E8D57E0A}" type="slidenum">
              <a:t>98</a:t>
            </a:fld>
            <a:endParaRPr lang="en-US"/>
          </a:p>
        </p:txBody>
      </p:sp>
      <p:sp>
        <p:nvSpPr>
          <p:cNvPr id="2" name="Slide Image Placeholder 1">
            <a:extLst>
              <a:ext uri="{FF2B5EF4-FFF2-40B4-BE49-F238E27FC236}">
                <a16:creationId xmlns:a16="http://schemas.microsoft.com/office/drawing/2014/main" id="{1E55C481-B1CE-42C9-878C-B53054BB86AA}"/>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5F6489E-DB37-4DA6-83B9-15F37FBE0741}"/>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043973D-5A74-409D-BA25-B6D780760B28}"/>
              </a:ext>
            </a:extLst>
          </p:cNvPr>
          <p:cNvSpPr txBox="1">
            <a:spLocks noGrp="1"/>
          </p:cNvSpPr>
          <p:nvPr>
            <p:ph type="sldNum" sz="quarter" idx="5"/>
          </p:nvPr>
        </p:nvSpPr>
        <p:spPr/>
        <p:txBody>
          <a:bodyPr lIns="0" tIns="0" rIns="0" bIns="0" anchor="b" anchorCtr="0">
            <a:noAutofit/>
          </a:bodyPr>
          <a:lstStyle/>
          <a:p>
            <a:pPr lvl="0"/>
            <a:fld id="{DB4A2290-E144-4C45-AE30-C0C652C93209}" type="slidenum">
              <a:t>99</a:t>
            </a:fld>
            <a:endParaRPr lang="en-US"/>
          </a:p>
        </p:txBody>
      </p:sp>
      <p:sp>
        <p:nvSpPr>
          <p:cNvPr id="2" name="Slide Image Placeholder 1">
            <a:extLst>
              <a:ext uri="{FF2B5EF4-FFF2-40B4-BE49-F238E27FC236}">
                <a16:creationId xmlns:a16="http://schemas.microsoft.com/office/drawing/2014/main" id="{1E8A02FD-404F-442E-8BDA-C253BE14FF82}"/>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AEEA795-7268-4400-9C64-FE3A4A9FEE8E}"/>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69A8494-CAAE-40CE-B942-C43223A30C39}"/>
              </a:ext>
            </a:extLst>
          </p:cNvPr>
          <p:cNvSpPr txBox="1">
            <a:spLocks noGrp="1"/>
          </p:cNvSpPr>
          <p:nvPr>
            <p:ph type="sldNum" sz="quarter" idx="5"/>
          </p:nvPr>
        </p:nvSpPr>
        <p:spPr/>
        <p:txBody>
          <a:bodyPr lIns="0" tIns="0" rIns="0" bIns="0" anchor="b" anchorCtr="0">
            <a:noAutofit/>
          </a:bodyPr>
          <a:lstStyle/>
          <a:p>
            <a:pPr lvl="0"/>
            <a:fld id="{3A40AA03-DB17-47FE-BC16-4982ACA2B8E7}" type="slidenum">
              <a:t>100</a:t>
            </a:fld>
            <a:endParaRPr lang="en-US"/>
          </a:p>
        </p:txBody>
      </p:sp>
      <p:sp>
        <p:nvSpPr>
          <p:cNvPr id="2" name="Slide Image Placeholder 1">
            <a:extLst>
              <a:ext uri="{FF2B5EF4-FFF2-40B4-BE49-F238E27FC236}">
                <a16:creationId xmlns:a16="http://schemas.microsoft.com/office/drawing/2014/main" id="{F9BC1D8A-8166-444D-9D58-D56AF6986E95}"/>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4C5C737-0A50-4E56-8C98-CCDA87C80D43}"/>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B6E1F8A-2158-447E-9406-C4DCD9809C6F}"/>
              </a:ext>
            </a:extLst>
          </p:cNvPr>
          <p:cNvSpPr txBox="1">
            <a:spLocks noGrp="1"/>
          </p:cNvSpPr>
          <p:nvPr>
            <p:ph type="sldNum" sz="quarter" idx="5"/>
          </p:nvPr>
        </p:nvSpPr>
        <p:spPr/>
        <p:txBody>
          <a:bodyPr lIns="0" tIns="0" rIns="0" bIns="0" anchor="b" anchorCtr="0">
            <a:noAutofit/>
          </a:bodyPr>
          <a:lstStyle/>
          <a:p>
            <a:pPr lvl="0"/>
            <a:fld id="{757075FB-0954-4400-8D7E-DEAD3B9ABC9E}" type="slidenum">
              <a:t>101</a:t>
            </a:fld>
            <a:endParaRPr lang="en-US"/>
          </a:p>
        </p:txBody>
      </p:sp>
      <p:sp>
        <p:nvSpPr>
          <p:cNvPr id="2" name="Slide Image Placeholder 1">
            <a:extLst>
              <a:ext uri="{FF2B5EF4-FFF2-40B4-BE49-F238E27FC236}">
                <a16:creationId xmlns:a16="http://schemas.microsoft.com/office/drawing/2014/main" id="{2BCB7925-FF42-4AC3-B9A6-D2ACB27AA014}"/>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0D07F50-6D7A-49D5-B266-EC95EFB0158B}"/>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F3597E-6297-47E0-A66C-71CB573EE811}"/>
              </a:ext>
            </a:extLst>
          </p:cNvPr>
          <p:cNvSpPr txBox="1">
            <a:spLocks noGrp="1"/>
          </p:cNvSpPr>
          <p:nvPr>
            <p:ph type="sldNum" sz="quarter" idx="5"/>
          </p:nvPr>
        </p:nvSpPr>
        <p:spPr/>
        <p:txBody>
          <a:bodyPr lIns="0" tIns="0" rIns="0" bIns="0" anchor="b" anchorCtr="0">
            <a:noAutofit/>
          </a:bodyPr>
          <a:lstStyle/>
          <a:p>
            <a:pPr lvl="0"/>
            <a:fld id="{7A6C51AB-4BD0-4D32-837D-F8219E407BCE}" type="slidenum">
              <a:t>102</a:t>
            </a:fld>
            <a:endParaRPr lang="en-US"/>
          </a:p>
        </p:txBody>
      </p:sp>
      <p:sp>
        <p:nvSpPr>
          <p:cNvPr id="2" name="Slide Image Placeholder 1">
            <a:extLst>
              <a:ext uri="{FF2B5EF4-FFF2-40B4-BE49-F238E27FC236}">
                <a16:creationId xmlns:a16="http://schemas.microsoft.com/office/drawing/2014/main" id="{0587CE89-3573-4BD1-AA78-E3C98D60C9E5}"/>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E32B002-7707-4FDA-B303-04B5A3E9D1DB}"/>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FECD9CD-EC78-4757-9110-EA448B822083}"/>
              </a:ext>
            </a:extLst>
          </p:cNvPr>
          <p:cNvSpPr txBox="1">
            <a:spLocks noGrp="1"/>
          </p:cNvSpPr>
          <p:nvPr>
            <p:ph type="sldNum" sz="quarter" idx="5"/>
          </p:nvPr>
        </p:nvSpPr>
        <p:spPr/>
        <p:txBody>
          <a:bodyPr lIns="0" tIns="0" rIns="0" bIns="0" anchor="b" anchorCtr="0">
            <a:noAutofit/>
          </a:bodyPr>
          <a:lstStyle/>
          <a:p>
            <a:pPr lvl="0"/>
            <a:fld id="{30BC6624-1507-4C96-A802-393C93A7D3BC}" type="slidenum">
              <a:t>103</a:t>
            </a:fld>
            <a:endParaRPr lang="en-US"/>
          </a:p>
        </p:txBody>
      </p:sp>
      <p:sp>
        <p:nvSpPr>
          <p:cNvPr id="2" name="Slide Image Placeholder 1">
            <a:extLst>
              <a:ext uri="{FF2B5EF4-FFF2-40B4-BE49-F238E27FC236}">
                <a16:creationId xmlns:a16="http://schemas.microsoft.com/office/drawing/2014/main" id="{1F38B2C6-51F2-45A3-9083-BD4AF8C36771}"/>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8E0344E-D5ED-443D-870D-1F3C8285E2E0}"/>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349A6C7-0C58-4848-8DDF-8F47E2D210B5}"/>
              </a:ext>
            </a:extLst>
          </p:cNvPr>
          <p:cNvSpPr txBox="1">
            <a:spLocks noGrp="1"/>
          </p:cNvSpPr>
          <p:nvPr>
            <p:ph type="sldNum" sz="quarter" idx="5"/>
          </p:nvPr>
        </p:nvSpPr>
        <p:spPr/>
        <p:txBody>
          <a:bodyPr lIns="0" tIns="0" rIns="0" bIns="0" anchor="b" anchorCtr="0">
            <a:noAutofit/>
          </a:bodyPr>
          <a:lstStyle/>
          <a:p>
            <a:pPr lvl="0"/>
            <a:fld id="{CB25C51F-0167-40C5-B639-C3F19AD85D49}" type="slidenum">
              <a:t>104</a:t>
            </a:fld>
            <a:endParaRPr lang="en-US"/>
          </a:p>
        </p:txBody>
      </p:sp>
      <p:sp>
        <p:nvSpPr>
          <p:cNvPr id="2" name="Slide Image Placeholder 1">
            <a:extLst>
              <a:ext uri="{FF2B5EF4-FFF2-40B4-BE49-F238E27FC236}">
                <a16:creationId xmlns:a16="http://schemas.microsoft.com/office/drawing/2014/main" id="{F6451040-F447-4E3B-AE97-DC02E5994DE2}"/>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F97918F-CC4E-45CF-B36F-158BEB53C9B5}"/>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36DF40-6710-4719-A022-B49A6DE05317}"/>
              </a:ext>
            </a:extLst>
          </p:cNvPr>
          <p:cNvSpPr txBox="1">
            <a:spLocks noGrp="1"/>
          </p:cNvSpPr>
          <p:nvPr>
            <p:ph type="sldNum" sz="quarter" idx="5"/>
          </p:nvPr>
        </p:nvSpPr>
        <p:spPr/>
        <p:txBody>
          <a:bodyPr lIns="0" tIns="0" rIns="0" bIns="0" anchor="b" anchorCtr="0">
            <a:noAutofit/>
          </a:bodyPr>
          <a:lstStyle/>
          <a:p>
            <a:pPr lvl="0"/>
            <a:fld id="{D884F018-6272-4B50-8760-34848E29C9C6}" type="slidenum">
              <a:t>78</a:t>
            </a:fld>
            <a:endParaRPr lang="en-US"/>
          </a:p>
        </p:txBody>
      </p:sp>
      <p:sp>
        <p:nvSpPr>
          <p:cNvPr id="2" name="Slide Image Placeholder 1">
            <a:extLst>
              <a:ext uri="{FF2B5EF4-FFF2-40B4-BE49-F238E27FC236}">
                <a16:creationId xmlns:a16="http://schemas.microsoft.com/office/drawing/2014/main" id="{4000AE87-D5AB-4839-B302-7B481A778597}"/>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0C080FA-6F9F-4AA6-BA56-54385641A76A}"/>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02F0BD-A9E5-41A8-B8C5-73648EDC8072}"/>
              </a:ext>
            </a:extLst>
          </p:cNvPr>
          <p:cNvSpPr txBox="1">
            <a:spLocks noGrp="1"/>
          </p:cNvSpPr>
          <p:nvPr>
            <p:ph type="sldNum" sz="quarter" idx="5"/>
          </p:nvPr>
        </p:nvSpPr>
        <p:spPr/>
        <p:txBody>
          <a:bodyPr lIns="0" tIns="0" rIns="0" bIns="0" anchor="b" anchorCtr="0">
            <a:noAutofit/>
          </a:bodyPr>
          <a:lstStyle/>
          <a:p>
            <a:pPr lvl="0"/>
            <a:fld id="{1E4BD0C2-1953-4977-A466-C089515BA799}" type="slidenum">
              <a:t>105</a:t>
            </a:fld>
            <a:endParaRPr lang="en-US"/>
          </a:p>
        </p:txBody>
      </p:sp>
      <p:sp>
        <p:nvSpPr>
          <p:cNvPr id="2" name="Slide Image Placeholder 1">
            <a:extLst>
              <a:ext uri="{FF2B5EF4-FFF2-40B4-BE49-F238E27FC236}">
                <a16:creationId xmlns:a16="http://schemas.microsoft.com/office/drawing/2014/main" id="{56E272A2-14E4-470B-A489-06F07B901943}"/>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FEDC502-E70B-47F8-BF75-D71C0D4288B2}"/>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2B280B6-0210-4C7E-9BCF-874C3E3880A3}"/>
              </a:ext>
            </a:extLst>
          </p:cNvPr>
          <p:cNvSpPr txBox="1">
            <a:spLocks noGrp="1"/>
          </p:cNvSpPr>
          <p:nvPr>
            <p:ph type="sldNum" sz="quarter" idx="5"/>
          </p:nvPr>
        </p:nvSpPr>
        <p:spPr/>
        <p:txBody>
          <a:bodyPr lIns="0" tIns="0" rIns="0" bIns="0" anchor="b" anchorCtr="0">
            <a:noAutofit/>
          </a:bodyPr>
          <a:lstStyle/>
          <a:p>
            <a:pPr lvl="0"/>
            <a:fld id="{C4F35215-889B-4901-B124-69C226E4EFC7}" type="slidenum">
              <a:t>106</a:t>
            </a:fld>
            <a:endParaRPr lang="en-US"/>
          </a:p>
        </p:txBody>
      </p:sp>
      <p:sp>
        <p:nvSpPr>
          <p:cNvPr id="2" name="Slide Image Placeholder 1">
            <a:extLst>
              <a:ext uri="{FF2B5EF4-FFF2-40B4-BE49-F238E27FC236}">
                <a16:creationId xmlns:a16="http://schemas.microsoft.com/office/drawing/2014/main" id="{EAC00DAC-37E1-478C-BF06-33B29877930F}"/>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E7973AF-27F0-4B17-B8AF-B93EC28E51B6}"/>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B03E594-E59C-4082-8FA0-15C1D467709A}"/>
              </a:ext>
            </a:extLst>
          </p:cNvPr>
          <p:cNvSpPr txBox="1">
            <a:spLocks noGrp="1"/>
          </p:cNvSpPr>
          <p:nvPr>
            <p:ph type="sldNum" sz="quarter" idx="5"/>
          </p:nvPr>
        </p:nvSpPr>
        <p:spPr/>
        <p:txBody>
          <a:bodyPr lIns="0" tIns="0" rIns="0" bIns="0" anchor="b" anchorCtr="0">
            <a:noAutofit/>
          </a:bodyPr>
          <a:lstStyle/>
          <a:p>
            <a:pPr lvl="0"/>
            <a:fld id="{6DEDF02C-7072-4F1F-BB0B-5B643F921998}" type="slidenum">
              <a:t>107</a:t>
            </a:fld>
            <a:endParaRPr lang="en-US"/>
          </a:p>
        </p:txBody>
      </p:sp>
      <p:sp>
        <p:nvSpPr>
          <p:cNvPr id="2" name="Slide Image Placeholder 1">
            <a:extLst>
              <a:ext uri="{FF2B5EF4-FFF2-40B4-BE49-F238E27FC236}">
                <a16:creationId xmlns:a16="http://schemas.microsoft.com/office/drawing/2014/main" id="{D3BDC94E-A9E4-48AB-998E-15C3DCC7D0C4}"/>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EA39FB5-A8E1-497E-9523-F0450C829DE9}"/>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F7B150B-46B3-4C91-8982-DE0612C6467F}"/>
              </a:ext>
            </a:extLst>
          </p:cNvPr>
          <p:cNvSpPr txBox="1">
            <a:spLocks noGrp="1"/>
          </p:cNvSpPr>
          <p:nvPr>
            <p:ph type="sldNum" sz="quarter" idx="5"/>
          </p:nvPr>
        </p:nvSpPr>
        <p:spPr/>
        <p:txBody>
          <a:bodyPr lIns="0" tIns="0" rIns="0" bIns="0" anchor="b" anchorCtr="0">
            <a:noAutofit/>
          </a:bodyPr>
          <a:lstStyle/>
          <a:p>
            <a:pPr lvl="0"/>
            <a:fld id="{EBDEE843-61C4-4D55-9539-0D1F46AD42B1}" type="slidenum">
              <a:t>108</a:t>
            </a:fld>
            <a:endParaRPr lang="en-US"/>
          </a:p>
        </p:txBody>
      </p:sp>
      <p:sp>
        <p:nvSpPr>
          <p:cNvPr id="2" name="Slide Image Placeholder 1">
            <a:extLst>
              <a:ext uri="{FF2B5EF4-FFF2-40B4-BE49-F238E27FC236}">
                <a16:creationId xmlns:a16="http://schemas.microsoft.com/office/drawing/2014/main" id="{2A386F1B-EC60-4075-85CF-81A91071B3FA}"/>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B817EA7-5120-4136-A2E3-9B55C2233F3B}"/>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E02950C-4AE1-49EE-9420-7D8691CEA0C8}"/>
              </a:ext>
            </a:extLst>
          </p:cNvPr>
          <p:cNvSpPr txBox="1">
            <a:spLocks noGrp="1"/>
          </p:cNvSpPr>
          <p:nvPr>
            <p:ph type="sldNum" sz="quarter" idx="5"/>
          </p:nvPr>
        </p:nvSpPr>
        <p:spPr/>
        <p:txBody>
          <a:bodyPr lIns="0" tIns="0" rIns="0" bIns="0" anchor="b" anchorCtr="0">
            <a:noAutofit/>
          </a:bodyPr>
          <a:lstStyle/>
          <a:p>
            <a:pPr lvl="0"/>
            <a:fld id="{21D5A583-8D4C-41FE-BF73-D49EC53D39B7}" type="slidenum">
              <a:t>79</a:t>
            </a:fld>
            <a:endParaRPr lang="en-US"/>
          </a:p>
        </p:txBody>
      </p:sp>
      <p:sp>
        <p:nvSpPr>
          <p:cNvPr id="2" name="Slide Image Placeholder 1">
            <a:extLst>
              <a:ext uri="{FF2B5EF4-FFF2-40B4-BE49-F238E27FC236}">
                <a16:creationId xmlns:a16="http://schemas.microsoft.com/office/drawing/2014/main" id="{1B517D27-0F74-4023-8094-B22389F6A922}"/>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4001EA5-F9C8-4B28-8574-23D65A7CD57C}"/>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F41C234-0D61-49F8-AB89-5324FCD3DD5E}"/>
              </a:ext>
            </a:extLst>
          </p:cNvPr>
          <p:cNvSpPr txBox="1">
            <a:spLocks noGrp="1"/>
          </p:cNvSpPr>
          <p:nvPr>
            <p:ph type="sldNum" sz="quarter" idx="5"/>
          </p:nvPr>
        </p:nvSpPr>
        <p:spPr/>
        <p:txBody>
          <a:bodyPr lIns="0" tIns="0" rIns="0" bIns="0" anchor="b" anchorCtr="0">
            <a:noAutofit/>
          </a:bodyPr>
          <a:lstStyle/>
          <a:p>
            <a:pPr lvl="0"/>
            <a:fld id="{2E4021B5-2C3D-41D8-B5CC-FB239C263C29}" type="slidenum">
              <a:t>80</a:t>
            </a:fld>
            <a:endParaRPr lang="en-US"/>
          </a:p>
        </p:txBody>
      </p:sp>
      <p:sp>
        <p:nvSpPr>
          <p:cNvPr id="2" name="Slide Image Placeholder 1">
            <a:extLst>
              <a:ext uri="{FF2B5EF4-FFF2-40B4-BE49-F238E27FC236}">
                <a16:creationId xmlns:a16="http://schemas.microsoft.com/office/drawing/2014/main" id="{85134EA6-AB1F-4373-8357-3DC06459525C}"/>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92B5ECA-0FE3-41D3-862B-65ABD48E47B8}"/>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85AB34A-71A1-44A1-B30A-5F217256D7CD}"/>
              </a:ext>
            </a:extLst>
          </p:cNvPr>
          <p:cNvSpPr txBox="1">
            <a:spLocks noGrp="1"/>
          </p:cNvSpPr>
          <p:nvPr>
            <p:ph type="sldNum" sz="quarter" idx="5"/>
          </p:nvPr>
        </p:nvSpPr>
        <p:spPr/>
        <p:txBody>
          <a:bodyPr lIns="0" tIns="0" rIns="0" bIns="0" anchor="b" anchorCtr="0">
            <a:noAutofit/>
          </a:bodyPr>
          <a:lstStyle/>
          <a:p>
            <a:pPr lvl="0"/>
            <a:fld id="{834998F7-1A49-4E2D-AA70-5946133EFF99}" type="slidenum">
              <a:t>81</a:t>
            </a:fld>
            <a:endParaRPr lang="en-US"/>
          </a:p>
        </p:txBody>
      </p:sp>
      <p:sp>
        <p:nvSpPr>
          <p:cNvPr id="2" name="Slide Image Placeholder 1">
            <a:extLst>
              <a:ext uri="{FF2B5EF4-FFF2-40B4-BE49-F238E27FC236}">
                <a16:creationId xmlns:a16="http://schemas.microsoft.com/office/drawing/2014/main" id="{A5494121-F550-4F79-8EF0-53DDC2ECF5BD}"/>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220D5AE-3FA4-461A-A1D6-FEBEEC3B490F}"/>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2149295-FCD2-422C-BA9E-74AA7195964E}"/>
              </a:ext>
            </a:extLst>
          </p:cNvPr>
          <p:cNvSpPr txBox="1">
            <a:spLocks noGrp="1"/>
          </p:cNvSpPr>
          <p:nvPr>
            <p:ph type="sldNum" sz="quarter" idx="5"/>
          </p:nvPr>
        </p:nvSpPr>
        <p:spPr/>
        <p:txBody>
          <a:bodyPr lIns="0" tIns="0" rIns="0" bIns="0" anchor="b" anchorCtr="0">
            <a:noAutofit/>
          </a:bodyPr>
          <a:lstStyle/>
          <a:p>
            <a:pPr lvl="0"/>
            <a:fld id="{9F192712-C3E9-4795-B8D8-F30C9EFF0E25}" type="slidenum">
              <a:t>82</a:t>
            </a:fld>
            <a:endParaRPr lang="en-US"/>
          </a:p>
        </p:txBody>
      </p:sp>
      <p:sp>
        <p:nvSpPr>
          <p:cNvPr id="2" name="Slide Image Placeholder 1">
            <a:extLst>
              <a:ext uri="{FF2B5EF4-FFF2-40B4-BE49-F238E27FC236}">
                <a16:creationId xmlns:a16="http://schemas.microsoft.com/office/drawing/2014/main" id="{7727F0B8-E7FE-461E-9335-D0C6B50C3EDD}"/>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3B4FD70-280A-4E6F-BE43-BC7A3C3B7C25}"/>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170592-2846-4F10-9118-63D8DA4945F4}"/>
              </a:ext>
            </a:extLst>
          </p:cNvPr>
          <p:cNvSpPr txBox="1">
            <a:spLocks noGrp="1"/>
          </p:cNvSpPr>
          <p:nvPr>
            <p:ph type="sldNum" sz="quarter" idx="5"/>
          </p:nvPr>
        </p:nvSpPr>
        <p:spPr/>
        <p:txBody>
          <a:bodyPr lIns="0" tIns="0" rIns="0" bIns="0" anchor="b" anchorCtr="0">
            <a:noAutofit/>
          </a:bodyPr>
          <a:lstStyle/>
          <a:p>
            <a:pPr lvl="0"/>
            <a:fld id="{78A36BC2-E797-437F-815F-EB3964133F00}" type="slidenum">
              <a:t>83</a:t>
            </a:fld>
            <a:endParaRPr lang="en-US"/>
          </a:p>
        </p:txBody>
      </p:sp>
      <p:sp>
        <p:nvSpPr>
          <p:cNvPr id="2" name="Slide Image Placeholder 1">
            <a:extLst>
              <a:ext uri="{FF2B5EF4-FFF2-40B4-BE49-F238E27FC236}">
                <a16:creationId xmlns:a16="http://schemas.microsoft.com/office/drawing/2014/main" id="{9468ED5A-CB79-45B1-961C-0FD8B7F5E369}"/>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CF1F5A3-AEF3-42A0-952A-8A6628419021}"/>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2CACD83-0DFD-4F10-98B0-C37EA707DF87}"/>
              </a:ext>
            </a:extLst>
          </p:cNvPr>
          <p:cNvSpPr txBox="1">
            <a:spLocks noGrp="1"/>
          </p:cNvSpPr>
          <p:nvPr>
            <p:ph type="sldNum" sz="quarter" idx="5"/>
          </p:nvPr>
        </p:nvSpPr>
        <p:spPr/>
        <p:txBody>
          <a:bodyPr lIns="0" tIns="0" rIns="0" bIns="0" anchor="b" anchorCtr="0">
            <a:noAutofit/>
          </a:bodyPr>
          <a:lstStyle/>
          <a:p>
            <a:pPr lvl="0"/>
            <a:fld id="{273EA434-E8E3-4CDD-B272-4B4254D1F0AC}" type="slidenum">
              <a:t>84</a:t>
            </a:fld>
            <a:endParaRPr lang="en-US"/>
          </a:p>
        </p:txBody>
      </p:sp>
      <p:sp>
        <p:nvSpPr>
          <p:cNvPr id="2" name="Slide Image Placeholder 1">
            <a:extLst>
              <a:ext uri="{FF2B5EF4-FFF2-40B4-BE49-F238E27FC236}">
                <a16:creationId xmlns:a16="http://schemas.microsoft.com/office/drawing/2014/main" id="{58FDB327-2B42-4532-8F5C-429E52F62D3C}"/>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71C7F34-A616-47EA-BBEC-6788A4F00A81}"/>
              </a:ext>
            </a:extLst>
          </p:cNvPr>
          <p:cNvSpPr txBox="1">
            <a:spLocks noGrp="1"/>
          </p:cNvSpPr>
          <p:nvPr>
            <p:ph type="body" sz="quarter" idx="1"/>
          </p:nvPr>
        </p:nvSpPr>
        <p:spPr/>
        <p:txBody>
          <a:bodyPr>
            <a:sp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4C92-D866-413B-8712-877C65430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FF897-7328-4FE3-B29F-26F7DF243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A9E0B-BA5B-427C-96B2-33EB158061A4}"/>
              </a:ext>
            </a:extLst>
          </p:cNvPr>
          <p:cNvSpPr>
            <a:spLocks noGrp="1"/>
          </p:cNvSpPr>
          <p:nvPr>
            <p:ph type="dt" sz="half" idx="10"/>
          </p:nvPr>
        </p:nvSpPr>
        <p:spPr/>
        <p:txBody>
          <a:bodyPr/>
          <a:lstStyle/>
          <a:p>
            <a:fld id="{82DDDC06-F1D8-4FA8-AC17-2452457728D3}" type="datetime1">
              <a:rPr lang="en-US" smtClean="0"/>
              <a:t>11/21/2018</a:t>
            </a:fld>
            <a:endParaRPr lang="en-US"/>
          </a:p>
        </p:txBody>
      </p:sp>
      <p:sp>
        <p:nvSpPr>
          <p:cNvPr id="5" name="Footer Placeholder 4">
            <a:extLst>
              <a:ext uri="{FF2B5EF4-FFF2-40B4-BE49-F238E27FC236}">
                <a16:creationId xmlns:a16="http://schemas.microsoft.com/office/drawing/2014/main" id="{E3140244-5515-464F-836B-739638DF2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0DDB-484B-4387-BEDA-63869D674516}"/>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282167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D51B-6D7D-43EE-B8C9-7C05936E9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82D9E3-60B3-4535-AF90-B4778694D3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946B5-87F8-4261-8E4B-ABF5A0E9975A}"/>
              </a:ext>
            </a:extLst>
          </p:cNvPr>
          <p:cNvSpPr>
            <a:spLocks noGrp="1"/>
          </p:cNvSpPr>
          <p:nvPr>
            <p:ph type="dt" sz="half" idx="10"/>
          </p:nvPr>
        </p:nvSpPr>
        <p:spPr/>
        <p:txBody>
          <a:bodyPr/>
          <a:lstStyle/>
          <a:p>
            <a:fld id="{CEA84812-7B8E-4DAE-871F-7E6F299BA3A9}" type="datetime1">
              <a:rPr lang="en-US" smtClean="0"/>
              <a:t>11/21/2018</a:t>
            </a:fld>
            <a:endParaRPr lang="en-US"/>
          </a:p>
        </p:txBody>
      </p:sp>
      <p:sp>
        <p:nvSpPr>
          <p:cNvPr id="5" name="Footer Placeholder 4">
            <a:extLst>
              <a:ext uri="{FF2B5EF4-FFF2-40B4-BE49-F238E27FC236}">
                <a16:creationId xmlns:a16="http://schemas.microsoft.com/office/drawing/2014/main" id="{A0083A2D-4C80-447D-A6ED-2A154412B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4DF8A-4D5E-4270-A1E8-DB2853353CAB}"/>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194453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3D8E7-AA46-42BA-95DC-F826EF8E4D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84CBD-2C23-4A15-8E79-6035C64031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9F162-C5A9-4582-ACBD-9E978E31CFA5}"/>
              </a:ext>
            </a:extLst>
          </p:cNvPr>
          <p:cNvSpPr>
            <a:spLocks noGrp="1"/>
          </p:cNvSpPr>
          <p:nvPr>
            <p:ph type="dt" sz="half" idx="10"/>
          </p:nvPr>
        </p:nvSpPr>
        <p:spPr/>
        <p:txBody>
          <a:bodyPr/>
          <a:lstStyle/>
          <a:p>
            <a:fld id="{E6305B0C-90DF-464A-91DA-6E5AC1E16A8C}" type="datetime1">
              <a:rPr lang="en-US" smtClean="0"/>
              <a:t>11/21/2018</a:t>
            </a:fld>
            <a:endParaRPr lang="en-US"/>
          </a:p>
        </p:txBody>
      </p:sp>
      <p:sp>
        <p:nvSpPr>
          <p:cNvPr id="5" name="Footer Placeholder 4">
            <a:extLst>
              <a:ext uri="{FF2B5EF4-FFF2-40B4-BE49-F238E27FC236}">
                <a16:creationId xmlns:a16="http://schemas.microsoft.com/office/drawing/2014/main" id="{86D14339-2A04-4E45-B69F-C45604D1D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A3ADD-C334-4D1C-BB68-AD82290C5D1C}"/>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129745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896" y="139886"/>
            <a:ext cx="10972324" cy="1243200"/>
          </a:xfrm>
          <a:prstGeom prst="rect">
            <a:avLst/>
          </a:prstGeom>
        </p:spPr>
        <p:txBody>
          <a:bodyPr lIns="0" tIns="0" rIns="0" bIns="0" anchor="ctr"/>
          <a:lstStyle/>
          <a:p>
            <a:pPr algn="ctr"/>
            <a:endParaRPr lang="en-US" sz="8381" b="0" strike="noStrike" spc="-2">
              <a:latin typeface="DejaVu Sans"/>
            </a:endParaRPr>
          </a:p>
        </p:txBody>
      </p:sp>
      <p:sp>
        <p:nvSpPr>
          <p:cNvPr id="3" name="PlaceHolder 2"/>
          <p:cNvSpPr>
            <a:spLocks noGrp="1"/>
          </p:cNvSpPr>
          <p:nvPr>
            <p:ph type="subTitle"/>
          </p:nvPr>
        </p:nvSpPr>
        <p:spPr>
          <a:xfrm>
            <a:off x="608896" y="1444114"/>
            <a:ext cx="10972324" cy="3578743"/>
          </a:xfrm>
          <a:prstGeom prst="rect">
            <a:avLst/>
          </a:prstGeom>
        </p:spPr>
        <p:txBody>
          <a:bodyPr lIns="0" tIns="0" rIns="0" bIns="0" anchor="ctr"/>
          <a:lstStyle/>
          <a:p>
            <a:pPr algn="ctr"/>
            <a:endParaRPr lang="en-US" sz="6095" b="0" strike="noStrike" spc="-2">
              <a:latin typeface="DejaVu Sans"/>
            </a:endParaRPr>
          </a:p>
        </p:txBody>
      </p:sp>
    </p:spTree>
    <p:extLst>
      <p:ext uri="{BB962C8B-B14F-4D97-AF65-F5344CB8AC3E}">
        <p14:creationId xmlns:p14="http://schemas.microsoft.com/office/powerpoint/2010/main" val="22862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6DD3-7740-4E70-8AD6-09AADA413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148E83-6611-416F-840A-29D66F9E93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B87A7-C13C-4DA5-9C14-38F7D4721896}"/>
              </a:ext>
            </a:extLst>
          </p:cNvPr>
          <p:cNvSpPr>
            <a:spLocks noGrp="1"/>
          </p:cNvSpPr>
          <p:nvPr>
            <p:ph type="dt" sz="half" idx="10"/>
          </p:nvPr>
        </p:nvSpPr>
        <p:spPr/>
        <p:txBody>
          <a:bodyPr/>
          <a:lstStyle/>
          <a:p>
            <a:fld id="{DD9193F6-30FC-454F-B07D-08BA8C1A455A}" type="datetime1">
              <a:rPr lang="en-US" smtClean="0"/>
              <a:t>11/21/2018</a:t>
            </a:fld>
            <a:endParaRPr lang="en-US"/>
          </a:p>
        </p:txBody>
      </p:sp>
      <p:sp>
        <p:nvSpPr>
          <p:cNvPr id="5" name="Footer Placeholder 4">
            <a:extLst>
              <a:ext uri="{FF2B5EF4-FFF2-40B4-BE49-F238E27FC236}">
                <a16:creationId xmlns:a16="http://schemas.microsoft.com/office/drawing/2014/main" id="{3C0478FE-F0BB-4043-9A14-8371DB572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2557C-090F-486B-BF00-2478C0AF751C}"/>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250499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2-3243-491D-ACFB-ACA9F21DE1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A6011-8B7F-4DD4-818A-FAF263DC9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C872E2-21D7-4D5B-BE83-B4C6A88D72A2}"/>
              </a:ext>
            </a:extLst>
          </p:cNvPr>
          <p:cNvSpPr>
            <a:spLocks noGrp="1"/>
          </p:cNvSpPr>
          <p:nvPr>
            <p:ph type="dt" sz="half" idx="10"/>
          </p:nvPr>
        </p:nvSpPr>
        <p:spPr/>
        <p:txBody>
          <a:bodyPr/>
          <a:lstStyle/>
          <a:p>
            <a:fld id="{F67380CF-275E-408B-8C05-B07688B40D1A}" type="datetime1">
              <a:rPr lang="en-US" smtClean="0"/>
              <a:t>11/21/2018</a:t>
            </a:fld>
            <a:endParaRPr lang="en-US"/>
          </a:p>
        </p:txBody>
      </p:sp>
      <p:sp>
        <p:nvSpPr>
          <p:cNvPr id="5" name="Footer Placeholder 4">
            <a:extLst>
              <a:ext uri="{FF2B5EF4-FFF2-40B4-BE49-F238E27FC236}">
                <a16:creationId xmlns:a16="http://schemas.microsoft.com/office/drawing/2014/main" id="{711E6E32-8D60-432D-A1FF-B86F701F7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337F0-93BE-4D69-BA0E-B77C9E1DF4FC}"/>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24053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0EF9-BB7F-4B44-BA19-58B12F1655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E89BF-5118-474C-A22C-B346688F60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53DF39-B8B6-47AE-A541-34F79C2090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953415-68F7-4FC5-B4E5-ED339E48B9B9}"/>
              </a:ext>
            </a:extLst>
          </p:cNvPr>
          <p:cNvSpPr>
            <a:spLocks noGrp="1"/>
          </p:cNvSpPr>
          <p:nvPr>
            <p:ph type="dt" sz="half" idx="10"/>
          </p:nvPr>
        </p:nvSpPr>
        <p:spPr/>
        <p:txBody>
          <a:bodyPr/>
          <a:lstStyle/>
          <a:p>
            <a:fld id="{5DA2D338-C1F0-4904-8571-99FAB0A37D9C}" type="datetime1">
              <a:rPr lang="en-US" smtClean="0"/>
              <a:t>11/21/2018</a:t>
            </a:fld>
            <a:endParaRPr lang="en-US"/>
          </a:p>
        </p:txBody>
      </p:sp>
      <p:sp>
        <p:nvSpPr>
          <p:cNvPr id="6" name="Footer Placeholder 5">
            <a:extLst>
              <a:ext uri="{FF2B5EF4-FFF2-40B4-BE49-F238E27FC236}">
                <a16:creationId xmlns:a16="http://schemas.microsoft.com/office/drawing/2014/main" id="{2D0973AF-A005-4682-802E-A6595F51B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E9D5E-F8CC-4488-9216-347B918FA0F2}"/>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94516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0FA2-6697-4A1E-8E82-49FC8A0ABA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DC4EC0-CB2D-48C9-B0C8-D604D8DEC7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FA5668-3586-4E9B-8E4A-31D130732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AF084-75C6-426E-A73B-4304E3B80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7FA77C-0183-46F5-B5D4-250E893D25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1E76CB-AA12-46A0-9B28-D20E714B9125}"/>
              </a:ext>
            </a:extLst>
          </p:cNvPr>
          <p:cNvSpPr>
            <a:spLocks noGrp="1"/>
          </p:cNvSpPr>
          <p:nvPr>
            <p:ph type="dt" sz="half" idx="10"/>
          </p:nvPr>
        </p:nvSpPr>
        <p:spPr/>
        <p:txBody>
          <a:bodyPr/>
          <a:lstStyle/>
          <a:p>
            <a:fld id="{70E394F3-A17E-4C9D-B8FF-654B0B91E4DA}" type="datetime1">
              <a:rPr lang="en-US" smtClean="0"/>
              <a:t>11/21/2018</a:t>
            </a:fld>
            <a:endParaRPr lang="en-US"/>
          </a:p>
        </p:txBody>
      </p:sp>
      <p:sp>
        <p:nvSpPr>
          <p:cNvPr id="8" name="Footer Placeholder 7">
            <a:extLst>
              <a:ext uri="{FF2B5EF4-FFF2-40B4-BE49-F238E27FC236}">
                <a16:creationId xmlns:a16="http://schemas.microsoft.com/office/drawing/2014/main" id="{92E8C254-1607-49EF-BC7B-223CC9C56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9546E3-480B-46CC-85E2-89B160614C93}"/>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257268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65C4-7799-4467-ADBC-100DBC742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A31CB-5FCF-4645-A78A-1C9E14339CAD}"/>
              </a:ext>
            </a:extLst>
          </p:cNvPr>
          <p:cNvSpPr>
            <a:spLocks noGrp="1"/>
          </p:cNvSpPr>
          <p:nvPr>
            <p:ph type="dt" sz="half" idx="10"/>
          </p:nvPr>
        </p:nvSpPr>
        <p:spPr/>
        <p:txBody>
          <a:bodyPr/>
          <a:lstStyle/>
          <a:p>
            <a:fld id="{8BF28F52-8FEA-47F6-B5BE-5ED612AC249E}" type="datetime1">
              <a:rPr lang="en-US" smtClean="0"/>
              <a:t>11/21/2018</a:t>
            </a:fld>
            <a:endParaRPr lang="en-US"/>
          </a:p>
        </p:txBody>
      </p:sp>
      <p:sp>
        <p:nvSpPr>
          <p:cNvPr id="4" name="Footer Placeholder 3">
            <a:extLst>
              <a:ext uri="{FF2B5EF4-FFF2-40B4-BE49-F238E27FC236}">
                <a16:creationId xmlns:a16="http://schemas.microsoft.com/office/drawing/2014/main" id="{659544F6-13E2-4D43-A3DB-F41B35AF7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CC72D1-3521-493A-B301-AD5831023447}"/>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212854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8AAB9-8D2D-400C-93CA-76BB87FAF5E2}"/>
              </a:ext>
            </a:extLst>
          </p:cNvPr>
          <p:cNvSpPr>
            <a:spLocks noGrp="1"/>
          </p:cNvSpPr>
          <p:nvPr>
            <p:ph type="dt" sz="half" idx="10"/>
          </p:nvPr>
        </p:nvSpPr>
        <p:spPr/>
        <p:txBody>
          <a:bodyPr/>
          <a:lstStyle/>
          <a:p>
            <a:fld id="{D793D7D1-E816-4145-92F4-4AFD69EB0B8C}" type="datetime1">
              <a:rPr lang="en-US" smtClean="0"/>
              <a:t>11/21/2018</a:t>
            </a:fld>
            <a:endParaRPr lang="en-US"/>
          </a:p>
        </p:txBody>
      </p:sp>
      <p:sp>
        <p:nvSpPr>
          <p:cNvPr id="3" name="Footer Placeholder 2">
            <a:extLst>
              <a:ext uri="{FF2B5EF4-FFF2-40B4-BE49-F238E27FC236}">
                <a16:creationId xmlns:a16="http://schemas.microsoft.com/office/drawing/2014/main" id="{85581F11-B5EF-4333-BC0A-7917BF5B43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8BD02-2C30-45EA-B147-B16D8F77B511}"/>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413314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E961-3F96-496C-A075-292DFF1CF0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39BEFC-05AC-4073-B238-E7985E3F3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06A68E-F735-4D87-8627-30FD4010C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7385C-F6A2-4131-80E5-05857910E835}"/>
              </a:ext>
            </a:extLst>
          </p:cNvPr>
          <p:cNvSpPr>
            <a:spLocks noGrp="1"/>
          </p:cNvSpPr>
          <p:nvPr>
            <p:ph type="dt" sz="half" idx="10"/>
          </p:nvPr>
        </p:nvSpPr>
        <p:spPr/>
        <p:txBody>
          <a:bodyPr/>
          <a:lstStyle/>
          <a:p>
            <a:fld id="{41A90F1A-C032-4AD3-BE46-98C886CED1B0}" type="datetime1">
              <a:rPr lang="en-US" smtClean="0"/>
              <a:t>11/21/2018</a:t>
            </a:fld>
            <a:endParaRPr lang="en-US"/>
          </a:p>
        </p:txBody>
      </p:sp>
      <p:sp>
        <p:nvSpPr>
          <p:cNvPr id="6" name="Footer Placeholder 5">
            <a:extLst>
              <a:ext uri="{FF2B5EF4-FFF2-40B4-BE49-F238E27FC236}">
                <a16:creationId xmlns:a16="http://schemas.microsoft.com/office/drawing/2014/main" id="{387521BE-3873-4822-86D7-E95C7D44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0DEA5-C050-493B-B0DD-7ED60DC5E8D5}"/>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351043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E558-6BCE-40C2-BD5F-EEF78E8C1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714313-BEB2-44B1-BD56-81A559926E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743C2E-E428-450A-B913-01E661F5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6CF588-4D7D-4469-95D4-498CE297C46C}"/>
              </a:ext>
            </a:extLst>
          </p:cNvPr>
          <p:cNvSpPr>
            <a:spLocks noGrp="1"/>
          </p:cNvSpPr>
          <p:nvPr>
            <p:ph type="dt" sz="half" idx="10"/>
          </p:nvPr>
        </p:nvSpPr>
        <p:spPr/>
        <p:txBody>
          <a:bodyPr/>
          <a:lstStyle/>
          <a:p>
            <a:fld id="{12F8FF9A-D9E3-45BF-9C33-3794EB15B819}" type="datetime1">
              <a:rPr lang="en-US" smtClean="0"/>
              <a:t>11/21/2018</a:t>
            </a:fld>
            <a:endParaRPr lang="en-US"/>
          </a:p>
        </p:txBody>
      </p:sp>
      <p:sp>
        <p:nvSpPr>
          <p:cNvPr id="6" name="Footer Placeholder 5">
            <a:extLst>
              <a:ext uri="{FF2B5EF4-FFF2-40B4-BE49-F238E27FC236}">
                <a16:creationId xmlns:a16="http://schemas.microsoft.com/office/drawing/2014/main" id="{4B041D80-CDCF-46A2-9AFE-A9B3F88F2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A84FE-E46A-41BB-ADA0-B47C07FFD6E5}"/>
              </a:ext>
            </a:extLst>
          </p:cNvPr>
          <p:cNvSpPr>
            <a:spLocks noGrp="1"/>
          </p:cNvSpPr>
          <p:nvPr>
            <p:ph type="sldNum" sz="quarter" idx="12"/>
          </p:nvPr>
        </p:nvSpPr>
        <p:spPr/>
        <p:txBody>
          <a:bodyPr/>
          <a:lstStyle/>
          <a:p>
            <a:fld id="{683549D1-6A9E-4216-AD44-F449925BF813}" type="slidenum">
              <a:rPr lang="en-US" smtClean="0"/>
              <a:t>‹#›</a:t>
            </a:fld>
            <a:endParaRPr lang="en-US"/>
          </a:p>
        </p:txBody>
      </p:sp>
    </p:spTree>
    <p:extLst>
      <p:ext uri="{BB962C8B-B14F-4D97-AF65-F5344CB8AC3E}">
        <p14:creationId xmlns:p14="http://schemas.microsoft.com/office/powerpoint/2010/main" val="12614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9E7B0-8A0F-4A3C-A209-86140DDA9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53B2A3-431E-48DF-A88B-20C3F0B954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EC5BF-B606-4F2E-86F7-8AAE62593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D2A67-8F6D-4D0A-9858-DBCCA160FE18}" type="datetime1">
              <a:rPr lang="en-US" smtClean="0"/>
              <a:t>11/21/2018</a:t>
            </a:fld>
            <a:endParaRPr lang="en-US"/>
          </a:p>
        </p:txBody>
      </p:sp>
      <p:sp>
        <p:nvSpPr>
          <p:cNvPr id="5" name="Footer Placeholder 4">
            <a:extLst>
              <a:ext uri="{FF2B5EF4-FFF2-40B4-BE49-F238E27FC236}">
                <a16:creationId xmlns:a16="http://schemas.microsoft.com/office/drawing/2014/main" id="{57760FC1-F6B7-4445-AF2E-4F5BA6120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37D713-0315-4030-A01B-28FF06BE6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49D1-6A9E-4216-AD44-F449925BF813}" type="slidenum">
              <a:rPr lang="en-US" smtClean="0"/>
              <a:t>‹#›</a:t>
            </a:fld>
            <a:endParaRPr lang="en-US"/>
          </a:p>
        </p:txBody>
      </p:sp>
    </p:spTree>
    <p:extLst>
      <p:ext uri="{BB962C8B-B14F-4D97-AF65-F5344CB8AC3E}">
        <p14:creationId xmlns:p14="http://schemas.microsoft.com/office/powerpoint/2010/main" val="12613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hess.esss.lu.se/enovia/link/ESS-0331227.1/21308.51166.34048.63462" TargetMode="External"/><Relationship Id="rId5" Type="http://schemas.openxmlformats.org/officeDocument/2006/relationships/hyperlink" Target="https://indico.esss.lu.se/event/912/"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6.xml"/><Relationship Id="rId4" Type="http://schemas.openxmlformats.org/officeDocument/2006/relationships/image" Target="../media/image19.tm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48.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A97F-ACC0-4A9D-8649-43445B54DBDE}"/>
              </a:ext>
            </a:extLst>
          </p:cNvPr>
          <p:cNvSpPr>
            <a:spLocks noGrp="1"/>
          </p:cNvSpPr>
          <p:nvPr>
            <p:ph type="ctrTitle"/>
          </p:nvPr>
        </p:nvSpPr>
        <p:spPr/>
        <p:txBody>
          <a:bodyPr/>
          <a:lstStyle/>
          <a:p>
            <a:r>
              <a:rPr lang="en-US" dirty="0"/>
              <a:t>Beam Imaging at the</a:t>
            </a:r>
            <a:br>
              <a:rPr lang="en-US" dirty="0"/>
            </a:br>
            <a:r>
              <a:rPr lang="en-US" dirty="0"/>
              <a:t>Tuning Dump</a:t>
            </a:r>
          </a:p>
        </p:txBody>
      </p:sp>
      <p:sp>
        <p:nvSpPr>
          <p:cNvPr id="3" name="Subtitle 2">
            <a:extLst>
              <a:ext uri="{FF2B5EF4-FFF2-40B4-BE49-F238E27FC236}">
                <a16:creationId xmlns:a16="http://schemas.microsoft.com/office/drawing/2014/main" id="{FD4C555F-42B7-4FFC-95C4-63E85998E519}"/>
              </a:ext>
            </a:extLst>
          </p:cNvPr>
          <p:cNvSpPr>
            <a:spLocks noGrp="1"/>
          </p:cNvSpPr>
          <p:nvPr>
            <p:ph type="subTitle" idx="1"/>
          </p:nvPr>
        </p:nvSpPr>
        <p:spPr/>
        <p:txBody>
          <a:bodyPr>
            <a:normAutofit lnSpcReduction="10000"/>
          </a:bodyPr>
          <a:lstStyle/>
          <a:p>
            <a:r>
              <a:rPr lang="en-US" dirty="0"/>
              <a:t>Greyson Christoforo</a:t>
            </a:r>
          </a:p>
          <a:p>
            <a:r>
              <a:rPr lang="en-US" dirty="0"/>
              <a:t>University of Oslo</a:t>
            </a:r>
          </a:p>
          <a:p>
            <a:r>
              <a:rPr lang="en-US" dirty="0"/>
              <a:t>BI Forum, ESS Lund Sweden</a:t>
            </a:r>
          </a:p>
          <a:p>
            <a:r>
              <a:rPr lang="en-US" dirty="0"/>
              <a:t>21 November 2018</a:t>
            </a:r>
          </a:p>
        </p:txBody>
      </p:sp>
    </p:spTree>
    <p:extLst>
      <p:ext uri="{BB962C8B-B14F-4D97-AF65-F5344CB8AC3E}">
        <p14:creationId xmlns:p14="http://schemas.microsoft.com/office/powerpoint/2010/main" val="360851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BFEA-5FE0-4EC1-BB6D-999BC1E8DBAC}"/>
              </a:ext>
            </a:extLst>
          </p:cNvPr>
          <p:cNvSpPr>
            <a:spLocks noGrp="1"/>
          </p:cNvSpPr>
          <p:nvPr>
            <p:ph type="title"/>
          </p:nvPr>
        </p:nvSpPr>
        <p:spPr/>
        <p:txBody>
          <a:bodyPr/>
          <a:lstStyle/>
          <a:p>
            <a:r>
              <a:rPr lang="en-US" dirty="0"/>
              <a:t>Depth of field tricks</a:t>
            </a:r>
          </a:p>
        </p:txBody>
      </p:sp>
      <p:sp>
        <p:nvSpPr>
          <p:cNvPr id="3" name="Content Placeholder 2">
            <a:extLst>
              <a:ext uri="{FF2B5EF4-FFF2-40B4-BE49-F238E27FC236}">
                <a16:creationId xmlns:a16="http://schemas.microsoft.com/office/drawing/2014/main" id="{45997D78-FC75-41D7-913F-69FFA77F1ED9}"/>
              </a:ext>
            </a:extLst>
          </p:cNvPr>
          <p:cNvSpPr>
            <a:spLocks noGrp="1"/>
          </p:cNvSpPr>
          <p:nvPr>
            <p:ph idx="1"/>
          </p:nvPr>
        </p:nvSpPr>
        <p:spPr/>
        <p:txBody>
          <a:bodyPr/>
          <a:lstStyle/>
          <a:p>
            <a:r>
              <a:rPr lang="en-US" dirty="0"/>
              <a:t>The scintillating screen is now angled (45 degrees) relative to the camera field of view</a:t>
            </a:r>
          </a:p>
          <a:p>
            <a:pPr lvl="1"/>
            <a:r>
              <a:rPr lang="en-US" dirty="0"/>
              <a:t>The camera’s focal plane no longer corresponds to the screen surface</a:t>
            </a:r>
          </a:p>
          <a:p>
            <a:r>
              <a:rPr lang="en-US" dirty="0"/>
              <a:t>We can tilt the camera sensor (~2 degrees) to compensate for this</a:t>
            </a:r>
          </a:p>
        </p:txBody>
      </p:sp>
      <p:pic>
        <p:nvPicPr>
          <p:cNvPr id="5" name="Picture 4" descr="A picture containing indoor, wall, electronics, ground&#10;&#10;Description automatically generated">
            <a:extLst>
              <a:ext uri="{FF2B5EF4-FFF2-40B4-BE49-F238E27FC236}">
                <a16:creationId xmlns:a16="http://schemas.microsoft.com/office/drawing/2014/main" id="{E65D939E-3497-46CD-AEB3-CEA9B9CF65E1}"/>
              </a:ext>
            </a:extLst>
          </p:cNvPr>
          <p:cNvPicPr>
            <a:picLocks noChangeAspect="1"/>
          </p:cNvPicPr>
          <p:nvPr/>
        </p:nvPicPr>
        <p:blipFill rotWithShape="1">
          <a:blip r:embed="rId2">
            <a:extLst>
              <a:ext uri="{28A0092B-C50C-407E-A947-70E740481C1C}">
                <a14:useLocalDpi xmlns:a14="http://schemas.microsoft.com/office/drawing/2010/main" val="0"/>
              </a:ext>
            </a:extLst>
          </a:blip>
          <a:srcRect t="15727" r="7800" b="36410"/>
          <a:stretch/>
        </p:blipFill>
        <p:spPr>
          <a:xfrm>
            <a:off x="1073974" y="3575537"/>
            <a:ext cx="9476796" cy="3282463"/>
          </a:xfrm>
          <a:prstGeom prst="rect">
            <a:avLst/>
          </a:prstGeom>
        </p:spPr>
      </p:pic>
      <p:cxnSp>
        <p:nvCxnSpPr>
          <p:cNvPr id="7" name="Straight Connector 6">
            <a:extLst>
              <a:ext uri="{FF2B5EF4-FFF2-40B4-BE49-F238E27FC236}">
                <a16:creationId xmlns:a16="http://schemas.microsoft.com/office/drawing/2014/main" id="{0C63869D-33C4-4323-AF78-94D58BEB1BF4}"/>
              </a:ext>
            </a:extLst>
          </p:cNvPr>
          <p:cNvCxnSpPr>
            <a:cxnSpLocks/>
          </p:cNvCxnSpPr>
          <p:nvPr/>
        </p:nvCxnSpPr>
        <p:spPr>
          <a:xfrm flipH="1">
            <a:off x="5388746" y="5131837"/>
            <a:ext cx="612523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4D6E5D-D927-4338-B04F-7BDA70D63B4C}"/>
              </a:ext>
            </a:extLst>
          </p:cNvPr>
          <p:cNvCxnSpPr>
            <a:cxnSpLocks/>
          </p:cNvCxnSpPr>
          <p:nvPr/>
        </p:nvCxnSpPr>
        <p:spPr>
          <a:xfrm flipH="1" flipV="1">
            <a:off x="678024" y="5131837"/>
            <a:ext cx="4710723" cy="1"/>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A3E480-F827-4A4C-B38D-F311394CD009}"/>
              </a:ext>
            </a:extLst>
          </p:cNvPr>
          <p:cNvCxnSpPr>
            <a:cxnSpLocks/>
          </p:cNvCxnSpPr>
          <p:nvPr/>
        </p:nvCxnSpPr>
        <p:spPr>
          <a:xfrm flipH="1">
            <a:off x="678024" y="5131837"/>
            <a:ext cx="4710723" cy="16983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CE58A9-E4E7-4A17-9833-8571A76D80A0}"/>
              </a:ext>
            </a:extLst>
          </p:cNvPr>
          <p:cNvSpPr/>
          <p:nvPr/>
        </p:nvSpPr>
        <p:spPr>
          <a:xfrm>
            <a:off x="212614" y="5032089"/>
            <a:ext cx="495649" cy="369332"/>
          </a:xfrm>
          <a:prstGeom prst="rect">
            <a:avLst/>
          </a:prstGeom>
        </p:spPr>
        <p:txBody>
          <a:bodyPr wrap="none">
            <a:spAutoFit/>
          </a:bodyPr>
          <a:lstStyle/>
          <a:p>
            <a:r>
              <a:rPr lang="en-US" b="1" dirty="0"/>
              <a:t>~2°</a:t>
            </a:r>
          </a:p>
        </p:txBody>
      </p:sp>
      <p:sp>
        <p:nvSpPr>
          <p:cNvPr id="6" name="Slide Number Placeholder 5">
            <a:extLst>
              <a:ext uri="{FF2B5EF4-FFF2-40B4-BE49-F238E27FC236}">
                <a16:creationId xmlns:a16="http://schemas.microsoft.com/office/drawing/2014/main" id="{B92BDC9A-AB48-46FC-ACD1-DBE9B46F0A40}"/>
              </a:ext>
            </a:extLst>
          </p:cNvPr>
          <p:cNvSpPr>
            <a:spLocks noGrp="1"/>
          </p:cNvSpPr>
          <p:nvPr>
            <p:ph type="sldNum" sz="quarter" idx="12"/>
          </p:nvPr>
        </p:nvSpPr>
        <p:spPr/>
        <p:txBody>
          <a:bodyPr/>
          <a:lstStyle/>
          <a:p>
            <a:fld id="{683549D1-6A9E-4216-AD44-F449925BF813}" type="slidenum">
              <a:rPr lang="en-US" smtClean="0"/>
              <a:t>10</a:t>
            </a:fld>
            <a:endParaRPr lang="en-US"/>
          </a:p>
        </p:txBody>
      </p:sp>
    </p:spTree>
    <p:extLst>
      <p:ext uri="{BB962C8B-B14F-4D97-AF65-F5344CB8AC3E}">
        <p14:creationId xmlns:p14="http://schemas.microsoft.com/office/powerpoint/2010/main" val="4048594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4CED-22E3-4169-9BE7-71C132BFE0AD}"/>
              </a:ext>
            </a:extLst>
          </p:cNvPr>
          <p:cNvSpPr txBox="1">
            <a:spLocks noGrp="1"/>
          </p:cNvSpPr>
          <p:nvPr>
            <p:ph type="title" idx="4294967295"/>
          </p:nvPr>
        </p:nvSpPr>
        <p:spPr>
          <a:xfrm>
            <a:off x="838200" y="677041"/>
            <a:ext cx="10515600" cy="701731"/>
          </a:xfrm>
        </p:spPr>
        <p:txBody>
          <a:bodyPr>
            <a:spAutoFit/>
          </a:bodyPr>
          <a:lstStyle/>
          <a:p>
            <a:pPr lvl="0"/>
            <a:r>
              <a:rPr lang="en-US"/>
              <a:t>EtherCAT coupler</a:t>
            </a:r>
          </a:p>
        </p:txBody>
      </p:sp>
      <p:sp>
        <p:nvSpPr>
          <p:cNvPr id="3" name="Text Placeholder 2">
            <a:extLst>
              <a:ext uri="{FF2B5EF4-FFF2-40B4-BE49-F238E27FC236}">
                <a16:creationId xmlns:a16="http://schemas.microsoft.com/office/drawing/2014/main" id="{88AB26ED-0DC6-4C90-8EB7-FDB0F4475923}"/>
              </a:ext>
            </a:extLst>
          </p:cNvPr>
          <p:cNvSpPr txBox="1">
            <a:spLocks noGrp="1"/>
          </p:cNvSpPr>
          <p:nvPr>
            <p:ph type="body" idx="4294967295"/>
          </p:nvPr>
        </p:nvSpPr>
        <p:spPr/>
        <p:txBody>
          <a:bodyPr/>
          <a:lstStyle/>
          <a:p>
            <a:pPr lvl="0"/>
            <a:r>
              <a:rPr lang="en-US"/>
              <a:t>Beckhoff EK1100</a:t>
            </a:r>
          </a:p>
          <a:p>
            <a:pPr lvl="0"/>
            <a:endParaRPr lang="en-US"/>
          </a:p>
          <a:p>
            <a:pPr lvl="0"/>
            <a:endParaRPr lang="en-US"/>
          </a:p>
          <a:p>
            <a:pPr lvl="0"/>
            <a:endParaRPr lang="en-US"/>
          </a:p>
          <a:p>
            <a:pPr lvl="0"/>
            <a:endParaRPr lang="en-US"/>
          </a:p>
          <a:p>
            <a:pPr lvl="0"/>
            <a:endParaRPr lang="en-US"/>
          </a:p>
          <a:p>
            <a:pPr lvl="0"/>
            <a:r>
              <a:rPr lang="en-US"/>
              <a:t>Allows for computer ↔ EtherCAT communication</a:t>
            </a:r>
          </a:p>
        </p:txBody>
      </p:sp>
      <p:pic>
        <p:nvPicPr>
          <p:cNvPr id="4" name="Picture 3">
            <a:extLst>
              <a:ext uri="{FF2B5EF4-FFF2-40B4-BE49-F238E27FC236}">
                <a16:creationId xmlns:a16="http://schemas.microsoft.com/office/drawing/2014/main" id="{43FD2508-6192-445B-A22E-570831F8E0CC}"/>
              </a:ext>
            </a:extLst>
          </p:cNvPr>
          <p:cNvPicPr>
            <a:picLocks noChangeAspect="1"/>
          </p:cNvPicPr>
          <p:nvPr/>
        </p:nvPicPr>
        <p:blipFill>
          <a:blip r:embed="rId3">
            <a:lum/>
            <a:alphaModFix/>
          </a:blip>
          <a:srcRect/>
          <a:stretch>
            <a:fillRect/>
          </a:stretch>
        </p:blipFill>
        <p:spPr>
          <a:xfrm>
            <a:off x="3404794" y="2115698"/>
            <a:ext cx="4889015" cy="2750670"/>
          </a:xfrm>
          <a:prstGeom prst="rect">
            <a:avLst/>
          </a:prstGeom>
          <a:noFill/>
          <a:ln>
            <a:noFill/>
          </a:ln>
        </p:spPr>
      </p:pic>
      <p:sp>
        <p:nvSpPr>
          <p:cNvPr id="6" name="Slide Number Placeholder 5">
            <a:extLst>
              <a:ext uri="{FF2B5EF4-FFF2-40B4-BE49-F238E27FC236}">
                <a16:creationId xmlns:a16="http://schemas.microsoft.com/office/drawing/2014/main" id="{A9279441-9DA3-4B05-9A2D-9F9C076A9AF5}"/>
              </a:ext>
            </a:extLst>
          </p:cNvPr>
          <p:cNvSpPr>
            <a:spLocks noGrp="1"/>
          </p:cNvSpPr>
          <p:nvPr>
            <p:ph type="sldNum" sz="quarter" idx="12"/>
          </p:nvPr>
        </p:nvSpPr>
        <p:spPr/>
        <p:txBody>
          <a:bodyPr/>
          <a:lstStyle/>
          <a:p>
            <a:fld id="{683549D1-6A9E-4216-AD44-F449925BF813}" type="slidenum">
              <a:rPr lang="en-US" smtClean="0"/>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51C6-6792-4C37-9D68-ABB383D0CEF2}"/>
              </a:ext>
            </a:extLst>
          </p:cNvPr>
          <p:cNvSpPr txBox="1">
            <a:spLocks noGrp="1"/>
          </p:cNvSpPr>
          <p:nvPr>
            <p:ph type="title" idx="4294967295"/>
          </p:nvPr>
        </p:nvSpPr>
        <p:spPr>
          <a:xfrm>
            <a:off x="838200" y="677041"/>
            <a:ext cx="10515600" cy="701731"/>
          </a:xfrm>
        </p:spPr>
        <p:txBody>
          <a:bodyPr>
            <a:spAutoFit/>
          </a:bodyPr>
          <a:lstStyle/>
          <a:p>
            <a:pPr lvl="0"/>
            <a:r>
              <a:rPr lang="en-US"/>
              <a:t>Digital Input Terminal</a:t>
            </a:r>
          </a:p>
        </p:txBody>
      </p:sp>
      <p:sp>
        <p:nvSpPr>
          <p:cNvPr id="3" name="Text Placeholder 2">
            <a:extLst>
              <a:ext uri="{FF2B5EF4-FFF2-40B4-BE49-F238E27FC236}">
                <a16:creationId xmlns:a16="http://schemas.microsoft.com/office/drawing/2014/main" id="{CF6F23C7-E6DA-4AD4-9308-502959A43912}"/>
              </a:ext>
            </a:extLst>
          </p:cNvPr>
          <p:cNvSpPr txBox="1">
            <a:spLocks noGrp="1"/>
          </p:cNvSpPr>
          <p:nvPr>
            <p:ph type="body" idx="4294967295"/>
          </p:nvPr>
        </p:nvSpPr>
        <p:spPr/>
        <p:txBody>
          <a:bodyPr/>
          <a:lstStyle/>
          <a:p>
            <a:pPr lvl="0"/>
            <a:r>
              <a:rPr lang="en-US"/>
              <a:t>Beckhoff EL1809</a:t>
            </a:r>
          </a:p>
          <a:p>
            <a:pPr lvl="0"/>
            <a:endParaRPr lang="en-US"/>
          </a:p>
          <a:p>
            <a:pPr lvl="0"/>
            <a:endParaRPr lang="en-US"/>
          </a:p>
          <a:p>
            <a:pPr lvl="0"/>
            <a:endParaRPr lang="en-US"/>
          </a:p>
          <a:p>
            <a:pPr lvl="0"/>
            <a:endParaRPr lang="en-US"/>
          </a:p>
          <a:p>
            <a:pPr lvl="0"/>
            <a:endParaRPr lang="en-US"/>
          </a:p>
          <a:p>
            <a:pPr lvl="0"/>
            <a:r>
              <a:rPr lang="en-US"/>
              <a:t>Reads limit and position switches</a:t>
            </a:r>
          </a:p>
        </p:txBody>
      </p:sp>
      <p:pic>
        <p:nvPicPr>
          <p:cNvPr id="4" name="Picture 3">
            <a:extLst>
              <a:ext uri="{FF2B5EF4-FFF2-40B4-BE49-F238E27FC236}">
                <a16:creationId xmlns:a16="http://schemas.microsoft.com/office/drawing/2014/main" id="{83F8A148-2D7A-4243-80B6-260FD8D8336B}"/>
              </a:ext>
            </a:extLst>
          </p:cNvPr>
          <p:cNvPicPr>
            <a:picLocks noChangeAspect="1"/>
          </p:cNvPicPr>
          <p:nvPr/>
        </p:nvPicPr>
        <p:blipFill>
          <a:blip r:embed="rId3">
            <a:lum/>
            <a:alphaModFix/>
          </a:blip>
          <a:srcRect/>
          <a:stretch>
            <a:fillRect/>
          </a:stretch>
        </p:blipFill>
        <p:spPr>
          <a:xfrm>
            <a:off x="3811124" y="1990709"/>
            <a:ext cx="4261884" cy="3202292"/>
          </a:xfrm>
          <a:prstGeom prst="rect">
            <a:avLst/>
          </a:prstGeom>
          <a:noFill/>
          <a:ln>
            <a:noFill/>
          </a:ln>
        </p:spPr>
      </p:pic>
      <p:sp>
        <p:nvSpPr>
          <p:cNvPr id="5" name="TextBox 4">
            <a:extLst>
              <a:ext uri="{FF2B5EF4-FFF2-40B4-BE49-F238E27FC236}">
                <a16:creationId xmlns:a16="http://schemas.microsoft.com/office/drawing/2014/main" id="{05E80FE1-9447-4C97-B972-B865F1651FB7}"/>
              </a:ext>
            </a:extLst>
          </p:cNvPr>
          <p:cNvSpPr txBox="1"/>
          <p:nvPr/>
        </p:nvSpPr>
        <p:spPr>
          <a:xfrm>
            <a:off x="8293811" y="1914494"/>
            <a:ext cx="4312838" cy="4832400"/>
          </a:xfrm>
          <a:prstGeom prst="rect">
            <a:avLst/>
          </a:prstGeom>
          <a:noFill/>
          <a:ln>
            <a:noFill/>
          </a:ln>
        </p:spPr>
        <p:txBody>
          <a:bodyPr wrap="none" lIns="108877" tIns="54439" rIns="108877" bIns="54439" anchorCtr="0" compatLnSpc="0"/>
          <a:lstStyle/>
          <a:p>
            <a:pPr hangingPunct="0">
              <a:spcBef>
                <a:spcPts val="1441"/>
              </a:spcBef>
              <a:spcAft>
                <a:spcPts val="1200"/>
              </a:spcAft>
              <a:defRPr sz="2400"/>
            </a:pPr>
            <a:r>
              <a:rPr lang="en-US" sz="2903">
                <a:latin typeface="DejaVu Sans" pitchFamily="18"/>
                <a:ea typeface="DejaVu Sans" pitchFamily="2"/>
                <a:cs typeface="DejaVu Sans" pitchFamily="2"/>
              </a:rPr>
              <a:t>16-channel digital input terminal 24 V DC, filter 3.0 ms</a:t>
            </a:r>
          </a:p>
        </p:txBody>
      </p:sp>
      <p:sp>
        <p:nvSpPr>
          <p:cNvPr id="7" name="Slide Number Placeholder 6">
            <a:extLst>
              <a:ext uri="{FF2B5EF4-FFF2-40B4-BE49-F238E27FC236}">
                <a16:creationId xmlns:a16="http://schemas.microsoft.com/office/drawing/2014/main" id="{DC5CFD10-16A6-4F9F-B043-E93B27CBBACD}"/>
              </a:ext>
            </a:extLst>
          </p:cNvPr>
          <p:cNvSpPr>
            <a:spLocks noGrp="1"/>
          </p:cNvSpPr>
          <p:nvPr>
            <p:ph type="sldNum" sz="quarter" idx="12"/>
          </p:nvPr>
        </p:nvSpPr>
        <p:spPr/>
        <p:txBody>
          <a:bodyPr/>
          <a:lstStyle/>
          <a:p>
            <a:fld id="{683549D1-6A9E-4216-AD44-F449925BF813}" type="slidenum">
              <a:rPr lang="en-US" smtClean="0"/>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CBA4-34FB-4265-8A07-135F51F558F5}"/>
              </a:ext>
            </a:extLst>
          </p:cNvPr>
          <p:cNvSpPr txBox="1">
            <a:spLocks noGrp="1"/>
          </p:cNvSpPr>
          <p:nvPr>
            <p:ph type="title" idx="4294967295"/>
          </p:nvPr>
        </p:nvSpPr>
        <p:spPr>
          <a:xfrm>
            <a:off x="838200" y="677041"/>
            <a:ext cx="10515600" cy="701731"/>
          </a:xfrm>
        </p:spPr>
        <p:txBody>
          <a:bodyPr>
            <a:spAutoFit/>
          </a:bodyPr>
          <a:lstStyle/>
          <a:p>
            <a:pPr lvl="0"/>
            <a:r>
              <a:rPr lang="en-US"/>
              <a:t>Digital Output Terminal</a:t>
            </a:r>
          </a:p>
        </p:txBody>
      </p:sp>
      <p:sp>
        <p:nvSpPr>
          <p:cNvPr id="3" name="Text Placeholder 2">
            <a:extLst>
              <a:ext uri="{FF2B5EF4-FFF2-40B4-BE49-F238E27FC236}">
                <a16:creationId xmlns:a16="http://schemas.microsoft.com/office/drawing/2014/main" id="{447F5D16-7ABB-49B0-8AC8-DFE9FC365CB5}"/>
              </a:ext>
            </a:extLst>
          </p:cNvPr>
          <p:cNvSpPr txBox="1">
            <a:spLocks noGrp="1"/>
          </p:cNvSpPr>
          <p:nvPr>
            <p:ph type="body" idx="4294967295"/>
          </p:nvPr>
        </p:nvSpPr>
        <p:spPr/>
        <p:txBody>
          <a:bodyPr/>
          <a:lstStyle/>
          <a:p>
            <a:pPr lvl="0"/>
            <a:r>
              <a:rPr lang="en-US"/>
              <a:t>Beckhoff EL2819</a:t>
            </a:r>
          </a:p>
          <a:p>
            <a:pPr lvl="0"/>
            <a:endParaRPr lang="en-US"/>
          </a:p>
          <a:p>
            <a:pPr lvl="0"/>
            <a:endParaRPr lang="en-US"/>
          </a:p>
          <a:p>
            <a:pPr lvl="0"/>
            <a:endParaRPr lang="en-US"/>
          </a:p>
          <a:p>
            <a:pPr lvl="0"/>
            <a:endParaRPr lang="en-US"/>
          </a:p>
          <a:p>
            <a:pPr lvl="0"/>
            <a:endParaRPr lang="en-US"/>
          </a:p>
          <a:p>
            <a:pPr lvl="0"/>
            <a:r>
              <a:rPr lang="en-US"/>
              <a:t>Powers sample illumination lights and actuator switches</a:t>
            </a:r>
          </a:p>
        </p:txBody>
      </p:sp>
      <p:sp>
        <p:nvSpPr>
          <p:cNvPr id="4" name="TextBox 3">
            <a:extLst>
              <a:ext uri="{FF2B5EF4-FFF2-40B4-BE49-F238E27FC236}">
                <a16:creationId xmlns:a16="http://schemas.microsoft.com/office/drawing/2014/main" id="{804D2481-647E-4CE0-A834-CCC08C4FEDFE}"/>
              </a:ext>
            </a:extLst>
          </p:cNvPr>
          <p:cNvSpPr txBox="1"/>
          <p:nvPr/>
        </p:nvSpPr>
        <p:spPr>
          <a:xfrm>
            <a:off x="7877899" y="1804745"/>
            <a:ext cx="4312838" cy="4832400"/>
          </a:xfrm>
          <a:prstGeom prst="rect">
            <a:avLst/>
          </a:prstGeom>
          <a:noFill/>
          <a:ln>
            <a:noFill/>
          </a:ln>
        </p:spPr>
        <p:txBody>
          <a:bodyPr wrap="none" lIns="108877" tIns="54439" rIns="108877" bIns="54439" anchorCtr="0" compatLnSpc="0"/>
          <a:lstStyle/>
          <a:p>
            <a:pPr hangingPunct="0">
              <a:spcBef>
                <a:spcPts val="1441"/>
              </a:spcBef>
              <a:spcAft>
                <a:spcPts val="1200"/>
              </a:spcAft>
              <a:defRPr sz="2400"/>
            </a:pPr>
            <a:r>
              <a:rPr lang="en-US" sz="2903">
                <a:latin typeface="DejaVu Sans" pitchFamily="18"/>
                <a:ea typeface="DejaVu Sans" pitchFamily="2"/>
                <a:cs typeface="DejaVu Sans" pitchFamily="2"/>
              </a:rPr>
              <a:t>16-channel digital output terminal 24 V DC, 0.5 A</a:t>
            </a:r>
          </a:p>
        </p:txBody>
      </p:sp>
      <p:pic>
        <p:nvPicPr>
          <p:cNvPr id="5" name="Picture 4">
            <a:extLst>
              <a:ext uri="{FF2B5EF4-FFF2-40B4-BE49-F238E27FC236}">
                <a16:creationId xmlns:a16="http://schemas.microsoft.com/office/drawing/2014/main" id="{AD9FE1DB-B884-4D00-95C1-3AB483AE8B06}"/>
              </a:ext>
            </a:extLst>
          </p:cNvPr>
          <p:cNvPicPr>
            <a:picLocks noChangeAspect="1"/>
          </p:cNvPicPr>
          <p:nvPr/>
        </p:nvPicPr>
        <p:blipFill>
          <a:blip r:embed="rId3">
            <a:lum/>
            <a:alphaModFix/>
          </a:blip>
          <a:srcRect/>
          <a:stretch>
            <a:fillRect/>
          </a:stretch>
        </p:blipFill>
        <p:spPr>
          <a:xfrm>
            <a:off x="4986562" y="1990709"/>
            <a:ext cx="2533350" cy="3074688"/>
          </a:xfrm>
          <a:prstGeom prst="rect">
            <a:avLst/>
          </a:prstGeom>
          <a:noFill/>
          <a:ln>
            <a:noFill/>
          </a:ln>
        </p:spPr>
      </p:pic>
      <p:sp>
        <p:nvSpPr>
          <p:cNvPr id="7" name="Slide Number Placeholder 6">
            <a:extLst>
              <a:ext uri="{FF2B5EF4-FFF2-40B4-BE49-F238E27FC236}">
                <a16:creationId xmlns:a16="http://schemas.microsoft.com/office/drawing/2014/main" id="{CCDFAFE5-96FC-41D8-8BA7-B5D856965C0D}"/>
              </a:ext>
            </a:extLst>
          </p:cNvPr>
          <p:cNvSpPr>
            <a:spLocks noGrp="1"/>
          </p:cNvSpPr>
          <p:nvPr>
            <p:ph type="sldNum" sz="quarter" idx="12"/>
          </p:nvPr>
        </p:nvSpPr>
        <p:spPr/>
        <p:txBody>
          <a:bodyPr/>
          <a:lstStyle/>
          <a:p>
            <a:fld id="{683549D1-6A9E-4216-AD44-F449925BF813}" type="slidenum">
              <a:rPr lang="en-US" smtClean="0"/>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80C0-F26B-4A2D-9444-D5142EB64852}"/>
              </a:ext>
            </a:extLst>
          </p:cNvPr>
          <p:cNvSpPr txBox="1">
            <a:spLocks noGrp="1"/>
          </p:cNvSpPr>
          <p:nvPr>
            <p:ph type="title" idx="4294967295"/>
          </p:nvPr>
        </p:nvSpPr>
        <p:spPr>
          <a:xfrm>
            <a:off x="838200" y="677041"/>
            <a:ext cx="10515600" cy="701731"/>
          </a:xfrm>
        </p:spPr>
        <p:txBody>
          <a:bodyPr>
            <a:spAutoFit/>
          </a:bodyPr>
          <a:lstStyle/>
          <a:p>
            <a:pPr lvl="0"/>
            <a:r>
              <a:rPr lang="en-US"/>
              <a:t>Stepper Motor Driver Terminal</a:t>
            </a:r>
          </a:p>
        </p:txBody>
      </p:sp>
      <p:sp>
        <p:nvSpPr>
          <p:cNvPr id="3" name="Text Placeholder 2">
            <a:extLst>
              <a:ext uri="{FF2B5EF4-FFF2-40B4-BE49-F238E27FC236}">
                <a16:creationId xmlns:a16="http://schemas.microsoft.com/office/drawing/2014/main" id="{063C5FFC-406D-42ED-873A-A2577DC22308}"/>
              </a:ext>
            </a:extLst>
          </p:cNvPr>
          <p:cNvSpPr txBox="1">
            <a:spLocks noGrp="1"/>
          </p:cNvSpPr>
          <p:nvPr>
            <p:ph type="body" idx="4294967295"/>
          </p:nvPr>
        </p:nvSpPr>
        <p:spPr/>
        <p:txBody>
          <a:bodyPr/>
          <a:lstStyle/>
          <a:p>
            <a:pPr lvl="0"/>
            <a:r>
              <a:rPr lang="en-US"/>
              <a:t>Beckhoff EL7041-0052</a:t>
            </a:r>
          </a:p>
          <a:p>
            <a:pPr lvl="0"/>
            <a:endParaRPr lang="en-US"/>
          </a:p>
          <a:p>
            <a:pPr lvl="0"/>
            <a:endParaRPr lang="en-US"/>
          </a:p>
          <a:p>
            <a:pPr lvl="0"/>
            <a:endParaRPr lang="en-US"/>
          </a:p>
          <a:p>
            <a:pPr lvl="0"/>
            <a:endParaRPr lang="en-US"/>
          </a:p>
          <a:p>
            <a:pPr lvl="0"/>
            <a:endParaRPr lang="en-US"/>
          </a:p>
          <a:p>
            <a:pPr lvl="0"/>
            <a:r>
              <a:rPr lang="en-US"/>
              <a:t>Drives the stepper motor that moves the screen holder</a:t>
            </a:r>
          </a:p>
        </p:txBody>
      </p:sp>
      <p:sp>
        <p:nvSpPr>
          <p:cNvPr id="4" name="TextBox 3">
            <a:extLst>
              <a:ext uri="{FF2B5EF4-FFF2-40B4-BE49-F238E27FC236}">
                <a16:creationId xmlns:a16="http://schemas.microsoft.com/office/drawing/2014/main" id="{57459B10-C434-4230-8340-085DAA0F1E5F}"/>
              </a:ext>
            </a:extLst>
          </p:cNvPr>
          <p:cNvSpPr txBox="1"/>
          <p:nvPr/>
        </p:nvSpPr>
        <p:spPr>
          <a:xfrm>
            <a:off x="7741151" y="1658851"/>
            <a:ext cx="4312838" cy="4832400"/>
          </a:xfrm>
          <a:prstGeom prst="rect">
            <a:avLst/>
          </a:prstGeom>
          <a:noFill/>
          <a:ln>
            <a:noFill/>
          </a:ln>
        </p:spPr>
        <p:txBody>
          <a:bodyPr wrap="none" lIns="108877" tIns="54439" rIns="108877" bIns="54439" anchorCtr="0" compatLnSpc="0"/>
          <a:lstStyle/>
          <a:p>
            <a:pPr hangingPunct="0">
              <a:spcBef>
                <a:spcPts val="1441"/>
              </a:spcBef>
              <a:spcAft>
                <a:spcPts val="1200"/>
              </a:spcAft>
              <a:defRPr sz="2400"/>
            </a:pPr>
            <a:r>
              <a:rPr lang="en-US" sz="2903">
                <a:latin typeface="DejaVu Sans" pitchFamily="18"/>
                <a:ea typeface="DejaVu Sans" pitchFamily="2"/>
                <a:cs typeface="DejaVu Sans" pitchFamily="2"/>
              </a:rPr>
              <a:t>Stepper motor terminal without incremental</a:t>
            </a:r>
          </a:p>
          <a:p>
            <a:pPr hangingPunct="0">
              <a:spcBef>
                <a:spcPts val="1441"/>
              </a:spcBef>
              <a:spcAft>
                <a:spcPts val="1200"/>
              </a:spcAft>
              <a:defRPr sz="2400"/>
            </a:pPr>
            <a:r>
              <a:rPr lang="en-US" sz="2903">
                <a:latin typeface="DejaVu Sans" pitchFamily="18"/>
                <a:ea typeface="DejaVu Sans" pitchFamily="2"/>
                <a:cs typeface="DejaVu Sans" pitchFamily="2"/>
              </a:rPr>
              <a:t>encoder, 2 x 50 V DC, 5 A</a:t>
            </a:r>
          </a:p>
        </p:txBody>
      </p:sp>
      <p:pic>
        <p:nvPicPr>
          <p:cNvPr id="5" name="Picture 4">
            <a:extLst>
              <a:ext uri="{FF2B5EF4-FFF2-40B4-BE49-F238E27FC236}">
                <a16:creationId xmlns:a16="http://schemas.microsoft.com/office/drawing/2014/main" id="{1A4D85F0-81D1-4AF5-B655-9E81BE95ABA5}"/>
              </a:ext>
            </a:extLst>
          </p:cNvPr>
          <p:cNvPicPr>
            <a:picLocks noChangeAspect="1"/>
          </p:cNvPicPr>
          <p:nvPr/>
        </p:nvPicPr>
        <p:blipFill>
          <a:blip r:embed="rId3">
            <a:lum/>
            <a:alphaModFix/>
          </a:blip>
          <a:srcRect/>
          <a:stretch>
            <a:fillRect/>
          </a:stretch>
        </p:blipFill>
        <p:spPr>
          <a:xfrm>
            <a:off x="4902943" y="2101327"/>
            <a:ext cx="2063874" cy="3096899"/>
          </a:xfrm>
          <a:prstGeom prst="rect">
            <a:avLst/>
          </a:prstGeom>
          <a:noFill/>
          <a:ln>
            <a:noFill/>
          </a:ln>
        </p:spPr>
      </p:pic>
      <p:sp>
        <p:nvSpPr>
          <p:cNvPr id="7" name="Slide Number Placeholder 6">
            <a:extLst>
              <a:ext uri="{FF2B5EF4-FFF2-40B4-BE49-F238E27FC236}">
                <a16:creationId xmlns:a16="http://schemas.microsoft.com/office/drawing/2014/main" id="{170B0CF4-B717-4262-B261-F844609AB66B}"/>
              </a:ext>
            </a:extLst>
          </p:cNvPr>
          <p:cNvSpPr>
            <a:spLocks noGrp="1"/>
          </p:cNvSpPr>
          <p:nvPr>
            <p:ph type="sldNum" sz="quarter" idx="12"/>
          </p:nvPr>
        </p:nvSpPr>
        <p:spPr/>
        <p:txBody>
          <a:bodyPr/>
          <a:lstStyle/>
          <a:p>
            <a:fld id="{683549D1-6A9E-4216-AD44-F449925BF813}" type="slidenum">
              <a:rPr lang="en-US" smtClean="0"/>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1380-BE58-4C66-A7E3-778F1FD8C1D3}"/>
              </a:ext>
            </a:extLst>
          </p:cNvPr>
          <p:cNvSpPr txBox="1">
            <a:spLocks noGrp="1"/>
          </p:cNvSpPr>
          <p:nvPr>
            <p:ph type="title" idx="4294967295"/>
          </p:nvPr>
        </p:nvSpPr>
        <p:spPr>
          <a:xfrm>
            <a:off x="838200" y="677041"/>
            <a:ext cx="10515600" cy="701731"/>
          </a:xfrm>
        </p:spPr>
        <p:txBody>
          <a:bodyPr>
            <a:spAutoFit/>
          </a:bodyPr>
          <a:lstStyle/>
          <a:p>
            <a:pPr lvl="0"/>
            <a:r>
              <a:rPr lang="en-US"/>
              <a:t>The Stepper Motor</a:t>
            </a:r>
          </a:p>
        </p:txBody>
      </p:sp>
      <p:sp>
        <p:nvSpPr>
          <p:cNvPr id="3" name="Subtitle 2">
            <a:extLst>
              <a:ext uri="{FF2B5EF4-FFF2-40B4-BE49-F238E27FC236}">
                <a16:creationId xmlns:a16="http://schemas.microsoft.com/office/drawing/2014/main" id="{0F052CC0-01CE-4E8E-9B9E-1946D0047350}"/>
              </a:ext>
            </a:extLst>
          </p:cNvPr>
          <p:cNvSpPr txBox="1">
            <a:spLocks noGrp="1"/>
          </p:cNvSpPr>
          <p:nvPr>
            <p:ph type="subTitle" idx="4294967295"/>
          </p:nvPr>
        </p:nvSpPr>
        <p:spPr>
          <a:xfrm>
            <a:off x="838200" y="3761228"/>
            <a:ext cx="10515600" cy="480131"/>
          </a:xfrm>
        </p:spPr>
        <p:txBody>
          <a:bodyPr anchor="ctr">
            <a:spAutoFit/>
          </a:bodyPr>
          <a:lstStyle/>
          <a:p>
            <a:pPr algn="ctr"/>
            <a:endParaRPr lang="en-US"/>
          </a:p>
        </p:txBody>
      </p:sp>
      <p:pic>
        <p:nvPicPr>
          <p:cNvPr id="4" name="Picture 3">
            <a:extLst>
              <a:ext uri="{FF2B5EF4-FFF2-40B4-BE49-F238E27FC236}">
                <a16:creationId xmlns:a16="http://schemas.microsoft.com/office/drawing/2014/main" id="{1F9E680A-D71E-4AD3-AAD3-B9461FCA63AF}"/>
              </a:ext>
            </a:extLst>
          </p:cNvPr>
          <p:cNvPicPr>
            <a:picLocks noChangeAspect="1"/>
          </p:cNvPicPr>
          <p:nvPr/>
        </p:nvPicPr>
        <p:blipFill>
          <a:blip r:embed="rId3">
            <a:lum/>
            <a:alphaModFix/>
          </a:blip>
          <a:srcRect/>
          <a:stretch>
            <a:fillRect/>
          </a:stretch>
        </p:blipFill>
        <p:spPr>
          <a:xfrm>
            <a:off x="862" y="6243012"/>
            <a:ext cx="12189876" cy="615372"/>
          </a:xfrm>
          <a:prstGeom prst="rect">
            <a:avLst/>
          </a:prstGeom>
          <a:noFill/>
          <a:ln>
            <a:noFill/>
          </a:ln>
        </p:spPr>
      </p:pic>
      <p:sp>
        <p:nvSpPr>
          <p:cNvPr id="5" name="TextBox 4">
            <a:extLst>
              <a:ext uri="{FF2B5EF4-FFF2-40B4-BE49-F238E27FC236}">
                <a16:creationId xmlns:a16="http://schemas.microsoft.com/office/drawing/2014/main" id="{9B180236-711B-4BCF-8F3A-069D2D9AB362}"/>
              </a:ext>
            </a:extLst>
          </p:cNvPr>
          <p:cNvSpPr txBox="1"/>
          <p:nvPr/>
        </p:nvSpPr>
        <p:spPr>
          <a:xfrm>
            <a:off x="2501551" y="6361034"/>
            <a:ext cx="574849"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70</a:t>
            </a:r>
          </a:p>
        </p:txBody>
      </p:sp>
      <p:pic>
        <p:nvPicPr>
          <p:cNvPr id="6" name="Picture 5">
            <a:extLst>
              <a:ext uri="{FF2B5EF4-FFF2-40B4-BE49-F238E27FC236}">
                <a16:creationId xmlns:a16="http://schemas.microsoft.com/office/drawing/2014/main" id="{55325FF5-BD96-466F-9271-92C25691BF4D}"/>
              </a:ext>
            </a:extLst>
          </p:cNvPr>
          <p:cNvPicPr>
            <a:picLocks noChangeAspect="1"/>
          </p:cNvPicPr>
          <p:nvPr/>
        </p:nvPicPr>
        <p:blipFill>
          <a:blip r:embed="rId4">
            <a:lum/>
            <a:alphaModFix/>
          </a:blip>
          <a:srcRect/>
          <a:stretch>
            <a:fillRect/>
          </a:stretch>
        </p:blipFill>
        <p:spPr>
          <a:xfrm>
            <a:off x="-42688" y="-65762"/>
            <a:ext cx="12189876" cy="6308773"/>
          </a:xfrm>
          <a:prstGeom prst="rect">
            <a:avLst/>
          </a:prstGeom>
          <a:noFill/>
          <a:ln>
            <a:noFill/>
          </a:ln>
        </p:spPr>
      </p:pic>
      <p:sp>
        <p:nvSpPr>
          <p:cNvPr id="8" name="Slide Number Placeholder 7">
            <a:extLst>
              <a:ext uri="{FF2B5EF4-FFF2-40B4-BE49-F238E27FC236}">
                <a16:creationId xmlns:a16="http://schemas.microsoft.com/office/drawing/2014/main" id="{4D6FB7F1-BE19-4375-A860-345836E23537}"/>
              </a:ext>
            </a:extLst>
          </p:cNvPr>
          <p:cNvSpPr>
            <a:spLocks noGrp="1"/>
          </p:cNvSpPr>
          <p:nvPr>
            <p:ph type="sldNum" sz="quarter" idx="12"/>
          </p:nvPr>
        </p:nvSpPr>
        <p:spPr/>
        <p:txBody>
          <a:bodyPr/>
          <a:lstStyle/>
          <a:p>
            <a:fld id="{683549D1-6A9E-4216-AD44-F449925BF813}" type="slidenum">
              <a:rPr lang="en-US" smtClean="0"/>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31DE-D8F1-421E-AFD3-3A6FAF48E7BB}"/>
              </a:ext>
            </a:extLst>
          </p:cNvPr>
          <p:cNvPicPr>
            <a:picLocks noChangeAspect="1"/>
          </p:cNvPicPr>
          <p:nvPr/>
        </p:nvPicPr>
        <p:blipFill>
          <a:blip r:embed="rId3">
            <a:lum/>
            <a:alphaModFix/>
          </a:blip>
          <a:srcRect/>
          <a:stretch>
            <a:fillRect/>
          </a:stretch>
        </p:blipFill>
        <p:spPr>
          <a:xfrm>
            <a:off x="681126" y="-870"/>
            <a:ext cx="10828042" cy="6857947"/>
          </a:xfrm>
          <a:prstGeom prst="rect">
            <a:avLst/>
          </a:prstGeom>
          <a:noFill/>
          <a:ln>
            <a:noFill/>
          </a:ln>
        </p:spPr>
      </p:pic>
      <p:sp>
        <p:nvSpPr>
          <p:cNvPr id="3" name="Title 2">
            <a:extLst>
              <a:ext uri="{FF2B5EF4-FFF2-40B4-BE49-F238E27FC236}">
                <a16:creationId xmlns:a16="http://schemas.microsoft.com/office/drawing/2014/main" id="{3A7508FD-EACF-47C2-B224-39BB4A6B0E82}"/>
              </a:ext>
            </a:extLst>
          </p:cNvPr>
          <p:cNvSpPr txBox="1">
            <a:spLocks noGrp="1"/>
          </p:cNvSpPr>
          <p:nvPr>
            <p:ph type="title" idx="4294967295"/>
          </p:nvPr>
        </p:nvSpPr>
        <p:spPr>
          <a:xfrm>
            <a:off x="838200" y="677041"/>
            <a:ext cx="10515600" cy="701731"/>
          </a:xfrm>
        </p:spPr>
        <p:txBody>
          <a:bodyPr>
            <a:spAutoFit/>
          </a:bodyPr>
          <a:lstStyle/>
          <a:p>
            <a:pPr lvl="0"/>
            <a:r>
              <a:rPr lang="en-US"/>
              <a:t>Screen View From Camera</a:t>
            </a:r>
          </a:p>
        </p:txBody>
      </p:sp>
      <p:sp>
        <p:nvSpPr>
          <p:cNvPr id="5" name="Slide Number Placeholder 4">
            <a:extLst>
              <a:ext uri="{FF2B5EF4-FFF2-40B4-BE49-F238E27FC236}">
                <a16:creationId xmlns:a16="http://schemas.microsoft.com/office/drawing/2014/main" id="{094F573E-33ED-4445-ABBE-D8159BE2832E}"/>
              </a:ext>
            </a:extLst>
          </p:cNvPr>
          <p:cNvSpPr>
            <a:spLocks noGrp="1"/>
          </p:cNvSpPr>
          <p:nvPr>
            <p:ph type="sldNum" sz="quarter" idx="12"/>
          </p:nvPr>
        </p:nvSpPr>
        <p:spPr/>
        <p:txBody>
          <a:bodyPr/>
          <a:lstStyle/>
          <a:p>
            <a:fld id="{683549D1-6A9E-4216-AD44-F449925BF813}" type="slidenum">
              <a:rPr lang="en-US" smtClean="0"/>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6044F-C8FD-43DE-9860-ADC346000682}"/>
              </a:ext>
            </a:extLst>
          </p:cNvPr>
          <p:cNvPicPr>
            <a:picLocks noChangeAspect="1"/>
          </p:cNvPicPr>
          <p:nvPr/>
        </p:nvPicPr>
        <p:blipFill>
          <a:blip r:embed="rId3">
            <a:lum/>
            <a:alphaModFix/>
          </a:blip>
          <a:srcRect/>
          <a:stretch>
            <a:fillRect/>
          </a:stretch>
        </p:blipFill>
        <p:spPr>
          <a:xfrm>
            <a:off x="681126" y="-870"/>
            <a:ext cx="10828042" cy="6857947"/>
          </a:xfrm>
          <a:prstGeom prst="rect">
            <a:avLst/>
          </a:prstGeom>
          <a:noFill/>
          <a:ln>
            <a:noFill/>
          </a:ln>
        </p:spPr>
      </p:pic>
      <p:sp>
        <p:nvSpPr>
          <p:cNvPr id="3" name="Title 2">
            <a:extLst>
              <a:ext uri="{FF2B5EF4-FFF2-40B4-BE49-F238E27FC236}">
                <a16:creationId xmlns:a16="http://schemas.microsoft.com/office/drawing/2014/main" id="{5D28FB9A-E5BE-483C-8C25-132D7845ABBE}"/>
              </a:ext>
            </a:extLst>
          </p:cNvPr>
          <p:cNvSpPr txBox="1">
            <a:spLocks noGrp="1"/>
          </p:cNvSpPr>
          <p:nvPr>
            <p:ph type="title" idx="4294967295"/>
          </p:nvPr>
        </p:nvSpPr>
        <p:spPr>
          <a:xfrm>
            <a:off x="838200" y="677041"/>
            <a:ext cx="10515600" cy="701731"/>
          </a:xfrm>
        </p:spPr>
        <p:txBody>
          <a:bodyPr>
            <a:spAutoFit/>
          </a:bodyPr>
          <a:lstStyle/>
          <a:p>
            <a:pPr lvl="0"/>
            <a:r>
              <a:rPr lang="en-US">
                <a:solidFill>
                  <a:srgbClr val="808080"/>
                </a:solidFill>
              </a:rPr>
              <a:t>Screen View From Beam</a:t>
            </a:r>
          </a:p>
        </p:txBody>
      </p:sp>
      <p:sp>
        <p:nvSpPr>
          <p:cNvPr id="5" name="Slide Number Placeholder 4">
            <a:extLst>
              <a:ext uri="{FF2B5EF4-FFF2-40B4-BE49-F238E27FC236}">
                <a16:creationId xmlns:a16="http://schemas.microsoft.com/office/drawing/2014/main" id="{061976CF-6676-4D92-A0E5-BB084B191677}"/>
              </a:ext>
            </a:extLst>
          </p:cNvPr>
          <p:cNvSpPr>
            <a:spLocks noGrp="1"/>
          </p:cNvSpPr>
          <p:nvPr>
            <p:ph type="sldNum" sz="quarter" idx="12"/>
          </p:nvPr>
        </p:nvSpPr>
        <p:spPr/>
        <p:txBody>
          <a:bodyPr/>
          <a:lstStyle/>
          <a:p>
            <a:fld id="{683549D1-6A9E-4216-AD44-F449925BF813}" type="slidenum">
              <a:rPr lang="en-US" smtClean="0"/>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03FE74-C4FB-4564-A9DF-AFBC694E32E2}"/>
              </a:ext>
            </a:extLst>
          </p:cNvPr>
          <p:cNvSpPr txBox="1">
            <a:spLocks noGrp="1"/>
          </p:cNvSpPr>
          <p:nvPr>
            <p:ph type="subTitle" idx="4294967295"/>
          </p:nvPr>
        </p:nvSpPr>
        <p:spPr>
          <a:xfrm>
            <a:off x="609703" y="2687421"/>
            <a:ext cx="10970889" cy="480131"/>
          </a:xfrm>
        </p:spPr>
        <p:txBody>
          <a:bodyPr anchor="ctr">
            <a:spAutoFit/>
          </a:bodyPr>
          <a:lstStyle/>
          <a:p>
            <a:pPr lvl="0" algn="ctr"/>
            <a:r>
              <a:rPr lang="en-US"/>
              <a:t>Backup</a:t>
            </a:r>
          </a:p>
        </p:txBody>
      </p:sp>
      <p:sp>
        <p:nvSpPr>
          <p:cNvPr id="4" name="Slide Number Placeholder 3">
            <a:extLst>
              <a:ext uri="{FF2B5EF4-FFF2-40B4-BE49-F238E27FC236}">
                <a16:creationId xmlns:a16="http://schemas.microsoft.com/office/drawing/2014/main" id="{98D9D05D-9263-4281-9AA3-6ACF9F07390F}"/>
              </a:ext>
            </a:extLst>
          </p:cNvPr>
          <p:cNvSpPr>
            <a:spLocks noGrp="1"/>
          </p:cNvSpPr>
          <p:nvPr>
            <p:ph type="sldNum" sz="quarter" idx="12"/>
          </p:nvPr>
        </p:nvSpPr>
        <p:spPr/>
        <p:txBody>
          <a:bodyPr/>
          <a:lstStyle/>
          <a:p>
            <a:fld id="{683549D1-6A9E-4216-AD44-F449925BF813}" type="slidenum">
              <a:rPr lang="en-US" smtClean="0"/>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7EEE-F386-4629-BF16-902BD1188BA2}"/>
              </a:ext>
            </a:extLst>
          </p:cNvPr>
          <p:cNvSpPr txBox="1">
            <a:spLocks noGrp="1"/>
          </p:cNvSpPr>
          <p:nvPr>
            <p:ph type="title" idx="4294967295"/>
          </p:nvPr>
        </p:nvSpPr>
        <p:spPr>
          <a:xfrm>
            <a:off x="838200" y="677041"/>
            <a:ext cx="10515600" cy="701731"/>
          </a:xfrm>
        </p:spPr>
        <p:txBody>
          <a:bodyPr>
            <a:spAutoFit/>
          </a:bodyPr>
          <a:lstStyle/>
          <a:p>
            <a:pPr lvl="0"/>
            <a:r>
              <a:rPr lang="en-US"/>
              <a:t>Chromux screens</a:t>
            </a:r>
          </a:p>
        </p:txBody>
      </p:sp>
      <p:sp>
        <p:nvSpPr>
          <p:cNvPr id="3" name="TextBox 2">
            <a:extLst>
              <a:ext uri="{FF2B5EF4-FFF2-40B4-BE49-F238E27FC236}">
                <a16:creationId xmlns:a16="http://schemas.microsoft.com/office/drawing/2014/main" id="{3658497A-F3DE-4653-89FC-342928349D96}"/>
              </a:ext>
            </a:extLst>
          </p:cNvPr>
          <p:cNvSpPr txBox="1"/>
          <p:nvPr/>
        </p:nvSpPr>
        <p:spPr>
          <a:xfrm>
            <a:off x="1106618" y="1880524"/>
            <a:ext cx="10205265" cy="4399940"/>
          </a:xfrm>
          <a:prstGeom prst="rect">
            <a:avLst/>
          </a:prstGeom>
          <a:noFill/>
          <a:ln>
            <a:noFill/>
          </a:ln>
        </p:spPr>
        <p:txBody>
          <a:bodyPr wrap="none" lIns="108877" tIns="54439" rIns="108877" bIns="54439" anchorCtr="0" compatLnSpc="0"/>
          <a:lstStyle/>
          <a:p>
            <a:pPr hangingPunct="0">
              <a:spcBef>
                <a:spcPts val="1441"/>
              </a:spcBef>
              <a:spcAft>
                <a:spcPts val="1200"/>
              </a:spcAft>
              <a:defRPr sz="2000"/>
            </a:pPr>
            <a:r>
              <a:rPr lang="en-US" sz="2419">
                <a:latin typeface="DejaVu Sans" pitchFamily="18"/>
                <a:ea typeface="DejaVu Sans" pitchFamily="2"/>
                <a:cs typeface="DejaVu Sans" pitchFamily="2"/>
              </a:rPr>
              <a:t>Several decades of research on ceramic phosphors at CERN [3] and at other laboratories has led to the almost exclusive use of doped alumina ceramic screens, i.e., Al2O3:Cr3+, for accelerator beam observation. Alumina (type AF995 [4]) is doped with 0.5% chrome sesquioxide and at room temperature two principal lines of luminescence at 692.9 and 694.3 nm are generated with a decay time of 3.4ms [5]. These screens are also compatible with ultrahigh vacuum systems, they exhibit good response linearity, and their radiation resistance is high. For example, in tests made at CERN, screens have withstood integrated relativistic proton fluxes of up to 1020 protons/cm2."</a:t>
            </a:r>
          </a:p>
        </p:txBody>
      </p:sp>
      <p:sp>
        <p:nvSpPr>
          <p:cNvPr id="4" name="TextBox 3">
            <a:extLst>
              <a:ext uri="{FF2B5EF4-FFF2-40B4-BE49-F238E27FC236}">
                <a16:creationId xmlns:a16="http://schemas.microsoft.com/office/drawing/2014/main" id="{9C935822-BEA5-433E-A6DD-C681BDBF0C4B}"/>
              </a:ext>
            </a:extLst>
          </p:cNvPr>
          <p:cNvSpPr txBox="1"/>
          <p:nvPr/>
        </p:nvSpPr>
        <p:spPr>
          <a:xfrm>
            <a:off x="4416915" y="6194668"/>
            <a:ext cx="6202943" cy="430718"/>
          </a:xfrm>
          <a:prstGeom prst="rect">
            <a:avLst/>
          </a:prstGeom>
          <a:noFill/>
          <a:ln>
            <a:noFill/>
          </a:ln>
        </p:spPr>
        <p:txBody>
          <a:bodyPr wrap="none" lIns="108877" tIns="54439" rIns="108877" bIns="54439" anchorCtr="0" compatLnSpc="0"/>
          <a:lstStyle/>
          <a:p>
            <a:pPr hangingPunct="0">
              <a:defRPr sz="1800"/>
            </a:pPr>
            <a:r>
              <a:rPr lang="en-US" sz="2177">
                <a:latin typeface="DejaVu Sans" pitchFamily="18"/>
                <a:ea typeface="DejaVu Sans" pitchFamily="2"/>
                <a:cs typeface="DejaVu Sans" pitchFamily="2"/>
              </a:rPr>
              <a:t>http://epaper.kek.jp/d07/papers/tupb28.pdf</a:t>
            </a:r>
          </a:p>
        </p:txBody>
      </p:sp>
      <p:sp>
        <p:nvSpPr>
          <p:cNvPr id="6" name="Slide Number Placeholder 5">
            <a:extLst>
              <a:ext uri="{FF2B5EF4-FFF2-40B4-BE49-F238E27FC236}">
                <a16:creationId xmlns:a16="http://schemas.microsoft.com/office/drawing/2014/main" id="{D53912DE-DCE7-42E6-B287-18E3F9F3FF14}"/>
              </a:ext>
            </a:extLst>
          </p:cNvPr>
          <p:cNvSpPr>
            <a:spLocks noGrp="1"/>
          </p:cNvSpPr>
          <p:nvPr>
            <p:ph type="sldNum" sz="quarter" idx="12"/>
          </p:nvPr>
        </p:nvSpPr>
        <p:spPr/>
        <p:txBody>
          <a:bodyPr/>
          <a:lstStyle/>
          <a:p>
            <a:fld id="{683549D1-6A9E-4216-AD44-F449925BF813}" type="slidenum">
              <a:rPr lang="en-US" smtClean="0"/>
              <a:t>108</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2D25-F338-4166-BF26-749FE25E95E5}"/>
              </a:ext>
            </a:extLst>
          </p:cNvPr>
          <p:cNvSpPr>
            <a:spLocks noGrp="1"/>
          </p:cNvSpPr>
          <p:nvPr>
            <p:ph type="title"/>
          </p:nvPr>
        </p:nvSpPr>
        <p:spPr/>
        <p:txBody>
          <a:bodyPr/>
          <a:lstStyle/>
          <a:p>
            <a:r>
              <a:rPr lang="en-US" dirty="0"/>
              <a:t>Scintillating Screens</a:t>
            </a:r>
          </a:p>
        </p:txBody>
      </p:sp>
      <p:sp>
        <p:nvSpPr>
          <p:cNvPr id="3" name="Content Placeholder 2">
            <a:extLst>
              <a:ext uri="{FF2B5EF4-FFF2-40B4-BE49-F238E27FC236}">
                <a16:creationId xmlns:a16="http://schemas.microsoft.com/office/drawing/2014/main" id="{4B199F80-55DD-4684-B4AE-F722E321CB38}"/>
              </a:ext>
            </a:extLst>
          </p:cNvPr>
          <p:cNvSpPr>
            <a:spLocks noGrp="1"/>
          </p:cNvSpPr>
          <p:nvPr>
            <p:ph idx="1"/>
          </p:nvPr>
        </p:nvSpPr>
        <p:spPr/>
        <p:txBody>
          <a:bodyPr/>
          <a:lstStyle/>
          <a:p>
            <a:r>
              <a:rPr lang="en-US" dirty="0"/>
              <a:t>Dimensions: 230x320mm </a:t>
            </a:r>
          </a:p>
          <a:p>
            <a:r>
              <a:rPr lang="en-US" dirty="0"/>
              <a:t>Screen A</a:t>
            </a:r>
          </a:p>
          <a:p>
            <a:pPr lvl="1"/>
            <a:r>
              <a:rPr lang="en-US" dirty="0"/>
              <a:t>Same as what is used in LHC dump lines: “</a:t>
            </a:r>
            <a:r>
              <a:rPr lang="en-US" dirty="0" err="1"/>
              <a:t>Chromox</a:t>
            </a:r>
            <a:r>
              <a:rPr lang="en-US" dirty="0"/>
              <a:t>”</a:t>
            </a:r>
          </a:p>
          <a:p>
            <a:pPr lvl="1"/>
            <a:r>
              <a:rPr lang="en-US" dirty="0"/>
              <a:t>Purchased from </a:t>
            </a:r>
            <a:r>
              <a:rPr lang="en-US" dirty="0" err="1"/>
              <a:t>Ceraquest</a:t>
            </a:r>
            <a:r>
              <a:rPr lang="en-US" dirty="0"/>
              <a:t> (of France) at ~5k EUR each</a:t>
            </a:r>
          </a:p>
          <a:p>
            <a:r>
              <a:rPr lang="en-US" dirty="0"/>
              <a:t>Screen B</a:t>
            </a:r>
          </a:p>
          <a:p>
            <a:pPr lvl="1"/>
            <a:r>
              <a:rPr lang="en-US" dirty="0"/>
              <a:t>Experimental sprayed coatings developed in partnership with University West, </a:t>
            </a:r>
            <a:r>
              <a:rPr lang="en-US" dirty="0" err="1"/>
              <a:t>Trollhättan</a:t>
            </a:r>
            <a:r>
              <a:rPr lang="en-US" dirty="0"/>
              <a:t>, Sweden</a:t>
            </a:r>
          </a:p>
        </p:txBody>
      </p:sp>
      <p:sp>
        <p:nvSpPr>
          <p:cNvPr id="5" name="Slide Number Placeholder 4">
            <a:extLst>
              <a:ext uri="{FF2B5EF4-FFF2-40B4-BE49-F238E27FC236}">
                <a16:creationId xmlns:a16="http://schemas.microsoft.com/office/drawing/2014/main" id="{F37619C6-B2D8-4319-A838-9D638299F4C0}"/>
              </a:ext>
            </a:extLst>
          </p:cNvPr>
          <p:cNvSpPr>
            <a:spLocks noGrp="1"/>
          </p:cNvSpPr>
          <p:nvPr>
            <p:ph type="sldNum" sz="quarter" idx="12"/>
          </p:nvPr>
        </p:nvSpPr>
        <p:spPr/>
        <p:txBody>
          <a:bodyPr/>
          <a:lstStyle/>
          <a:p>
            <a:fld id="{683549D1-6A9E-4216-AD44-F449925BF813}" type="slidenum">
              <a:rPr lang="en-US" smtClean="0"/>
              <a:t>11</a:t>
            </a:fld>
            <a:endParaRPr lang="en-US"/>
          </a:p>
        </p:txBody>
      </p:sp>
    </p:spTree>
    <p:extLst>
      <p:ext uri="{BB962C8B-B14F-4D97-AF65-F5344CB8AC3E}">
        <p14:creationId xmlns:p14="http://schemas.microsoft.com/office/powerpoint/2010/main" val="277325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84EC6-B261-4EAD-9909-D7F4C37BEEB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Screen Holder Design</a:t>
            </a:r>
          </a:p>
        </p:txBody>
      </p:sp>
      <p:sp>
        <p:nvSpPr>
          <p:cNvPr id="22" name="Content Placeholder 11">
            <a:extLst>
              <a:ext uri="{FF2B5EF4-FFF2-40B4-BE49-F238E27FC236}">
                <a16:creationId xmlns:a16="http://schemas.microsoft.com/office/drawing/2014/main" id="{61E1277E-C168-4EFD-A6A2-4433E8D6B20E}"/>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en-US" sz="2000" dirty="0">
                <a:solidFill>
                  <a:schemeClr val="bg1"/>
                </a:solidFill>
              </a:rPr>
              <a:t>Four pieces of 2x2cm Aluminum framing</a:t>
            </a:r>
          </a:p>
        </p:txBody>
      </p:sp>
      <p:pic>
        <p:nvPicPr>
          <p:cNvPr id="7" name="Picture 6">
            <a:extLst>
              <a:ext uri="{FF2B5EF4-FFF2-40B4-BE49-F238E27FC236}">
                <a16:creationId xmlns:a16="http://schemas.microsoft.com/office/drawing/2014/main" id="{6412C41E-1049-4A3F-BB28-5ADB1B2F4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942570"/>
            <a:ext cx="5455917" cy="2727958"/>
          </a:xfrm>
          <a:prstGeom prst="rect">
            <a:avLst/>
          </a:prstGeom>
        </p:spPr>
      </p:pic>
      <p:pic>
        <p:nvPicPr>
          <p:cNvPr id="21" name="Content Placeholder 4">
            <a:extLst>
              <a:ext uri="{FF2B5EF4-FFF2-40B4-BE49-F238E27FC236}">
                <a16:creationId xmlns:a16="http://schemas.microsoft.com/office/drawing/2014/main" id="{C6785494-5F1A-4852-AC2E-ED0FA95F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043" y="942570"/>
            <a:ext cx="5455917" cy="2727958"/>
          </a:xfrm>
          <a:prstGeom prst="rect">
            <a:avLst/>
          </a:prstGeom>
        </p:spPr>
      </p:pic>
      <p:cxnSp>
        <p:nvCxnSpPr>
          <p:cNvPr id="34" name="Straight Connector 3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C486416-42F1-498F-A5E2-C64FA7C03CA1}"/>
              </a:ext>
            </a:extLst>
          </p:cNvPr>
          <p:cNvSpPr>
            <a:spLocks noGrp="1"/>
          </p:cNvSpPr>
          <p:nvPr>
            <p:ph type="sldNum" sz="quarter" idx="12"/>
          </p:nvPr>
        </p:nvSpPr>
        <p:spPr/>
        <p:txBody>
          <a:bodyPr/>
          <a:lstStyle/>
          <a:p>
            <a:fld id="{683549D1-6A9E-4216-AD44-F449925BF813}" type="slidenum">
              <a:rPr lang="en-US" smtClean="0"/>
              <a:t>12</a:t>
            </a:fld>
            <a:endParaRPr lang="en-US"/>
          </a:p>
        </p:txBody>
      </p:sp>
    </p:spTree>
    <p:extLst>
      <p:ext uri="{BB962C8B-B14F-4D97-AF65-F5344CB8AC3E}">
        <p14:creationId xmlns:p14="http://schemas.microsoft.com/office/powerpoint/2010/main" val="322641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5C03-7629-4B40-8E35-6ABC82C9AFB3}"/>
              </a:ext>
            </a:extLst>
          </p:cNvPr>
          <p:cNvSpPr>
            <a:spLocks noGrp="1"/>
          </p:cNvSpPr>
          <p:nvPr>
            <p:ph type="title"/>
          </p:nvPr>
        </p:nvSpPr>
        <p:spPr/>
        <p:txBody>
          <a:bodyPr/>
          <a:lstStyle/>
          <a:p>
            <a:r>
              <a:rPr lang="en-US" dirty="0"/>
              <a:t>Motion Control</a:t>
            </a:r>
          </a:p>
        </p:txBody>
      </p:sp>
      <p:sp>
        <p:nvSpPr>
          <p:cNvPr id="3" name="Content Placeholder 2">
            <a:extLst>
              <a:ext uri="{FF2B5EF4-FFF2-40B4-BE49-F238E27FC236}">
                <a16:creationId xmlns:a16="http://schemas.microsoft.com/office/drawing/2014/main" id="{112C44C0-F469-42CE-A459-613CF64303B9}"/>
              </a:ext>
            </a:extLst>
          </p:cNvPr>
          <p:cNvSpPr>
            <a:spLocks noGrp="1"/>
          </p:cNvSpPr>
          <p:nvPr>
            <p:ph idx="1"/>
          </p:nvPr>
        </p:nvSpPr>
        <p:spPr>
          <a:xfrm>
            <a:off x="838200" y="1825625"/>
            <a:ext cx="10515600" cy="4965792"/>
          </a:xfrm>
        </p:spPr>
        <p:txBody>
          <a:bodyPr/>
          <a:lstStyle/>
          <a:p>
            <a:r>
              <a:rPr lang="en-US" dirty="0"/>
              <a:t>Screens moved by a stepper motor driven linear actuator</a:t>
            </a:r>
          </a:p>
          <a:p>
            <a:endParaRPr lang="en-US" dirty="0"/>
          </a:p>
          <a:p>
            <a:endParaRPr lang="en-US" dirty="0"/>
          </a:p>
          <a:p>
            <a:endParaRPr lang="en-US" dirty="0"/>
          </a:p>
          <a:p>
            <a:endParaRPr lang="en-US" dirty="0"/>
          </a:p>
          <a:p>
            <a:endParaRPr lang="en-US" dirty="0"/>
          </a:p>
          <a:p>
            <a:endParaRPr lang="en-US" dirty="0"/>
          </a:p>
          <a:p>
            <a:endParaRPr lang="en-US" dirty="0"/>
          </a:p>
          <a:p>
            <a:r>
              <a:rPr lang="en-US" dirty="0"/>
              <a:t>Using standard </a:t>
            </a:r>
            <a:r>
              <a:rPr lang="en-US" dirty="0" err="1"/>
              <a:t>EtherCAT</a:t>
            </a:r>
            <a:r>
              <a:rPr lang="en-US" dirty="0"/>
              <a:t> motion control components (BECKHOFF), recommended by the ESS motion control group</a:t>
            </a:r>
          </a:p>
        </p:txBody>
      </p:sp>
      <p:pic>
        <p:nvPicPr>
          <p:cNvPr id="4" name="Picture 3" descr="Screen Clipping">
            <a:extLst>
              <a:ext uri="{FF2B5EF4-FFF2-40B4-BE49-F238E27FC236}">
                <a16:creationId xmlns:a16="http://schemas.microsoft.com/office/drawing/2014/main" id="{E4E1C4C1-F1E1-4650-B199-450DDBE0B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501" y="2321236"/>
            <a:ext cx="2438028" cy="2055724"/>
          </a:xfrm>
          <a:prstGeom prst="rect">
            <a:avLst/>
          </a:prstGeom>
        </p:spPr>
      </p:pic>
      <p:grpSp>
        <p:nvGrpSpPr>
          <p:cNvPr id="5" name="Group 4">
            <a:extLst>
              <a:ext uri="{FF2B5EF4-FFF2-40B4-BE49-F238E27FC236}">
                <a16:creationId xmlns:a16="http://schemas.microsoft.com/office/drawing/2014/main" id="{27793347-0A8E-4DBA-9234-29043C7110C6}"/>
              </a:ext>
            </a:extLst>
          </p:cNvPr>
          <p:cNvGrpSpPr/>
          <p:nvPr/>
        </p:nvGrpSpPr>
        <p:grpSpPr>
          <a:xfrm>
            <a:off x="4412197" y="2321581"/>
            <a:ext cx="2391071" cy="3580631"/>
            <a:chOff x="5436097" y="2946397"/>
            <a:chExt cx="2391071" cy="3580631"/>
          </a:xfrm>
        </p:grpSpPr>
        <p:pic>
          <p:nvPicPr>
            <p:cNvPr id="6" name="Picture 5">
              <a:extLst>
                <a:ext uri="{FF2B5EF4-FFF2-40B4-BE49-F238E27FC236}">
                  <a16:creationId xmlns:a16="http://schemas.microsoft.com/office/drawing/2014/main" id="{A98C6C73-10BB-4DEF-9A51-36BE156C2B86}"/>
                </a:ext>
              </a:extLst>
            </p:cNvPr>
            <p:cNvPicPr>
              <a:picLocks noChangeAspect="1"/>
            </p:cNvPicPr>
            <p:nvPr/>
          </p:nvPicPr>
          <p:blipFill>
            <a:blip r:embed="rId3"/>
            <a:stretch>
              <a:fillRect/>
            </a:stretch>
          </p:blipFill>
          <p:spPr>
            <a:xfrm>
              <a:off x="5436097" y="2946397"/>
              <a:ext cx="1724784" cy="3580631"/>
            </a:xfrm>
            <a:prstGeom prst="rect">
              <a:avLst/>
            </a:prstGeom>
          </p:spPr>
        </p:pic>
        <p:cxnSp>
          <p:nvCxnSpPr>
            <p:cNvPr id="7" name="Straight Connector 6">
              <a:extLst>
                <a:ext uri="{FF2B5EF4-FFF2-40B4-BE49-F238E27FC236}">
                  <a16:creationId xmlns:a16="http://schemas.microsoft.com/office/drawing/2014/main" id="{4897C76D-0607-40D6-866A-8B66F2AE5D1C}"/>
                </a:ext>
              </a:extLst>
            </p:cNvPr>
            <p:cNvCxnSpPr/>
            <p:nvPr/>
          </p:nvCxnSpPr>
          <p:spPr bwMode="auto">
            <a:xfrm>
              <a:off x="6884023" y="3187264"/>
              <a:ext cx="712313"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AA5F8C6A-9C03-4E6A-8004-71A8A4403CE6}"/>
                </a:ext>
              </a:extLst>
            </p:cNvPr>
            <p:cNvCxnSpPr/>
            <p:nvPr/>
          </p:nvCxnSpPr>
          <p:spPr bwMode="auto">
            <a:xfrm>
              <a:off x="6884023" y="5986120"/>
              <a:ext cx="712313"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9" name="Straight Arrow Connector 8">
              <a:extLst>
                <a:ext uri="{FF2B5EF4-FFF2-40B4-BE49-F238E27FC236}">
                  <a16:creationId xmlns:a16="http://schemas.microsoft.com/office/drawing/2014/main" id="{4F7D2223-F18C-46A0-AC69-6E5DFD15A3B9}"/>
                </a:ext>
              </a:extLst>
            </p:cNvPr>
            <p:cNvCxnSpPr/>
            <p:nvPr/>
          </p:nvCxnSpPr>
          <p:spPr bwMode="auto">
            <a:xfrm>
              <a:off x="7380312" y="3187264"/>
              <a:ext cx="0" cy="2798856"/>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10" name="TextBox 9">
              <a:extLst>
                <a:ext uri="{FF2B5EF4-FFF2-40B4-BE49-F238E27FC236}">
                  <a16:creationId xmlns:a16="http://schemas.microsoft.com/office/drawing/2014/main" id="{B3AF90DD-5921-4265-B813-B18D79E85CD2}"/>
                </a:ext>
              </a:extLst>
            </p:cNvPr>
            <p:cNvSpPr txBox="1"/>
            <p:nvPr/>
          </p:nvSpPr>
          <p:spPr>
            <a:xfrm rot="16200000">
              <a:off x="6794520" y="4166339"/>
              <a:ext cx="1603631" cy="461665"/>
            </a:xfrm>
            <a:prstGeom prst="rect">
              <a:avLst/>
            </a:prstGeom>
            <a:noFill/>
          </p:spPr>
          <p:txBody>
            <a:bodyPr wrap="square" rtlCol="0">
              <a:spAutoFit/>
            </a:bodyPr>
            <a:lstStyle/>
            <a:p>
              <a:r>
                <a:rPr lang="en-GB" dirty="0">
                  <a:solidFill>
                    <a:srgbClr val="FF0000"/>
                  </a:solidFill>
                </a:rPr>
                <a:t>860mm</a:t>
              </a:r>
            </a:p>
          </p:txBody>
        </p:sp>
      </p:grpSp>
      <p:sp>
        <p:nvSpPr>
          <p:cNvPr id="11" name="TextBox 10">
            <a:extLst>
              <a:ext uri="{FF2B5EF4-FFF2-40B4-BE49-F238E27FC236}">
                <a16:creationId xmlns:a16="http://schemas.microsoft.com/office/drawing/2014/main" id="{25CC5E3C-EF66-4244-87D9-8CAF2F8E315C}"/>
              </a:ext>
            </a:extLst>
          </p:cNvPr>
          <p:cNvSpPr txBox="1"/>
          <p:nvPr/>
        </p:nvSpPr>
        <p:spPr>
          <a:xfrm>
            <a:off x="7558498" y="4820408"/>
            <a:ext cx="1944216" cy="646331"/>
          </a:xfrm>
          <a:prstGeom prst="rect">
            <a:avLst/>
          </a:prstGeom>
          <a:noFill/>
        </p:spPr>
        <p:txBody>
          <a:bodyPr wrap="square" rtlCol="0">
            <a:spAutoFit/>
          </a:bodyPr>
          <a:lstStyle/>
          <a:p>
            <a:r>
              <a:rPr lang="en-GB" sz="1800" dirty="0">
                <a:solidFill>
                  <a:srgbClr val="FF0000"/>
                </a:solidFill>
                <a:latin typeface="Calibri" panose="020F0502020204030204" pitchFamily="34" charset="0"/>
              </a:rPr>
              <a:t>Bolted as shown</a:t>
            </a:r>
          </a:p>
          <a:p>
            <a:r>
              <a:rPr lang="en-GB" sz="1800" dirty="0">
                <a:solidFill>
                  <a:srgbClr val="FF0000"/>
                </a:solidFill>
                <a:latin typeface="Calibri" panose="020F0502020204030204" pitchFamily="34" charset="0"/>
              </a:rPr>
              <a:t>Top and bottom</a:t>
            </a:r>
          </a:p>
        </p:txBody>
      </p:sp>
      <p:cxnSp>
        <p:nvCxnSpPr>
          <p:cNvPr id="12" name="Straight Arrow Connector 11">
            <a:extLst>
              <a:ext uri="{FF2B5EF4-FFF2-40B4-BE49-F238E27FC236}">
                <a16:creationId xmlns:a16="http://schemas.microsoft.com/office/drawing/2014/main" id="{6E1D3C5C-9E05-4F3F-A7B5-8D815BAF7508}"/>
              </a:ext>
            </a:extLst>
          </p:cNvPr>
          <p:cNvCxnSpPr/>
          <p:nvPr/>
        </p:nvCxnSpPr>
        <p:spPr bwMode="auto">
          <a:xfrm flipV="1">
            <a:off x="7940589" y="3236232"/>
            <a:ext cx="504056" cy="151216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13" name="Picture 12" descr="Screen Clipping">
            <a:extLst>
              <a:ext uri="{FF2B5EF4-FFF2-40B4-BE49-F238E27FC236}">
                <a16:creationId xmlns:a16="http://schemas.microsoft.com/office/drawing/2014/main" id="{A66722D5-0742-46DE-A788-E398624A5F12}"/>
              </a:ext>
            </a:extLst>
          </p:cNvPr>
          <p:cNvPicPr>
            <a:picLocks noChangeAspect="1"/>
          </p:cNvPicPr>
          <p:nvPr/>
        </p:nvPicPr>
        <p:blipFill rotWithShape="1">
          <a:blip r:embed="rId4">
            <a:extLst>
              <a:ext uri="{28A0092B-C50C-407E-A947-70E740481C1C}">
                <a14:useLocalDpi xmlns:a14="http://schemas.microsoft.com/office/drawing/2010/main" val="0"/>
              </a:ext>
            </a:extLst>
          </a:blip>
          <a:srcRect l="9068"/>
          <a:stretch/>
        </p:blipFill>
        <p:spPr>
          <a:xfrm>
            <a:off x="2217122" y="2316217"/>
            <a:ext cx="1547003" cy="3617498"/>
          </a:xfrm>
          <a:prstGeom prst="rect">
            <a:avLst/>
          </a:prstGeom>
        </p:spPr>
      </p:pic>
      <p:sp>
        <p:nvSpPr>
          <p:cNvPr id="15" name="Slide Number Placeholder 14">
            <a:extLst>
              <a:ext uri="{FF2B5EF4-FFF2-40B4-BE49-F238E27FC236}">
                <a16:creationId xmlns:a16="http://schemas.microsoft.com/office/drawing/2014/main" id="{625AF68F-42F0-4940-8EAA-BEDE03B1BBD1}"/>
              </a:ext>
            </a:extLst>
          </p:cNvPr>
          <p:cNvSpPr>
            <a:spLocks noGrp="1"/>
          </p:cNvSpPr>
          <p:nvPr>
            <p:ph type="sldNum" sz="quarter" idx="12"/>
          </p:nvPr>
        </p:nvSpPr>
        <p:spPr/>
        <p:txBody>
          <a:bodyPr/>
          <a:lstStyle/>
          <a:p>
            <a:fld id="{683549D1-6A9E-4216-AD44-F449925BF813}" type="slidenum">
              <a:rPr lang="en-US" smtClean="0"/>
              <a:t>13</a:t>
            </a:fld>
            <a:endParaRPr lang="en-US"/>
          </a:p>
        </p:txBody>
      </p:sp>
    </p:spTree>
    <p:extLst>
      <p:ext uri="{BB962C8B-B14F-4D97-AF65-F5344CB8AC3E}">
        <p14:creationId xmlns:p14="http://schemas.microsoft.com/office/powerpoint/2010/main" val="993902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5C03-7629-4B40-8E35-6ABC82C9AFB3}"/>
              </a:ext>
            </a:extLst>
          </p:cNvPr>
          <p:cNvSpPr>
            <a:spLocks noGrp="1"/>
          </p:cNvSpPr>
          <p:nvPr>
            <p:ph type="title"/>
          </p:nvPr>
        </p:nvSpPr>
        <p:spPr/>
        <p:txBody>
          <a:bodyPr/>
          <a:lstStyle/>
          <a:p>
            <a:r>
              <a:rPr lang="en-US" dirty="0"/>
              <a:t>Motion Control</a:t>
            </a:r>
          </a:p>
        </p:txBody>
      </p:sp>
      <p:sp>
        <p:nvSpPr>
          <p:cNvPr id="3" name="Content Placeholder 2">
            <a:extLst>
              <a:ext uri="{FF2B5EF4-FFF2-40B4-BE49-F238E27FC236}">
                <a16:creationId xmlns:a16="http://schemas.microsoft.com/office/drawing/2014/main" id="{112C44C0-F469-42CE-A459-613CF64303B9}"/>
              </a:ext>
            </a:extLst>
          </p:cNvPr>
          <p:cNvSpPr>
            <a:spLocks noGrp="1"/>
          </p:cNvSpPr>
          <p:nvPr>
            <p:ph idx="1"/>
          </p:nvPr>
        </p:nvSpPr>
        <p:spPr>
          <a:xfrm>
            <a:off x="838200" y="1825625"/>
            <a:ext cx="10515600" cy="4965792"/>
          </a:xfrm>
        </p:spPr>
        <p:txBody>
          <a:bodyPr/>
          <a:lstStyle/>
          <a:p>
            <a:pPr marL="0" indent="0">
              <a:buNone/>
            </a:pPr>
            <a:r>
              <a:rPr lang="en-US" u="sng" dirty="0"/>
              <a:t>No position encoder</a:t>
            </a:r>
          </a:p>
          <a:p>
            <a:endParaRPr lang="en-US" dirty="0"/>
          </a:p>
          <a:p>
            <a:endParaRPr lang="en-US" dirty="0"/>
          </a:p>
          <a:p>
            <a:r>
              <a:rPr lang="en-US" dirty="0"/>
              <a:t>Five limit/position switches</a:t>
            </a:r>
          </a:p>
          <a:p>
            <a:pPr marL="914400" lvl="1" indent="-457200">
              <a:buFont typeface="+mj-lt"/>
              <a:buAutoNum type="arabicPeriod"/>
            </a:pPr>
            <a:r>
              <a:rPr lang="en-US" dirty="0"/>
              <a:t>Top limit switch</a:t>
            </a:r>
          </a:p>
          <a:p>
            <a:pPr marL="914400" lvl="1" indent="-457200">
              <a:buFont typeface="+mj-lt"/>
              <a:buAutoNum type="arabicPeriod"/>
            </a:pPr>
            <a:r>
              <a:rPr lang="en-US" dirty="0"/>
              <a:t>Screens removed position switch</a:t>
            </a:r>
          </a:p>
          <a:p>
            <a:pPr marL="914400" lvl="1" indent="-457200">
              <a:buFont typeface="+mj-lt"/>
              <a:buAutoNum type="arabicPeriod"/>
            </a:pPr>
            <a:r>
              <a:rPr lang="en-US" dirty="0"/>
              <a:t>Bottom screen installed position switch</a:t>
            </a:r>
          </a:p>
          <a:p>
            <a:pPr marL="914400" lvl="1" indent="-457200">
              <a:buFont typeface="+mj-lt"/>
              <a:buAutoNum type="arabicPeriod"/>
            </a:pPr>
            <a:r>
              <a:rPr lang="en-US" dirty="0"/>
              <a:t>Top screen installed position switch</a:t>
            </a:r>
          </a:p>
          <a:p>
            <a:pPr marL="914400" lvl="1" indent="-457200">
              <a:buFont typeface="+mj-lt"/>
              <a:buAutoNum type="arabicPeriod"/>
            </a:pPr>
            <a:r>
              <a:rPr lang="en-US" dirty="0"/>
              <a:t>Bottom limit switch</a:t>
            </a:r>
          </a:p>
          <a:p>
            <a:pPr marL="914400" lvl="1" indent="-457200">
              <a:buFont typeface="+mj-lt"/>
              <a:buAutoNum type="arabicPeriod"/>
            </a:pPr>
            <a:endParaRPr lang="en-US" dirty="0"/>
          </a:p>
          <a:p>
            <a:r>
              <a:rPr lang="en-US" dirty="0"/>
              <a:t>Motion is slow (10s of seconds between positions)</a:t>
            </a:r>
          </a:p>
        </p:txBody>
      </p:sp>
      <p:grpSp>
        <p:nvGrpSpPr>
          <p:cNvPr id="14" name="Group 13">
            <a:extLst>
              <a:ext uri="{FF2B5EF4-FFF2-40B4-BE49-F238E27FC236}">
                <a16:creationId xmlns:a16="http://schemas.microsoft.com/office/drawing/2014/main" id="{2A2D12B2-FAC6-4DBE-8D1C-790FBE1DF071}"/>
              </a:ext>
            </a:extLst>
          </p:cNvPr>
          <p:cNvGrpSpPr/>
          <p:nvPr/>
        </p:nvGrpSpPr>
        <p:grpSpPr>
          <a:xfrm>
            <a:off x="8399264" y="1690688"/>
            <a:ext cx="2808312" cy="4516019"/>
            <a:chOff x="0" y="0"/>
            <a:chExt cx="1929765" cy="3219450"/>
          </a:xfrm>
        </p:grpSpPr>
        <p:pic>
          <p:nvPicPr>
            <p:cNvPr id="15" name="Picture 14">
              <a:extLst>
                <a:ext uri="{FF2B5EF4-FFF2-40B4-BE49-F238E27FC236}">
                  <a16:creationId xmlns:a16="http://schemas.microsoft.com/office/drawing/2014/main" id="{7C3272B6-5D36-4BEB-8FC9-3A1F6DF4CBA0}"/>
                </a:ext>
              </a:extLst>
            </p:cNvPr>
            <p:cNvPicPr>
              <a:picLocks noChangeAspect="1"/>
            </p:cNvPicPr>
            <p:nvPr/>
          </p:nvPicPr>
          <p:blipFill rotWithShape="1">
            <a:blip r:embed="rId2">
              <a:extLst>
                <a:ext uri="{28A0092B-C50C-407E-A947-70E740481C1C}">
                  <a14:useLocalDpi xmlns:a14="http://schemas.microsoft.com/office/drawing/2010/main" val="0"/>
                </a:ext>
              </a:extLst>
            </a:blip>
            <a:srcRect l="31031" r="34300"/>
            <a:stretch/>
          </p:blipFill>
          <p:spPr bwMode="auto">
            <a:xfrm>
              <a:off x="0" y="0"/>
              <a:ext cx="1929765" cy="3219450"/>
            </a:xfrm>
            <a:prstGeom prst="rect">
              <a:avLst/>
            </a:prstGeom>
            <a:ln>
              <a:no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99F8C912-2664-4834-AF14-FC51B39CA6A7}"/>
                </a:ext>
              </a:extLst>
            </p:cNvPr>
            <p:cNvGrpSpPr/>
            <p:nvPr/>
          </p:nvGrpSpPr>
          <p:grpSpPr>
            <a:xfrm>
              <a:off x="49481" y="638175"/>
              <a:ext cx="969434" cy="2367280"/>
              <a:chOff x="-55294" y="266700"/>
              <a:chExt cx="969434" cy="2367280"/>
            </a:xfrm>
          </p:grpSpPr>
          <p:grpSp>
            <p:nvGrpSpPr>
              <p:cNvPr id="28" name="Group 27">
                <a:extLst>
                  <a:ext uri="{FF2B5EF4-FFF2-40B4-BE49-F238E27FC236}">
                    <a16:creationId xmlns:a16="http://schemas.microsoft.com/office/drawing/2014/main" id="{8651C0C5-EC78-4E0C-A9EC-12798C9AB575}"/>
                  </a:ext>
                </a:extLst>
              </p:cNvPr>
              <p:cNvGrpSpPr/>
              <p:nvPr/>
            </p:nvGrpSpPr>
            <p:grpSpPr>
              <a:xfrm>
                <a:off x="-55294" y="398538"/>
                <a:ext cx="969434" cy="2156036"/>
                <a:chOff x="-55310" y="-97453"/>
                <a:chExt cx="969710" cy="2156981"/>
              </a:xfrm>
            </p:grpSpPr>
            <p:cxnSp>
              <p:nvCxnSpPr>
                <p:cNvPr id="29" name="Straight Arrow Connector 28">
                  <a:extLst>
                    <a:ext uri="{FF2B5EF4-FFF2-40B4-BE49-F238E27FC236}">
                      <a16:creationId xmlns:a16="http://schemas.microsoft.com/office/drawing/2014/main" id="{97035ADC-C4CF-4AEE-8C81-54A69ACE569F}"/>
                    </a:ext>
                  </a:extLst>
                </p:cNvPr>
                <p:cNvCxnSpPr/>
                <p:nvPr/>
              </p:nvCxnSpPr>
              <p:spPr>
                <a:xfrm flipH="1">
                  <a:off x="316249" y="-97211"/>
                  <a:ext cx="6480" cy="2156739"/>
                </a:xfrm>
                <a:prstGeom prst="straightConnector1">
                  <a:avLst/>
                </a:prstGeom>
                <a:noFill/>
                <a:ln w="9525" cap="flat" cmpd="sng" algn="ctr">
                  <a:solidFill>
                    <a:sysClr val="window" lastClr="FFFFFF"/>
                  </a:solidFill>
                  <a:prstDash val="solid"/>
                  <a:headEnd type="arrow"/>
                  <a:tailEnd type="arrow"/>
                </a:ln>
                <a:effectLst/>
              </p:spPr>
            </p:cxnSp>
            <p:cxnSp>
              <p:nvCxnSpPr>
                <p:cNvPr id="30" name="Straight Connector 29">
                  <a:extLst>
                    <a:ext uri="{FF2B5EF4-FFF2-40B4-BE49-F238E27FC236}">
                      <a16:creationId xmlns:a16="http://schemas.microsoft.com/office/drawing/2014/main" id="{5C66F459-C2CB-4C21-BBFD-3A13815CE108}"/>
                    </a:ext>
                  </a:extLst>
                </p:cNvPr>
                <p:cNvCxnSpPr/>
                <p:nvPr/>
              </p:nvCxnSpPr>
              <p:spPr>
                <a:xfrm rot="5400000" flipV="1">
                  <a:off x="611841" y="-393046"/>
                  <a:ext cx="0" cy="591185"/>
                </a:xfrm>
                <a:prstGeom prst="line">
                  <a:avLst/>
                </a:prstGeom>
                <a:noFill/>
                <a:ln w="9525" cap="flat" cmpd="sng" algn="ctr">
                  <a:solidFill>
                    <a:srgbClr val="4F81BD">
                      <a:shade val="95000"/>
                      <a:satMod val="105000"/>
                    </a:srgbClr>
                  </a:solidFill>
                  <a:prstDash val="solid"/>
                </a:ln>
                <a:effectLst/>
              </p:spPr>
            </p:cxnSp>
            <p:cxnSp>
              <p:nvCxnSpPr>
                <p:cNvPr id="31" name="Straight Connector 30">
                  <a:extLst>
                    <a:ext uri="{FF2B5EF4-FFF2-40B4-BE49-F238E27FC236}">
                      <a16:creationId xmlns:a16="http://schemas.microsoft.com/office/drawing/2014/main" id="{E0499627-009B-444C-8142-B7FBE045EEAB}"/>
                    </a:ext>
                  </a:extLst>
                </p:cNvPr>
                <p:cNvCxnSpPr/>
                <p:nvPr/>
              </p:nvCxnSpPr>
              <p:spPr>
                <a:xfrm rot="5400000" flipV="1">
                  <a:off x="605118" y="1763935"/>
                  <a:ext cx="0" cy="591185"/>
                </a:xfrm>
                <a:prstGeom prst="line">
                  <a:avLst/>
                </a:prstGeom>
                <a:noFill/>
                <a:ln w="9525" cap="flat" cmpd="sng" algn="ctr">
                  <a:solidFill>
                    <a:srgbClr val="4F81BD">
                      <a:shade val="95000"/>
                      <a:satMod val="105000"/>
                    </a:srgbClr>
                  </a:solidFill>
                  <a:prstDash val="solid"/>
                </a:ln>
                <a:effectLst/>
              </p:spPr>
            </p:cxnSp>
            <p:sp>
              <p:nvSpPr>
                <p:cNvPr id="32" name="Text Box 133">
                  <a:extLst>
                    <a:ext uri="{FF2B5EF4-FFF2-40B4-BE49-F238E27FC236}">
                      <a16:creationId xmlns:a16="http://schemas.microsoft.com/office/drawing/2014/main" id="{66C74F42-BBC6-4389-BF19-3E91F9EB6DFC}"/>
                    </a:ext>
                  </a:extLst>
                </p:cNvPr>
                <p:cNvSpPr txBox="1"/>
                <p:nvPr/>
              </p:nvSpPr>
              <p:spPr>
                <a:xfrm>
                  <a:off x="-55310" y="907293"/>
                  <a:ext cx="585637" cy="321451"/>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ts val="1400"/>
                    </a:lnSpc>
                    <a:spcAft>
                      <a:spcPts val="1200"/>
                    </a:spcAft>
                  </a:pPr>
                  <a:r>
                    <a:rPr lang="en-GB" sz="1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600mm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83712547-19DF-4BA4-9319-427C1E2B77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47" y="1463065"/>
                  <a:ext cx="100853" cy="215153"/>
                </a:xfrm>
                <a:prstGeom prst="rect">
                  <a:avLst/>
                </a:prstGeom>
                <a:noFill/>
                <a:ln>
                  <a:noFill/>
                </a:ln>
              </p:spPr>
            </p:pic>
            <p:pic>
              <p:nvPicPr>
                <p:cNvPr id="34" name="Picture 33">
                  <a:extLst>
                    <a:ext uri="{FF2B5EF4-FFF2-40B4-BE49-F238E27FC236}">
                      <a16:creationId xmlns:a16="http://schemas.microsoft.com/office/drawing/2014/main" id="{870C0008-BAE0-40D9-BE2A-5515E7270B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6823" y="143180"/>
                  <a:ext cx="100853" cy="215153"/>
                </a:xfrm>
                <a:prstGeom prst="rect">
                  <a:avLst/>
                </a:prstGeom>
                <a:noFill/>
                <a:ln>
                  <a:noFill/>
                </a:ln>
              </p:spPr>
            </p:pic>
            <p:pic>
              <p:nvPicPr>
                <p:cNvPr id="35" name="Picture 34">
                  <a:extLst>
                    <a:ext uri="{FF2B5EF4-FFF2-40B4-BE49-F238E27FC236}">
                      <a16:creationId xmlns:a16="http://schemas.microsoft.com/office/drawing/2014/main" id="{5DC5DB45-9E0C-4C6B-9E46-E1AF7D4AC8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823" y="784671"/>
                  <a:ext cx="100853" cy="215153"/>
                </a:xfrm>
                <a:prstGeom prst="rect">
                  <a:avLst/>
                </a:prstGeom>
                <a:noFill/>
                <a:ln>
                  <a:noFill/>
                </a:ln>
              </p:spPr>
            </p:pic>
          </p:grpSp>
          <p:pic>
            <p:nvPicPr>
              <p:cNvPr id="21" name="Picture 20">
                <a:extLst>
                  <a:ext uri="{FF2B5EF4-FFF2-40B4-BE49-F238E27FC236}">
                    <a16:creationId xmlns:a16="http://schemas.microsoft.com/office/drawing/2014/main" id="{1DBB43B9-049D-49D4-80BB-9CFBDF680D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9625" y="266700"/>
                <a:ext cx="100330" cy="214630"/>
              </a:xfrm>
              <a:prstGeom prst="rect">
                <a:avLst/>
              </a:prstGeom>
              <a:noFill/>
              <a:ln>
                <a:noFill/>
              </a:ln>
            </p:spPr>
          </p:pic>
          <p:pic>
            <p:nvPicPr>
              <p:cNvPr id="22" name="Picture 21">
                <a:extLst>
                  <a:ext uri="{FF2B5EF4-FFF2-40B4-BE49-F238E27FC236}">
                    <a16:creationId xmlns:a16="http://schemas.microsoft.com/office/drawing/2014/main" id="{B4FE11A1-F264-4F3B-8FBC-0FDF3C7841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0100" y="2419350"/>
                <a:ext cx="100330" cy="214630"/>
              </a:xfrm>
              <a:prstGeom prst="rect">
                <a:avLst/>
              </a:prstGeom>
              <a:noFill/>
              <a:ln>
                <a:noFill/>
              </a:ln>
            </p:spPr>
          </p:pic>
        </p:grpSp>
      </p:grpSp>
      <p:sp>
        <p:nvSpPr>
          <p:cNvPr id="36" name="Oval 35">
            <a:extLst>
              <a:ext uri="{FF2B5EF4-FFF2-40B4-BE49-F238E27FC236}">
                <a16:creationId xmlns:a16="http://schemas.microsoft.com/office/drawing/2014/main" id="{4517457F-210C-4B29-8F10-A06915CEE1F4}"/>
              </a:ext>
            </a:extLst>
          </p:cNvPr>
          <p:cNvSpPr/>
          <p:nvPr/>
        </p:nvSpPr>
        <p:spPr>
          <a:xfrm>
            <a:off x="1288856" y="3860966"/>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7" name="Oval 36">
            <a:extLst>
              <a:ext uri="{FF2B5EF4-FFF2-40B4-BE49-F238E27FC236}">
                <a16:creationId xmlns:a16="http://schemas.microsoft.com/office/drawing/2014/main" id="{63042239-C26B-43DE-A6A6-904913199414}"/>
              </a:ext>
            </a:extLst>
          </p:cNvPr>
          <p:cNvSpPr/>
          <p:nvPr/>
        </p:nvSpPr>
        <p:spPr>
          <a:xfrm>
            <a:off x="1288855" y="4275407"/>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8" name="Oval 37">
            <a:extLst>
              <a:ext uri="{FF2B5EF4-FFF2-40B4-BE49-F238E27FC236}">
                <a16:creationId xmlns:a16="http://schemas.microsoft.com/office/drawing/2014/main" id="{1BAF51DB-721E-4A51-9515-83E648490E63}"/>
              </a:ext>
            </a:extLst>
          </p:cNvPr>
          <p:cNvSpPr/>
          <p:nvPr/>
        </p:nvSpPr>
        <p:spPr>
          <a:xfrm>
            <a:off x="1288854" y="4658236"/>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9" name="Oval 38">
            <a:extLst>
              <a:ext uri="{FF2B5EF4-FFF2-40B4-BE49-F238E27FC236}">
                <a16:creationId xmlns:a16="http://schemas.microsoft.com/office/drawing/2014/main" id="{F86CED7C-B6AE-494D-9725-A41585533037}"/>
              </a:ext>
            </a:extLst>
          </p:cNvPr>
          <p:cNvSpPr/>
          <p:nvPr/>
        </p:nvSpPr>
        <p:spPr>
          <a:xfrm>
            <a:off x="1288853" y="5039525"/>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0" name="Oval 39">
            <a:extLst>
              <a:ext uri="{FF2B5EF4-FFF2-40B4-BE49-F238E27FC236}">
                <a16:creationId xmlns:a16="http://schemas.microsoft.com/office/drawing/2014/main" id="{C2DA1645-F2A7-4155-8602-4D4E57012126}"/>
              </a:ext>
            </a:extLst>
          </p:cNvPr>
          <p:cNvSpPr/>
          <p:nvPr/>
        </p:nvSpPr>
        <p:spPr>
          <a:xfrm>
            <a:off x="9902384" y="2579033"/>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1" name="Oval 40">
            <a:extLst>
              <a:ext uri="{FF2B5EF4-FFF2-40B4-BE49-F238E27FC236}">
                <a16:creationId xmlns:a16="http://schemas.microsoft.com/office/drawing/2014/main" id="{33A2494D-FE82-45BF-8410-2B43DD954606}"/>
              </a:ext>
            </a:extLst>
          </p:cNvPr>
          <p:cNvSpPr/>
          <p:nvPr/>
        </p:nvSpPr>
        <p:spPr>
          <a:xfrm>
            <a:off x="9932707" y="3101962"/>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2" name="Oval 41">
            <a:extLst>
              <a:ext uri="{FF2B5EF4-FFF2-40B4-BE49-F238E27FC236}">
                <a16:creationId xmlns:a16="http://schemas.microsoft.com/office/drawing/2014/main" id="{5C0A6F0A-432E-417D-B6C5-5CDEB6CF5B53}"/>
              </a:ext>
            </a:extLst>
          </p:cNvPr>
          <p:cNvSpPr/>
          <p:nvPr/>
        </p:nvSpPr>
        <p:spPr>
          <a:xfrm>
            <a:off x="9930623" y="3984529"/>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43" name="Oval 42">
            <a:extLst>
              <a:ext uri="{FF2B5EF4-FFF2-40B4-BE49-F238E27FC236}">
                <a16:creationId xmlns:a16="http://schemas.microsoft.com/office/drawing/2014/main" id="{2DA74A17-976B-482B-B3C9-D055CAC03D52}"/>
              </a:ext>
            </a:extLst>
          </p:cNvPr>
          <p:cNvSpPr/>
          <p:nvPr/>
        </p:nvSpPr>
        <p:spPr>
          <a:xfrm>
            <a:off x="9930623" y="4941663"/>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4" name="Oval 43">
            <a:extLst>
              <a:ext uri="{FF2B5EF4-FFF2-40B4-BE49-F238E27FC236}">
                <a16:creationId xmlns:a16="http://schemas.microsoft.com/office/drawing/2014/main" id="{07774455-7240-44BD-9D49-13BDBF1B508E}"/>
              </a:ext>
            </a:extLst>
          </p:cNvPr>
          <p:cNvSpPr/>
          <p:nvPr/>
        </p:nvSpPr>
        <p:spPr>
          <a:xfrm>
            <a:off x="1288853" y="5448086"/>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45" name="Oval 44">
            <a:extLst>
              <a:ext uri="{FF2B5EF4-FFF2-40B4-BE49-F238E27FC236}">
                <a16:creationId xmlns:a16="http://schemas.microsoft.com/office/drawing/2014/main" id="{52211121-13EC-4012-A6AC-926B9AAB99AD}"/>
              </a:ext>
            </a:extLst>
          </p:cNvPr>
          <p:cNvSpPr/>
          <p:nvPr/>
        </p:nvSpPr>
        <p:spPr>
          <a:xfrm>
            <a:off x="9952479" y="5590887"/>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5" name="Slide Number Placeholder 4">
            <a:extLst>
              <a:ext uri="{FF2B5EF4-FFF2-40B4-BE49-F238E27FC236}">
                <a16:creationId xmlns:a16="http://schemas.microsoft.com/office/drawing/2014/main" id="{1631D974-36F8-4C40-98CB-21E67FEE7095}"/>
              </a:ext>
            </a:extLst>
          </p:cNvPr>
          <p:cNvSpPr>
            <a:spLocks noGrp="1"/>
          </p:cNvSpPr>
          <p:nvPr>
            <p:ph type="sldNum" sz="quarter" idx="12"/>
          </p:nvPr>
        </p:nvSpPr>
        <p:spPr/>
        <p:txBody>
          <a:bodyPr/>
          <a:lstStyle/>
          <a:p>
            <a:fld id="{683549D1-6A9E-4216-AD44-F449925BF813}" type="slidenum">
              <a:rPr lang="en-US" smtClean="0"/>
              <a:t>14</a:t>
            </a:fld>
            <a:endParaRPr lang="en-US"/>
          </a:p>
        </p:txBody>
      </p:sp>
    </p:spTree>
    <p:extLst>
      <p:ext uri="{BB962C8B-B14F-4D97-AF65-F5344CB8AC3E}">
        <p14:creationId xmlns:p14="http://schemas.microsoft.com/office/powerpoint/2010/main" val="560844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5C03-7629-4B40-8E35-6ABC82C9AFB3}"/>
              </a:ext>
            </a:extLst>
          </p:cNvPr>
          <p:cNvSpPr>
            <a:spLocks noGrp="1"/>
          </p:cNvSpPr>
          <p:nvPr>
            <p:ph type="title"/>
          </p:nvPr>
        </p:nvSpPr>
        <p:spPr/>
        <p:txBody>
          <a:bodyPr/>
          <a:lstStyle/>
          <a:p>
            <a:r>
              <a:rPr lang="en-US" dirty="0"/>
              <a:t>Motion Control</a:t>
            </a:r>
          </a:p>
        </p:txBody>
      </p:sp>
      <p:pic>
        <p:nvPicPr>
          <p:cNvPr id="17" name="cam">
            <a:hlinkClick r:id="" action="ppaction://media"/>
            <a:extLst>
              <a:ext uri="{FF2B5EF4-FFF2-40B4-BE49-F238E27FC236}">
                <a16:creationId xmlns:a16="http://schemas.microsoft.com/office/drawing/2014/main" id="{4EAA07BD-8111-46E8-84C7-432CCF62F8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8871461" y="1694889"/>
            <a:ext cx="2801937" cy="4351338"/>
          </a:xfrm>
        </p:spPr>
      </p:pic>
      <p:pic>
        <p:nvPicPr>
          <p:cNvPr id="19" name="front">
            <a:hlinkClick r:id="" action="ppaction://media"/>
            <a:extLst>
              <a:ext uri="{FF2B5EF4-FFF2-40B4-BE49-F238E27FC236}">
                <a16:creationId xmlns:a16="http://schemas.microsoft.com/office/drawing/2014/main" id="{910CD64F-7AD1-4E4A-8C7D-01CBE1D9742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18742" y="1694889"/>
            <a:ext cx="2802181" cy="4351339"/>
          </a:xfrm>
          <a:prstGeom prst="rect">
            <a:avLst/>
          </a:prstGeom>
        </p:spPr>
      </p:pic>
      <p:pic>
        <p:nvPicPr>
          <p:cNvPr id="20" name="iso">
            <a:hlinkClick r:id="" action="ppaction://media"/>
            <a:extLst>
              <a:ext uri="{FF2B5EF4-FFF2-40B4-BE49-F238E27FC236}">
                <a16:creationId xmlns:a16="http://schemas.microsoft.com/office/drawing/2014/main" id="{8EFBFE3B-97E8-4030-9C70-117ED309E64F}"/>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692396" y="1690688"/>
            <a:ext cx="2807592" cy="4359740"/>
          </a:xfrm>
          <a:prstGeom prst="rect">
            <a:avLst/>
          </a:prstGeom>
        </p:spPr>
      </p:pic>
      <p:sp>
        <p:nvSpPr>
          <p:cNvPr id="21" name="TextBox 20">
            <a:extLst>
              <a:ext uri="{FF2B5EF4-FFF2-40B4-BE49-F238E27FC236}">
                <a16:creationId xmlns:a16="http://schemas.microsoft.com/office/drawing/2014/main" id="{5E341FA1-EA38-41E2-8EC6-432AA80537F7}"/>
              </a:ext>
            </a:extLst>
          </p:cNvPr>
          <p:cNvSpPr txBox="1"/>
          <p:nvPr/>
        </p:nvSpPr>
        <p:spPr>
          <a:xfrm>
            <a:off x="1154843" y="6046227"/>
            <a:ext cx="1209434" cy="369332"/>
          </a:xfrm>
          <a:prstGeom prst="rect">
            <a:avLst/>
          </a:prstGeom>
          <a:noFill/>
        </p:spPr>
        <p:txBody>
          <a:bodyPr wrap="none" rtlCol="0">
            <a:spAutoFit/>
          </a:bodyPr>
          <a:lstStyle/>
          <a:p>
            <a:r>
              <a:rPr lang="en-US" dirty="0"/>
              <a:t>Beam view</a:t>
            </a:r>
          </a:p>
        </p:txBody>
      </p:sp>
      <p:sp>
        <p:nvSpPr>
          <p:cNvPr id="22" name="TextBox 21">
            <a:extLst>
              <a:ext uri="{FF2B5EF4-FFF2-40B4-BE49-F238E27FC236}">
                <a16:creationId xmlns:a16="http://schemas.microsoft.com/office/drawing/2014/main" id="{90FB106A-3244-4A10-8BDA-DBEF08FCF9A6}"/>
              </a:ext>
            </a:extLst>
          </p:cNvPr>
          <p:cNvSpPr txBox="1"/>
          <p:nvPr/>
        </p:nvSpPr>
        <p:spPr>
          <a:xfrm>
            <a:off x="9575507" y="6123543"/>
            <a:ext cx="1393843" cy="369332"/>
          </a:xfrm>
          <a:prstGeom prst="rect">
            <a:avLst/>
          </a:prstGeom>
          <a:noFill/>
        </p:spPr>
        <p:txBody>
          <a:bodyPr wrap="none" rtlCol="0">
            <a:spAutoFit/>
          </a:bodyPr>
          <a:lstStyle/>
          <a:p>
            <a:r>
              <a:rPr lang="en-US" dirty="0"/>
              <a:t>Camera view</a:t>
            </a:r>
          </a:p>
        </p:txBody>
      </p:sp>
      <p:sp>
        <p:nvSpPr>
          <p:cNvPr id="4" name="Slide Number Placeholder 3">
            <a:extLst>
              <a:ext uri="{FF2B5EF4-FFF2-40B4-BE49-F238E27FC236}">
                <a16:creationId xmlns:a16="http://schemas.microsoft.com/office/drawing/2014/main" id="{AD293330-C591-424B-B9F2-BBEC11C7CEE2}"/>
              </a:ext>
            </a:extLst>
          </p:cNvPr>
          <p:cNvSpPr>
            <a:spLocks noGrp="1"/>
          </p:cNvSpPr>
          <p:nvPr>
            <p:ph type="sldNum" sz="quarter" idx="12"/>
          </p:nvPr>
        </p:nvSpPr>
        <p:spPr/>
        <p:txBody>
          <a:bodyPr/>
          <a:lstStyle/>
          <a:p>
            <a:fld id="{683549D1-6A9E-4216-AD44-F449925BF813}" type="slidenum">
              <a:rPr lang="en-US" smtClean="0"/>
              <a:t>15</a:t>
            </a:fld>
            <a:endParaRPr lang="en-US"/>
          </a:p>
        </p:txBody>
      </p:sp>
    </p:spTree>
    <p:extLst>
      <p:ext uri="{BB962C8B-B14F-4D97-AF65-F5344CB8AC3E}">
        <p14:creationId xmlns:p14="http://schemas.microsoft.com/office/powerpoint/2010/main" val="211693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7" fill="hold"/>
                                        <p:tgtEl>
                                          <p:spTgt spid="17"/>
                                        </p:tgtEl>
                                      </p:cBhvr>
                                    </p:cmd>
                                  </p:childTnLst>
                                </p:cTn>
                              </p:par>
                            </p:childTnLst>
                          </p:cTn>
                        </p:par>
                        <p:par>
                          <p:cTn id="7" fill="hold">
                            <p:stCondLst>
                              <p:cond delay="16667"/>
                            </p:stCondLst>
                            <p:childTnLst>
                              <p:par>
                                <p:cTn id="8" presetID="1" presetClass="mediacall" presetSubtype="0" fill="hold" nodeType="afterEffect">
                                  <p:stCondLst>
                                    <p:cond delay="0"/>
                                  </p:stCondLst>
                                  <p:childTnLst>
                                    <p:cmd type="call" cmd="playFrom(0.0)">
                                      <p:cBhvr>
                                        <p:cTn id="9" dur="16667" fill="hold"/>
                                        <p:tgtEl>
                                          <p:spTgt spid="20"/>
                                        </p:tgtEl>
                                      </p:cBhvr>
                                    </p:cmd>
                                  </p:childTnLst>
                                </p:cTn>
                              </p:par>
                            </p:childTnLst>
                          </p:cTn>
                        </p:par>
                        <p:par>
                          <p:cTn id="10" fill="hold">
                            <p:stCondLst>
                              <p:cond delay="33334"/>
                            </p:stCondLst>
                            <p:childTnLst>
                              <p:par>
                                <p:cTn id="11" presetID="1" presetClass="mediacall" presetSubtype="0" fill="hold" nodeType="afterEffect">
                                  <p:stCondLst>
                                    <p:cond delay="0"/>
                                  </p:stCondLst>
                                  <p:childTnLst>
                                    <p:cmd type="call" cmd="playFrom(0.0)">
                                      <p:cBhvr>
                                        <p:cTn id="12" dur="166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7"/>
                </p:tgtEl>
              </p:cMediaNode>
            </p:vide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7"/>
                                        </p:tgtEl>
                                      </p:cBhvr>
                                    </p:cmd>
                                  </p:childTnLst>
                                </p:cTn>
                              </p:par>
                            </p:childTnLst>
                          </p:cTn>
                        </p:par>
                      </p:childTnLst>
                    </p:cTn>
                  </p:par>
                </p:childTnLst>
              </p:cTn>
              <p:nextCondLst>
                <p:cond evt="onClick" delay="0">
                  <p:tgtEl>
                    <p:spTgt spid="17"/>
                  </p:tgtEl>
                </p:cond>
              </p:nextCondLst>
            </p:seq>
            <p:video>
              <p:cMediaNode vol="80000">
                <p:cTn id="19" repeatCount="indefinite" fill="hold" display="0">
                  <p:stCondLst>
                    <p:cond delay="indefinite"/>
                  </p:stCondLst>
                </p:cTn>
                <p:tgtEl>
                  <p:spTgt spid="20"/>
                </p:tgtEl>
              </p:cMediaNode>
            </p:vide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0"/>
                                        </p:tgtEl>
                                      </p:cBhvr>
                                    </p:cmd>
                                  </p:childTnLst>
                                </p:cTn>
                              </p:par>
                            </p:childTnLst>
                          </p:cTn>
                        </p:par>
                      </p:childTnLst>
                    </p:cTn>
                  </p:par>
                </p:childTnLst>
              </p:cTn>
              <p:nextCondLst>
                <p:cond evt="onClick" delay="0">
                  <p:tgtEl>
                    <p:spTgt spid="20"/>
                  </p:tgtEl>
                </p:cond>
              </p:nextCondLst>
            </p:seq>
            <p:video>
              <p:cMediaNode vol="80000">
                <p:cTn id="25" repeatCount="indefinite" fill="hold" display="0">
                  <p:stCondLst>
                    <p:cond delay="indefinite"/>
                  </p:stCondLst>
                </p:cTn>
                <p:tgtEl>
                  <p:spTgt spid="19"/>
                </p:tgtEl>
              </p:cMediaNode>
            </p:video>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EDB3-2E2C-4950-A89D-7E0B73B09246}"/>
              </a:ext>
            </a:extLst>
          </p:cNvPr>
          <p:cNvSpPr>
            <a:spLocks noGrp="1"/>
          </p:cNvSpPr>
          <p:nvPr>
            <p:ph type="title"/>
          </p:nvPr>
        </p:nvSpPr>
        <p:spPr/>
        <p:txBody>
          <a:bodyPr/>
          <a:lstStyle/>
          <a:p>
            <a:r>
              <a:rPr lang="en-US" dirty="0"/>
              <a:t>Schedule</a:t>
            </a:r>
          </a:p>
        </p:txBody>
      </p:sp>
      <p:pic>
        <p:nvPicPr>
          <p:cNvPr id="4" name="Picture 3">
            <a:extLst>
              <a:ext uri="{FF2B5EF4-FFF2-40B4-BE49-F238E27FC236}">
                <a16:creationId xmlns:a16="http://schemas.microsoft.com/office/drawing/2014/main" id="{B1B9D185-057F-445E-8FF5-930760EE3EB7}"/>
              </a:ext>
            </a:extLst>
          </p:cNvPr>
          <p:cNvPicPr/>
          <p:nvPr/>
        </p:nvPicPr>
        <p:blipFill>
          <a:blip r:embed="rId2"/>
          <a:stretch>
            <a:fillRect/>
          </a:stretch>
        </p:blipFill>
        <p:spPr>
          <a:xfrm>
            <a:off x="2566622" y="1474922"/>
            <a:ext cx="6984776" cy="4752528"/>
          </a:xfrm>
          <a:prstGeom prst="rect">
            <a:avLst/>
          </a:prstGeom>
        </p:spPr>
      </p:pic>
      <p:sp>
        <p:nvSpPr>
          <p:cNvPr id="5" name="Slide Number Placeholder 4">
            <a:extLst>
              <a:ext uri="{FF2B5EF4-FFF2-40B4-BE49-F238E27FC236}">
                <a16:creationId xmlns:a16="http://schemas.microsoft.com/office/drawing/2014/main" id="{07E2FFC1-272B-4E0B-9DF6-90A7AF705813}"/>
              </a:ext>
            </a:extLst>
          </p:cNvPr>
          <p:cNvSpPr>
            <a:spLocks noGrp="1"/>
          </p:cNvSpPr>
          <p:nvPr>
            <p:ph type="sldNum" sz="quarter" idx="12"/>
          </p:nvPr>
        </p:nvSpPr>
        <p:spPr/>
        <p:txBody>
          <a:bodyPr/>
          <a:lstStyle/>
          <a:p>
            <a:fld id="{683549D1-6A9E-4216-AD44-F449925BF813}" type="slidenum">
              <a:rPr lang="en-US" smtClean="0"/>
              <a:t>16</a:t>
            </a:fld>
            <a:endParaRPr lang="en-US"/>
          </a:p>
        </p:txBody>
      </p:sp>
    </p:spTree>
    <p:extLst>
      <p:ext uri="{BB962C8B-B14F-4D97-AF65-F5344CB8AC3E}">
        <p14:creationId xmlns:p14="http://schemas.microsoft.com/office/powerpoint/2010/main" val="1746263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B70A6-5E35-4E81-8B37-C51DA400F6BC}"/>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C11E3260-6BB8-4269-A5B9-868F8C6D5DA3}"/>
              </a:ext>
            </a:extLst>
          </p:cNvPr>
          <p:cNvSpPr>
            <a:spLocks noGrp="1"/>
          </p:cNvSpPr>
          <p:nvPr>
            <p:ph type="subTitle" idx="1"/>
          </p:nvPr>
        </p:nvSpPr>
        <p:spPr/>
        <p:txBody>
          <a:bodyPr/>
          <a:lstStyle/>
          <a:p>
            <a:r>
              <a:rPr lang="en-US" dirty="0"/>
              <a:t>Thanks for listening!</a:t>
            </a:r>
          </a:p>
        </p:txBody>
      </p:sp>
    </p:spTree>
    <p:extLst>
      <p:ext uri="{BB962C8B-B14F-4D97-AF65-F5344CB8AC3E}">
        <p14:creationId xmlns:p14="http://schemas.microsoft.com/office/powerpoint/2010/main" val="157105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2C18-D978-4D08-8D6D-5034ECD4C609}"/>
              </a:ext>
            </a:extLst>
          </p:cNvPr>
          <p:cNvSpPr>
            <a:spLocks noGrp="1"/>
          </p:cNvSpPr>
          <p:nvPr>
            <p:ph type="ctrTitle"/>
          </p:nvPr>
        </p:nvSpPr>
        <p:spPr/>
        <p:txBody>
          <a:bodyPr/>
          <a:lstStyle/>
          <a:p>
            <a:r>
              <a:rPr lang="en-US" dirty="0"/>
              <a:t>Danger: Backup Slides Below</a:t>
            </a:r>
          </a:p>
        </p:txBody>
      </p:sp>
      <p:sp>
        <p:nvSpPr>
          <p:cNvPr id="4" name="Subtitle 3">
            <a:extLst>
              <a:ext uri="{FF2B5EF4-FFF2-40B4-BE49-F238E27FC236}">
                <a16:creationId xmlns:a16="http://schemas.microsoft.com/office/drawing/2014/main" id="{4A027CA8-F913-47C1-8502-44D696BA44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092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33867"/>
            <a:ext cx="7772400" cy="1470025"/>
          </a:xfrm>
        </p:spPr>
        <p:txBody>
          <a:bodyPr>
            <a:noAutofit/>
          </a:bodyPr>
          <a:lstStyle/>
          <a:p>
            <a:pPr algn="l"/>
            <a:r>
              <a:rPr lang="en-GB" sz="3000" b="1" dirty="0"/>
              <a:t>ESS Tuning Dump Imaging System</a:t>
            </a:r>
            <a:br>
              <a:rPr lang="en-GB" sz="3000" b="1" dirty="0"/>
            </a:br>
            <a:r>
              <a:rPr lang="en-GB" sz="2400" b="1" dirty="0"/>
              <a:t>Input to the Vacuum Vessel CDR</a:t>
            </a:r>
            <a:endParaRPr lang="en-US" sz="2400" b="1" dirty="0"/>
          </a:p>
        </p:txBody>
      </p:sp>
      <p:sp>
        <p:nvSpPr>
          <p:cNvPr id="3" name="Subtitle 2"/>
          <p:cNvSpPr>
            <a:spLocks noGrp="1"/>
          </p:cNvSpPr>
          <p:nvPr>
            <p:ph type="subTitle" idx="1"/>
          </p:nvPr>
        </p:nvSpPr>
        <p:spPr>
          <a:xfrm>
            <a:off x="1524001" y="3112523"/>
            <a:ext cx="8619066" cy="467691"/>
          </a:xfrm>
        </p:spPr>
        <p:txBody>
          <a:bodyPr>
            <a:noAutofit/>
          </a:bodyPr>
          <a:lstStyle/>
          <a:p>
            <a:r>
              <a:rPr lang="en-US" sz="1800" b="1" dirty="0"/>
              <a:t>Prof. Erik Adli</a:t>
            </a:r>
          </a:p>
          <a:p>
            <a:r>
              <a:rPr lang="en-US" sz="1800" b="1" dirty="0"/>
              <a:t>Department of Physics, University of Oslo, Norway</a:t>
            </a:r>
          </a:p>
          <a:p>
            <a:endParaRPr lang="en-US" dirty="0"/>
          </a:p>
          <a:p>
            <a:endParaRPr lang="en-US" dirty="0"/>
          </a:p>
          <a:p>
            <a:r>
              <a:rPr lang="en-US" dirty="0"/>
              <a:t>Cockcroft Institute, November 6, 2018</a:t>
            </a:r>
          </a:p>
          <a:p>
            <a:endParaRPr lang="en-US" dirty="0"/>
          </a:p>
        </p:txBody>
      </p:sp>
      <p:sp>
        <p:nvSpPr>
          <p:cNvPr id="7" name="TextBox 6"/>
          <p:cNvSpPr txBox="1"/>
          <p:nvPr/>
        </p:nvSpPr>
        <p:spPr>
          <a:xfrm>
            <a:off x="4186552" y="665505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1574800" y="5429624"/>
            <a:ext cx="1428377" cy="1428377"/>
          </a:xfrm>
          <a:prstGeom prst="rect">
            <a:avLst/>
          </a:prstGeom>
        </p:spPr>
      </p:pic>
      <p:pic>
        <p:nvPicPr>
          <p:cNvPr id="9" name="Picture 8"/>
          <p:cNvPicPr>
            <a:picLocks noChangeAspect="1"/>
          </p:cNvPicPr>
          <p:nvPr/>
        </p:nvPicPr>
        <p:blipFill>
          <a:blip r:embed="rId4"/>
          <a:stretch>
            <a:fillRect/>
          </a:stretch>
        </p:blipFill>
        <p:spPr>
          <a:xfrm>
            <a:off x="9248589" y="5467502"/>
            <a:ext cx="1434353" cy="1409623"/>
          </a:xfrm>
          <a:prstGeom prst="rect">
            <a:avLst/>
          </a:prstGeom>
        </p:spPr>
      </p:pic>
    </p:spTree>
    <p:extLst>
      <p:ext uri="{BB962C8B-B14F-4D97-AF65-F5344CB8AC3E}">
        <p14:creationId xmlns:p14="http://schemas.microsoft.com/office/powerpoint/2010/main" val="265968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0A64-8F1D-49E2-AD9A-C3E9710484A4}"/>
              </a:ext>
            </a:extLst>
          </p:cNvPr>
          <p:cNvSpPr>
            <a:spLocks noGrp="1"/>
          </p:cNvSpPr>
          <p:nvPr>
            <p:ph type="title"/>
          </p:nvPr>
        </p:nvSpPr>
        <p:spPr/>
        <p:txBody>
          <a:bodyPr/>
          <a:lstStyle/>
          <a:p>
            <a:r>
              <a:rPr lang="en-US" dirty="0"/>
              <a:t>System Overview</a:t>
            </a:r>
          </a:p>
        </p:txBody>
      </p:sp>
      <p:sp>
        <p:nvSpPr>
          <p:cNvPr id="3" name="Content Placeholder 2">
            <a:extLst>
              <a:ext uri="{FF2B5EF4-FFF2-40B4-BE49-F238E27FC236}">
                <a16:creationId xmlns:a16="http://schemas.microsoft.com/office/drawing/2014/main" id="{F1E3D4C7-B295-4472-847D-CEE12236F5F1}"/>
              </a:ext>
            </a:extLst>
          </p:cNvPr>
          <p:cNvSpPr>
            <a:spLocks noGrp="1"/>
          </p:cNvSpPr>
          <p:nvPr>
            <p:ph idx="1"/>
          </p:nvPr>
        </p:nvSpPr>
        <p:spPr>
          <a:xfrm>
            <a:off x="838200" y="1825625"/>
            <a:ext cx="6355702" cy="4351338"/>
          </a:xfrm>
        </p:spPr>
        <p:txBody>
          <a:bodyPr/>
          <a:lstStyle/>
          <a:p>
            <a:r>
              <a:rPr lang="en-US" dirty="0"/>
              <a:t>Purpose: Image the beam just before the tuning dump</a:t>
            </a:r>
          </a:p>
          <a:p>
            <a:endParaRPr lang="en-US" dirty="0"/>
          </a:p>
          <a:p>
            <a:pPr marL="457200" lvl="1" indent="0">
              <a:buNone/>
            </a:pPr>
            <a:r>
              <a:rPr lang="en-US" dirty="0"/>
              <a:t>Beam input pipe</a:t>
            </a:r>
          </a:p>
          <a:p>
            <a:pPr marL="457200" lvl="1" indent="0">
              <a:buNone/>
            </a:pPr>
            <a:r>
              <a:rPr lang="en-US" dirty="0"/>
              <a:t>Beam output pipe</a:t>
            </a:r>
          </a:p>
          <a:p>
            <a:pPr marL="457200" lvl="1" indent="0">
              <a:buNone/>
            </a:pPr>
            <a:r>
              <a:rPr lang="en-US" dirty="0"/>
              <a:t>View pipe</a:t>
            </a:r>
          </a:p>
          <a:p>
            <a:pPr marL="457200" lvl="1" indent="0">
              <a:buNone/>
            </a:pPr>
            <a:r>
              <a:rPr lang="en-US" dirty="0"/>
              <a:t>Linear actuator (moves scintillating screens)</a:t>
            </a:r>
          </a:p>
          <a:p>
            <a:pPr marL="0" indent="0">
              <a:buNone/>
            </a:pPr>
            <a:endParaRPr lang="en-US" dirty="0"/>
          </a:p>
        </p:txBody>
      </p:sp>
      <p:pic>
        <p:nvPicPr>
          <p:cNvPr id="7" name="Picture 6">
            <a:extLst>
              <a:ext uri="{FF2B5EF4-FFF2-40B4-BE49-F238E27FC236}">
                <a16:creationId xmlns:a16="http://schemas.microsoft.com/office/drawing/2014/main" id="{7F0884D5-CCE3-419E-A21D-42CCB62E1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178" y="201837"/>
            <a:ext cx="3573265" cy="6454326"/>
          </a:xfrm>
          <a:prstGeom prst="rect">
            <a:avLst/>
          </a:prstGeom>
        </p:spPr>
      </p:pic>
      <p:sp>
        <p:nvSpPr>
          <p:cNvPr id="9" name="Oval 8">
            <a:extLst>
              <a:ext uri="{FF2B5EF4-FFF2-40B4-BE49-F238E27FC236}">
                <a16:creationId xmlns:a16="http://schemas.microsoft.com/office/drawing/2014/main" id="{605B18A4-F3F3-4DD7-B582-59F80593904A}"/>
              </a:ext>
            </a:extLst>
          </p:cNvPr>
          <p:cNvSpPr/>
          <p:nvPr/>
        </p:nvSpPr>
        <p:spPr>
          <a:xfrm>
            <a:off x="11264180" y="4109108"/>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3A505B29-4348-4E88-9F6A-34BF93DA4F01}"/>
              </a:ext>
            </a:extLst>
          </p:cNvPr>
          <p:cNvSpPr/>
          <p:nvPr/>
        </p:nvSpPr>
        <p:spPr>
          <a:xfrm>
            <a:off x="10148024" y="1604202"/>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2" name="Oval 11">
            <a:extLst>
              <a:ext uri="{FF2B5EF4-FFF2-40B4-BE49-F238E27FC236}">
                <a16:creationId xmlns:a16="http://schemas.microsoft.com/office/drawing/2014/main" id="{8E72A422-E40D-4D7F-B94D-E20A462E692C}"/>
              </a:ext>
            </a:extLst>
          </p:cNvPr>
          <p:cNvSpPr/>
          <p:nvPr/>
        </p:nvSpPr>
        <p:spPr>
          <a:xfrm>
            <a:off x="9673995" y="4831007"/>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Oval 12">
            <a:extLst>
              <a:ext uri="{FF2B5EF4-FFF2-40B4-BE49-F238E27FC236}">
                <a16:creationId xmlns:a16="http://schemas.microsoft.com/office/drawing/2014/main" id="{D9A39169-FAAF-4111-A689-062B29AE9187}"/>
              </a:ext>
            </a:extLst>
          </p:cNvPr>
          <p:cNvSpPr/>
          <p:nvPr/>
        </p:nvSpPr>
        <p:spPr>
          <a:xfrm>
            <a:off x="8132054" y="4124719"/>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3D222FE3-5354-4EC6-9217-C1DDDD16E959}"/>
              </a:ext>
            </a:extLst>
          </p:cNvPr>
          <p:cNvSpPr/>
          <p:nvPr/>
        </p:nvSpPr>
        <p:spPr>
          <a:xfrm>
            <a:off x="1022521" y="3204024"/>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Oval 14">
            <a:extLst>
              <a:ext uri="{FF2B5EF4-FFF2-40B4-BE49-F238E27FC236}">
                <a16:creationId xmlns:a16="http://schemas.microsoft.com/office/drawing/2014/main" id="{976BD019-BD19-4229-96E8-071D22699B2C}"/>
              </a:ext>
            </a:extLst>
          </p:cNvPr>
          <p:cNvSpPr/>
          <p:nvPr/>
        </p:nvSpPr>
        <p:spPr>
          <a:xfrm>
            <a:off x="1022520" y="3618465"/>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F804D4AD-B970-4E05-9559-50BFF2BC8BF1}"/>
              </a:ext>
            </a:extLst>
          </p:cNvPr>
          <p:cNvSpPr/>
          <p:nvPr/>
        </p:nvSpPr>
        <p:spPr>
          <a:xfrm>
            <a:off x="1022519" y="4001294"/>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7" name="Oval 16">
            <a:extLst>
              <a:ext uri="{FF2B5EF4-FFF2-40B4-BE49-F238E27FC236}">
                <a16:creationId xmlns:a16="http://schemas.microsoft.com/office/drawing/2014/main" id="{E90E6D37-C058-4283-B53E-301358D2BEBB}"/>
              </a:ext>
            </a:extLst>
          </p:cNvPr>
          <p:cNvSpPr/>
          <p:nvPr/>
        </p:nvSpPr>
        <p:spPr>
          <a:xfrm>
            <a:off x="1022518" y="4382583"/>
            <a:ext cx="323879" cy="30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5" name="Slide Number Placeholder 4">
            <a:extLst>
              <a:ext uri="{FF2B5EF4-FFF2-40B4-BE49-F238E27FC236}">
                <a16:creationId xmlns:a16="http://schemas.microsoft.com/office/drawing/2014/main" id="{DB664D95-6FFB-4CB3-8114-ADC59745CAE1}"/>
              </a:ext>
            </a:extLst>
          </p:cNvPr>
          <p:cNvSpPr>
            <a:spLocks noGrp="1"/>
          </p:cNvSpPr>
          <p:nvPr>
            <p:ph type="sldNum" sz="quarter" idx="12"/>
          </p:nvPr>
        </p:nvSpPr>
        <p:spPr/>
        <p:txBody>
          <a:bodyPr/>
          <a:lstStyle/>
          <a:p>
            <a:fld id="{683549D1-6A9E-4216-AD44-F449925BF813}" type="slidenum">
              <a:rPr lang="en-US" smtClean="0"/>
              <a:t>2</a:t>
            </a:fld>
            <a:endParaRPr lang="en-US"/>
          </a:p>
        </p:txBody>
      </p:sp>
    </p:spTree>
    <p:extLst>
      <p:ext uri="{BB962C8B-B14F-4D97-AF65-F5344CB8AC3E}">
        <p14:creationId xmlns:p14="http://schemas.microsoft.com/office/powerpoint/2010/main" val="99057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934"/>
            <a:ext cx="8229600" cy="1143000"/>
          </a:xfrm>
        </p:spPr>
        <p:txBody>
          <a:bodyPr>
            <a:normAutofit fontScale="90000"/>
          </a:bodyPr>
          <a:lstStyle/>
          <a:p>
            <a:r>
              <a:rPr lang="en-US" dirty="0"/>
              <a:t>Some overall requirements of Im. Sys.</a:t>
            </a:r>
          </a:p>
        </p:txBody>
      </p:sp>
      <p:sp>
        <p:nvSpPr>
          <p:cNvPr id="3" name="Content Placeholder 2"/>
          <p:cNvSpPr>
            <a:spLocks noGrp="1"/>
          </p:cNvSpPr>
          <p:nvPr>
            <p:ph idx="1"/>
          </p:nvPr>
        </p:nvSpPr>
        <p:spPr>
          <a:xfrm>
            <a:off x="1524000" y="939800"/>
            <a:ext cx="8229600" cy="4525963"/>
          </a:xfrm>
        </p:spPr>
        <p:txBody>
          <a:bodyPr>
            <a:normAutofit/>
          </a:bodyPr>
          <a:lstStyle/>
          <a:p>
            <a:pPr>
              <a:spcBef>
                <a:spcPts val="0"/>
              </a:spcBef>
            </a:pPr>
            <a:r>
              <a:rPr lang="en-US" sz="2000" dirty="0"/>
              <a:t>For the tuning dump, the overall limit is the 12kW. </a:t>
            </a:r>
          </a:p>
          <a:p>
            <a:pPr>
              <a:spcBef>
                <a:spcPts val="0"/>
              </a:spcBef>
            </a:pPr>
            <a:r>
              <a:rPr lang="en-US" sz="2000" dirty="0"/>
              <a:t>Full pulse are allowed a low frequency to stay below the 12kW limit overall (around 1 pulse/30 sec). </a:t>
            </a:r>
          </a:p>
          <a:p>
            <a:pPr>
              <a:spcBef>
                <a:spcPts val="0"/>
              </a:spcBef>
            </a:pPr>
            <a:r>
              <a:rPr lang="en-US" sz="2000" dirty="0"/>
              <a:t>If we send one full pulse we will be quite sure that the transversal optics is accurate so the beam size will be close to the nominal design. </a:t>
            </a:r>
          </a:p>
          <a:p>
            <a:pPr>
              <a:spcBef>
                <a:spcPts val="0"/>
              </a:spcBef>
            </a:pPr>
            <a:r>
              <a:rPr lang="en-US" sz="2000" dirty="0"/>
              <a:t>Although the nominal beam size is not larger than 1x1 mm</a:t>
            </a:r>
            <a:r>
              <a:rPr lang="en-US" sz="2000" baseline="30000" dirty="0"/>
              <a:t>2</a:t>
            </a:r>
            <a:r>
              <a:rPr lang="en-US" sz="2000" dirty="0"/>
              <a:t> at the dump, during beam tune up, the </a:t>
            </a:r>
            <a:r>
              <a:rPr lang="en-US" sz="2000" b="1" dirty="0"/>
              <a:t>dump line optics allows for very large beam sizes </a:t>
            </a:r>
            <a:r>
              <a:rPr lang="en-US" sz="2000" dirty="0"/>
              <a:t>at the dump and at the imaging systems.</a:t>
            </a:r>
          </a:p>
        </p:txBody>
      </p:sp>
      <p:pic>
        <p:nvPicPr>
          <p:cNvPr id="5" name="Picture 4"/>
          <p:cNvPicPr>
            <a:picLocks noChangeAspect="1"/>
          </p:cNvPicPr>
          <p:nvPr/>
        </p:nvPicPr>
        <p:blipFill>
          <a:blip r:embed="rId2"/>
          <a:stretch>
            <a:fillRect/>
          </a:stretch>
        </p:blipFill>
        <p:spPr>
          <a:xfrm>
            <a:off x="1646862" y="3538638"/>
            <a:ext cx="4634975" cy="2271935"/>
          </a:xfrm>
          <a:prstGeom prst="rect">
            <a:avLst/>
          </a:prstGeom>
        </p:spPr>
      </p:pic>
      <p:sp>
        <p:nvSpPr>
          <p:cNvPr id="7" name="TextBox 6"/>
          <p:cNvSpPr txBox="1"/>
          <p:nvPr/>
        </p:nvSpPr>
        <p:spPr>
          <a:xfrm>
            <a:off x="6404698" y="4452075"/>
            <a:ext cx="4131733" cy="1200329"/>
          </a:xfrm>
          <a:prstGeom prst="rect">
            <a:avLst/>
          </a:prstGeom>
          <a:noFill/>
        </p:spPr>
        <p:txBody>
          <a:bodyPr wrap="square" rtlCol="0">
            <a:spAutoFit/>
          </a:bodyPr>
          <a:lstStyle/>
          <a:p>
            <a:r>
              <a:rPr lang="en-US" dirty="0"/>
              <a:t>Imaging systems, including optical system and screen </a:t>
            </a:r>
            <a:r>
              <a:rPr lang="en-US" b="1" dirty="0"/>
              <a:t>designed to maximalize FOV </a:t>
            </a:r>
            <a:r>
              <a:rPr lang="en-US" dirty="0"/>
              <a:t>in the beam plane, </a:t>
            </a:r>
            <a:r>
              <a:rPr lang="en-US" b="1" dirty="0"/>
              <a:t>while at the same providing a resolution of sub. 1 mm.</a:t>
            </a:r>
          </a:p>
        </p:txBody>
      </p:sp>
      <p:sp>
        <p:nvSpPr>
          <p:cNvPr id="8" name="TextBox 7"/>
          <p:cNvSpPr txBox="1"/>
          <p:nvPr/>
        </p:nvSpPr>
        <p:spPr>
          <a:xfrm>
            <a:off x="1524001" y="5903894"/>
            <a:ext cx="4397807" cy="954107"/>
          </a:xfrm>
          <a:prstGeom prst="rect">
            <a:avLst/>
          </a:prstGeom>
          <a:noFill/>
        </p:spPr>
        <p:txBody>
          <a:bodyPr wrap="none" rtlCol="0">
            <a:spAutoFit/>
          </a:bodyPr>
          <a:lstStyle/>
          <a:p>
            <a:r>
              <a:rPr lang="is-IS" sz="1400" b="1"/>
              <a:t>ESS-0191105 </a:t>
            </a:r>
          </a:p>
          <a:p>
            <a:r>
              <a:rPr lang="en-US" sz="1400"/>
              <a:t>Beam Size Range on the Dump During Transverse Tuning </a:t>
            </a:r>
          </a:p>
          <a:p>
            <a:endParaRPr lang="is-IS" sz="1400" b="1"/>
          </a:p>
          <a:p>
            <a:endParaRPr lang="en-US" sz="1400" b="1" dirty="0"/>
          </a:p>
        </p:txBody>
      </p:sp>
      <p:pic>
        <p:nvPicPr>
          <p:cNvPr id="9" name="Picture 8"/>
          <p:cNvPicPr>
            <a:picLocks noChangeAspect="1"/>
          </p:cNvPicPr>
          <p:nvPr/>
        </p:nvPicPr>
        <p:blipFill>
          <a:blip r:embed="rId3"/>
          <a:stretch>
            <a:fillRect/>
          </a:stretch>
        </p:blipFill>
        <p:spPr>
          <a:xfrm>
            <a:off x="6919074" y="3202780"/>
            <a:ext cx="2197288" cy="1199746"/>
          </a:xfrm>
          <a:prstGeom prst="rect">
            <a:avLst/>
          </a:prstGeom>
        </p:spPr>
      </p:pic>
      <p:sp>
        <p:nvSpPr>
          <p:cNvPr id="4" name="Right Brace 3"/>
          <p:cNvSpPr/>
          <p:nvPr/>
        </p:nvSpPr>
        <p:spPr>
          <a:xfrm>
            <a:off x="9116363" y="3614739"/>
            <a:ext cx="108601" cy="48577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9367839" y="3614738"/>
            <a:ext cx="957313" cy="369332"/>
          </a:xfrm>
          <a:prstGeom prst="rect">
            <a:avLst/>
          </a:prstGeom>
          <a:noFill/>
        </p:spPr>
        <p:txBody>
          <a:bodyPr wrap="none" rtlCol="0">
            <a:spAutoFit/>
          </a:bodyPr>
          <a:lstStyle/>
          <a:p>
            <a:r>
              <a:rPr lang="en-US"/>
              <a:t>250 mm</a:t>
            </a:r>
          </a:p>
        </p:txBody>
      </p:sp>
      <p:sp>
        <p:nvSpPr>
          <p:cNvPr id="10" name="TextBox 9"/>
          <p:cNvSpPr txBox="1"/>
          <p:nvPr/>
        </p:nvSpPr>
        <p:spPr>
          <a:xfrm>
            <a:off x="6404698" y="5618382"/>
            <a:ext cx="3806103" cy="1200329"/>
          </a:xfrm>
          <a:prstGeom prst="rect">
            <a:avLst/>
          </a:prstGeom>
          <a:noFill/>
          <a:ln>
            <a:solidFill>
              <a:schemeClr val="accent1"/>
            </a:solidFill>
          </a:ln>
        </p:spPr>
        <p:txBody>
          <a:bodyPr wrap="square" rtlCol="0">
            <a:spAutoFit/>
          </a:bodyPr>
          <a:lstStyle/>
          <a:p>
            <a:r>
              <a:rPr lang="en-US" b="1"/>
              <a:t>Key challenges for system related to:</a:t>
            </a:r>
          </a:p>
          <a:p>
            <a:pPr marL="285750" indent="-285750">
              <a:buFont typeface="Arial" charset="0"/>
              <a:buChar char="•"/>
            </a:pPr>
            <a:r>
              <a:rPr lang="en-US"/>
              <a:t>large screens, long travel</a:t>
            </a:r>
          </a:p>
          <a:p>
            <a:pPr marL="285750" indent="-285750">
              <a:buFont typeface="Arial" charset="0"/>
              <a:buChar char="•"/>
            </a:pPr>
            <a:r>
              <a:rPr lang="en-US"/>
              <a:t>large FOV</a:t>
            </a:r>
          </a:p>
          <a:p>
            <a:pPr marL="285750" indent="-285750">
              <a:buFont typeface="Arial" charset="0"/>
              <a:buChar char="•"/>
            </a:pPr>
            <a:r>
              <a:rPr lang="en-US"/>
              <a:t>radiation environment</a:t>
            </a:r>
          </a:p>
        </p:txBody>
      </p:sp>
      <p:sp>
        <p:nvSpPr>
          <p:cNvPr id="12" name="Slide Number Placeholder 11">
            <a:extLst>
              <a:ext uri="{FF2B5EF4-FFF2-40B4-BE49-F238E27FC236}">
                <a16:creationId xmlns:a16="http://schemas.microsoft.com/office/drawing/2014/main" id="{17F1D334-E52E-44B4-BE3F-7AB12D21C558}"/>
              </a:ext>
            </a:extLst>
          </p:cNvPr>
          <p:cNvSpPr>
            <a:spLocks noGrp="1"/>
          </p:cNvSpPr>
          <p:nvPr>
            <p:ph type="sldNum" sz="quarter" idx="12"/>
          </p:nvPr>
        </p:nvSpPr>
        <p:spPr/>
        <p:txBody>
          <a:bodyPr/>
          <a:lstStyle/>
          <a:p>
            <a:fld id="{683549D1-6A9E-4216-AD44-F449925BF813}" type="slidenum">
              <a:rPr lang="en-US" smtClean="0"/>
              <a:t>20</a:t>
            </a:fld>
            <a:endParaRPr lang="en-US"/>
          </a:p>
        </p:txBody>
      </p:sp>
    </p:spTree>
    <p:extLst>
      <p:ext uri="{BB962C8B-B14F-4D97-AF65-F5344CB8AC3E}">
        <p14:creationId xmlns:p14="http://schemas.microsoft.com/office/powerpoint/2010/main" val="29530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934"/>
            <a:ext cx="8229600" cy="1143000"/>
          </a:xfrm>
        </p:spPr>
        <p:txBody>
          <a:bodyPr>
            <a:normAutofit/>
          </a:bodyPr>
          <a:lstStyle/>
          <a:p>
            <a:r>
              <a:rPr lang="en-US" dirty="0"/>
              <a:t>Two imaging systems </a:t>
            </a:r>
          </a:p>
        </p:txBody>
      </p:sp>
      <p:pic>
        <p:nvPicPr>
          <p:cNvPr id="8" name="Picture 7"/>
          <p:cNvPicPr>
            <a:picLocks noChangeAspect="1"/>
          </p:cNvPicPr>
          <p:nvPr/>
        </p:nvPicPr>
        <p:blipFill>
          <a:blip r:embed="rId2"/>
          <a:stretch>
            <a:fillRect/>
          </a:stretch>
        </p:blipFill>
        <p:spPr>
          <a:xfrm>
            <a:off x="1388533" y="2148597"/>
            <a:ext cx="7845866" cy="4432405"/>
          </a:xfrm>
          <a:prstGeom prst="rect">
            <a:avLst/>
          </a:prstGeom>
        </p:spPr>
      </p:pic>
      <p:sp>
        <p:nvSpPr>
          <p:cNvPr id="9" name="TextBox 8"/>
          <p:cNvSpPr txBox="1"/>
          <p:nvPr/>
        </p:nvSpPr>
        <p:spPr>
          <a:xfrm>
            <a:off x="1549400" y="822573"/>
            <a:ext cx="8661400" cy="1477328"/>
          </a:xfrm>
          <a:prstGeom prst="rect">
            <a:avLst/>
          </a:prstGeom>
          <a:noFill/>
        </p:spPr>
        <p:txBody>
          <a:bodyPr wrap="square" rtlCol="0">
            <a:spAutoFit/>
          </a:bodyPr>
          <a:lstStyle/>
          <a:p>
            <a:pPr marL="285750" indent="-285750">
              <a:buFont typeface="Arial" charset="0"/>
              <a:buChar char="•"/>
            </a:pPr>
            <a:r>
              <a:rPr lang="en-US" dirty="0"/>
              <a:t>Two imaging systems are required to measure both spot size and divergence.</a:t>
            </a:r>
          </a:p>
          <a:p>
            <a:pPr marL="285750" indent="-285750">
              <a:buFont typeface="Arial" charset="0"/>
              <a:buChar char="•"/>
            </a:pPr>
            <a:r>
              <a:rPr lang="en-US" dirty="0"/>
              <a:t>A third imaging system was discussed, but will not be installed due to cost.</a:t>
            </a:r>
          </a:p>
          <a:p>
            <a:pPr marL="285750" indent="-285750">
              <a:buFont typeface="Arial" charset="0"/>
              <a:buChar char="•"/>
            </a:pPr>
            <a:r>
              <a:rPr lang="en-US" dirty="0"/>
              <a:t>Each imaging system will be equipped with two screens.  The two screens gives redundancy, or, the possibility to test different materials/coatings (test beam for target coatings).</a:t>
            </a:r>
          </a:p>
        </p:txBody>
      </p:sp>
      <p:pic>
        <p:nvPicPr>
          <p:cNvPr id="10" name="Picture 9"/>
          <p:cNvPicPr>
            <a:picLocks noChangeAspect="1"/>
          </p:cNvPicPr>
          <p:nvPr/>
        </p:nvPicPr>
        <p:blipFill>
          <a:blip r:embed="rId3"/>
          <a:stretch>
            <a:fillRect/>
          </a:stretch>
        </p:blipFill>
        <p:spPr>
          <a:xfrm>
            <a:off x="6671421" y="3928534"/>
            <a:ext cx="3909483" cy="2076735"/>
          </a:xfrm>
          <a:prstGeom prst="rect">
            <a:avLst/>
          </a:prstGeom>
          <a:ln>
            <a:solidFill>
              <a:schemeClr val="accent1"/>
            </a:solidFill>
          </a:ln>
        </p:spPr>
      </p:pic>
      <p:sp>
        <p:nvSpPr>
          <p:cNvPr id="11" name="TextBox 10"/>
          <p:cNvSpPr txBox="1"/>
          <p:nvPr/>
        </p:nvSpPr>
        <p:spPr>
          <a:xfrm>
            <a:off x="7721600" y="2726268"/>
            <a:ext cx="2140714" cy="646331"/>
          </a:xfrm>
          <a:prstGeom prst="rect">
            <a:avLst/>
          </a:prstGeom>
          <a:noFill/>
        </p:spPr>
        <p:txBody>
          <a:bodyPr wrap="none" rtlCol="0">
            <a:spAutoFit/>
          </a:bodyPr>
          <a:lstStyle/>
          <a:p>
            <a:r>
              <a:rPr lang="en-US" dirty="0"/>
              <a:t>(details in talks from </a:t>
            </a:r>
          </a:p>
          <a:p>
            <a:r>
              <a:rPr lang="en-US" dirty="0"/>
              <a:t>Mark and Grey)</a:t>
            </a:r>
          </a:p>
        </p:txBody>
      </p:sp>
      <p:sp>
        <p:nvSpPr>
          <p:cNvPr id="4" name="Slide Number Placeholder 3">
            <a:extLst>
              <a:ext uri="{FF2B5EF4-FFF2-40B4-BE49-F238E27FC236}">
                <a16:creationId xmlns:a16="http://schemas.microsoft.com/office/drawing/2014/main" id="{5CC8B72C-B191-408F-ABBA-821D028FC79B}"/>
              </a:ext>
            </a:extLst>
          </p:cNvPr>
          <p:cNvSpPr>
            <a:spLocks noGrp="1"/>
          </p:cNvSpPr>
          <p:nvPr>
            <p:ph type="sldNum" sz="quarter" idx="12"/>
          </p:nvPr>
        </p:nvSpPr>
        <p:spPr/>
        <p:txBody>
          <a:bodyPr/>
          <a:lstStyle/>
          <a:p>
            <a:fld id="{683549D1-6A9E-4216-AD44-F449925BF813}" type="slidenum">
              <a:rPr lang="en-US" smtClean="0"/>
              <a:t>21</a:t>
            </a:fld>
            <a:endParaRPr lang="en-US"/>
          </a:p>
        </p:txBody>
      </p:sp>
    </p:spTree>
    <p:extLst>
      <p:ext uri="{BB962C8B-B14F-4D97-AF65-F5344CB8AC3E}">
        <p14:creationId xmlns:p14="http://schemas.microsoft.com/office/powerpoint/2010/main" val="121419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856" y="-128154"/>
            <a:ext cx="9130145" cy="1143000"/>
          </a:xfrm>
        </p:spPr>
        <p:txBody>
          <a:bodyPr>
            <a:noAutofit/>
          </a:bodyPr>
          <a:lstStyle/>
          <a:p>
            <a:r>
              <a:rPr lang="en-US" sz="3600" dirty="0"/>
              <a:t>Interfaces imaging system and vacuum vessel</a:t>
            </a:r>
          </a:p>
        </p:txBody>
      </p:sp>
      <p:pic>
        <p:nvPicPr>
          <p:cNvPr id="6" name="Picture 5"/>
          <p:cNvPicPr>
            <a:picLocks noChangeAspect="1"/>
          </p:cNvPicPr>
          <p:nvPr/>
        </p:nvPicPr>
        <p:blipFill>
          <a:blip r:embed="rId3"/>
          <a:stretch>
            <a:fillRect/>
          </a:stretch>
        </p:blipFill>
        <p:spPr>
          <a:xfrm>
            <a:off x="2147455" y="2073500"/>
            <a:ext cx="4833869" cy="2567773"/>
          </a:xfrm>
          <a:prstGeom prst="rect">
            <a:avLst/>
          </a:prstGeom>
          <a:ln>
            <a:solidFill>
              <a:schemeClr val="accent1"/>
            </a:solidFill>
          </a:ln>
        </p:spPr>
      </p:pic>
      <p:pic>
        <p:nvPicPr>
          <p:cNvPr id="7" name="Picture 6"/>
          <p:cNvPicPr>
            <a:picLocks noChangeAspect="1"/>
          </p:cNvPicPr>
          <p:nvPr/>
        </p:nvPicPr>
        <p:blipFill>
          <a:blip r:embed="rId4"/>
          <a:stretch>
            <a:fillRect/>
          </a:stretch>
        </p:blipFill>
        <p:spPr>
          <a:xfrm>
            <a:off x="7301103" y="2073500"/>
            <a:ext cx="2720319" cy="4572641"/>
          </a:xfrm>
          <a:prstGeom prst="rect">
            <a:avLst/>
          </a:prstGeom>
        </p:spPr>
      </p:pic>
      <p:sp>
        <p:nvSpPr>
          <p:cNvPr id="8" name="TextBox 7"/>
          <p:cNvSpPr txBox="1"/>
          <p:nvPr/>
        </p:nvSpPr>
        <p:spPr>
          <a:xfrm>
            <a:off x="1676401" y="4641273"/>
            <a:ext cx="5509491" cy="2308324"/>
          </a:xfrm>
          <a:prstGeom prst="rect">
            <a:avLst/>
          </a:prstGeom>
          <a:noFill/>
        </p:spPr>
        <p:txBody>
          <a:bodyPr wrap="square" rtlCol="0">
            <a:spAutoFit/>
          </a:bodyPr>
          <a:lstStyle/>
          <a:p>
            <a:r>
              <a:rPr lang="en-US" dirty="0"/>
              <a:t>Gray zones and interfaces (know from the PDR and previously) seems to have been sorted out by now :</a:t>
            </a:r>
          </a:p>
          <a:p>
            <a:pPr marL="285750" indent="-285750">
              <a:buFont typeface="Arial" charset="0"/>
              <a:buChar char="•"/>
            </a:pPr>
            <a:r>
              <a:rPr lang="en-US" dirty="0"/>
              <a:t>The main mechanical interface imaging system and vacuum is the linear actuator.  The actuator has been chosen in agreement with ESS, STFC and Oslo, and will be procured and integrated by STFC.</a:t>
            </a:r>
          </a:p>
          <a:p>
            <a:pPr marL="285750" indent="-285750">
              <a:buFont typeface="Arial" charset="0"/>
              <a:buChar char="•"/>
            </a:pPr>
            <a:r>
              <a:rPr lang="en-US" dirty="0"/>
              <a:t>The screen holders, screens, motor control will be provided by Oslo.</a:t>
            </a:r>
          </a:p>
        </p:txBody>
      </p:sp>
      <p:sp>
        <p:nvSpPr>
          <p:cNvPr id="9" name="TextBox 8"/>
          <p:cNvSpPr txBox="1"/>
          <p:nvPr/>
        </p:nvSpPr>
        <p:spPr>
          <a:xfrm>
            <a:off x="1537855" y="775856"/>
            <a:ext cx="8608258" cy="1200329"/>
          </a:xfrm>
          <a:prstGeom prst="rect">
            <a:avLst/>
          </a:prstGeom>
          <a:noFill/>
        </p:spPr>
        <p:txBody>
          <a:bodyPr wrap="square" rtlCol="0">
            <a:spAutoFit/>
          </a:bodyPr>
          <a:lstStyle/>
          <a:p>
            <a:pPr marL="285750" indent="-285750">
              <a:buFont typeface="Arial" charset="0"/>
              <a:buChar char="•"/>
            </a:pPr>
            <a:r>
              <a:rPr lang="en-US" dirty="0"/>
              <a:t>The imaging systems themselves passed their </a:t>
            </a:r>
            <a:r>
              <a:rPr lang="en-US" dirty="0">
                <a:hlinkClick r:id="rId5"/>
              </a:rPr>
              <a:t>CDR in Oslo, 25-27 October 2017</a:t>
            </a:r>
            <a:r>
              <a:rPr lang="en-US" dirty="0"/>
              <a:t>, with update to simplified system </a:t>
            </a:r>
            <a:r>
              <a:rPr lang="is-IS">
                <a:hlinkClick r:id="rId6"/>
              </a:rPr>
              <a:t>ESS-0331227</a:t>
            </a:r>
            <a:r>
              <a:rPr lang="is-IS"/>
              <a:t>.</a:t>
            </a:r>
            <a:endParaRPr lang="en-US" dirty="0"/>
          </a:p>
          <a:p>
            <a:pPr marL="285750" indent="-285750">
              <a:buFont typeface="Arial" charset="0"/>
              <a:buChar char="•"/>
            </a:pPr>
            <a:r>
              <a:rPr lang="en-US" dirty="0"/>
              <a:t>Interfaces to vacuum vessel was not discussed at this time, but was discussed later at a meeting at Daresbury March 2018, and around the  vacuum vessel PDR in August 2018.</a:t>
            </a:r>
          </a:p>
        </p:txBody>
      </p:sp>
      <p:sp>
        <p:nvSpPr>
          <p:cNvPr id="4" name="Slide Number Placeholder 3">
            <a:extLst>
              <a:ext uri="{FF2B5EF4-FFF2-40B4-BE49-F238E27FC236}">
                <a16:creationId xmlns:a16="http://schemas.microsoft.com/office/drawing/2014/main" id="{49ED7097-83FC-4BC9-9C8D-75D01E2814D9}"/>
              </a:ext>
            </a:extLst>
          </p:cNvPr>
          <p:cNvSpPr>
            <a:spLocks noGrp="1"/>
          </p:cNvSpPr>
          <p:nvPr>
            <p:ph type="sldNum" sz="quarter" idx="12"/>
          </p:nvPr>
        </p:nvSpPr>
        <p:spPr/>
        <p:txBody>
          <a:bodyPr/>
          <a:lstStyle/>
          <a:p>
            <a:fld id="{683549D1-6A9E-4216-AD44-F449925BF813}" type="slidenum">
              <a:rPr lang="en-US" smtClean="0"/>
              <a:t>22</a:t>
            </a:fld>
            <a:endParaRPr lang="en-US"/>
          </a:p>
        </p:txBody>
      </p:sp>
    </p:spTree>
    <p:extLst>
      <p:ext uri="{BB962C8B-B14F-4D97-AF65-F5344CB8AC3E}">
        <p14:creationId xmlns:p14="http://schemas.microsoft.com/office/powerpoint/2010/main" val="94380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22762" y="549597"/>
            <a:ext cx="8035638" cy="6252988"/>
          </a:xfrm>
          <a:prstGeom prst="rect">
            <a:avLst/>
          </a:prstGeom>
          <a:ln>
            <a:solidFill>
              <a:schemeClr val="accent1"/>
            </a:solidFill>
          </a:ln>
        </p:spPr>
      </p:pic>
      <p:sp>
        <p:nvSpPr>
          <p:cNvPr id="5" name="TextBox 4"/>
          <p:cNvSpPr txBox="1"/>
          <p:nvPr/>
        </p:nvSpPr>
        <p:spPr>
          <a:xfrm>
            <a:off x="5032550" y="-130964"/>
            <a:ext cx="1796967" cy="707886"/>
          </a:xfrm>
          <a:prstGeom prst="rect">
            <a:avLst/>
          </a:prstGeom>
          <a:noFill/>
        </p:spPr>
        <p:txBody>
          <a:bodyPr wrap="none" rtlCol="0">
            <a:spAutoFit/>
          </a:bodyPr>
          <a:lstStyle/>
          <a:p>
            <a:r>
              <a:rPr lang="en-US" sz="4000" b="1" dirty="0"/>
              <a:t>Agenda</a:t>
            </a:r>
          </a:p>
        </p:txBody>
      </p:sp>
      <p:sp>
        <p:nvSpPr>
          <p:cNvPr id="6" name="Right Brace 5"/>
          <p:cNvSpPr/>
          <p:nvPr/>
        </p:nvSpPr>
        <p:spPr>
          <a:xfrm>
            <a:off x="6677891" y="942109"/>
            <a:ext cx="284016" cy="308956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p:cNvSpPr txBox="1"/>
          <p:nvPr/>
        </p:nvSpPr>
        <p:spPr>
          <a:xfrm>
            <a:off x="7190510" y="2025272"/>
            <a:ext cx="2355273" cy="1200329"/>
          </a:xfrm>
          <a:prstGeom prst="rect">
            <a:avLst/>
          </a:prstGeom>
          <a:noFill/>
        </p:spPr>
        <p:txBody>
          <a:bodyPr wrap="square" rtlCol="0">
            <a:spAutoFit/>
          </a:bodyPr>
          <a:lstStyle/>
          <a:p>
            <a:r>
              <a:rPr lang="en-US" dirty="0"/>
              <a:t>Present all interfacing systems to the vacuum vessel</a:t>
            </a:r>
          </a:p>
          <a:p>
            <a:endParaRPr lang="en-US" dirty="0"/>
          </a:p>
        </p:txBody>
      </p:sp>
      <p:sp>
        <p:nvSpPr>
          <p:cNvPr id="8" name="Right Brace 7"/>
          <p:cNvSpPr/>
          <p:nvPr/>
        </p:nvSpPr>
        <p:spPr>
          <a:xfrm>
            <a:off x="6691745" y="4267201"/>
            <a:ext cx="145473" cy="74814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TextBox 8"/>
          <p:cNvSpPr txBox="1"/>
          <p:nvPr/>
        </p:nvSpPr>
        <p:spPr>
          <a:xfrm>
            <a:off x="7190509" y="4267200"/>
            <a:ext cx="2355273" cy="923330"/>
          </a:xfrm>
          <a:prstGeom prst="rect">
            <a:avLst/>
          </a:prstGeom>
          <a:noFill/>
        </p:spPr>
        <p:txBody>
          <a:bodyPr wrap="square" rtlCol="0">
            <a:spAutoFit/>
          </a:bodyPr>
          <a:lstStyle/>
          <a:p>
            <a:r>
              <a:rPr lang="en-US" dirty="0"/>
              <a:t>Present vacuum vessel design</a:t>
            </a:r>
          </a:p>
          <a:p>
            <a:endParaRPr lang="en-US" dirty="0"/>
          </a:p>
        </p:txBody>
      </p:sp>
      <p:sp>
        <p:nvSpPr>
          <p:cNvPr id="10" name="Right Brace 9"/>
          <p:cNvSpPr/>
          <p:nvPr/>
        </p:nvSpPr>
        <p:spPr>
          <a:xfrm>
            <a:off x="6691745" y="5321834"/>
            <a:ext cx="145473" cy="74814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a:off x="7270173" y="5326573"/>
            <a:ext cx="2355273" cy="369332"/>
          </a:xfrm>
          <a:prstGeom prst="rect">
            <a:avLst/>
          </a:prstGeom>
          <a:noFill/>
        </p:spPr>
        <p:txBody>
          <a:bodyPr wrap="square" rtlCol="0">
            <a:spAutoFit/>
          </a:bodyPr>
          <a:lstStyle/>
          <a:p>
            <a:r>
              <a:rPr lang="en-US" dirty="0"/>
              <a:t>Way forward</a:t>
            </a:r>
          </a:p>
        </p:txBody>
      </p:sp>
      <p:sp>
        <p:nvSpPr>
          <p:cNvPr id="4" name="Slide Number Placeholder 3">
            <a:extLst>
              <a:ext uri="{FF2B5EF4-FFF2-40B4-BE49-F238E27FC236}">
                <a16:creationId xmlns:a16="http://schemas.microsoft.com/office/drawing/2014/main" id="{0FB1633D-D3FB-4A3C-A551-AC462D293485}"/>
              </a:ext>
            </a:extLst>
          </p:cNvPr>
          <p:cNvSpPr>
            <a:spLocks noGrp="1"/>
          </p:cNvSpPr>
          <p:nvPr>
            <p:ph type="sldNum" sz="quarter" idx="12"/>
          </p:nvPr>
        </p:nvSpPr>
        <p:spPr/>
        <p:txBody>
          <a:bodyPr/>
          <a:lstStyle/>
          <a:p>
            <a:fld id="{683549D1-6A9E-4216-AD44-F449925BF813}" type="slidenum">
              <a:rPr lang="en-US" smtClean="0"/>
              <a:t>23</a:t>
            </a:fld>
            <a:endParaRPr lang="en-US"/>
          </a:p>
        </p:txBody>
      </p:sp>
    </p:spTree>
    <p:extLst>
      <p:ext uri="{BB962C8B-B14F-4D97-AF65-F5344CB8AC3E}">
        <p14:creationId xmlns:p14="http://schemas.microsoft.com/office/powerpoint/2010/main" val="206963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normAutofit fontScale="90000"/>
          </a:bodyPr>
          <a:lstStyle/>
          <a:p>
            <a:pPr eaLnBrk="1" hangingPunct="1"/>
            <a:r>
              <a:rPr lang="en-US" altLang="en-US" dirty="0">
                <a:solidFill>
                  <a:srgbClr val="3C8C93"/>
                </a:solidFill>
                <a:latin typeface="Calibri" pitchFamily="34" charset="0"/>
              </a:rPr>
              <a:t>ESS Tuning Dump</a:t>
            </a:r>
            <a:br>
              <a:rPr lang="en-US" altLang="en-US" dirty="0">
                <a:solidFill>
                  <a:srgbClr val="3C8C93"/>
                </a:solidFill>
                <a:latin typeface="Calibri" pitchFamily="34" charset="0"/>
              </a:rPr>
            </a:br>
            <a:r>
              <a:rPr lang="en-US" altLang="en-US" dirty="0">
                <a:solidFill>
                  <a:srgbClr val="3C8C93"/>
                </a:solidFill>
                <a:latin typeface="Calibri" pitchFamily="34" charset="0"/>
              </a:rPr>
              <a:t>Vessel Actuator Design</a:t>
            </a:r>
            <a:br>
              <a:rPr lang="en-US" altLang="en-US" dirty="0">
                <a:solidFill>
                  <a:srgbClr val="3C8C93"/>
                </a:solidFill>
                <a:latin typeface="Calibri" pitchFamily="34" charset="0"/>
              </a:rPr>
            </a:br>
            <a:r>
              <a:rPr lang="en-US" altLang="en-US" dirty="0">
                <a:solidFill>
                  <a:srgbClr val="3C8C93"/>
                </a:solidFill>
                <a:latin typeface="Calibri" pitchFamily="34" charset="0"/>
              </a:rPr>
              <a:t>CDR</a:t>
            </a:r>
          </a:p>
        </p:txBody>
      </p:sp>
      <p:sp>
        <p:nvSpPr>
          <p:cNvPr id="12291" name="Subtitle 2"/>
          <p:cNvSpPr>
            <a:spLocks noGrp="1"/>
          </p:cNvSpPr>
          <p:nvPr>
            <p:ph type="subTitle" idx="1"/>
          </p:nvPr>
        </p:nvSpPr>
        <p:spPr>
          <a:xfrm>
            <a:off x="2895600" y="4653136"/>
            <a:ext cx="6400800" cy="1752600"/>
          </a:xfrm>
        </p:spPr>
        <p:txBody>
          <a:bodyPr/>
          <a:lstStyle/>
          <a:p>
            <a:pPr eaLnBrk="1" hangingPunct="1"/>
            <a:r>
              <a:rPr lang="en-US" altLang="en-US" dirty="0">
                <a:latin typeface="Calibri" pitchFamily="34" charset="0"/>
              </a:rPr>
              <a:t>Danish Naeem</a:t>
            </a:r>
          </a:p>
          <a:p>
            <a:pPr eaLnBrk="1" hangingPunct="1"/>
            <a:r>
              <a:rPr lang="en-US" altLang="en-US" dirty="0">
                <a:latin typeface="Calibri" pitchFamily="34" charset="0"/>
              </a:rPr>
              <a:t>07</a:t>
            </a:r>
            <a:r>
              <a:rPr lang="en-US" altLang="en-US" baseline="30000" dirty="0">
                <a:latin typeface="Calibri" pitchFamily="34" charset="0"/>
              </a:rPr>
              <a:t>th</a:t>
            </a:r>
            <a:r>
              <a:rPr lang="en-US" altLang="en-US" dirty="0">
                <a:latin typeface="Calibri" pitchFamily="34" charset="0"/>
              </a:rPr>
              <a:t>  Nov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1340769"/>
            <a:ext cx="8208912" cy="3693319"/>
          </a:xfrm>
          <a:prstGeom prst="rect">
            <a:avLst/>
          </a:prstGeom>
          <a:noFill/>
        </p:spPr>
        <p:txBody>
          <a:bodyPr wrap="square" rtlCol="0">
            <a:spAutoFit/>
          </a:bodyPr>
          <a:lstStyle/>
          <a:p>
            <a:r>
              <a:rPr lang="en-GB" u="sng" dirty="0">
                <a:latin typeface="Calibri" panose="020F0502020204030204" pitchFamily="34" charset="0"/>
              </a:rPr>
              <a:t>Attendees</a:t>
            </a:r>
            <a:r>
              <a:rPr lang="en-GB" dirty="0">
                <a:latin typeface="Calibri" panose="020F0502020204030204" pitchFamily="34" charset="0"/>
              </a:rPr>
              <a:t>:</a:t>
            </a:r>
          </a:p>
          <a:p>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Danish Naeem (STFC Daresbury Lab)</a:t>
            </a:r>
          </a:p>
          <a:p>
            <a:pPr marL="342900" indent="-342900">
              <a:buFont typeface="Arial" panose="020B0604020202020204" pitchFamily="34" charset="0"/>
              <a:buChar char="•"/>
            </a:pPr>
            <a:r>
              <a:rPr lang="en-GB" dirty="0">
                <a:latin typeface="Calibri" panose="020F0502020204030204" pitchFamily="34" charset="0"/>
              </a:rPr>
              <a:t>Mark Ibison (University of Liverpool)</a:t>
            </a:r>
          </a:p>
          <a:p>
            <a:pPr marL="342900" indent="-342900">
              <a:buFont typeface="Arial" panose="020B0604020202020204" pitchFamily="34" charset="0"/>
              <a:buChar char="•"/>
            </a:pPr>
            <a:r>
              <a:rPr lang="en-GB" dirty="0">
                <a:latin typeface="Calibri" panose="020F0502020204030204" pitchFamily="34" charset="0"/>
              </a:rPr>
              <a:t>Erik Adli (Oslo)</a:t>
            </a:r>
          </a:p>
          <a:p>
            <a:pPr marL="342900" indent="-342900">
              <a:buFont typeface="Arial" panose="020B0604020202020204" pitchFamily="34" charset="0"/>
              <a:buChar char="•"/>
            </a:pPr>
            <a:r>
              <a:rPr lang="en-GB" dirty="0">
                <a:latin typeface="Calibri" panose="020F0502020204030204" pitchFamily="34" charset="0"/>
              </a:rPr>
              <a:t>Greyson Christoforo (Oslo)</a:t>
            </a:r>
          </a:p>
          <a:p>
            <a:pPr marL="342900" indent="-342900">
              <a:buFont typeface="Arial" panose="020B0604020202020204" pitchFamily="34" charset="0"/>
              <a:buChar char="•"/>
            </a:pPr>
            <a:r>
              <a:rPr lang="en-GB" dirty="0">
                <a:latin typeface="Calibri" panose="020F0502020204030204" pitchFamily="34" charset="0"/>
              </a:rPr>
              <a:t>Håvard Gjersdal (Oslo, Optional)</a:t>
            </a:r>
          </a:p>
          <a:p>
            <a:pPr marL="342900" indent="-342900">
              <a:buFont typeface="Arial" panose="020B0604020202020204" pitchFamily="34" charset="0"/>
              <a:buChar char="•"/>
            </a:pPr>
            <a:r>
              <a:rPr lang="en-GB" dirty="0">
                <a:latin typeface="Calibri" panose="020F0502020204030204" pitchFamily="34" charset="0"/>
              </a:rPr>
              <a:t>Cyrille Thomas (ESS, Optional)</a:t>
            </a:r>
          </a:p>
          <a:p>
            <a:pPr marL="342900" indent="-342900">
              <a:buFont typeface="Arial" panose="020B0604020202020204" pitchFamily="34" charset="0"/>
              <a:buChar char="•"/>
            </a:pPr>
            <a:r>
              <a:rPr lang="en-GB" dirty="0">
                <a:latin typeface="Calibri" panose="020F0502020204030204" pitchFamily="34" charset="0"/>
              </a:rPr>
              <a:t>Thomas </a:t>
            </a:r>
            <a:r>
              <a:rPr lang="en-GB" dirty="0" err="1">
                <a:latin typeface="Calibri" panose="020F0502020204030204" pitchFamily="34" charset="0"/>
              </a:rPr>
              <a:t>Shea</a:t>
            </a:r>
            <a:r>
              <a:rPr lang="en-GB" dirty="0">
                <a:latin typeface="Calibri" panose="020F0502020204030204" pitchFamily="34" charset="0"/>
              </a:rPr>
              <a:t> (ESS, Optional)</a:t>
            </a:r>
          </a:p>
          <a:p>
            <a:pPr marL="342900" indent="-342900">
              <a:buFont typeface="Arial" panose="020B0604020202020204" pitchFamily="34" charset="0"/>
              <a:buChar char="•"/>
            </a:pPr>
            <a:r>
              <a:rPr lang="en-GB" dirty="0">
                <a:latin typeface="Calibri" panose="020F0502020204030204" pitchFamily="34" charset="0"/>
              </a:rPr>
              <a:t>Fabio Ravelli (ESS, Optional)</a:t>
            </a:r>
          </a:p>
          <a:p>
            <a:pPr marL="342900" indent="-342900">
              <a:buFont typeface="Arial" panose="020B0604020202020204" pitchFamily="34" charset="0"/>
              <a:buChar char="•"/>
            </a:pPr>
            <a:endParaRPr lang="en-GB" dirty="0">
              <a:latin typeface="Calibri" panose="020F0502020204030204" pitchFamily="34" charset="0"/>
            </a:endParaRP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F2A427F8-C53B-4BC1-A1EE-63192D99EDD5}"/>
              </a:ext>
            </a:extLst>
          </p:cNvPr>
          <p:cNvSpPr>
            <a:spLocks noGrp="1"/>
          </p:cNvSpPr>
          <p:nvPr>
            <p:ph type="sldNum" sz="quarter" idx="12"/>
          </p:nvPr>
        </p:nvSpPr>
        <p:spPr/>
        <p:txBody>
          <a:bodyPr/>
          <a:lstStyle/>
          <a:p>
            <a:fld id="{683549D1-6A9E-4216-AD44-F449925BF813}" type="slidenum">
              <a:rPr lang="en-US" smtClean="0"/>
              <a:t>25</a:t>
            </a:fld>
            <a:endParaRPr lang="en-US"/>
          </a:p>
        </p:txBody>
      </p:sp>
    </p:spTree>
    <p:extLst>
      <p:ext uri="{BB962C8B-B14F-4D97-AF65-F5344CB8AC3E}">
        <p14:creationId xmlns:p14="http://schemas.microsoft.com/office/powerpoint/2010/main" val="426107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412776"/>
            <a:ext cx="8352928" cy="3416320"/>
          </a:xfrm>
          <a:prstGeom prst="rect">
            <a:avLst/>
          </a:prstGeom>
          <a:noFill/>
        </p:spPr>
        <p:txBody>
          <a:bodyPr wrap="square" rtlCol="0">
            <a:spAutoFit/>
          </a:bodyPr>
          <a:lstStyle/>
          <a:p>
            <a:r>
              <a:rPr lang="en-GB" u="sng" dirty="0">
                <a:latin typeface="Calibri" panose="020F0502020204030204" pitchFamily="34" charset="0"/>
              </a:rPr>
              <a:t>Scope:</a:t>
            </a:r>
          </a:p>
          <a:p>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Procurement of Actuators with motors</a:t>
            </a:r>
          </a:p>
          <a:p>
            <a:pPr marL="342900" indent="-342900">
              <a:buFont typeface="Arial" panose="020B0604020202020204" pitchFamily="34" charset="0"/>
              <a:buChar char="•"/>
            </a:pPr>
            <a:r>
              <a:rPr lang="en-GB" dirty="0">
                <a:latin typeface="Calibri" panose="020F0502020204030204" pitchFamily="34" charset="0"/>
              </a:rPr>
              <a:t>Design and Procurement of mating flanges for vessel</a:t>
            </a:r>
          </a:p>
          <a:p>
            <a:pPr marL="342900" indent="-342900">
              <a:buFont typeface="Arial" panose="020B0604020202020204" pitchFamily="34" charset="0"/>
              <a:buChar char="•"/>
            </a:pPr>
            <a:r>
              <a:rPr lang="en-GB" dirty="0">
                <a:latin typeface="Calibri" panose="020F0502020204030204" pitchFamily="34" charset="0"/>
              </a:rPr>
              <a:t>Design and Procurement of mating flanges for Actuators</a:t>
            </a:r>
          </a:p>
          <a:p>
            <a:pPr marL="342900" indent="-342900">
              <a:buFont typeface="Arial" panose="020B0604020202020204" pitchFamily="34" charset="0"/>
              <a:buChar char="•"/>
            </a:pPr>
            <a:r>
              <a:rPr lang="en-GB" dirty="0">
                <a:latin typeface="Calibri" panose="020F0502020204030204" pitchFamily="34" charset="0"/>
              </a:rPr>
              <a:t>Procurement of Limit Switches</a:t>
            </a:r>
          </a:p>
          <a:p>
            <a:pPr marL="342900" indent="-342900">
              <a:buFont typeface="Arial" panose="020B0604020202020204" pitchFamily="34" charset="0"/>
              <a:buChar char="•"/>
            </a:pPr>
            <a:r>
              <a:rPr lang="en-GB" dirty="0">
                <a:latin typeface="Calibri" panose="020F0502020204030204" pitchFamily="34" charset="0"/>
              </a:rPr>
              <a:t>Procurement of view ports</a:t>
            </a:r>
          </a:p>
          <a:p>
            <a:pPr marL="342900" indent="-342900">
              <a:buFont typeface="Arial" panose="020B0604020202020204" pitchFamily="34" charset="0"/>
              <a:buChar char="•"/>
            </a:pPr>
            <a:r>
              <a:rPr lang="en-GB" dirty="0">
                <a:latin typeface="Calibri" panose="020F0502020204030204" pitchFamily="34" charset="0"/>
              </a:rPr>
              <a:t>Assembly and testing of above</a:t>
            </a:r>
          </a:p>
          <a:p>
            <a:pPr marL="342900" indent="-342900">
              <a:buFont typeface="Arial" panose="020B0604020202020204" pitchFamily="34" charset="0"/>
              <a:buChar char="•"/>
            </a:pPr>
            <a:r>
              <a:rPr lang="en-GB" dirty="0">
                <a:latin typeface="Calibri" panose="020F0502020204030204" pitchFamily="34" charset="0"/>
              </a:rPr>
              <a:t>Packing and Delivery to Oslo / ESS Sweden</a:t>
            </a:r>
          </a:p>
          <a:p>
            <a:pPr marL="342900" indent="-342900">
              <a:buFont typeface="Arial" panose="020B0604020202020204" pitchFamily="34" charset="0"/>
              <a:buChar char="•"/>
            </a:pPr>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Design and Procurement of vessel for Tuning Dump is covered  by ESS BTM WP12.</a:t>
            </a:r>
          </a:p>
          <a:p>
            <a:pPr marL="342900" indent="-342900">
              <a:buFont typeface="Arial" panose="020B0604020202020204" pitchFamily="34" charset="0"/>
              <a:buChar char="•"/>
            </a:pPr>
            <a:endParaRPr lang="en-GB"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CC20707C-CCEA-4B4D-94C3-683B580DB028}"/>
              </a:ext>
            </a:extLst>
          </p:cNvPr>
          <p:cNvSpPr>
            <a:spLocks noGrp="1"/>
          </p:cNvSpPr>
          <p:nvPr>
            <p:ph type="sldNum" sz="quarter" idx="12"/>
          </p:nvPr>
        </p:nvSpPr>
        <p:spPr/>
        <p:txBody>
          <a:bodyPr/>
          <a:lstStyle/>
          <a:p>
            <a:fld id="{683549D1-6A9E-4216-AD44-F449925BF813}" type="slidenum">
              <a:rPr lang="en-US" smtClean="0"/>
              <a:t>26</a:t>
            </a:fld>
            <a:endParaRPr lang="en-US"/>
          </a:p>
        </p:txBody>
      </p:sp>
    </p:spTree>
    <p:extLst>
      <p:ext uri="{BB962C8B-B14F-4D97-AF65-F5344CB8AC3E}">
        <p14:creationId xmlns:p14="http://schemas.microsoft.com/office/powerpoint/2010/main" val="3770383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412777"/>
            <a:ext cx="8352928" cy="1200329"/>
          </a:xfrm>
          <a:prstGeom prst="rect">
            <a:avLst/>
          </a:prstGeom>
          <a:noFill/>
        </p:spPr>
        <p:txBody>
          <a:bodyPr wrap="square" rtlCol="0">
            <a:spAutoFit/>
          </a:bodyPr>
          <a:lstStyle/>
          <a:p>
            <a:r>
              <a:rPr lang="en-GB" u="sng" dirty="0">
                <a:latin typeface="Calibri" panose="020F0502020204030204" pitchFamily="34" charset="0"/>
              </a:rPr>
              <a:t>Quantities to Deliver:</a:t>
            </a:r>
          </a:p>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2999656" y="1988840"/>
            <a:ext cx="5472608" cy="4135132"/>
          </a:xfrm>
          <a:prstGeom prst="rect">
            <a:avLst/>
          </a:prstGeom>
        </p:spPr>
      </p:pic>
      <p:sp>
        <p:nvSpPr>
          <p:cNvPr id="5" name="Slide Number Placeholder 4">
            <a:extLst>
              <a:ext uri="{FF2B5EF4-FFF2-40B4-BE49-F238E27FC236}">
                <a16:creationId xmlns:a16="http://schemas.microsoft.com/office/drawing/2014/main" id="{054A8807-B5DF-414A-A1B4-E4BC436D5A37}"/>
              </a:ext>
            </a:extLst>
          </p:cNvPr>
          <p:cNvSpPr>
            <a:spLocks noGrp="1"/>
          </p:cNvSpPr>
          <p:nvPr>
            <p:ph type="sldNum" sz="quarter" idx="12"/>
          </p:nvPr>
        </p:nvSpPr>
        <p:spPr/>
        <p:txBody>
          <a:bodyPr/>
          <a:lstStyle/>
          <a:p>
            <a:fld id="{683549D1-6A9E-4216-AD44-F449925BF813}" type="slidenum">
              <a:rPr lang="en-US" smtClean="0"/>
              <a:t>27</a:t>
            </a:fld>
            <a:endParaRPr lang="en-US"/>
          </a:p>
        </p:txBody>
      </p:sp>
    </p:spTree>
    <p:extLst>
      <p:ext uri="{BB962C8B-B14F-4D97-AF65-F5344CB8AC3E}">
        <p14:creationId xmlns:p14="http://schemas.microsoft.com/office/powerpoint/2010/main" val="426148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1412776"/>
            <a:ext cx="8352928" cy="1754326"/>
          </a:xfrm>
          <a:prstGeom prst="rect">
            <a:avLst/>
          </a:prstGeom>
          <a:noFill/>
        </p:spPr>
        <p:txBody>
          <a:bodyPr wrap="square" rtlCol="0">
            <a:spAutoFit/>
          </a:bodyPr>
          <a:lstStyle/>
          <a:p>
            <a:r>
              <a:rPr lang="en-GB" u="sng" dirty="0">
                <a:latin typeface="Calibri" panose="020F0502020204030204" pitchFamily="34" charset="0"/>
              </a:rPr>
              <a:t>CDR Objective:</a:t>
            </a:r>
          </a:p>
          <a:p>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To get approval for vessel manufacture.</a:t>
            </a:r>
          </a:p>
          <a:p>
            <a:pPr marL="342900" indent="-342900">
              <a:buFont typeface="Arial" panose="020B0604020202020204" pitchFamily="34" charset="0"/>
              <a:buChar char="•"/>
            </a:pPr>
            <a:r>
              <a:rPr lang="en-GB" dirty="0">
                <a:latin typeface="Calibri" panose="020F0502020204030204" pitchFamily="34" charset="0"/>
              </a:rPr>
              <a:t>To get approval for procurement of Actuator and view port.</a:t>
            </a:r>
          </a:p>
          <a:p>
            <a:pPr marL="342900" indent="-342900">
              <a:buFont typeface="Arial" panose="020B0604020202020204" pitchFamily="34" charset="0"/>
              <a:buChar char="•"/>
            </a:pPr>
            <a:r>
              <a:rPr lang="en-GB" dirty="0">
                <a:latin typeface="Calibri" panose="020F0502020204030204" pitchFamily="34" charset="0"/>
              </a:rPr>
              <a:t>To get approval for rest of the items.</a:t>
            </a:r>
          </a:p>
          <a:p>
            <a:pPr marL="342900" indent="-342900">
              <a:buFont typeface="Arial" panose="020B0604020202020204" pitchFamily="34" charset="0"/>
              <a:buChar char="•"/>
            </a:pPr>
            <a:endParaRPr lang="en-GB"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3DBF1251-8BE2-401F-8902-9D38CB6B3ECD}"/>
              </a:ext>
            </a:extLst>
          </p:cNvPr>
          <p:cNvSpPr>
            <a:spLocks noGrp="1"/>
          </p:cNvSpPr>
          <p:nvPr>
            <p:ph type="sldNum" sz="quarter" idx="12"/>
          </p:nvPr>
        </p:nvSpPr>
        <p:spPr/>
        <p:txBody>
          <a:bodyPr/>
          <a:lstStyle/>
          <a:p>
            <a:fld id="{683549D1-6A9E-4216-AD44-F449925BF813}" type="slidenum">
              <a:rPr lang="en-US" smtClean="0"/>
              <a:t>28</a:t>
            </a:fld>
            <a:endParaRPr lang="en-US"/>
          </a:p>
        </p:txBody>
      </p:sp>
    </p:spTree>
    <p:extLst>
      <p:ext uri="{BB962C8B-B14F-4D97-AF65-F5344CB8AC3E}">
        <p14:creationId xmlns:p14="http://schemas.microsoft.com/office/powerpoint/2010/main" val="4220225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Vessel Design</a:t>
            </a:r>
          </a:p>
        </p:txBody>
      </p:sp>
      <p:sp>
        <p:nvSpPr>
          <p:cNvPr id="3" name="Slide Number Placeholder 2">
            <a:extLst>
              <a:ext uri="{FF2B5EF4-FFF2-40B4-BE49-F238E27FC236}">
                <a16:creationId xmlns:a16="http://schemas.microsoft.com/office/drawing/2014/main" id="{0CD31FE9-6148-4B1E-A5D4-765F1E4B2C8D}"/>
              </a:ext>
            </a:extLst>
          </p:cNvPr>
          <p:cNvSpPr>
            <a:spLocks noGrp="1"/>
          </p:cNvSpPr>
          <p:nvPr>
            <p:ph type="sldNum" sz="quarter" idx="12"/>
          </p:nvPr>
        </p:nvSpPr>
        <p:spPr/>
        <p:txBody>
          <a:bodyPr/>
          <a:lstStyle/>
          <a:p>
            <a:fld id="{683549D1-6A9E-4216-AD44-F449925BF813}" type="slidenum">
              <a:rPr lang="en-US" smtClean="0"/>
              <a:t>29</a:t>
            </a:fld>
            <a:endParaRPr lang="en-US"/>
          </a:p>
        </p:txBody>
      </p:sp>
    </p:spTree>
    <p:extLst>
      <p:ext uri="{BB962C8B-B14F-4D97-AF65-F5344CB8AC3E}">
        <p14:creationId xmlns:p14="http://schemas.microsoft.com/office/powerpoint/2010/main" val="240047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0A64-8F1D-49E2-AD9A-C3E9710484A4}"/>
              </a:ext>
            </a:extLst>
          </p:cNvPr>
          <p:cNvSpPr>
            <a:spLocks noGrp="1"/>
          </p:cNvSpPr>
          <p:nvPr>
            <p:ph type="title"/>
          </p:nvPr>
        </p:nvSpPr>
        <p:spPr/>
        <p:txBody>
          <a:bodyPr/>
          <a:lstStyle/>
          <a:p>
            <a:r>
              <a:rPr lang="en-US" dirty="0"/>
              <a:t>System Overview: Where Will It Go?</a:t>
            </a:r>
          </a:p>
        </p:txBody>
      </p:sp>
      <p:sp>
        <p:nvSpPr>
          <p:cNvPr id="6" name="Content Placeholder 2">
            <a:extLst>
              <a:ext uri="{FF2B5EF4-FFF2-40B4-BE49-F238E27FC236}">
                <a16:creationId xmlns:a16="http://schemas.microsoft.com/office/drawing/2014/main" id="{2AF0C71C-CDC7-4145-87E0-C9F2066ACA20}"/>
              </a:ext>
            </a:extLst>
          </p:cNvPr>
          <p:cNvSpPr>
            <a:spLocks noGrp="1"/>
          </p:cNvSpPr>
          <p:nvPr>
            <p:ph idx="1"/>
          </p:nvPr>
        </p:nvSpPr>
        <p:spPr>
          <a:xfrm>
            <a:off x="838200" y="1825625"/>
            <a:ext cx="10515600" cy="4823750"/>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Quantity 2 (for now)—</a:t>
            </a:r>
          </a:p>
          <a:p>
            <a:pPr marL="0" indent="0">
              <a:buNone/>
            </a:pPr>
            <a:r>
              <a:rPr lang="en-US" dirty="0"/>
              <a:t>	One just before the gamma blocker</a:t>
            </a:r>
          </a:p>
          <a:p>
            <a:pPr marL="0" indent="0">
              <a:buNone/>
            </a:pPr>
            <a:r>
              <a:rPr lang="en-US" dirty="0"/>
              <a:t>	One ~2m upstream of the first</a:t>
            </a:r>
          </a:p>
        </p:txBody>
      </p:sp>
      <p:pic>
        <p:nvPicPr>
          <p:cNvPr id="21" name="Picture 20">
            <a:extLst>
              <a:ext uri="{FF2B5EF4-FFF2-40B4-BE49-F238E27FC236}">
                <a16:creationId xmlns:a16="http://schemas.microsoft.com/office/drawing/2014/main" id="{545D04C4-D159-4CDE-A26A-C446F4569139}"/>
              </a:ext>
            </a:extLst>
          </p:cNvPr>
          <p:cNvPicPr>
            <a:picLocks noChangeAspect="1"/>
          </p:cNvPicPr>
          <p:nvPr/>
        </p:nvPicPr>
        <p:blipFill>
          <a:blip r:embed="rId2"/>
          <a:stretch>
            <a:fillRect/>
          </a:stretch>
        </p:blipFill>
        <p:spPr>
          <a:xfrm>
            <a:off x="2116029" y="1953538"/>
            <a:ext cx="7959942" cy="2987501"/>
          </a:xfrm>
          <a:prstGeom prst="rect">
            <a:avLst/>
          </a:prstGeom>
        </p:spPr>
      </p:pic>
      <p:cxnSp>
        <p:nvCxnSpPr>
          <p:cNvPr id="22" name="Straight Arrow Connector 21">
            <a:extLst>
              <a:ext uri="{FF2B5EF4-FFF2-40B4-BE49-F238E27FC236}">
                <a16:creationId xmlns:a16="http://schemas.microsoft.com/office/drawing/2014/main" id="{2A0A931C-A752-4B16-A23E-69C2E2659C86}"/>
              </a:ext>
            </a:extLst>
          </p:cNvPr>
          <p:cNvCxnSpPr/>
          <p:nvPr/>
        </p:nvCxnSpPr>
        <p:spPr bwMode="auto">
          <a:xfrm flipH="1">
            <a:off x="7123643" y="2540618"/>
            <a:ext cx="1008112" cy="7631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3" name="TextBox 5">
            <a:extLst>
              <a:ext uri="{FF2B5EF4-FFF2-40B4-BE49-F238E27FC236}">
                <a16:creationId xmlns:a16="http://schemas.microsoft.com/office/drawing/2014/main" id="{5B907566-20B5-4D32-8F40-20223BFC1A1D}"/>
              </a:ext>
            </a:extLst>
          </p:cNvPr>
          <p:cNvSpPr txBox="1"/>
          <p:nvPr/>
        </p:nvSpPr>
        <p:spPr>
          <a:xfrm>
            <a:off x="7267659" y="2171286"/>
            <a:ext cx="1944216" cy="369332"/>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sz="1800" dirty="0">
                <a:solidFill>
                  <a:srgbClr val="FF0000"/>
                </a:solidFill>
                <a:latin typeface="Calibri" panose="020F0502020204030204" pitchFamily="34" charset="0"/>
              </a:rPr>
              <a:t>4 way Tee crosses</a:t>
            </a:r>
          </a:p>
        </p:txBody>
      </p:sp>
      <p:cxnSp>
        <p:nvCxnSpPr>
          <p:cNvPr id="24" name="Straight Arrow Connector 23">
            <a:extLst>
              <a:ext uri="{FF2B5EF4-FFF2-40B4-BE49-F238E27FC236}">
                <a16:creationId xmlns:a16="http://schemas.microsoft.com/office/drawing/2014/main" id="{FD846867-3B32-445B-820D-BAA297B5D3D1}"/>
              </a:ext>
            </a:extLst>
          </p:cNvPr>
          <p:cNvCxnSpPr/>
          <p:nvPr/>
        </p:nvCxnSpPr>
        <p:spPr bwMode="auto">
          <a:xfrm>
            <a:off x="8491795" y="2553309"/>
            <a:ext cx="792088" cy="75044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25" name="Straight Connector 24">
            <a:extLst>
              <a:ext uri="{FF2B5EF4-FFF2-40B4-BE49-F238E27FC236}">
                <a16:creationId xmlns:a16="http://schemas.microsoft.com/office/drawing/2014/main" id="{1CD4455F-B7DD-4ECD-A3E6-399AA8BB6656}"/>
              </a:ext>
            </a:extLst>
          </p:cNvPr>
          <p:cNvCxnSpPr/>
          <p:nvPr/>
        </p:nvCxnSpPr>
        <p:spPr bwMode="auto">
          <a:xfrm flipV="1">
            <a:off x="7060427" y="2069336"/>
            <a:ext cx="0" cy="123441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BEDF9594-17E7-46C6-91FA-1B34AEB9EEAB}"/>
              </a:ext>
            </a:extLst>
          </p:cNvPr>
          <p:cNvCxnSpPr/>
          <p:nvPr/>
        </p:nvCxnSpPr>
        <p:spPr bwMode="auto">
          <a:xfrm>
            <a:off x="5683483" y="2227542"/>
            <a:ext cx="1376944"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27" name="TextBox 12">
            <a:extLst>
              <a:ext uri="{FF2B5EF4-FFF2-40B4-BE49-F238E27FC236}">
                <a16:creationId xmlns:a16="http://schemas.microsoft.com/office/drawing/2014/main" id="{445A2B07-8D6B-423B-B1F2-669B66F13615}"/>
              </a:ext>
            </a:extLst>
          </p:cNvPr>
          <p:cNvSpPr txBox="1"/>
          <p:nvPr/>
        </p:nvSpPr>
        <p:spPr>
          <a:xfrm>
            <a:off x="5801515" y="1916962"/>
            <a:ext cx="1944216" cy="369332"/>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sz="1800" dirty="0">
                <a:solidFill>
                  <a:srgbClr val="FF0000"/>
                </a:solidFill>
                <a:latin typeface="Calibri" panose="020F0502020204030204" pitchFamily="34" charset="0"/>
              </a:rPr>
              <a:t>3157.5mm</a:t>
            </a:r>
          </a:p>
        </p:txBody>
      </p:sp>
      <p:sp>
        <p:nvSpPr>
          <p:cNvPr id="28" name="TextBox 1">
            <a:extLst>
              <a:ext uri="{FF2B5EF4-FFF2-40B4-BE49-F238E27FC236}">
                <a16:creationId xmlns:a16="http://schemas.microsoft.com/office/drawing/2014/main" id="{526CF37E-1B88-4683-839A-9C5F23A2FF96}"/>
              </a:ext>
            </a:extLst>
          </p:cNvPr>
          <p:cNvSpPr txBox="1"/>
          <p:nvPr/>
        </p:nvSpPr>
        <p:spPr>
          <a:xfrm>
            <a:off x="6038394" y="3072916"/>
            <a:ext cx="288032" cy="461665"/>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b="1" dirty="0">
                <a:solidFill>
                  <a:srgbClr val="FF0000"/>
                </a:solidFill>
              </a:rPr>
              <a:t>1</a:t>
            </a:r>
          </a:p>
        </p:txBody>
      </p:sp>
      <p:sp>
        <p:nvSpPr>
          <p:cNvPr id="29" name="TextBox 10">
            <a:extLst>
              <a:ext uri="{FF2B5EF4-FFF2-40B4-BE49-F238E27FC236}">
                <a16:creationId xmlns:a16="http://schemas.microsoft.com/office/drawing/2014/main" id="{1B76BF12-03C6-4E3A-98A7-7B376CD1AF2F}"/>
              </a:ext>
            </a:extLst>
          </p:cNvPr>
          <p:cNvSpPr txBox="1"/>
          <p:nvPr/>
        </p:nvSpPr>
        <p:spPr>
          <a:xfrm>
            <a:off x="6773623" y="3085214"/>
            <a:ext cx="288032" cy="461665"/>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b="1" dirty="0">
                <a:solidFill>
                  <a:srgbClr val="FF0000"/>
                </a:solidFill>
              </a:rPr>
              <a:t>2</a:t>
            </a:r>
          </a:p>
        </p:txBody>
      </p:sp>
      <p:sp>
        <p:nvSpPr>
          <p:cNvPr id="30" name="TextBox 13">
            <a:extLst>
              <a:ext uri="{FF2B5EF4-FFF2-40B4-BE49-F238E27FC236}">
                <a16:creationId xmlns:a16="http://schemas.microsoft.com/office/drawing/2014/main" id="{8CE4C474-C7B6-4A3E-B899-66BB4FFAF7C2}"/>
              </a:ext>
            </a:extLst>
          </p:cNvPr>
          <p:cNvSpPr txBox="1"/>
          <p:nvPr/>
        </p:nvSpPr>
        <p:spPr>
          <a:xfrm>
            <a:off x="9344900" y="3072916"/>
            <a:ext cx="288032" cy="461665"/>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b="1" dirty="0">
                <a:solidFill>
                  <a:srgbClr val="FF0000"/>
                </a:solidFill>
              </a:rPr>
              <a:t>3</a:t>
            </a:r>
          </a:p>
        </p:txBody>
      </p:sp>
      <p:cxnSp>
        <p:nvCxnSpPr>
          <p:cNvPr id="31" name="Straight Arrow Connector 30">
            <a:extLst>
              <a:ext uri="{FF2B5EF4-FFF2-40B4-BE49-F238E27FC236}">
                <a16:creationId xmlns:a16="http://schemas.microsoft.com/office/drawing/2014/main" id="{3ADAC615-CE58-4DBE-A8A4-403B23CFD2D5}"/>
              </a:ext>
            </a:extLst>
          </p:cNvPr>
          <p:cNvCxnSpPr/>
          <p:nvPr/>
        </p:nvCxnSpPr>
        <p:spPr bwMode="auto">
          <a:xfrm flipV="1">
            <a:off x="5683483" y="2852132"/>
            <a:ext cx="673473" cy="1419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32" name="TextBox 15">
            <a:extLst>
              <a:ext uri="{FF2B5EF4-FFF2-40B4-BE49-F238E27FC236}">
                <a16:creationId xmlns:a16="http://schemas.microsoft.com/office/drawing/2014/main" id="{8063F951-EDCF-49F4-AA64-AFCA8ECFB277}"/>
              </a:ext>
            </a:extLst>
          </p:cNvPr>
          <p:cNvSpPr txBox="1"/>
          <p:nvPr/>
        </p:nvSpPr>
        <p:spPr>
          <a:xfrm>
            <a:off x="5618552" y="2445572"/>
            <a:ext cx="1090140" cy="369332"/>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sz="1800" dirty="0">
                <a:solidFill>
                  <a:srgbClr val="FF0000"/>
                </a:solidFill>
                <a:latin typeface="Calibri" panose="020F0502020204030204" pitchFamily="34" charset="0"/>
              </a:rPr>
              <a:t>1240mm</a:t>
            </a:r>
          </a:p>
        </p:txBody>
      </p:sp>
      <p:cxnSp>
        <p:nvCxnSpPr>
          <p:cNvPr id="33" name="Straight Connector 32">
            <a:extLst>
              <a:ext uri="{FF2B5EF4-FFF2-40B4-BE49-F238E27FC236}">
                <a16:creationId xmlns:a16="http://schemas.microsoft.com/office/drawing/2014/main" id="{1F2C1CAC-30D3-481C-A5D3-6AA5087F3D47}"/>
              </a:ext>
            </a:extLst>
          </p:cNvPr>
          <p:cNvCxnSpPr/>
          <p:nvPr/>
        </p:nvCxnSpPr>
        <p:spPr bwMode="auto">
          <a:xfrm flipV="1">
            <a:off x="6356956" y="2708116"/>
            <a:ext cx="0" cy="46240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EC77D5B-49D8-41A0-8944-C75B4F61AFA1}"/>
              </a:ext>
            </a:extLst>
          </p:cNvPr>
          <p:cNvCxnSpPr/>
          <p:nvPr/>
        </p:nvCxnSpPr>
        <p:spPr bwMode="auto">
          <a:xfrm flipV="1">
            <a:off x="5655925" y="2069336"/>
            <a:ext cx="2033" cy="3091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35" name="TextBox 5">
            <a:extLst>
              <a:ext uri="{FF2B5EF4-FFF2-40B4-BE49-F238E27FC236}">
                <a16:creationId xmlns:a16="http://schemas.microsoft.com/office/drawing/2014/main" id="{8D79CF49-466B-467E-B0B6-274B5A8B767A}"/>
              </a:ext>
            </a:extLst>
          </p:cNvPr>
          <p:cNvSpPr txBox="1"/>
          <p:nvPr/>
        </p:nvSpPr>
        <p:spPr>
          <a:xfrm>
            <a:off x="3194484" y="3269433"/>
            <a:ext cx="1944216" cy="369332"/>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sz="1800" dirty="0">
                <a:solidFill>
                  <a:srgbClr val="FF0000"/>
                </a:solidFill>
                <a:latin typeface="Calibri" panose="020F0502020204030204" pitchFamily="34" charset="0"/>
              </a:rPr>
              <a:t>Tuning dump area</a:t>
            </a:r>
          </a:p>
        </p:txBody>
      </p:sp>
      <p:sp>
        <p:nvSpPr>
          <p:cNvPr id="36" name="TextBox 5">
            <a:extLst>
              <a:ext uri="{FF2B5EF4-FFF2-40B4-BE49-F238E27FC236}">
                <a16:creationId xmlns:a16="http://schemas.microsoft.com/office/drawing/2014/main" id="{677ECD75-08C2-449B-9334-406DB771A92A}"/>
              </a:ext>
            </a:extLst>
          </p:cNvPr>
          <p:cNvSpPr txBox="1"/>
          <p:nvPr/>
        </p:nvSpPr>
        <p:spPr>
          <a:xfrm>
            <a:off x="5945531" y="4179070"/>
            <a:ext cx="1944216" cy="646331"/>
          </a:xfrm>
          <a:prstGeom prst="rect">
            <a:avLst/>
          </a:prstGeom>
          <a:noFill/>
        </p:spPr>
        <p:txBody>
          <a:bodyPr wrap="square" rtlCol="0">
            <a:spAutoFit/>
          </a:bodyPr>
          <a:lstStyle>
            <a:defPPr>
              <a:defRPr lang="en-GB"/>
            </a:defPPr>
            <a:lvl1pPr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r>
              <a:rPr lang="en-GB" sz="1800" dirty="0">
                <a:solidFill>
                  <a:srgbClr val="FF0000"/>
                </a:solidFill>
                <a:latin typeface="Calibri" panose="020F0502020204030204" pitchFamily="34" charset="0"/>
              </a:rPr>
              <a:t>Gamma blocker sits here</a:t>
            </a:r>
          </a:p>
        </p:txBody>
      </p:sp>
      <p:cxnSp>
        <p:nvCxnSpPr>
          <p:cNvPr id="37" name="Straight Arrow Connector 36">
            <a:extLst>
              <a:ext uri="{FF2B5EF4-FFF2-40B4-BE49-F238E27FC236}">
                <a16:creationId xmlns:a16="http://schemas.microsoft.com/office/drawing/2014/main" id="{598A6CA4-997B-49F0-965F-9916A048486D}"/>
              </a:ext>
            </a:extLst>
          </p:cNvPr>
          <p:cNvCxnSpPr>
            <a:cxnSpLocks/>
          </p:cNvCxnSpPr>
          <p:nvPr/>
        </p:nvCxnSpPr>
        <p:spPr bwMode="auto">
          <a:xfrm flipH="1" flipV="1">
            <a:off x="5909730" y="3454099"/>
            <a:ext cx="128665" cy="77639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4" name="Slide Number Placeholder 3">
            <a:extLst>
              <a:ext uri="{FF2B5EF4-FFF2-40B4-BE49-F238E27FC236}">
                <a16:creationId xmlns:a16="http://schemas.microsoft.com/office/drawing/2014/main" id="{F5836B91-2F0C-4FC7-B68B-8CE422272DD0}"/>
              </a:ext>
            </a:extLst>
          </p:cNvPr>
          <p:cNvSpPr>
            <a:spLocks noGrp="1"/>
          </p:cNvSpPr>
          <p:nvPr>
            <p:ph type="sldNum" sz="quarter" idx="12"/>
          </p:nvPr>
        </p:nvSpPr>
        <p:spPr/>
        <p:txBody>
          <a:bodyPr/>
          <a:lstStyle/>
          <a:p>
            <a:fld id="{683549D1-6A9E-4216-AD44-F449925BF813}" type="slidenum">
              <a:rPr lang="en-US" smtClean="0"/>
              <a:t>3</a:t>
            </a:fld>
            <a:endParaRPr lang="en-US"/>
          </a:p>
        </p:txBody>
      </p:sp>
    </p:spTree>
    <p:extLst>
      <p:ext uri="{BB962C8B-B14F-4D97-AF65-F5344CB8AC3E}">
        <p14:creationId xmlns:p14="http://schemas.microsoft.com/office/powerpoint/2010/main" val="649468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412776"/>
            <a:ext cx="8352928" cy="1754326"/>
          </a:xfrm>
          <a:prstGeom prst="rect">
            <a:avLst/>
          </a:prstGeom>
          <a:noFill/>
        </p:spPr>
        <p:txBody>
          <a:bodyPr wrap="square" rtlCol="0">
            <a:spAutoFit/>
          </a:bodyPr>
          <a:lstStyle/>
          <a:p>
            <a:r>
              <a:rPr lang="en-GB" u="sng" dirty="0">
                <a:latin typeface="Calibri" panose="020F0502020204030204" pitchFamily="34" charset="0"/>
              </a:rPr>
              <a:t>Original Design</a:t>
            </a:r>
            <a:r>
              <a:rPr lang="en-GB" dirty="0">
                <a:latin typeface="Calibri" panose="020F0502020204030204" pitchFamily="34" charset="0"/>
              </a:rPr>
              <a:t>:</a:t>
            </a:r>
          </a:p>
          <a:p>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Only 1 vessel</a:t>
            </a:r>
          </a:p>
          <a:p>
            <a:pPr marL="342900" indent="-342900">
              <a:buFont typeface="Arial" panose="020B0604020202020204" pitchFamily="34" charset="0"/>
              <a:buChar char="•"/>
            </a:pPr>
            <a:r>
              <a:rPr lang="en-GB" dirty="0">
                <a:latin typeface="Calibri" panose="020F0502020204030204" pitchFamily="34" charset="0"/>
              </a:rPr>
              <a:t>Location: At the end of dump line</a:t>
            </a:r>
          </a:p>
          <a:p>
            <a:r>
              <a:rPr lang="en-GB" dirty="0">
                <a:latin typeface="Calibri" panose="020F0502020204030204" pitchFamily="34" charset="0"/>
              </a:rPr>
              <a:t>	         before Gamma blocker</a:t>
            </a:r>
          </a:p>
          <a:p>
            <a:pPr marL="342900" indent="-342900">
              <a:buFont typeface="Arial" panose="020B0604020202020204" pitchFamily="34" charset="0"/>
              <a:buChar char="•"/>
            </a:pPr>
            <a:endParaRPr lang="en-GB" dirty="0">
              <a:latin typeface="Calibri" panose="020F0502020204030204" pitchFamily="34" charset="0"/>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248128" y="980728"/>
            <a:ext cx="2736304" cy="2232248"/>
          </a:xfrm>
          <a:prstGeom prst="rect">
            <a:avLst/>
          </a:prstGeom>
        </p:spPr>
      </p:pic>
      <p:pic>
        <p:nvPicPr>
          <p:cNvPr id="2" name="Picture 1"/>
          <p:cNvPicPr>
            <a:picLocks noChangeAspect="1"/>
          </p:cNvPicPr>
          <p:nvPr/>
        </p:nvPicPr>
        <p:blipFill>
          <a:blip r:embed="rId3"/>
          <a:stretch>
            <a:fillRect/>
          </a:stretch>
        </p:blipFill>
        <p:spPr>
          <a:xfrm>
            <a:off x="2024490" y="3610527"/>
            <a:ext cx="7959942" cy="2987501"/>
          </a:xfrm>
          <a:prstGeom prst="rect">
            <a:avLst/>
          </a:prstGeom>
        </p:spPr>
      </p:pic>
      <p:cxnSp>
        <p:nvCxnSpPr>
          <p:cNvPr id="8" name="Straight Arrow Connector 7"/>
          <p:cNvCxnSpPr/>
          <p:nvPr/>
        </p:nvCxnSpPr>
        <p:spPr bwMode="auto">
          <a:xfrm flipH="1">
            <a:off x="6312024" y="4221088"/>
            <a:ext cx="648072" cy="64807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9" name="TextBox 8"/>
          <p:cNvSpPr txBox="1"/>
          <p:nvPr/>
        </p:nvSpPr>
        <p:spPr>
          <a:xfrm>
            <a:off x="6888088" y="3968482"/>
            <a:ext cx="1656184" cy="369332"/>
          </a:xfrm>
          <a:prstGeom prst="rect">
            <a:avLst/>
          </a:prstGeom>
          <a:noFill/>
        </p:spPr>
        <p:txBody>
          <a:bodyPr wrap="square" rtlCol="0">
            <a:spAutoFit/>
          </a:bodyPr>
          <a:lstStyle/>
          <a:p>
            <a:r>
              <a:rPr lang="en-GB" dirty="0">
                <a:solidFill>
                  <a:srgbClr val="FF0000"/>
                </a:solidFill>
                <a:latin typeface="Calibri" panose="020F0502020204030204" pitchFamily="34" charset="0"/>
              </a:rPr>
              <a:t>Vacuum Vessel</a:t>
            </a:r>
          </a:p>
        </p:txBody>
      </p:sp>
      <p:sp>
        <p:nvSpPr>
          <p:cNvPr id="6" name="Slide Number Placeholder 5">
            <a:extLst>
              <a:ext uri="{FF2B5EF4-FFF2-40B4-BE49-F238E27FC236}">
                <a16:creationId xmlns:a16="http://schemas.microsoft.com/office/drawing/2014/main" id="{8D158426-FCED-44AE-A14B-E72FB234737B}"/>
              </a:ext>
            </a:extLst>
          </p:cNvPr>
          <p:cNvSpPr>
            <a:spLocks noGrp="1"/>
          </p:cNvSpPr>
          <p:nvPr>
            <p:ph type="sldNum" sz="quarter" idx="12"/>
          </p:nvPr>
        </p:nvSpPr>
        <p:spPr/>
        <p:txBody>
          <a:bodyPr/>
          <a:lstStyle/>
          <a:p>
            <a:fld id="{683549D1-6A9E-4216-AD44-F449925BF813}" type="slidenum">
              <a:rPr lang="en-US" smtClean="0"/>
              <a:t>30</a:t>
            </a:fld>
            <a:endParaRPr lang="en-US"/>
          </a:p>
        </p:txBody>
      </p:sp>
    </p:spTree>
    <p:extLst>
      <p:ext uri="{BB962C8B-B14F-4D97-AF65-F5344CB8AC3E}">
        <p14:creationId xmlns:p14="http://schemas.microsoft.com/office/powerpoint/2010/main" val="257597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213009"/>
            <a:ext cx="3240360" cy="1754326"/>
          </a:xfrm>
          <a:prstGeom prst="rect">
            <a:avLst/>
          </a:prstGeom>
          <a:noFill/>
        </p:spPr>
        <p:txBody>
          <a:bodyPr wrap="square" rtlCol="0">
            <a:spAutoFit/>
          </a:bodyPr>
          <a:lstStyle/>
          <a:p>
            <a:r>
              <a:rPr lang="en-GB" u="sng" dirty="0">
                <a:latin typeface="Calibri" panose="020F0502020204030204" pitchFamily="34" charset="0"/>
              </a:rPr>
              <a:t>Final Design</a:t>
            </a:r>
            <a:r>
              <a:rPr lang="en-GB" dirty="0">
                <a:latin typeface="Calibri" panose="020F0502020204030204" pitchFamily="34" charset="0"/>
              </a:rPr>
              <a:t>:</a:t>
            </a:r>
          </a:p>
          <a:p>
            <a:pPr marL="342900" indent="-342900">
              <a:buFont typeface="Arial" panose="020B0604020202020204" pitchFamily="34" charset="0"/>
              <a:buChar char="•"/>
            </a:pPr>
            <a:endParaRPr lang="en-GB" dirty="0">
              <a:latin typeface="Calibri" panose="020F0502020204030204" pitchFamily="34" charset="0"/>
            </a:endParaRPr>
          </a:p>
          <a:p>
            <a:pPr marL="342900" indent="-342900">
              <a:buFont typeface="Arial" panose="020B0604020202020204" pitchFamily="34" charset="0"/>
              <a:buChar char="•"/>
            </a:pPr>
            <a:r>
              <a:rPr lang="en-GB" dirty="0">
                <a:latin typeface="Calibri" panose="020F0502020204030204" pitchFamily="34" charset="0"/>
              </a:rPr>
              <a:t>Length significantly reduced</a:t>
            </a:r>
          </a:p>
          <a:p>
            <a:pPr marL="342900" indent="-342900">
              <a:buFont typeface="Arial" panose="020B0604020202020204" pitchFamily="34" charset="0"/>
              <a:buChar char="•"/>
            </a:pPr>
            <a:r>
              <a:rPr lang="en-GB" dirty="0">
                <a:latin typeface="Calibri" panose="020F0502020204030204" pitchFamily="34" charset="0"/>
              </a:rPr>
              <a:t>Angular ports removed</a:t>
            </a:r>
          </a:p>
          <a:p>
            <a:pPr marL="342900" indent="-342900">
              <a:buFont typeface="Arial" panose="020B0604020202020204" pitchFamily="34" charset="0"/>
              <a:buChar char="•"/>
            </a:pPr>
            <a:r>
              <a:rPr lang="en-GB" dirty="0">
                <a:latin typeface="Calibri" panose="020F0502020204030204" pitchFamily="34" charset="0"/>
              </a:rPr>
              <a:t>Rotatable flanges except Bottom flange.</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661" y="3068960"/>
            <a:ext cx="7068694" cy="3456384"/>
          </a:xfrm>
          <a:prstGeom prst="rect">
            <a:avLst/>
          </a:prstGeom>
        </p:spPr>
      </p:pic>
      <p:sp>
        <p:nvSpPr>
          <p:cNvPr id="5" name="TextBox 4"/>
          <p:cNvSpPr txBox="1"/>
          <p:nvPr/>
        </p:nvSpPr>
        <p:spPr>
          <a:xfrm>
            <a:off x="6461995" y="1859340"/>
            <a:ext cx="3594445" cy="1477328"/>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Calibri" panose="020F0502020204030204" pitchFamily="34" charset="0"/>
              </a:rPr>
              <a:t>Location changed</a:t>
            </a:r>
          </a:p>
          <a:p>
            <a:pPr marL="342900" indent="-342900">
              <a:buFont typeface="Arial" panose="020B0604020202020204" pitchFamily="34" charset="0"/>
              <a:buChar char="•"/>
            </a:pPr>
            <a:r>
              <a:rPr lang="en-GB" dirty="0" err="1">
                <a:latin typeface="Calibri" panose="020F0502020204030204" pitchFamily="34" charset="0"/>
              </a:rPr>
              <a:t>Qty</a:t>
            </a:r>
            <a:r>
              <a:rPr lang="en-GB" dirty="0">
                <a:latin typeface="Calibri" panose="020F0502020204030204" pitchFamily="34" charset="0"/>
              </a:rPr>
              <a:t> increased</a:t>
            </a:r>
          </a:p>
          <a:p>
            <a:pPr marL="342900" indent="-342900">
              <a:buFont typeface="Arial" panose="020B0604020202020204" pitchFamily="34" charset="0"/>
              <a:buChar char="•"/>
            </a:pPr>
            <a:r>
              <a:rPr lang="en-GB" dirty="0">
                <a:latin typeface="Calibri" panose="020F0502020204030204" pitchFamily="34" charset="0"/>
              </a:rPr>
              <a:t>Top &amp; View port flange is 2 piece rotatable.</a:t>
            </a:r>
          </a:p>
          <a:p>
            <a:pPr marL="342900" indent="-342900">
              <a:buFont typeface="Arial" panose="020B0604020202020204" pitchFamily="34" charset="0"/>
              <a:buChar char="•"/>
            </a:pPr>
            <a:endParaRPr lang="en-GB"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828BA51C-CEF0-43F2-9481-682EDDF9554D}"/>
              </a:ext>
            </a:extLst>
          </p:cNvPr>
          <p:cNvSpPr>
            <a:spLocks noGrp="1"/>
          </p:cNvSpPr>
          <p:nvPr>
            <p:ph type="sldNum" sz="quarter" idx="12"/>
          </p:nvPr>
        </p:nvSpPr>
        <p:spPr/>
        <p:txBody>
          <a:bodyPr/>
          <a:lstStyle/>
          <a:p>
            <a:fld id="{683549D1-6A9E-4216-AD44-F449925BF813}" type="slidenum">
              <a:rPr lang="en-US" smtClean="0"/>
              <a:t>31</a:t>
            </a:fld>
            <a:endParaRPr lang="en-US"/>
          </a:p>
        </p:txBody>
      </p:sp>
    </p:spTree>
    <p:extLst>
      <p:ext uri="{BB962C8B-B14F-4D97-AF65-F5344CB8AC3E}">
        <p14:creationId xmlns:p14="http://schemas.microsoft.com/office/powerpoint/2010/main" val="1711890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214" y="2629991"/>
            <a:ext cx="3017622" cy="4018002"/>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88" y="3284984"/>
            <a:ext cx="3818972" cy="2483094"/>
          </a:xfrm>
          <a:prstGeom prst="rect">
            <a:avLst/>
          </a:prstGeom>
        </p:spPr>
      </p:pic>
      <p:sp>
        <p:nvSpPr>
          <p:cNvPr id="4" name="TextBox 3"/>
          <p:cNvSpPr txBox="1"/>
          <p:nvPr/>
        </p:nvSpPr>
        <p:spPr>
          <a:xfrm>
            <a:off x="1991544" y="1268760"/>
            <a:ext cx="8352928" cy="677108"/>
          </a:xfrm>
          <a:prstGeom prst="rect">
            <a:avLst/>
          </a:prstGeom>
          <a:noFill/>
        </p:spPr>
        <p:txBody>
          <a:bodyPr wrap="square" rtlCol="0">
            <a:spAutoFit/>
          </a:bodyPr>
          <a:lstStyle/>
          <a:p>
            <a:r>
              <a:rPr lang="en-GB" u="sng" dirty="0">
                <a:latin typeface="Calibri" panose="020F0502020204030204" pitchFamily="34" charset="0"/>
              </a:rPr>
              <a:t>Dimensions (New Design)</a:t>
            </a:r>
            <a:r>
              <a:rPr lang="en-GB" dirty="0">
                <a:latin typeface="Calibri" panose="020F0502020204030204" pitchFamily="34" charset="0"/>
              </a:rPr>
              <a:t>:</a:t>
            </a:r>
          </a:p>
          <a:p>
            <a:pPr marL="342900" indent="-342900">
              <a:buFont typeface="Arial" panose="020B0604020202020204" pitchFamily="34" charset="0"/>
              <a:buChar char="•"/>
            </a:pPr>
            <a:r>
              <a:rPr lang="en-GB" sz="2000" dirty="0">
                <a:latin typeface="Calibri" panose="020F0502020204030204" pitchFamily="34" charset="0"/>
              </a:rPr>
              <a:t>All ports are DN 250 size dia.</a:t>
            </a:r>
          </a:p>
        </p:txBody>
      </p:sp>
      <p:cxnSp>
        <p:nvCxnSpPr>
          <p:cNvPr id="5" name="Straight Connector 4"/>
          <p:cNvCxnSpPr/>
          <p:nvPr/>
        </p:nvCxnSpPr>
        <p:spPr bwMode="auto">
          <a:xfrm flipV="1">
            <a:off x="2177895" y="2204864"/>
            <a:ext cx="0" cy="2808312"/>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flipV="1">
            <a:off x="4977740" y="2204864"/>
            <a:ext cx="0" cy="2808312"/>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Arrow Connector 7"/>
          <p:cNvCxnSpPr/>
          <p:nvPr/>
        </p:nvCxnSpPr>
        <p:spPr bwMode="auto">
          <a:xfrm>
            <a:off x="2186362" y="2420888"/>
            <a:ext cx="2791378"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9" name="TextBox 8"/>
          <p:cNvSpPr txBox="1"/>
          <p:nvPr/>
        </p:nvSpPr>
        <p:spPr>
          <a:xfrm>
            <a:off x="3071664" y="2019093"/>
            <a:ext cx="1440160" cy="369332"/>
          </a:xfrm>
          <a:prstGeom prst="rect">
            <a:avLst/>
          </a:prstGeom>
          <a:noFill/>
          <a:ln>
            <a:noFill/>
          </a:ln>
        </p:spPr>
        <p:txBody>
          <a:bodyPr wrap="square" rtlCol="0">
            <a:spAutoFit/>
          </a:bodyPr>
          <a:lstStyle/>
          <a:p>
            <a:r>
              <a:rPr lang="en-GB" dirty="0">
                <a:solidFill>
                  <a:srgbClr val="FF0000"/>
                </a:solidFill>
              </a:rPr>
              <a:t>860.6mm</a:t>
            </a:r>
          </a:p>
        </p:txBody>
      </p:sp>
      <p:cxnSp>
        <p:nvCxnSpPr>
          <p:cNvPr id="11" name="Straight Connector 10"/>
          <p:cNvCxnSpPr/>
          <p:nvPr/>
        </p:nvCxnSpPr>
        <p:spPr bwMode="auto">
          <a:xfrm>
            <a:off x="3575720" y="2715839"/>
            <a:ext cx="207831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3561846" y="6547448"/>
            <a:ext cx="207831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5" name="Straight Arrow Connector 14"/>
          <p:cNvCxnSpPr/>
          <p:nvPr/>
        </p:nvCxnSpPr>
        <p:spPr bwMode="auto">
          <a:xfrm>
            <a:off x="5375920" y="2715840"/>
            <a:ext cx="16766" cy="3831609"/>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16" name="TextBox 15"/>
          <p:cNvSpPr txBox="1"/>
          <p:nvPr/>
        </p:nvSpPr>
        <p:spPr>
          <a:xfrm rot="16200000">
            <a:off x="4821704" y="4235297"/>
            <a:ext cx="1603631" cy="369332"/>
          </a:xfrm>
          <a:prstGeom prst="rect">
            <a:avLst/>
          </a:prstGeom>
          <a:noFill/>
        </p:spPr>
        <p:txBody>
          <a:bodyPr wrap="square" rtlCol="0">
            <a:spAutoFit/>
          </a:bodyPr>
          <a:lstStyle/>
          <a:p>
            <a:r>
              <a:rPr lang="en-GB" dirty="0">
                <a:solidFill>
                  <a:srgbClr val="FF0000"/>
                </a:solidFill>
              </a:rPr>
              <a:t>1102.3mm</a:t>
            </a:r>
          </a:p>
        </p:txBody>
      </p:sp>
      <p:cxnSp>
        <p:nvCxnSpPr>
          <p:cNvPr id="20" name="Straight Connector 19"/>
          <p:cNvCxnSpPr/>
          <p:nvPr/>
        </p:nvCxnSpPr>
        <p:spPr bwMode="auto">
          <a:xfrm flipH="1">
            <a:off x="6023992" y="4038740"/>
            <a:ext cx="2448272"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H="1">
            <a:off x="6528048" y="4038740"/>
            <a:ext cx="1944216" cy="1908212"/>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41" name="Isosceles Triangle 40"/>
          <p:cNvSpPr/>
          <p:nvPr/>
        </p:nvSpPr>
        <p:spPr bwMode="auto">
          <a:xfrm>
            <a:off x="6159202" y="4038740"/>
            <a:ext cx="86717" cy="180020"/>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42" name="Isosceles Triangle 41"/>
          <p:cNvSpPr/>
          <p:nvPr/>
        </p:nvSpPr>
        <p:spPr bwMode="auto">
          <a:xfrm rot="8215714">
            <a:off x="6799560" y="5452639"/>
            <a:ext cx="96874" cy="173175"/>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43" name="TextBox 42"/>
          <p:cNvSpPr txBox="1"/>
          <p:nvPr/>
        </p:nvSpPr>
        <p:spPr>
          <a:xfrm>
            <a:off x="7362158" y="5821237"/>
            <a:ext cx="664486" cy="369332"/>
          </a:xfrm>
          <a:prstGeom prst="rect">
            <a:avLst/>
          </a:prstGeom>
          <a:noFill/>
          <a:ln>
            <a:noFill/>
          </a:ln>
        </p:spPr>
        <p:txBody>
          <a:bodyPr wrap="square" rtlCol="0">
            <a:spAutoFit/>
          </a:bodyPr>
          <a:lstStyle/>
          <a:p>
            <a:r>
              <a:rPr lang="en-GB" dirty="0">
                <a:solidFill>
                  <a:srgbClr val="FF0000"/>
                </a:solidFill>
              </a:rPr>
              <a:t>45</a:t>
            </a:r>
            <a:r>
              <a:rPr lang="en-GB" dirty="0">
                <a:solidFill>
                  <a:srgbClr val="FF0000"/>
                </a:solidFill>
                <a:latin typeface="Times New Roman" panose="02020603050405020304" pitchFamily="18" charset="0"/>
                <a:cs typeface="Times New Roman" panose="02020603050405020304" pitchFamily="18" charset="0"/>
              </a:rPr>
              <a:t>º</a:t>
            </a:r>
            <a:endParaRPr lang="en-GB" dirty="0">
              <a:solidFill>
                <a:srgbClr val="FF0000"/>
              </a:solidFill>
            </a:endParaRPr>
          </a:p>
        </p:txBody>
      </p:sp>
      <p:sp>
        <p:nvSpPr>
          <p:cNvPr id="33" name="Arc 32"/>
          <p:cNvSpPr/>
          <p:nvPr/>
        </p:nvSpPr>
        <p:spPr bwMode="auto">
          <a:xfrm rot="10800000">
            <a:off x="6202561" y="2060848"/>
            <a:ext cx="3699897" cy="3955784"/>
          </a:xfrm>
          <a:prstGeom prst="arc">
            <a:avLst>
              <a:gd name="adj1" fmla="val 17374876"/>
              <a:gd name="adj2" fmla="val 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Lucida Grande" pitchFamily="84" charset="0"/>
              <a:ea typeface="ヒラギノ角ゴ Pro W3" pitchFamily="84" charset="-128"/>
            </a:endParaRPr>
          </a:p>
        </p:txBody>
      </p:sp>
      <p:sp>
        <p:nvSpPr>
          <p:cNvPr id="48" name="TextBox 47"/>
          <p:cNvSpPr txBox="1"/>
          <p:nvPr/>
        </p:nvSpPr>
        <p:spPr>
          <a:xfrm>
            <a:off x="7814269" y="2578143"/>
            <a:ext cx="1440160" cy="369332"/>
          </a:xfrm>
          <a:prstGeom prst="rect">
            <a:avLst/>
          </a:prstGeom>
          <a:noFill/>
          <a:ln>
            <a:noFill/>
          </a:ln>
        </p:spPr>
        <p:txBody>
          <a:bodyPr wrap="square" rtlCol="0">
            <a:spAutoFit/>
          </a:bodyPr>
          <a:lstStyle/>
          <a:p>
            <a:r>
              <a:rPr lang="en-GB" dirty="0">
                <a:solidFill>
                  <a:srgbClr val="FF0000"/>
                </a:solidFill>
              </a:rPr>
              <a:t>Top View</a:t>
            </a:r>
          </a:p>
        </p:txBody>
      </p:sp>
      <p:sp>
        <p:nvSpPr>
          <p:cNvPr id="7" name="Slide Number Placeholder 6">
            <a:extLst>
              <a:ext uri="{FF2B5EF4-FFF2-40B4-BE49-F238E27FC236}">
                <a16:creationId xmlns:a16="http://schemas.microsoft.com/office/drawing/2014/main" id="{1B303924-44F0-470E-AF51-C9A9173C8059}"/>
              </a:ext>
            </a:extLst>
          </p:cNvPr>
          <p:cNvSpPr>
            <a:spLocks noGrp="1"/>
          </p:cNvSpPr>
          <p:nvPr>
            <p:ph type="sldNum" sz="quarter" idx="12"/>
          </p:nvPr>
        </p:nvSpPr>
        <p:spPr/>
        <p:txBody>
          <a:bodyPr/>
          <a:lstStyle/>
          <a:p>
            <a:fld id="{683549D1-6A9E-4216-AD44-F449925BF813}" type="slidenum">
              <a:rPr lang="en-US" smtClean="0"/>
              <a:t>32</a:t>
            </a:fld>
            <a:endParaRPr lang="en-US"/>
          </a:p>
        </p:txBody>
      </p:sp>
    </p:spTree>
    <p:extLst>
      <p:ext uri="{BB962C8B-B14F-4D97-AF65-F5344CB8AC3E}">
        <p14:creationId xmlns:p14="http://schemas.microsoft.com/office/powerpoint/2010/main" val="3568066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4490" y="1146445"/>
            <a:ext cx="8352928" cy="2123658"/>
          </a:xfrm>
          <a:prstGeom prst="rect">
            <a:avLst/>
          </a:prstGeom>
          <a:noFill/>
        </p:spPr>
        <p:txBody>
          <a:bodyPr wrap="square" rtlCol="0">
            <a:spAutoFit/>
          </a:bodyPr>
          <a:lstStyle/>
          <a:p>
            <a:r>
              <a:rPr lang="en-GB" u="sng" dirty="0">
                <a:latin typeface="Calibri" panose="020F0502020204030204" pitchFamily="34" charset="0"/>
              </a:rPr>
              <a:t>Location of New vessel</a:t>
            </a:r>
            <a:r>
              <a:rPr lang="en-GB" dirty="0">
                <a:latin typeface="Calibri" panose="020F0502020204030204" pitchFamily="34" charset="0"/>
              </a:rPr>
              <a:t>:</a:t>
            </a:r>
          </a:p>
          <a:p>
            <a:endParaRPr lang="en-GB" dirty="0">
              <a:latin typeface="Calibri" panose="020F0502020204030204" pitchFamily="34" charset="0"/>
            </a:endParaRPr>
          </a:p>
          <a:p>
            <a:pPr algn="just"/>
            <a:r>
              <a:rPr lang="en-GB" sz="1600" dirty="0">
                <a:latin typeface="Calibri" panose="020F0502020204030204" pitchFamily="34" charset="0"/>
              </a:rPr>
              <a:t>The vessel quantity in dump line has been increased from 1 to 3. Where 2 vessels closure to the dump will be fully equipped with screen imaging system while 3</a:t>
            </a:r>
            <a:r>
              <a:rPr lang="en-GB" sz="1600" baseline="30000" dirty="0">
                <a:latin typeface="Calibri" panose="020F0502020204030204" pitchFamily="34" charset="0"/>
              </a:rPr>
              <a:t>rd</a:t>
            </a:r>
            <a:r>
              <a:rPr lang="en-GB" sz="1600" dirty="0">
                <a:latin typeface="Calibri" panose="020F0502020204030204" pitchFamily="34" charset="0"/>
              </a:rPr>
              <a:t> vessel will work as beam pipe and future upgrade for ESS. The location for 2 new vessel has been chosen as to replace the 4-way tee crosses which exist earlier in the dump line. This will be done at 2 different locations in the dump line as shown below. This decision has been made by Oslo and Uni. Of Liverpool jointly but requires ESS approval.</a:t>
            </a:r>
          </a:p>
        </p:txBody>
      </p:sp>
      <p:pic>
        <p:nvPicPr>
          <p:cNvPr id="3" name="Picture 2"/>
          <p:cNvPicPr>
            <a:picLocks noChangeAspect="1"/>
          </p:cNvPicPr>
          <p:nvPr/>
        </p:nvPicPr>
        <p:blipFill>
          <a:blip r:embed="rId2"/>
          <a:stretch>
            <a:fillRect/>
          </a:stretch>
        </p:blipFill>
        <p:spPr>
          <a:xfrm>
            <a:off x="2024490" y="3610527"/>
            <a:ext cx="7959942" cy="2987501"/>
          </a:xfrm>
          <a:prstGeom prst="rect">
            <a:avLst/>
          </a:prstGeom>
        </p:spPr>
      </p:pic>
      <p:cxnSp>
        <p:nvCxnSpPr>
          <p:cNvPr id="5" name="Straight Arrow Connector 4"/>
          <p:cNvCxnSpPr/>
          <p:nvPr/>
        </p:nvCxnSpPr>
        <p:spPr bwMode="auto">
          <a:xfrm flipH="1">
            <a:off x="7032104" y="4197607"/>
            <a:ext cx="1008112" cy="7631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6" name="TextBox 5"/>
          <p:cNvSpPr txBox="1"/>
          <p:nvPr/>
        </p:nvSpPr>
        <p:spPr>
          <a:xfrm>
            <a:off x="7176120" y="3828274"/>
            <a:ext cx="1944216" cy="369332"/>
          </a:xfrm>
          <a:prstGeom prst="rect">
            <a:avLst/>
          </a:prstGeom>
          <a:noFill/>
        </p:spPr>
        <p:txBody>
          <a:bodyPr wrap="square" rtlCol="0">
            <a:spAutoFit/>
          </a:bodyPr>
          <a:lstStyle/>
          <a:p>
            <a:r>
              <a:rPr lang="en-GB" dirty="0">
                <a:solidFill>
                  <a:srgbClr val="FF0000"/>
                </a:solidFill>
                <a:latin typeface="Calibri" panose="020F0502020204030204" pitchFamily="34" charset="0"/>
              </a:rPr>
              <a:t>4 way Tee crosses</a:t>
            </a:r>
          </a:p>
        </p:txBody>
      </p:sp>
      <p:cxnSp>
        <p:nvCxnSpPr>
          <p:cNvPr id="7" name="Straight Arrow Connector 6"/>
          <p:cNvCxnSpPr/>
          <p:nvPr/>
        </p:nvCxnSpPr>
        <p:spPr bwMode="auto">
          <a:xfrm>
            <a:off x="8400256" y="4210297"/>
            <a:ext cx="792088" cy="75044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0" name="Straight Connector 9"/>
          <p:cNvCxnSpPr/>
          <p:nvPr/>
        </p:nvCxnSpPr>
        <p:spPr bwMode="auto">
          <a:xfrm flipV="1">
            <a:off x="6968888" y="3726325"/>
            <a:ext cx="0" cy="1234413"/>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2" name="Straight Arrow Connector 11"/>
          <p:cNvCxnSpPr/>
          <p:nvPr/>
        </p:nvCxnSpPr>
        <p:spPr bwMode="auto">
          <a:xfrm>
            <a:off x="5591944" y="3884530"/>
            <a:ext cx="1376944" cy="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13" name="TextBox 12"/>
          <p:cNvSpPr txBox="1"/>
          <p:nvPr/>
        </p:nvSpPr>
        <p:spPr>
          <a:xfrm>
            <a:off x="5709976" y="3573950"/>
            <a:ext cx="1944216" cy="369332"/>
          </a:xfrm>
          <a:prstGeom prst="rect">
            <a:avLst/>
          </a:prstGeom>
          <a:noFill/>
        </p:spPr>
        <p:txBody>
          <a:bodyPr wrap="square" rtlCol="0">
            <a:spAutoFit/>
          </a:bodyPr>
          <a:lstStyle/>
          <a:p>
            <a:r>
              <a:rPr lang="en-GB" dirty="0">
                <a:solidFill>
                  <a:srgbClr val="FF0000"/>
                </a:solidFill>
                <a:latin typeface="Calibri" panose="020F0502020204030204" pitchFamily="34" charset="0"/>
              </a:rPr>
              <a:t>3157.5mm</a:t>
            </a:r>
          </a:p>
        </p:txBody>
      </p:sp>
      <p:sp>
        <p:nvSpPr>
          <p:cNvPr id="2" name="TextBox 1"/>
          <p:cNvSpPr txBox="1"/>
          <p:nvPr/>
        </p:nvSpPr>
        <p:spPr>
          <a:xfrm>
            <a:off x="5946855" y="4729904"/>
            <a:ext cx="288032" cy="369332"/>
          </a:xfrm>
          <a:prstGeom prst="rect">
            <a:avLst/>
          </a:prstGeom>
          <a:noFill/>
        </p:spPr>
        <p:txBody>
          <a:bodyPr wrap="square" rtlCol="0">
            <a:spAutoFit/>
          </a:bodyPr>
          <a:lstStyle/>
          <a:p>
            <a:r>
              <a:rPr lang="en-GB" b="1" dirty="0">
                <a:solidFill>
                  <a:srgbClr val="FF0000"/>
                </a:solidFill>
              </a:rPr>
              <a:t>1</a:t>
            </a:r>
          </a:p>
        </p:txBody>
      </p:sp>
      <p:sp>
        <p:nvSpPr>
          <p:cNvPr id="11" name="TextBox 10"/>
          <p:cNvSpPr txBox="1"/>
          <p:nvPr/>
        </p:nvSpPr>
        <p:spPr>
          <a:xfrm>
            <a:off x="6682084" y="4742202"/>
            <a:ext cx="288032" cy="369332"/>
          </a:xfrm>
          <a:prstGeom prst="rect">
            <a:avLst/>
          </a:prstGeom>
          <a:noFill/>
        </p:spPr>
        <p:txBody>
          <a:bodyPr wrap="square" rtlCol="0">
            <a:spAutoFit/>
          </a:bodyPr>
          <a:lstStyle/>
          <a:p>
            <a:r>
              <a:rPr lang="en-GB" b="1" dirty="0">
                <a:solidFill>
                  <a:srgbClr val="FF0000"/>
                </a:solidFill>
              </a:rPr>
              <a:t>2</a:t>
            </a:r>
          </a:p>
        </p:txBody>
      </p:sp>
      <p:sp>
        <p:nvSpPr>
          <p:cNvPr id="14" name="TextBox 13"/>
          <p:cNvSpPr txBox="1"/>
          <p:nvPr/>
        </p:nvSpPr>
        <p:spPr>
          <a:xfrm>
            <a:off x="9253361" y="4729904"/>
            <a:ext cx="288032" cy="369332"/>
          </a:xfrm>
          <a:prstGeom prst="rect">
            <a:avLst/>
          </a:prstGeom>
          <a:noFill/>
        </p:spPr>
        <p:txBody>
          <a:bodyPr wrap="square" rtlCol="0">
            <a:spAutoFit/>
          </a:bodyPr>
          <a:lstStyle/>
          <a:p>
            <a:r>
              <a:rPr lang="en-GB" b="1" dirty="0">
                <a:solidFill>
                  <a:srgbClr val="FF0000"/>
                </a:solidFill>
              </a:rPr>
              <a:t>3</a:t>
            </a:r>
          </a:p>
        </p:txBody>
      </p:sp>
      <p:cxnSp>
        <p:nvCxnSpPr>
          <p:cNvPr id="15" name="Straight Arrow Connector 14"/>
          <p:cNvCxnSpPr/>
          <p:nvPr/>
        </p:nvCxnSpPr>
        <p:spPr bwMode="auto">
          <a:xfrm flipV="1">
            <a:off x="5591945" y="4509120"/>
            <a:ext cx="673473" cy="14190"/>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16" name="TextBox 15"/>
          <p:cNvSpPr txBox="1"/>
          <p:nvPr/>
        </p:nvSpPr>
        <p:spPr>
          <a:xfrm>
            <a:off x="5527013" y="4102560"/>
            <a:ext cx="1090140" cy="369332"/>
          </a:xfrm>
          <a:prstGeom prst="rect">
            <a:avLst/>
          </a:prstGeom>
          <a:noFill/>
        </p:spPr>
        <p:txBody>
          <a:bodyPr wrap="square" rtlCol="0">
            <a:spAutoFit/>
          </a:bodyPr>
          <a:lstStyle/>
          <a:p>
            <a:r>
              <a:rPr lang="en-GB" dirty="0">
                <a:solidFill>
                  <a:srgbClr val="FF0000"/>
                </a:solidFill>
                <a:latin typeface="Calibri" panose="020F0502020204030204" pitchFamily="34" charset="0"/>
              </a:rPr>
              <a:t>1240mm</a:t>
            </a:r>
          </a:p>
        </p:txBody>
      </p:sp>
      <p:cxnSp>
        <p:nvCxnSpPr>
          <p:cNvPr id="17" name="Straight Connector 16"/>
          <p:cNvCxnSpPr/>
          <p:nvPr/>
        </p:nvCxnSpPr>
        <p:spPr bwMode="auto">
          <a:xfrm flipV="1">
            <a:off x="6265417" y="4365104"/>
            <a:ext cx="0" cy="46240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flipV="1">
            <a:off x="5564387" y="3726324"/>
            <a:ext cx="2033" cy="3091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9" name="Slide Number Placeholder 8">
            <a:extLst>
              <a:ext uri="{FF2B5EF4-FFF2-40B4-BE49-F238E27FC236}">
                <a16:creationId xmlns:a16="http://schemas.microsoft.com/office/drawing/2014/main" id="{3B5A4792-A36C-4C9F-B7B4-38EC38FF9C51}"/>
              </a:ext>
            </a:extLst>
          </p:cNvPr>
          <p:cNvSpPr>
            <a:spLocks noGrp="1"/>
          </p:cNvSpPr>
          <p:nvPr>
            <p:ph type="sldNum" sz="quarter" idx="12"/>
          </p:nvPr>
        </p:nvSpPr>
        <p:spPr/>
        <p:txBody>
          <a:bodyPr/>
          <a:lstStyle/>
          <a:p>
            <a:fld id="{683549D1-6A9E-4216-AD44-F449925BF813}" type="slidenum">
              <a:rPr lang="en-US" smtClean="0"/>
              <a:t>33</a:t>
            </a:fld>
            <a:endParaRPr lang="en-US"/>
          </a:p>
        </p:txBody>
      </p:sp>
    </p:spTree>
    <p:extLst>
      <p:ext uri="{BB962C8B-B14F-4D97-AF65-F5344CB8AC3E}">
        <p14:creationId xmlns:p14="http://schemas.microsoft.com/office/powerpoint/2010/main" val="162765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352" y="1881268"/>
            <a:ext cx="8357120" cy="2254620"/>
          </a:xfrm>
          <a:prstGeom prst="rect">
            <a:avLst/>
          </a:prstGeom>
        </p:spPr>
      </p:pic>
      <p:sp>
        <p:nvSpPr>
          <p:cNvPr id="4" name="TextBox 3"/>
          <p:cNvSpPr txBox="1"/>
          <p:nvPr/>
        </p:nvSpPr>
        <p:spPr>
          <a:xfrm>
            <a:off x="1991544" y="1340768"/>
            <a:ext cx="8352928" cy="400110"/>
          </a:xfrm>
          <a:prstGeom prst="rect">
            <a:avLst/>
          </a:prstGeom>
          <a:noFill/>
        </p:spPr>
        <p:txBody>
          <a:bodyPr wrap="square" rtlCol="0">
            <a:spAutoFit/>
          </a:bodyPr>
          <a:lstStyle/>
          <a:p>
            <a:r>
              <a:rPr lang="en-GB" sz="2000" dirty="0">
                <a:latin typeface="Calibri" panose="020F0502020204030204" pitchFamily="34" charset="0"/>
              </a:rPr>
              <a:t>After replacement of Tee crosses with new vessel</a:t>
            </a:r>
          </a:p>
        </p:txBody>
      </p:sp>
      <p:grpSp>
        <p:nvGrpSpPr>
          <p:cNvPr id="10" name="Group 9"/>
          <p:cNvGrpSpPr/>
          <p:nvPr/>
        </p:nvGrpSpPr>
        <p:grpSpPr>
          <a:xfrm>
            <a:off x="3071665" y="3954263"/>
            <a:ext cx="4882257" cy="1074603"/>
            <a:chOff x="1547664" y="5013176"/>
            <a:chExt cx="4882257" cy="1074603"/>
          </a:xfrm>
        </p:grpSpPr>
        <p:cxnSp>
          <p:nvCxnSpPr>
            <p:cNvPr id="5" name="Straight Connector 4"/>
            <p:cNvCxnSpPr/>
            <p:nvPr/>
          </p:nvCxnSpPr>
          <p:spPr bwMode="auto">
            <a:xfrm>
              <a:off x="1547664" y="5013176"/>
              <a:ext cx="0" cy="93610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6429921" y="5013176"/>
              <a:ext cx="0" cy="936104"/>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Arrow Connector 7"/>
            <p:cNvCxnSpPr/>
            <p:nvPr/>
          </p:nvCxnSpPr>
          <p:spPr bwMode="auto">
            <a:xfrm>
              <a:off x="1547664" y="5718447"/>
              <a:ext cx="4882257" cy="14809"/>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9" name="TextBox 8"/>
            <p:cNvSpPr txBox="1"/>
            <p:nvPr/>
          </p:nvSpPr>
          <p:spPr>
            <a:xfrm>
              <a:off x="3505622" y="5718447"/>
              <a:ext cx="1440160" cy="369332"/>
            </a:xfrm>
            <a:prstGeom prst="rect">
              <a:avLst/>
            </a:prstGeom>
            <a:noFill/>
            <a:ln>
              <a:noFill/>
            </a:ln>
          </p:spPr>
          <p:txBody>
            <a:bodyPr wrap="square" rtlCol="0">
              <a:spAutoFit/>
            </a:bodyPr>
            <a:lstStyle/>
            <a:p>
              <a:r>
                <a:rPr lang="en-GB" dirty="0">
                  <a:solidFill>
                    <a:srgbClr val="FF0000"/>
                  </a:solidFill>
                </a:rPr>
                <a:t>5497.5mm</a:t>
              </a:r>
            </a:p>
          </p:txBody>
        </p:sp>
      </p:grpSp>
      <p:cxnSp>
        <p:nvCxnSpPr>
          <p:cNvPr id="11" name="Straight Arrow Connector 10"/>
          <p:cNvCxnSpPr/>
          <p:nvPr/>
        </p:nvCxnSpPr>
        <p:spPr bwMode="auto">
          <a:xfrm flipH="1">
            <a:off x="3233264" y="2207471"/>
            <a:ext cx="1403708" cy="84182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2" name="TextBox 11"/>
          <p:cNvSpPr txBox="1"/>
          <p:nvPr/>
        </p:nvSpPr>
        <p:spPr>
          <a:xfrm>
            <a:off x="4583832" y="1916832"/>
            <a:ext cx="1944216" cy="369332"/>
          </a:xfrm>
          <a:prstGeom prst="rect">
            <a:avLst/>
          </a:prstGeom>
          <a:noFill/>
        </p:spPr>
        <p:txBody>
          <a:bodyPr wrap="square" rtlCol="0">
            <a:spAutoFit/>
          </a:bodyPr>
          <a:lstStyle/>
          <a:p>
            <a:r>
              <a:rPr lang="en-GB" dirty="0">
                <a:solidFill>
                  <a:srgbClr val="FF0000"/>
                </a:solidFill>
                <a:latin typeface="Calibri" panose="020F0502020204030204" pitchFamily="34" charset="0"/>
              </a:rPr>
              <a:t>Vacuum Vessel</a:t>
            </a:r>
          </a:p>
        </p:txBody>
      </p:sp>
      <p:cxnSp>
        <p:nvCxnSpPr>
          <p:cNvPr id="13" name="Straight Arrow Connector 12"/>
          <p:cNvCxnSpPr/>
          <p:nvPr/>
        </p:nvCxnSpPr>
        <p:spPr bwMode="auto">
          <a:xfrm>
            <a:off x="6088760" y="2207471"/>
            <a:ext cx="1735433" cy="84182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6" name="TextBox 15"/>
          <p:cNvSpPr txBox="1"/>
          <p:nvPr/>
        </p:nvSpPr>
        <p:spPr>
          <a:xfrm>
            <a:off x="1991544" y="5288341"/>
            <a:ext cx="8352928" cy="1015663"/>
          </a:xfrm>
          <a:prstGeom prst="rect">
            <a:avLst/>
          </a:prstGeom>
          <a:noFill/>
        </p:spPr>
        <p:txBody>
          <a:bodyPr wrap="square" rtlCol="0">
            <a:spAutoFit/>
          </a:bodyPr>
          <a:lstStyle/>
          <a:p>
            <a:pPr algn="just"/>
            <a:r>
              <a:rPr lang="en-GB" sz="2000" dirty="0">
                <a:latin typeface="Calibri" panose="020F0502020204030204" pitchFamily="34" charset="0"/>
              </a:rPr>
              <a:t>The length of new vessel is same as the length of Tee crosses replaced here.</a:t>
            </a:r>
          </a:p>
          <a:p>
            <a:pPr algn="just"/>
            <a:r>
              <a:rPr lang="en-GB" sz="2000" dirty="0">
                <a:latin typeface="Calibri" panose="020F0502020204030204" pitchFamily="34" charset="0"/>
              </a:rPr>
              <a:t>The vertical height of new vessel is determined based on travel and size required for screens.</a:t>
            </a:r>
          </a:p>
        </p:txBody>
      </p:sp>
      <p:sp>
        <p:nvSpPr>
          <p:cNvPr id="17" name="TextBox 16"/>
          <p:cNvSpPr txBox="1"/>
          <p:nvPr/>
        </p:nvSpPr>
        <p:spPr>
          <a:xfrm>
            <a:off x="9624392" y="2147973"/>
            <a:ext cx="792088" cy="646331"/>
          </a:xfrm>
          <a:prstGeom prst="rect">
            <a:avLst/>
          </a:prstGeom>
          <a:noFill/>
        </p:spPr>
        <p:txBody>
          <a:bodyPr wrap="square" rtlCol="0">
            <a:spAutoFit/>
          </a:bodyPr>
          <a:lstStyle/>
          <a:p>
            <a:r>
              <a:rPr lang="en-GB" dirty="0">
                <a:solidFill>
                  <a:srgbClr val="FF0000"/>
                </a:solidFill>
                <a:latin typeface="Calibri" panose="020F0502020204030204" pitchFamily="34" charset="0"/>
              </a:rPr>
              <a:t>Dump</a:t>
            </a:r>
          </a:p>
          <a:p>
            <a:r>
              <a:rPr lang="en-GB" dirty="0">
                <a:solidFill>
                  <a:srgbClr val="FF0000"/>
                </a:solidFill>
                <a:latin typeface="Calibri" panose="020F0502020204030204" pitchFamily="34" charset="0"/>
              </a:rPr>
              <a:t>End</a:t>
            </a:r>
          </a:p>
        </p:txBody>
      </p:sp>
      <p:sp>
        <p:nvSpPr>
          <p:cNvPr id="18" name="TextBox 17"/>
          <p:cNvSpPr txBox="1"/>
          <p:nvPr/>
        </p:nvSpPr>
        <p:spPr>
          <a:xfrm>
            <a:off x="2120563" y="2402965"/>
            <a:ext cx="724272" cy="646331"/>
          </a:xfrm>
          <a:prstGeom prst="rect">
            <a:avLst/>
          </a:prstGeom>
          <a:noFill/>
        </p:spPr>
        <p:txBody>
          <a:bodyPr wrap="square" rtlCol="0">
            <a:spAutoFit/>
          </a:bodyPr>
          <a:lstStyle/>
          <a:p>
            <a:r>
              <a:rPr lang="en-GB" dirty="0">
                <a:solidFill>
                  <a:srgbClr val="FF0000"/>
                </a:solidFill>
                <a:latin typeface="Calibri" panose="020F0502020204030204" pitchFamily="34" charset="0"/>
              </a:rPr>
              <a:t>Beam</a:t>
            </a:r>
          </a:p>
          <a:p>
            <a:r>
              <a:rPr lang="en-GB" dirty="0">
                <a:solidFill>
                  <a:srgbClr val="FF0000"/>
                </a:solidFill>
                <a:latin typeface="Calibri" panose="020F0502020204030204" pitchFamily="34" charset="0"/>
              </a:rPr>
              <a:t>End</a:t>
            </a:r>
          </a:p>
        </p:txBody>
      </p:sp>
      <p:sp>
        <p:nvSpPr>
          <p:cNvPr id="7" name="Slide Number Placeholder 6">
            <a:extLst>
              <a:ext uri="{FF2B5EF4-FFF2-40B4-BE49-F238E27FC236}">
                <a16:creationId xmlns:a16="http://schemas.microsoft.com/office/drawing/2014/main" id="{BE922F5C-2E3F-4BE5-88C3-15BAC60BBED7}"/>
              </a:ext>
            </a:extLst>
          </p:cNvPr>
          <p:cNvSpPr>
            <a:spLocks noGrp="1"/>
          </p:cNvSpPr>
          <p:nvPr>
            <p:ph type="sldNum" sz="quarter" idx="12"/>
          </p:nvPr>
        </p:nvSpPr>
        <p:spPr/>
        <p:txBody>
          <a:bodyPr/>
          <a:lstStyle/>
          <a:p>
            <a:fld id="{683549D1-6A9E-4216-AD44-F449925BF813}" type="slidenum">
              <a:rPr lang="en-US" smtClean="0"/>
              <a:t>34</a:t>
            </a:fld>
            <a:endParaRPr lang="en-US"/>
          </a:p>
        </p:txBody>
      </p:sp>
    </p:spTree>
    <p:extLst>
      <p:ext uri="{BB962C8B-B14F-4D97-AF65-F5344CB8AC3E}">
        <p14:creationId xmlns:p14="http://schemas.microsoft.com/office/powerpoint/2010/main" val="332654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Actuator Design</a:t>
            </a:r>
          </a:p>
        </p:txBody>
      </p:sp>
      <p:sp>
        <p:nvSpPr>
          <p:cNvPr id="3" name="Slide Number Placeholder 2">
            <a:extLst>
              <a:ext uri="{FF2B5EF4-FFF2-40B4-BE49-F238E27FC236}">
                <a16:creationId xmlns:a16="http://schemas.microsoft.com/office/drawing/2014/main" id="{8161D715-453F-4568-A727-DBE20FD5D072}"/>
              </a:ext>
            </a:extLst>
          </p:cNvPr>
          <p:cNvSpPr>
            <a:spLocks noGrp="1"/>
          </p:cNvSpPr>
          <p:nvPr>
            <p:ph type="sldNum" sz="quarter" idx="12"/>
          </p:nvPr>
        </p:nvSpPr>
        <p:spPr/>
        <p:txBody>
          <a:bodyPr/>
          <a:lstStyle/>
          <a:p>
            <a:fld id="{683549D1-6A9E-4216-AD44-F449925BF813}" type="slidenum">
              <a:rPr lang="en-US" smtClean="0"/>
              <a:t>35</a:t>
            </a:fld>
            <a:endParaRPr lang="en-US"/>
          </a:p>
        </p:txBody>
      </p:sp>
    </p:spTree>
    <p:extLst>
      <p:ext uri="{BB962C8B-B14F-4D97-AF65-F5344CB8AC3E}">
        <p14:creationId xmlns:p14="http://schemas.microsoft.com/office/powerpoint/2010/main" val="163306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160" y="2946052"/>
            <a:ext cx="2438028" cy="2055724"/>
          </a:xfrm>
          <a:prstGeom prst="rect">
            <a:avLst/>
          </a:prstGeom>
        </p:spPr>
      </p:pic>
      <p:sp>
        <p:nvSpPr>
          <p:cNvPr id="4" name="TextBox 3"/>
          <p:cNvSpPr txBox="1"/>
          <p:nvPr/>
        </p:nvSpPr>
        <p:spPr>
          <a:xfrm>
            <a:off x="1991544" y="1229391"/>
            <a:ext cx="8352928"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Calibri" panose="020F0502020204030204" pitchFamily="34" charset="0"/>
              </a:rPr>
              <a:t>Actuator design is provided by UHV motion.</a:t>
            </a:r>
          </a:p>
          <a:p>
            <a:pPr marL="342900" indent="-342900">
              <a:buFont typeface="Arial" panose="020B0604020202020204" pitchFamily="34" charset="0"/>
              <a:buChar char="•"/>
            </a:pPr>
            <a:r>
              <a:rPr lang="en-GB" sz="2000" dirty="0">
                <a:latin typeface="Calibri" panose="020F0502020204030204" pitchFamily="34" charset="0"/>
              </a:rPr>
              <a:t>Travel is 600mm based on screen travel required.</a:t>
            </a:r>
          </a:p>
          <a:p>
            <a:pPr marL="342900" indent="-342900">
              <a:buFont typeface="Arial" panose="020B0604020202020204" pitchFamily="34" charset="0"/>
              <a:buChar char="•"/>
            </a:pPr>
            <a:r>
              <a:rPr lang="en-GB" sz="2000" dirty="0" err="1">
                <a:latin typeface="Calibri" panose="020F0502020204030204" pitchFamily="34" charset="0"/>
              </a:rPr>
              <a:t>Phytron</a:t>
            </a:r>
            <a:r>
              <a:rPr lang="en-GB" sz="2000" dirty="0">
                <a:latin typeface="Calibri" panose="020F0502020204030204" pitchFamily="34" charset="0"/>
              </a:rPr>
              <a:t> Stepper motor with limit and home switch included.</a:t>
            </a:r>
          </a:p>
          <a:p>
            <a:pPr marL="342900" indent="-342900">
              <a:buFont typeface="Arial" panose="020B0604020202020204" pitchFamily="34" charset="0"/>
              <a:buChar char="•"/>
            </a:pPr>
            <a:r>
              <a:rPr lang="en-GB" sz="2000" dirty="0">
                <a:latin typeface="Calibri" panose="020F0502020204030204" pitchFamily="34" charset="0"/>
              </a:rPr>
              <a:t>Mounted on top of the vessel via transition flange.</a:t>
            </a:r>
          </a:p>
          <a:p>
            <a:pPr marL="342900" indent="-342900">
              <a:buFont typeface="Arial" panose="020B0604020202020204" pitchFamily="34" charset="0"/>
              <a:buChar char="•"/>
            </a:pPr>
            <a:r>
              <a:rPr lang="en-GB" sz="2000" dirty="0">
                <a:latin typeface="Calibri" panose="020F0502020204030204" pitchFamily="34" charset="0"/>
              </a:rPr>
              <a:t>Size DN63</a:t>
            </a:r>
          </a:p>
        </p:txBody>
      </p:sp>
      <p:grpSp>
        <p:nvGrpSpPr>
          <p:cNvPr id="12" name="Group 11"/>
          <p:cNvGrpSpPr/>
          <p:nvPr/>
        </p:nvGrpSpPr>
        <p:grpSpPr>
          <a:xfrm>
            <a:off x="4799857" y="2946398"/>
            <a:ext cx="2344905" cy="3580631"/>
            <a:chOff x="5436097" y="2946397"/>
            <a:chExt cx="2344905" cy="3580631"/>
          </a:xfrm>
        </p:grpSpPr>
        <p:pic>
          <p:nvPicPr>
            <p:cNvPr id="2" name="Picture 1"/>
            <p:cNvPicPr>
              <a:picLocks noChangeAspect="1"/>
            </p:cNvPicPr>
            <p:nvPr/>
          </p:nvPicPr>
          <p:blipFill>
            <a:blip r:embed="rId3"/>
            <a:stretch>
              <a:fillRect/>
            </a:stretch>
          </p:blipFill>
          <p:spPr>
            <a:xfrm>
              <a:off x="5436097" y="2946397"/>
              <a:ext cx="1724784" cy="3580631"/>
            </a:xfrm>
            <a:prstGeom prst="rect">
              <a:avLst/>
            </a:prstGeom>
          </p:spPr>
        </p:pic>
        <p:cxnSp>
          <p:nvCxnSpPr>
            <p:cNvPr id="5" name="Straight Connector 4"/>
            <p:cNvCxnSpPr/>
            <p:nvPr/>
          </p:nvCxnSpPr>
          <p:spPr bwMode="auto">
            <a:xfrm>
              <a:off x="6884023" y="3187264"/>
              <a:ext cx="712313"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6884023" y="5986120"/>
              <a:ext cx="712313"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 name="Straight Arrow Connector 6"/>
            <p:cNvCxnSpPr/>
            <p:nvPr/>
          </p:nvCxnSpPr>
          <p:spPr bwMode="auto">
            <a:xfrm>
              <a:off x="7380312" y="3187264"/>
              <a:ext cx="0" cy="2798856"/>
            </a:xfrm>
            <a:prstGeom prst="straightConnector1">
              <a:avLst/>
            </a:prstGeom>
            <a:solidFill>
              <a:schemeClr val="accent1"/>
            </a:solidFill>
            <a:ln w="28575" cap="flat" cmpd="sng" algn="ctr">
              <a:solidFill>
                <a:srgbClr val="FF0000"/>
              </a:solidFill>
              <a:prstDash val="solid"/>
              <a:round/>
              <a:headEnd type="triangle"/>
              <a:tailEnd type="triangle"/>
            </a:ln>
            <a:effectLst/>
          </p:spPr>
        </p:cxnSp>
        <p:sp>
          <p:nvSpPr>
            <p:cNvPr id="8" name="TextBox 7"/>
            <p:cNvSpPr txBox="1"/>
            <p:nvPr/>
          </p:nvSpPr>
          <p:spPr>
            <a:xfrm rot="16200000">
              <a:off x="6794520" y="4212505"/>
              <a:ext cx="1603631" cy="369332"/>
            </a:xfrm>
            <a:prstGeom prst="rect">
              <a:avLst/>
            </a:prstGeom>
            <a:noFill/>
          </p:spPr>
          <p:txBody>
            <a:bodyPr wrap="square" rtlCol="0">
              <a:spAutoFit/>
            </a:bodyPr>
            <a:lstStyle/>
            <a:p>
              <a:r>
                <a:rPr lang="en-GB" dirty="0">
                  <a:solidFill>
                    <a:srgbClr val="FF0000"/>
                  </a:solidFill>
                </a:rPr>
                <a:t>860mm</a:t>
              </a:r>
            </a:p>
          </p:txBody>
        </p:sp>
      </p:grpSp>
      <p:sp>
        <p:nvSpPr>
          <p:cNvPr id="14" name="TextBox 13"/>
          <p:cNvSpPr txBox="1"/>
          <p:nvPr/>
        </p:nvSpPr>
        <p:spPr>
          <a:xfrm>
            <a:off x="7946157" y="5445225"/>
            <a:ext cx="1944216" cy="646331"/>
          </a:xfrm>
          <a:prstGeom prst="rect">
            <a:avLst/>
          </a:prstGeom>
          <a:noFill/>
        </p:spPr>
        <p:txBody>
          <a:bodyPr wrap="square" rtlCol="0">
            <a:spAutoFit/>
          </a:bodyPr>
          <a:lstStyle/>
          <a:p>
            <a:r>
              <a:rPr lang="en-GB" dirty="0">
                <a:solidFill>
                  <a:srgbClr val="FF0000"/>
                </a:solidFill>
                <a:latin typeface="Calibri" panose="020F0502020204030204" pitchFamily="34" charset="0"/>
              </a:rPr>
              <a:t>Bolted as shown</a:t>
            </a:r>
          </a:p>
          <a:p>
            <a:r>
              <a:rPr lang="en-GB" dirty="0">
                <a:solidFill>
                  <a:srgbClr val="FF0000"/>
                </a:solidFill>
                <a:latin typeface="Calibri" panose="020F0502020204030204" pitchFamily="34" charset="0"/>
              </a:rPr>
              <a:t>Top and bottom</a:t>
            </a:r>
          </a:p>
        </p:txBody>
      </p:sp>
      <p:cxnSp>
        <p:nvCxnSpPr>
          <p:cNvPr id="15" name="Straight Arrow Connector 14"/>
          <p:cNvCxnSpPr/>
          <p:nvPr/>
        </p:nvCxnSpPr>
        <p:spPr bwMode="auto">
          <a:xfrm flipV="1">
            <a:off x="8328248" y="3861048"/>
            <a:ext cx="504056" cy="151216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16" name="Picture 15" descr="Screen Clipping"/>
          <p:cNvPicPr>
            <a:picLocks noChangeAspect="1"/>
          </p:cNvPicPr>
          <p:nvPr/>
        </p:nvPicPr>
        <p:blipFill rotWithShape="1">
          <a:blip r:embed="rId4">
            <a:extLst>
              <a:ext uri="{28A0092B-C50C-407E-A947-70E740481C1C}">
                <a14:useLocalDpi xmlns:a14="http://schemas.microsoft.com/office/drawing/2010/main" val="0"/>
              </a:ext>
            </a:extLst>
          </a:blip>
          <a:srcRect l="9068"/>
          <a:stretch/>
        </p:blipFill>
        <p:spPr>
          <a:xfrm>
            <a:off x="2604782" y="2941033"/>
            <a:ext cx="1547003" cy="3617498"/>
          </a:xfrm>
          <a:prstGeom prst="rect">
            <a:avLst/>
          </a:prstGeom>
        </p:spPr>
      </p:pic>
      <p:sp>
        <p:nvSpPr>
          <p:cNvPr id="10" name="Slide Number Placeholder 9">
            <a:extLst>
              <a:ext uri="{FF2B5EF4-FFF2-40B4-BE49-F238E27FC236}">
                <a16:creationId xmlns:a16="http://schemas.microsoft.com/office/drawing/2014/main" id="{5707044C-F4D4-4A89-B879-035F574775D4}"/>
              </a:ext>
            </a:extLst>
          </p:cNvPr>
          <p:cNvSpPr>
            <a:spLocks noGrp="1"/>
          </p:cNvSpPr>
          <p:nvPr>
            <p:ph type="sldNum" sz="quarter" idx="12"/>
          </p:nvPr>
        </p:nvSpPr>
        <p:spPr/>
        <p:txBody>
          <a:bodyPr/>
          <a:lstStyle/>
          <a:p>
            <a:fld id="{683549D1-6A9E-4216-AD44-F449925BF813}" type="slidenum">
              <a:rPr lang="en-US" smtClean="0"/>
              <a:t>36</a:t>
            </a:fld>
            <a:endParaRPr lang="en-US"/>
          </a:p>
        </p:txBody>
      </p:sp>
    </p:spTree>
    <p:extLst>
      <p:ext uri="{BB962C8B-B14F-4D97-AF65-F5344CB8AC3E}">
        <p14:creationId xmlns:p14="http://schemas.microsoft.com/office/powerpoint/2010/main" val="1158521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Vessel Mounting Flanges</a:t>
            </a:r>
          </a:p>
        </p:txBody>
      </p:sp>
      <p:sp>
        <p:nvSpPr>
          <p:cNvPr id="3" name="Slide Number Placeholder 2">
            <a:extLst>
              <a:ext uri="{FF2B5EF4-FFF2-40B4-BE49-F238E27FC236}">
                <a16:creationId xmlns:a16="http://schemas.microsoft.com/office/drawing/2014/main" id="{70D6EB19-EA2A-482A-9FE8-E22792D7BBDF}"/>
              </a:ext>
            </a:extLst>
          </p:cNvPr>
          <p:cNvSpPr>
            <a:spLocks noGrp="1"/>
          </p:cNvSpPr>
          <p:nvPr>
            <p:ph type="sldNum" sz="quarter" idx="12"/>
          </p:nvPr>
        </p:nvSpPr>
        <p:spPr/>
        <p:txBody>
          <a:bodyPr/>
          <a:lstStyle/>
          <a:p>
            <a:fld id="{683549D1-6A9E-4216-AD44-F449925BF813}" type="slidenum">
              <a:rPr lang="en-US" smtClean="0"/>
              <a:t>37</a:t>
            </a:fld>
            <a:endParaRPr lang="en-US"/>
          </a:p>
        </p:txBody>
      </p:sp>
    </p:spTree>
    <p:extLst>
      <p:ext uri="{BB962C8B-B14F-4D97-AF65-F5344CB8AC3E}">
        <p14:creationId xmlns:p14="http://schemas.microsoft.com/office/powerpoint/2010/main" val="490386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412777"/>
            <a:ext cx="8352928" cy="2062103"/>
          </a:xfrm>
          <a:prstGeom prst="rect">
            <a:avLst/>
          </a:prstGeom>
          <a:noFill/>
        </p:spPr>
        <p:txBody>
          <a:bodyPr wrap="square" rtlCol="0">
            <a:spAutoFit/>
          </a:bodyPr>
          <a:lstStyle/>
          <a:p>
            <a:pPr marL="342900" indent="-342900" algn="just">
              <a:buFont typeface="Arial" panose="020B0604020202020204" pitchFamily="34" charset="0"/>
              <a:buChar char="•"/>
            </a:pPr>
            <a:r>
              <a:rPr lang="en-GB" sz="1600" dirty="0">
                <a:latin typeface="Calibri" panose="020F0502020204030204" pitchFamily="34" charset="0"/>
              </a:rPr>
              <a:t>The vessel vertical port will be equipped with 2 flanges. Both flanges will be DN250CF bolted with knife edge.</a:t>
            </a:r>
          </a:p>
          <a:p>
            <a:pPr marL="342900" indent="-342900" algn="just">
              <a:buFont typeface="Arial" panose="020B0604020202020204" pitchFamily="34" charset="0"/>
              <a:buChar char="•"/>
            </a:pPr>
            <a:r>
              <a:rPr lang="en-GB" sz="1600" dirty="0">
                <a:latin typeface="Calibri" panose="020F0502020204030204" pitchFamily="34" charset="0"/>
              </a:rPr>
              <a:t>The bottom flange will be a standard CF bolted blank flange.</a:t>
            </a:r>
          </a:p>
          <a:p>
            <a:pPr marL="342900" indent="-342900" algn="just">
              <a:buFont typeface="Arial" panose="020B0604020202020204" pitchFamily="34" charset="0"/>
              <a:buChar char="•"/>
            </a:pPr>
            <a:r>
              <a:rPr lang="en-GB" sz="1600" dirty="0">
                <a:latin typeface="Calibri" panose="020F0502020204030204" pitchFamily="34" charset="0"/>
              </a:rPr>
              <a:t>The top flange will be a standard CF bolted flange with modification i.e. a bore in centre to suit central rod passing through and a bolt pattern holes to suit DN63 flange bolt holes.</a:t>
            </a:r>
          </a:p>
          <a:p>
            <a:pPr marL="342900" indent="-342900" algn="just">
              <a:buFont typeface="Arial" panose="020B0604020202020204" pitchFamily="34" charset="0"/>
              <a:buChar char="•"/>
            </a:pPr>
            <a:r>
              <a:rPr lang="en-GB" sz="1600" dirty="0">
                <a:latin typeface="Calibri" panose="020F0502020204030204" pitchFamily="34" charset="0"/>
              </a:rPr>
              <a:t>Top flange will have knife edge on both faces to provide vacuum seal.</a:t>
            </a:r>
          </a:p>
          <a:p>
            <a:pPr marL="342900" indent="-342900" algn="just">
              <a:buFont typeface="Arial" panose="020B0604020202020204" pitchFamily="34" charset="0"/>
              <a:buChar char="•"/>
            </a:pPr>
            <a:r>
              <a:rPr lang="en-GB" sz="1600" dirty="0">
                <a:latin typeface="Calibri" panose="020F0502020204030204" pitchFamily="34" charset="0"/>
              </a:rPr>
              <a:t>Top flange will have blind threaded holes to provide lifting aid.</a:t>
            </a:r>
          </a:p>
          <a:p>
            <a:pPr marL="342900" indent="-342900" algn="just">
              <a:buFont typeface="Arial" panose="020B0604020202020204" pitchFamily="34" charset="0"/>
              <a:buChar char="•"/>
            </a:pPr>
            <a:r>
              <a:rPr lang="en-GB" sz="1600" dirty="0">
                <a:latin typeface="Calibri" panose="020F0502020204030204" pitchFamily="34" charset="0"/>
              </a:rPr>
              <a:t>Both flanges will mate with vessel welded rotatable flanges using bolts.</a:t>
            </a:r>
          </a:p>
        </p:txBody>
      </p:sp>
      <p:sp>
        <p:nvSpPr>
          <p:cNvPr id="5" name="TextBox 4"/>
          <p:cNvSpPr txBox="1"/>
          <p:nvPr/>
        </p:nvSpPr>
        <p:spPr>
          <a:xfrm>
            <a:off x="2351584" y="4907900"/>
            <a:ext cx="1739770" cy="646331"/>
          </a:xfrm>
          <a:prstGeom prst="rect">
            <a:avLst/>
          </a:prstGeom>
          <a:noFill/>
        </p:spPr>
        <p:txBody>
          <a:bodyPr wrap="square" rtlCol="0">
            <a:spAutoFit/>
          </a:bodyPr>
          <a:lstStyle/>
          <a:p>
            <a:r>
              <a:rPr lang="en-GB" dirty="0">
                <a:solidFill>
                  <a:srgbClr val="FF0000"/>
                </a:solidFill>
                <a:latin typeface="Calibri" panose="020F0502020204030204" pitchFamily="34" charset="0"/>
              </a:rPr>
              <a:t>Bottom Blank</a:t>
            </a:r>
          </a:p>
          <a:p>
            <a:r>
              <a:rPr lang="en-GB" dirty="0">
                <a:solidFill>
                  <a:srgbClr val="FF0000"/>
                </a:solidFill>
                <a:latin typeface="Calibri" panose="020F0502020204030204" pitchFamily="34" charset="0"/>
              </a:rPr>
              <a:t>Flange</a:t>
            </a:r>
          </a:p>
        </p:txBody>
      </p:sp>
      <p:sp>
        <p:nvSpPr>
          <p:cNvPr id="6" name="TextBox 5"/>
          <p:cNvSpPr txBox="1"/>
          <p:nvPr/>
        </p:nvSpPr>
        <p:spPr>
          <a:xfrm>
            <a:off x="4091354" y="4891148"/>
            <a:ext cx="1836204" cy="646331"/>
          </a:xfrm>
          <a:prstGeom prst="rect">
            <a:avLst/>
          </a:prstGeom>
          <a:noFill/>
        </p:spPr>
        <p:txBody>
          <a:bodyPr wrap="square" rtlCol="0">
            <a:spAutoFit/>
          </a:bodyPr>
          <a:lstStyle/>
          <a:p>
            <a:r>
              <a:rPr lang="en-GB" dirty="0">
                <a:solidFill>
                  <a:srgbClr val="FF0000"/>
                </a:solidFill>
                <a:latin typeface="Calibri" panose="020F0502020204030204" pitchFamily="34" charset="0"/>
              </a:rPr>
              <a:t>Top Bored Flange</a:t>
            </a:r>
          </a:p>
          <a:p>
            <a:r>
              <a:rPr lang="en-GB" dirty="0">
                <a:solidFill>
                  <a:srgbClr val="FF0000"/>
                </a:solidFill>
                <a:latin typeface="Calibri" panose="020F0502020204030204" pitchFamily="34" charset="0"/>
              </a:rPr>
              <a:t>With bolt holes</a:t>
            </a:r>
          </a:p>
        </p:txBody>
      </p:sp>
      <p:sp>
        <p:nvSpPr>
          <p:cNvPr id="8" name="TextBox 7"/>
          <p:cNvSpPr txBox="1"/>
          <p:nvPr/>
        </p:nvSpPr>
        <p:spPr>
          <a:xfrm>
            <a:off x="6816080" y="5445225"/>
            <a:ext cx="2736304" cy="646331"/>
          </a:xfrm>
          <a:prstGeom prst="rect">
            <a:avLst/>
          </a:prstGeom>
          <a:noFill/>
        </p:spPr>
        <p:txBody>
          <a:bodyPr wrap="square" rtlCol="0">
            <a:spAutoFit/>
          </a:bodyPr>
          <a:lstStyle/>
          <a:p>
            <a:r>
              <a:rPr lang="en-GB" dirty="0">
                <a:solidFill>
                  <a:srgbClr val="FF0000"/>
                </a:solidFill>
                <a:latin typeface="Calibri" panose="020F0502020204030204" pitchFamily="34" charset="0"/>
              </a:rPr>
              <a:t>Top Flange connection with vessel and DN63 Flange </a:t>
            </a:r>
          </a:p>
        </p:txBody>
      </p:sp>
      <p:pic>
        <p:nvPicPr>
          <p:cNvPr id="9" name="Picture 8"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888" y="3502400"/>
            <a:ext cx="1407065" cy="1344655"/>
          </a:xfrm>
          <a:prstGeom prst="rect">
            <a:avLst/>
          </a:prstGeom>
        </p:spPr>
      </p:pic>
      <p:pic>
        <p:nvPicPr>
          <p:cNvPr id="10" name="Picture 9"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86" y="3506509"/>
            <a:ext cx="1368151" cy="1339368"/>
          </a:xfrm>
          <a:prstGeom prst="rect">
            <a:avLst/>
          </a:prstGeom>
        </p:spPr>
      </p:pic>
      <p:pic>
        <p:nvPicPr>
          <p:cNvPr id="11" name="Picture 10"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104" y="3502399"/>
            <a:ext cx="4030523" cy="1912406"/>
          </a:xfrm>
          <a:prstGeom prst="rect">
            <a:avLst/>
          </a:prstGeom>
        </p:spPr>
      </p:pic>
      <p:sp>
        <p:nvSpPr>
          <p:cNvPr id="3" name="Slide Number Placeholder 2">
            <a:extLst>
              <a:ext uri="{FF2B5EF4-FFF2-40B4-BE49-F238E27FC236}">
                <a16:creationId xmlns:a16="http://schemas.microsoft.com/office/drawing/2014/main" id="{C0B9177A-44D2-4BCE-B6D5-BE2C6252D375}"/>
              </a:ext>
            </a:extLst>
          </p:cNvPr>
          <p:cNvSpPr>
            <a:spLocks noGrp="1"/>
          </p:cNvSpPr>
          <p:nvPr>
            <p:ph type="sldNum" sz="quarter" idx="12"/>
          </p:nvPr>
        </p:nvSpPr>
        <p:spPr/>
        <p:txBody>
          <a:bodyPr/>
          <a:lstStyle/>
          <a:p>
            <a:fld id="{683549D1-6A9E-4216-AD44-F449925BF813}" type="slidenum">
              <a:rPr lang="en-US" smtClean="0"/>
              <a:t>38</a:t>
            </a:fld>
            <a:endParaRPr lang="en-US"/>
          </a:p>
        </p:txBody>
      </p:sp>
    </p:spTree>
    <p:extLst>
      <p:ext uri="{BB962C8B-B14F-4D97-AF65-F5344CB8AC3E}">
        <p14:creationId xmlns:p14="http://schemas.microsoft.com/office/powerpoint/2010/main" val="3092653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Actuator Mounting Flanges</a:t>
            </a:r>
          </a:p>
        </p:txBody>
      </p:sp>
      <p:sp>
        <p:nvSpPr>
          <p:cNvPr id="3" name="Slide Number Placeholder 2">
            <a:extLst>
              <a:ext uri="{FF2B5EF4-FFF2-40B4-BE49-F238E27FC236}">
                <a16:creationId xmlns:a16="http://schemas.microsoft.com/office/drawing/2014/main" id="{3A33D90C-F713-45E2-A46B-E225E1D76993}"/>
              </a:ext>
            </a:extLst>
          </p:cNvPr>
          <p:cNvSpPr>
            <a:spLocks noGrp="1"/>
          </p:cNvSpPr>
          <p:nvPr>
            <p:ph type="sldNum" sz="quarter" idx="12"/>
          </p:nvPr>
        </p:nvSpPr>
        <p:spPr/>
        <p:txBody>
          <a:bodyPr/>
          <a:lstStyle/>
          <a:p>
            <a:fld id="{683549D1-6A9E-4216-AD44-F449925BF813}" type="slidenum">
              <a:rPr lang="en-US" smtClean="0"/>
              <a:t>39</a:t>
            </a:fld>
            <a:endParaRPr lang="en-US"/>
          </a:p>
        </p:txBody>
      </p:sp>
    </p:spTree>
    <p:extLst>
      <p:ext uri="{BB962C8B-B14F-4D97-AF65-F5344CB8AC3E}">
        <p14:creationId xmlns:p14="http://schemas.microsoft.com/office/powerpoint/2010/main" val="170468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0A64-8F1D-49E2-AD9A-C3E9710484A4}"/>
              </a:ext>
            </a:extLst>
          </p:cNvPr>
          <p:cNvSpPr>
            <a:spLocks noGrp="1"/>
          </p:cNvSpPr>
          <p:nvPr>
            <p:ph type="title"/>
          </p:nvPr>
        </p:nvSpPr>
        <p:spPr/>
        <p:txBody>
          <a:bodyPr/>
          <a:lstStyle/>
          <a:p>
            <a:r>
              <a:rPr lang="en-US" dirty="0"/>
              <a:t>System Overview: Camera, Mirrors, Optics</a:t>
            </a:r>
          </a:p>
        </p:txBody>
      </p:sp>
      <p:pic>
        <p:nvPicPr>
          <p:cNvPr id="7" name="Picture 6">
            <a:extLst>
              <a:ext uri="{FF2B5EF4-FFF2-40B4-BE49-F238E27FC236}">
                <a16:creationId xmlns:a16="http://schemas.microsoft.com/office/drawing/2014/main" id="{A6200574-DCF2-4CE9-B352-BA8068574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93" y="1518422"/>
            <a:ext cx="5036091" cy="4501533"/>
          </a:xfrm>
          <a:prstGeom prst="rect">
            <a:avLst/>
          </a:prstGeom>
        </p:spPr>
      </p:pic>
      <p:pic>
        <p:nvPicPr>
          <p:cNvPr id="9" name="Picture 8">
            <a:extLst>
              <a:ext uri="{FF2B5EF4-FFF2-40B4-BE49-F238E27FC236}">
                <a16:creationId xmlns:a16="http://schemas.microsoft.com/office/drawing/2014/main" id="{30C7A881-364A-4A72-9DA3-0C600CDB717C}"/>
              </a:ext>
            </a:extLst>
          </p:cNvPr>
          <p:cNvPicPr>
            <a:picLocks noChangeAspect="1"/>
          </p:cNvPicPr>
          <p:nvPr/>
        </p:nvPicPr>
        <p:blipFill rotWithShape="1">
          <a:blip r:embed="rId3">
            <a:extLst>
              <a:ext uri="{28A0092B-C50C-407E-A947-70E740481C1C}">
                <a14:useLocalDpi xmlns:a14="http://schemas.microsoft.com/office/drawing/2010/main" val="0"/>
              </a:ext>
            </a:extLst>
          </a:blip>
          <a:srcRect l="28782" t="13896" r="30039" b="30823"/>
          <a:stretch/>
        </p:blipFill>
        <p:spPr>
          <a:xfrm>
            <a:off x="5915821" y="2230017"/>
            <a:ext cx="5276155" cy="3713601"/>
          </a:xfrm>
          <a:prstGeom prst="rect">
            <a:avLst/>
          </a:prstGeom>
        </p:spPr>
      </p:pic>
      <p:sp>
        <p:nvSpPr>
          <p:cNvPr id="10" name="Content Placeholder 2">
            <a:extLst>
              <a:ext uri="{FF2B5EF4-FFF2-40B4-BE49-F238E27FC236}">
                <a16:creationId xmlns:a16="http://schemas.microsoft.com/office/drawing/2014/main" id="{1D656AD0-E403-44F9-99C5-B8D7EC17ED43}"/>
              </a:ext>
            </a:extLst>
          </p:cNvPr>
          <p:cNvSpPr>
            <a:spLocks noGrp="1"/>
          </p:cNvSpPr>
          <p:nvPr>
            <p:ph idx="1"/>
          </p:nvPr>
        </p:nvSpPr>
        <p:spPr>
          <a:xfrm>
            <a:off x="7966788" y="5943618"/>
            <a:ext cx="1830355" cy="553681"/>
          </a:xfrm>
        </p:spPr>
        <p:txBody>
          <a:bodyPr/>
          <a:lstStyle/>
          <a:p>
            <a:pPr marL="0" indent="0">
              <a:buNone/>
            </a:pPr>
            <a:r>
              <a:rPr lang="en-US" dirty="0"/>
              <a:t>light path</a:t>
            </a:r>
          </a:p>
        </p:txBody>
      </p:sp>
      <p:sp>
        <p:nvSpPr>
          <p:cNvPr id="11" name="Content Placeholder 2">
            <a:extLst>
              <a:ext uri="{FF2B5EF4-FFF2-40B4-BE49-F238E27FC236}">
                <a16:creationId xmlns:a16="http://schemas.microsoft.com/office/drawing/2014/main" id="{AEC5FAEC-FFCC-43B0-8E65-F585F5A87810}"/>
              </a:ext>
            </a:extLst>
          </p:cNvPr>
          <p:cNvSpPr txBox="1">
            <a:spLocks/>
          </p:cNvSpPr>
          <p:nvPr/>
        </p:nvSpPr>
        <p:spPr>
          <a:xfrm>
            <a:off x="1220277" y="6141842"/>
            <a:ext cx="3323322" cy="55368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mirrors and support structure</a:t>
            </a:r>
          </a:p>
        </p:txBody>
      </p:sp>
      <p:sp>
        <p:nvSpPr>
          <p:cNvPr id="4" name="Slide Number Placeholder 3">
            <a:extLst>
              <a:ext uri="{FF2B5EF4-FFF2-40B4-BE49-F238E27FC236}">
                <a16:creationId xmlns:a16="http://schemas.microsoft.com/office/drawing/2014/main" id="{C480B034-37AB-4D31-8852-B699D146FDC2}"/>
              </a:ext>
            </a:extLst>
          </p:cNvPr>
          <p:cNvSpPr>
            <a:spLocks noGrp="1"/>
          </p:cNvSpPr>
          <p:nvPr>
            <p:ph type="sldNum" sz="quarter" idx="12"/>
          </p:nvPr>
        </p:nvSpPr>
        <p:spPr/>
        <p:txBody>
          <a:bodyPr/>
          <a:lstStyle/>
          <a:p>
            <a:fld id="{683549D1-6A9E-4216-AD44-F449925BF813}" type="slidenum">
              <a:rPr lang="en-US" smtClean="0"/>
              <a:t>4</a:t>
            </a:fld>
            <a:endParaRPr lang="en-US"/>
          </a:p>
        </p:txBody>
      </p:sp>
    </p:spTree>
    <p:extLst>
      <p:ext uri="{BB962C8B-B14F-4D97-AF65-F5344CB8AC3E}">
        <p14:creationId xmlns:p14="http://schemas.microsoft.com/office/powerpoint/2010/main" val="2844641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412776"/>
            <a:ext cx="8352928" cy="1815882"/>
          </a:xfrm>
          <a:prstGeom prst="rect">
            <a:avLst/>
          </a:prstGeom>
          <a:noFill/>
        </p:spPr>
        <p:txBody>
          <a:bodyPr wrap="square" rtlCol="0">
            <a:spAutoFit/>
          </a:bodyPr>
          <a:lstStyle/>
          <a:p>
            <a:pPr marL="342900" indent="-342900" algn="just">
              <a:buFont typeface="Arial" panose="020B0604020202020204" pitchFamily="34" charset="0"/>
              <a:buChar char="•"/>
            </a:pPr>
            <a:r>
              <a:rPr lang="en-GB" sz="1600" dirty="0">
                <a:latin typeface="Calibri" panose="020F0502020204030204" pitchFamily="34" charset="0"/>
              </a:rPr>
              <a:t>The actuator will be equipped with 2 flanges at top and bottom. Both flanges will be DN63CF with knife edge.</a:t>
            </a:r>
          </a:p>
          <a:p>
            <a:pPr marL="342900" indent="-342900" algn="just">
              <a:buFont typeface="Arial" panose="020B0604020202020204" pitchFamily="34" charset="0"/>
              <a:buChar char="•"/>
            </a:pPr>
            <a:r>
              <a:rPr lang="en-GB" sz="1600" dirty="0">
                <a:latin typeface="Calibri" panose="020F0502020204030204" pitchFamily="34" charset="0"/>
              </a:rPr>
              <a:t>The bottom flange will sandwiched between actuator and vessel DN250CF flange.</a:t>
            </a:r>
          </a:p>
          <a:p>
            <a:pPr marL="342900" indent="-342900" algn="just">
              <a:buFont typeface="Arial" panose="020B0604020202020204" pitchFamily="34" charset="0"/>
              <a:buChar char="•"/>
            </a:pPr>
            <a:r>
              <a:rPr lang="en-GB" sz="1600" dirty="0">
                <a:latin typeface="Calibri" panose="020F0502020204030204" pitchFamily="34" charset="0"/>
              </a:rPr>
              <a:t>Bottom Flange will have knife edge on both faces to provide vacuum seal.</a:t>
            </a:r>
          </a:p>
          <a:p>
            <a:pPr marL="342900" indent="-342900" algn="just">
              <a:buFont typeface="Arial" panose="020B0604020202020204" pitchFamily="34" charset="0"/>
              <a:buChar char="•"/>
            </a:pPr>
            <a:r>
              <a:rPr lang="en-GB" sz="1600" dirty="0">
                <a:latin typeface="Calibri" panose="020F0502020204030204" pitchFamily="34" charset="0"/>
              </a:rPr>
              <a:t>The top flange will be a standard CF blank flange with modification i.e. a blind tapped hole in centre to suit central rod and a bolt pattern holes to suit DN63 flange bolt holes.</a:t>
            </a:r>
          </a:p>
          <a:p>
            <a:pPr marL="342900" indent="-342900" algn="just">
              <a:buFont typeface="Arial" panose="020B0604020202020204" pitchFamily="34" charset="0"/>
              <a:buChar char="•"/>
            </a:pPr>
            <a:r>
              <a:rPr lang="en-GB" sz="1600" dirty="0">
                <a:latin typeface="Calibri" panose="020F0502020204030204" pitchFamily="34" charset="0"/>
              </a:rPr>
              <a:t>Both flanges will be held in place using cap head screws.</a:t>
            </a:r>
          </a:p>
        </p:txBody>
      </p:sp>
      <p:sp>
        <p:nvSpPr>
          <p:cNvPr id="5" name="TextBox 4"/>
          <p:cNvSpPr txBox="1"/>
          <p:nvPr/>
        </p:nvSpPr>
        <p:spPr>
          <a:xfrm>
            <a:off x="3647728" y="5733256"/>
            <a:ext cx="1739770" cy="369332"/>
          </a:xfrm>
          <a:prstGeom prst="rect">
            <a:avLst/>
          </a:prstGeom>
          <a:noFill/>
        </p:spPr>
        <p:txBody>
          <a:bodyPr wrap="square" rtlCol="0">
            <a:spAutoFit/>
          </a:bodyPr>
          <a:lstStyle/>
          <a:p>
            <a:r>
              <a:rPr lang="en-GB" dirty="0">
                <a:solidFill>
                  <a:srgbClr val="FF0000"/>
                </a:solidFill>
                <a:latin typeface="Calibri" panose="020F0502020204030204" pitchFamily="34" charset="0"/>
              </a:rPr>
              <a:t>Bottom Flange</a:t>
            </a:r>
          </a:p>
        </p:txBody>
      </p:sp>
      <p:sp>
        <p:nvSpPr>
          <p:cNvPr id="6" name="TextBox 5"/>
          <p:cNvSpPr txBox="1"/>
          <p:nvPr/>
        </p:nvSpPr>
        <p:spPr>
          <a:xfrm>
            <a:off x="7129881" y="5733257"/>
            <a:ext cx="1836204" cy="646331"/>
          </a:xfrm>
          <a:prstGeom prst="rect">
            <a:avLst/>
          </a:prstGeom>
          <a:noFill/>
        </p:spPr>
        <p:txBody>
          <a:bodyPr wrap="square" rtlCol="0">
            <a:spAutoFit/>
          </a:bodyPr>
          <a:lstStyle/>
          <a:p>
            <a:r>
              <a:rPr lang="en-GB" dirty="0">
                <a:solidFill>
                  <a:srgbClr val="FF0000"/>
                </a:solidFill>
                <a:latin typeface="Calibri" panose="020F0502020204030204" pitchFamily="34" charset="0"/>
              </a:rPr>
              <a:t>Top Bored Flange</a:t>
            </a:r>
          </a:p>
          <a:p>
            <a:r>
              <a:rPr lang="en-GB" dirty="0">
                <a:solidFill>
                  <a:srgbClr val="FF0000"/>
                </a:solidFill>
                <a:latin typeface="Calibri" panose="020F0502020204030204" pitchFamily="34" charset="0"/>
              </a:rPr>
              <a:t>With bolt holes</a:t>
            </a:r>
          </a:p>
        </p:txBody>
      </p:sp>
      <p:pic>
        <p:nvPicPr>
          <p:cNvPr id="9" name="Picture 8"/>
          <p:cNvPicPr>
            <a:picLocks noChangeAspect="1"/>
          </p:cNvPicPr>
          <p:nvPr/>
        </p:nvPicPr>
        <p:blipFill>
          <a:blip r:embed="rId2"/>
          <a:stretch>
            <a:fillRect/>
          </a:stretch>
        </p:blipFill>
        <p:spPr>
          <a:xfrm>
            <a:off x="3359696" y="3481814"/>
            <a:ext cx="2143452" cy="2214311"/>
          </a:xfrm>
          <a:prstGeom prst="rect">
            <a:avLst/>
          </a:prstGeom>
        </p:spPr>
      </p:pic>
      <p:pic>
        <p:nvPicPr>
          <p:cNvPr id="10" name="Picture 9"/>
          <p:cNvPicPr>
            <a:picLocks noChangeAspect="1"/>
          </p:cNvPicPr>
          <p:nvPr/>
        </p:nvPicPr>
        <p:blipFill>
          <a:blip r:embed="rId3"/>
          <a:stretch>
            <a:fillRect/>
          </a:stretch>
        </p:blipFill>
        <p:spPr>
          <a:xfrm>
            <a:off x="6960096" y="3481814"/>
            <a:ext cx="2016224" cy="2214311"/>
          </a:xfrm>
          <a:prstGeom prst="rect">
            <a:avLst/>
          </a:prstGeom>
        </p:spPr>
      </p:pic>
      <p:sp>
        <p:nvSpPr>
          <p:cNvPr id="3" name="Slide Number Placeholder 2">
            <a:extLst>
              <a:ext uri="{FF2B5EF4-FFF2-40B4-BE49-F238E27FC236}">
                <a16:creationId xmlns:a16="http://schemas.microsoft.com/office/drawing/2014/main" id="{AB524C02-BA35-4B42-8E03-68DE3414D58F}"/>
              </a:ext>
            </a:extLst>
          </p:cNvPr>
          <p:cNvSpPr>
            <a:spLocks noGrp="1"/>
          </p:cNvSpPr>
          <p:nvPr>
            <p:ph type="sldNum" sz="quarter" idx="12"/>
          </p:nvPr>
        </p:nvSpPr>
        <p:spPr/>
        <p:txBody>
          <a:bodyPr/>
          <a:lstStyle/>
          <a:p>
            <a:fld id="{683549D1-6A9E-4216-AD44-F449925BF813}" type="slidenum">
              <a:rPr lang="en-US" smtClean="0"/>
              <a:t>40</a:t>
            </a:fld>
            <a:endParaRPr lang="en-US"/>
          </a:p>
        </p:txBody>
      </p:sp>
    </p:spTree>
    <p:extLst>
      <p:ext uri="{BB962C8B-B14F-4D97-AF65-F5344CB8AC3E}">
        <p14:creationId xmlns:p14="http://schemas.microsoft.com/office/powerpoint/2010/main" val="171111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79776" y="4293277"/>
            <a:ext cx="4043352" cy="1945777"/>
          </a:xfrm>
          <a:prstGeom prst="rect">
            <a:avLst/>
          </a:prstGeom>
        </p:spPr>
      </p:pic>
      <p:sp>
        <p:nvSpPr>
          <p:cNvPr id="8" name="TextBox 7"/>
          <p:cNvSpPr txBox="1"/>
          <p:nvPr/>
        </p:nvSpPr>
        <p:spPr>
          <a:xfrm>
            <a:off x="4077781" y="6239054"/>
            <a:ext cx="4043351" cy="646331"/>
          </a:xfrm>
          <a:prstGeom prst="rect">
            <a:avLst/>
          </a:prstGeom>
          <a:noFill/>
        </p:spPr>
        <p:txBody>
          <a:bodyPr wrap="square" rtlCol="0">
            <a:spAutoFit/>
          </a:bodyPr>
          <a:lstStyle/>
          <a:p>
            <a:r>
              <a:rPr lang="en-GB" dirty="0">
                <a:solidFill>
                  <a:srgbClr val="FF0000"/>
                </a:solidFill>
                <a:latin typeface="Calibri" panose="020F0502020204030204" pitchFamily="34" charset="0"/>
              </a:rPr>
              <a:t>Bottom Flange connection with vessel Flange and Actuator</a:t>
            </a:r>
          </a:p>
        </p:txBody>
      </p:sp>
      <p:pic>
        <p:nvPicPr>
          <p:cNvPr id="11" name="Picture 10"/>
          <p:cNvPicPr>
            <a:picLocks noChangeAspect="1"/>
          </p:cNvPicPr>
          <p:nvPr/>
        </p:nvPicPr>
        <p:blipFill>
          <a:blip r:embed="rId3"/>
          <a:stretch>
            <a:fillRect/>
          </a:stretch>
        </p:blipFill>
        <p:spPr>
          <a:xfrm>
            <a:off x="4077780" y="980728"/>
            <a:ext cx="4043352" cy="2603622"/>
          </a:xfrm>
          <a:prstGeom prst="rect">
            <a:avLst/>
          </a:prstGeom>
        </p:spPr>
      </p:pic>
      <p:sp>
        <p:nvSpPr>
          <p:cNvPr id="12" name="TextBox 11"/>
          <p:cNvSpPr txBox="1"/>
          <p:nvPr/>
        </p:nvSpPr>
        <p:spPr>
          <a:xfrm>
            <a:off x="4151785" y="3584350"/>
            <a:ext cx="4043351" cy="369332"/>
          </a:xfrm>
          <a:prstGeom prst="rect">
            <a:avLst/>
          </a:prstGeom>
          <a:noFill/>
        </p:spPr>
        <p:txBody>
          <a:bodyPr wrap="square" rtlCol="0">
            <a:spAutoFit/>
          </a:bodyPr>
          <a:lstStyle/>
          <a:p>
            <a:r>
              <a:rPr lang="en-GB" dirty="0">
                <a:solidFill>
                  <a:srgbClr val="FF0000"/>
                </a:solidFill>
                <a:latin typeface="Calibri" panose="020F0502020204030204" pitchFamily="34" charset="0"/>
              </a:rPr>
              <a:t>Top Flange connection with Actuator</a:t>
            </a:r>
          </a:p>
        </p:txBody>
      </p:sp>
      <p:sp>
        <p:nvSpPr>
          <p:cNvPr id="3" name="Slide Number Placeholder 2">
            <a:extLst>
              <a:ext uri="{FF2B5EF4-FFF2-40B4-BE49-F238E27FC236}">
                <a16:creationId xmlns:a16="http://schemas.microsoft.com/office/drawing/2014/main" id="{A848DF51-87AF-4A16-BA2F-3A3927C82B64}"/>
              </a:ext>
            </a:extLst>
          </p:cNvPr>
          <p:cNvSpPr>
            <a:spLocks noGrp="1"/>
          </p:cNvSpPr>
          <p:nvPr>
            <p:ph type="sldNum" sz="quarter" idx="12"/>
          </p:nvPr>
        </p:nvSpPr>
        <p:spPr/>
        <p:txBody>
          <a:bodyPr/>
          <a:lstStyle/>
          <a:p>
            <a:fld id="{683549D1-6A9E-4216-AD44-F449925BF813}" type="slidenum">
              <a:rPr lang="en-US" smtClean="0"/>
              <a:t>41</a:t>
            </a:fld>
            <a:endParaRPr lang="en-US"/>
          </a:p>
        </p:txBody>
      </p:sp>
    </p:spTree>
    <p:extLst>
      <p:ext uri="{BB962C8B-B14F-4D97-AF65-F5344CB8AC3E}">
        <p14:creationId xmlns:p14="http://schemas.microsoft.com/office/powerpoint/2010/main" val="3225557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Limit Switches Design</a:t>
            </a:r>
          </a:p>
        </p:txBody>
      </p:sp>
      <p:sp>
        <p:nvSpPr>
          <p:cNvPr id="3" name="Slide Number Placeholder 2">
            <a:extLst>
              <a:ext uri="{FF2B5EF4-FFF2-40B4-BE49-F238E27FC236}">
                <a16:creationId xmlns:a16="http://schemas.microsoft.com/office/drawing/2014/main" id="{687512D2-4C68-4E8D-A817-739506752868}"/>
              </a:ext>
            </a:extLst>
          </p:cNvPr>
          <p:cNvSpPr>
            <a:spLocks noGrp="1"/>
          </p:cNvSpPr>
          <p:nvPr>
            <p:ph type="sldNum" sz="quarter" idx="12"/>
          </p:nvPr>
        </p:nvSpPr>
        <p:spPr/>
        <p:txBody>
          <a:bodyPr/>
          <a:lstStyle/>
          <a:p>
            <a:fld id="{683549D1-6A9E-4216-AD44-F449925BF813}" type="slidenum">
              <a:rPr lang="en-US" smtClean="0"/>
              <a:t>42</a:t>
            </a:fld>
            <a:endParaRPr lang="en-US"/>
          </a:p>
        </p:txBody>
      </p:sp>
    </p:spTree>
    <p:extLst>
      <p:ext uri="{BB962C8B-B14F-4D97-AF65-F5344CB8AC3E}">
        <p14:creationId xmlns:p14="http://schemas.microsoft.com/office/powerpoint/2010/main" val="983289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268761"/>
            <a:ext cx="8352928" cy="2616101"/>
          </a:xfrm>
          <a:prstGeom prst="rect">
            <a:avLst/>
          </a:prstGeom>
          <a:noFill/>
        </p:spPr>
        <p:txBody>
          <a:bodyPr wrap="square" rtlCol="0">
            <a:spAutoFit/>
          </a:bodyPr>
          <a:lstStyle/>
          <a:p>
            <a:r>
              <a:rPr lang="en-GB" sz="2200" u="sng" dirty="0">
                <a:latin typeface="Calibri" panose="020F0502020204030204" pitchFamily="34" charset="0"/>
              </a:rPr>
              <a:t>Limit Switches :</a:t>
            </a:r>
          </a:p>
          <a:p>
            <a:endParaRPr lang="en-GB" sz="2200" dirty="0">
              <a:latin typeface="Calibri" panose="020F0502020204030204" pitchFamily="34" charset="0"/>
            </a:endParaRPr>
          </a:p>
          <a:p>
            <a:pPr marL="342900" indent="-342900">
              <a:buFont typeface="Arial" panose="020B0604020202020204" pitchFamily="34" charset="0"/>
              <a:buChar char="•"/>
            </a:pPr>
            <a:r>
              <a:rPr lang="en-GB" sz="2000" dirty="0">
                <a:latin typeface="Calibri" panose="020F0502020204030204" pitchFamily="34" charset="0"/>
              </a:rPr>
              <a:t>All limit switches will be procured from </a:t>
            </a:r>
            <a:r>
              <a:rPr lang="en-GB" sz="2000" dirty="0" err="1">
                <a:latin typeface="Calibri" panose="020F0502020204030204" pitchFamily="34" charset="0"/>
              </a:rPr>
              <a:t>Crouzet</a:t>
            </a:r>
            <a:r>
              <a:rPr lang="en-GB" sz="2000" dirty="0">
                <a:latin typeface="Calibri" panose="020F0502020204030204" pitchFamily="34" charset="0"/>
              </a:rPr>
              <a:t> 83160 family. </a:t>
            </a:r>
          </a:p>
          <a:p>
            <a:pPr marL="342900" indent="-342900">
              <a:buFont typeface="Arial" panose="020B0604020202020204" pitchFamily="34" charset="0"/>
              <a:buChar char="•"/>
            </a:pPr>
            <a:r>
              <a:rPr lang="en-GB" sz="2000" dirty="0">
                <a:latin typeface="Calibri" panose="020F0502020204030204" pitchFamily="34" charset="0"/>
              </a:rPr>
              <a:t>Full designation is SF133210_B  83160154.</a:t>
            </a:r>
          </a:p>
          <a:p>
            <a:pPr marL="342900" indent="-342900">
              <a:buFont typeface="Arial" panose="020B0604020202020204" pitchFamily="34" charset="0"/>
              <a:buChar char="•"/>
            </a:pPr>
            <a:r>
              <a:rPr lang="en-GB" sz="2000" dirty="0">
                <a:latin typeface="Calibri" panose="020F0502020204030204" pitchFamily="34" charset="0"/>
              </a:rPr>
              <a:t>All limit switches are roller type with special contacts.</a:t>
            </a:r>
          </a:p>
          <a:p>
            <a:pPr marL="342900" indent="-342900">
              <a:buFont typeface="Arial" panose="020B0604020202020204" pitchFamily="34" charset="0"/>
              <a:buChar char="•"/>
            </a:pPr>
            <a:r>
              <a:rPr lang="en-GB" sz="2000" dirty="0">
                <a:latin typeface="Calibri" panose="020F0502020204030204" pitchFamily="34" charset="0"/>
              </a:rPr>
              <a:t>Actuator supplier need to be informed on limit switch positions as the actuator support needs to be modified to allow installation of these switches onto actuator.</a:t>
            </a:r>
          </a:p>
        </p:txBody>
      </p:sp>
      <p:pic>
        <p:nvPicPr>
          <p:cNvPr id="3074"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b="36520"/>
          <a:stretch/>
        </p:blipFill>
        <p:spPr bwMode="auto">
          <a:xfrm>
            <a:off x="2423593" y="4077072"/>
            <a:ext cx="3571875"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68392"/>
          <a:stretch/>
        </p:blipFill>
        <p:spPr bwMode="auto">
          <a:xfrm>
            <a:off x="6312025" y="4365104"/>
            <a:ext cx="3571875" cy="118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418B09C-4807-4F1B-BA78-D6D12AB173E0}"/>
              </a:ext>
            </a:extLst>
          </p:cNvPr>
          <p:cNvSpPr>
            <a:spLocks noGrp="1"/>
          </p:cNvSpPr>
          <p:nvPr>
            <p:ph type="sldNum" sz="quarter" idx="12"/>
          </p:nvPr>
        </p:nvSpPr>
        <p:spPr/>
        <p:txBody>
          <a:bodyPr/>
          <a:lstStyle/>
          <a:p>
            <a:fld id="{683549D1-6A9E-4216-AD44-F449925BF813}" type="slidenum">
              <a:rPr lang="en-US" smtClean="0"/>
              <a:t>43</a:t>
            </a:fld>
            <a:endParaRPr lang="en-US"/>
          </a:p>
        </p:txBody>
      </p:sp>
    </p:spTree>
    <p:extLst>
      <p:ext uri="{BB962C8B-B14F-4D97-AF65-F5344CB8AC3E}">
        <p14:creationId xmlns:p14="http://schemas.microsoft.com/office/powerpoint/2010/main" val="2294982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544" y="1229391"/>
            <a:ext cx="8352928"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Calibri" panose="020F0502020204030204" pitchFamily="34" charset="0"/>
              </a:rPr>
              <a:t>Location of Limit Switches (TBC)</a:t>
            </a:r>
          </a:p>
        </p:txBody>
      </p:sp>
      <p:grpSp>
        <p:nvGrpSpPr>
          <p:cNvPr id="17" name="Group 16"/>
          <p:cNvGrpSpPr/>
          <p:nvPr/>
        </p:nvGrpSpPr>
        <p:grpSpPr>
          <a:xfrm>
            <a:off x="6816080" y="1844825"/>
            <a:ext cx="2808312" cy="4516019"/>
            <a:chOff x="0" y="0"/>
            <a:chExt cx="1929765" cy="321945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31031" r="34300"/>
            <a:stretch/>
          </p:blipFill>
          <p:spPr bwMode="auto">
            <a:xfrm>
              <a:off x="0" y="0"/>
              <a:ext cx="1929765" cy="3219450"/>
            </a:xfrm>
            <a:prstGeom prst="rect">
              <a:avLst/>
            </a:prstGeom>
            <a:ln>
              <a:noFill/>
            </a:ln>
            <a:extLst>
              <a:ext uri="{53640926-AAD7-44D8-BBD7-CCE9431645EC}">
                <a14:shadowObscured xmlns:a14="http://schemas.microsoft.com/office/drawing/2010/main"/>
              </a:ext>
            </a:extLst>
          </p:spPr>
        </p:pic>
        <p:grpSp>
          <p:nvGrpSpPr>
            <p:cNvPr id="19" name="Group 18"/>
            <p:cNvGrpSpPr/>
            <p:nvPr/>
          </p:nvGrpSpPr>
          <p:grpSpPr>
            <a:xfrm>
              <a:off x="49481" y="638175"/>
              <a:ext cx="1852345" cy="2367280"/>
              <a:chOff x="-55294" y="266700"/>
              <a:chExt cx="1852345" cy="2367280"/>
            </a:xfrm>
          </p:grpSpPr>
          <p:grpSp>
            <p:nvGrpSpPr>
              <p:cNvPr id="20" name="Group 19"/>
              <p:cNvGrpSpPr/>
              <p:nvPr/>
            </p:nvGrpSpPr>
            <p:grpSpPr>
              <a:xfrm>
                <a:off x="-55294" y="266700"/>
                <a:ext cx="1852345" cy="2367280"/>
                <a:chOff x="-55294" y="266700"/>
                <a:chExt cx="1852345" cy="2367280"/>
              </a:xfrm>
            </p:grpSpPr>
            <p:grpSp>
              <p:nvGrpSpPr>
                <p:cNvPr id="23" name="Group 22"/>
                <p:cNvGrpSpPr/>
                <p:nvPr/>
              </p:nvGrpSpPr>
              <p:grpSpPr>
                <a:xfrm>
                  <a:off x="-55294" y="398538"/>
                  <a:ext cx="1852345" cy="2156036"/>
                  <a:chOff x="-55294" y="398538"/>
                  <a:chExt cx="1852345" cy="2156036"/>
                </a:xfrm>
              </p:grpSpPr>
              <p:grpSp>
                <p:nvGrpSpPr>
                  <p:cNvPr id="26" name="Group 25"/>
                  <p:cNvGrpSpPr/>
                  <p:nvPr/>
                </p:nvGrpSpPr>
                <p:grpSpPr>
                  <a:xfrm>
                    <a:off x="-55294" y="398538"/>
                    <a:ext cx="1852345" cy="2156036"/>
                    <a:chOff x="-55310" y="398617"/>
                    <a:chExt cx="1852872" cy="2156459"/>
                  </a:xfrm>
                </p:grpSpPr>
                <p:cxnSp>
                  <p:nvCxnSpPr>
                    <p:cNvPr id="28" name="Straight Connector 27"/>
                    <p:cNvCxnSpPr/>
                    <p:nvPr/>
                  </p:nvCxnSpPr>
                  <p:spPr>
                    <a:xfrm flipH="1" flipV="1">
                      <a:off x="907312" y="715926"/>
                      <a:ext cx="309245" cy="4432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0" idx="3"/>
                    </p:cNvCxnSpPr>
                    <p:nvPr/>
                  </p:nvCxnSpPr>
                  <p:spPr>
                    <a:xfrm flipH="1">
                      <a:off x="914400" y="1587796"/>
                      <a:ext cx="302364" cy="478513"/>
                    </a:xfrm>
                    <a:prstGeom prst="line">
                      <a:avLst/>
                    </a:prstGeom>
                    <a:noFill/>
                    <a:ln w="9525" cap="flat" cmpd="sng" algn="ctr">
                      <a:solidFill>
                        <a:schemeClr val="bg1"/>
                      </a:solidFill>
                      <a:prstDash val="solid"/>
                    </a:ln>
                    <a:effectLst/>
                  </p:spPr>
                </p:cxnSp>
                <p:sp>
                  <p:nvSpPr>
                    <p:cNvPr id="30" name="Rounded Rectangle 29"/>
                    <p:cNvSpPr/>
                    <p:nvPr/>
                  </p:nvSpPr>
                  <p:spPr>
                    <a:xfrm>
                      <a:off x="1105786" y="1148317"/>
                      <a:ext cx="691776" cy="437030"/>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400"/>
                        </a:lnSpc>
                      </a:pPr>
                      <a:endParaRPr lang="en-GB" sz="1000" dirty="0">
                        <a:ea typeface="Calibri" panose="020F0502020204030204" pitchFamily="34" charset="0"/>
                        <a:cs typeface="Times New Roman" panose="02020603050405020304" pitchFamily="18" charset="0"/>
                      </a:endParaRPr>
                    </a:p>
                    <a:p>
                      <a:pPr algn="ctr">
                        <a:lnSpc>
                          <a:spcPts val="1400"/>
                        </a:lnSpc>
                      </a:pPr>
                      <a:r>
                        <a:rPr lang="en-GB" sz="1400" dirty="0">
                          <a:ea typeface="Calibri" panose="020F0502020204030204" pitchFamily="34" charset="0"/>
                          <a:cs typeface="Times New Roman" panose="02020603050405020304" pitchFamily="18" charset="0"/>
                        </a:rPr>
                        <a:t>Limit switches</a:t>
                      </a:r>
                    </a:p>
                    <a:p>
                      <a:pPr algn="ctr">
                        <a:lnSpc>
                          <a:spcPts val="1400"/>
                        </a:lnSpc>
                        <a:spcAft>
                          <a:spcPts val="1200"/>
                        </a:spcAft>
                      </a:pPr>
                      <a:r>
                        <a:rPr lang="en-GB" sz="1200" dirty="0">
                          <a:ea typeface="Calibri" panose="020F0502020204030204" pitchFamily="34" charset="0"/>
                          <a:cs typeface="Times New Roman" panose="02020603050405020304" pitchFamily="18" charset="0"/>
                        </a:rPr>
                        <a:t> </a:t>
                      </a:r>
                    </a:p>
                  </p:txBody>
                </p:sp>
                <p:grpSp>
                  <p:nvGrpSpPr>
                    <p:cNvPr id="32" name="Group 31"/>
                    <p:cNvGrpSpPr/>
                    <p:nvPr/>
                  </p:nvGrpSpPr>
                  <p:grpSpPr>
                    <a:xfrm>
                      <a:off x="-55310" y="398617"/>
                      <a:ext cx="969710" cy="2156459"/>
                      <a:chOff x="-55310" y="-97453"/>
                      <a:chExt cx="969710" cy="2156981"/>
                    </a:xfrm>
                  </p:grpSpPr>
                  <p:cxnSp>
                    <p:nvCxnSpPr>
                      <p:cNvPr id="34" name="Straight Arrow Connector 33"/>
                      <p:cNvCxnSpPr/>
                      <p:nvPr/>
                    </p:nvCxnSpPr>
                    <p:spPr>
                      <a:xfrm flipH="1">
                        <a:off x="316249" y="-97211"/>
                        <a:ext cx="6480" cy="2156739"/>
                      </a:xfrm>
                      <a:prstGeom prst="straightConnector1">
                        <a:avLst/>
                      </a:prstGeom>
                      <a:noFill/>
                      <a:ln w="9525" cap="flat" cmpd="sng" algn="ctr">
                        <a:solidFill>
                          <a:sysClr val="window" lastClr="FFFFFF"/>
                        </a:solidFill>
                        <a:prstDash val="solid"/>
                        <a:headEnd type="arrow"/>
                        <a:tailEnd type="arrow"/>
                      </a:ln>
                      <a:effectLst/>
                    </p:spPr>
                  </p:cxnSp>
                  <p:cxnSp>
                    <p:nvCxnSpPr>
                      <p:cNvPr id="35" name="Straight Connector 34"/>
                      <p:cNvCxnSpPr/>
                      <p:nvPr/>
                    </p:nvCxnSpPr>
                    <p:spPr>
                      <a:xfrm rot="5400000" flipV="1">
                        <a:off x="611841" y="-393046"/>
                        <a:ext cx="0" cy="591185"/>
                      </a:xfrm>
                      <a:prstGeom prst="line">
                        <a:avLst/>
                      </a:prstGeom>
                      <a:noFill/>
                      <a:ln w="9525" cap="flat" cmpd="sng" algn="ctr">
                        <a:solidFill>
                          <a:srgbClr val="4F81BD">
                            <a:shade val="95000"/>
                            <a:satMod val="105000"/>
                          </a:srgbClr>
                        </a:solidFill>
                        <a:prstDash val="solid"/>
                      </a:ln>
                      <a:effectLst/>
                    </p:spPr>
                  </p:cxnSp>
                  <p:cxnSp>
                    <p:nvCxnSpPr>
                      <p:cNvPr id="36" name="Straight Connector 35"/>
                      <p:cNvCxnSpPr/>
                      <p:nvPr/>
                    </p:nvCxnSpPr>
                    <p:spPr>
                      <a:xfrm rot="5400000" flipV="1">
                        <a:off x="605118" y="1763935"/>
                        <a:ext cx="0" cy="591185"/>
                      </a:xfrm>
                      <a:prstGeom prst="line">
                        <a:avLst/>
                      </a:prstGeom>
                      <a:noFill/>
                      <a:ln w="9525" cap="flat" cmpd="sng" algn="ctr">
                        <a:solidFill>
                          <a:srgbClr val="4F81BD">
                            <a:shade val="95000"/>
                            <a:satMod val="105000"/>
                          </a:srgbClr>
                        </a:solidFill>
                        <a:prstDash val="solid"/>
                      </a:ln>
                      <a:effectLst/>
                    </p:spPr>
                  </p:cxnSp>
                  <p:sp>
                    <p:nvSpPr>
                      <p:cNvPr id="37" name="Text Box 133"/>
                      <p:cNvSpPr txBox="1"/>
                      <p:nvPr/>
                    </p:nvSpPr>
                    <p:spPr>
                      <a:xfrm>
                        <a:off x="-55310" y="907293"/>
                        <a:ext cx="585637" cy="321451"/>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ts val="1400"/>
                          </a:lnSpc>
                          <a:spcAft>
                            <a:spcPts val="1200"/>
                          </a:spcAft>
                        </a:pPr>
                        <a:r>
                          <a:rPr lang="en-GB" sz="1000" dirty="0">
                            <a:solidFill>
                              <a:srgbClr val="FFFFFF"/>
                            </a:solidFill>
                            <a:latin typeface="Calibri" panose="020F0502020204030204" pitchFamily="34" charset="0"/>
                            <a:ea typeface="Calibri" panose="020F0502020204030204" pitchFamily="34" charset="0"/>
                            <a:cs typeface="Times New Roman" panose="02020603050405020304" pitchFamily="18" charset="0"/>
                          </a:rPr>
                          <a:t>600mm</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47" y="1463065"/>
                        <a:ext cx="100853" cy="215153"/>
                      </a:xfrm>
                      <a:prstGeom prst="rect">
                        <a:avLst/>
                      </a:prstGeom>
                      <a:noFill/>
                      <a:ln>
                        <a:noFill/>
                      </a:ln>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6823" y="143180"/>
                        <a:ext cx="100853" cy="215153"/>
                      </a:xfrm>
                      <a:prstGeom prst="rect">
                        <a:avLst/>
                      </a:prstGeom>
                      <a:noFill/>
                      <a:ln>
                        <a:noFill/>
                      </a:ln>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823" y="784671"/>
                        <a:ext cx="100853" cy="215153"/>
                      </a:xfrm>
                      <a:prstGeom prst="rect">
                        <a:avLst/>
                      </a:prstGeom>
                      <a:noFill/>
                      <a:ln>
                        <a:noFill/>
                      </a:ln>
                    </p:spPr>
                  </p:pic>
                </p:grpSp>
              </p:grpSp>
              <p:cxnSp>
                <p:nvCxnSpPr>
                  <p:cNvPr id="27" name="Straight Connector 26"/>
                  <p:cNvCxnSpPr/>
                  <p:nvPr/>
                </p:nvCxnSpPr>
                <p:spPr>
                  <a:xfrm flipH="1">
                    <a:off x="900223" y="1346791"/>
                    <a:ext cx="187960" cy="0"/>
                  </a:xfrm>
                  <a:prstGeom prst="line">
                    <a:avLst/>
                  </a:prstGeom>
                  <a:noFill/>
                  <a:ln w="9525" cap="flat" cmpd="sng" algn="ctr">
                    <a:solidFill>
                      <a:sysClr val="window" lastClr="FFFFFF"/>
                    </a:solidFill>
                    <a:prstDash val="solid"/>
                  </a:ln>
                  <a:effectLst/>
                </p:spPr>
              </p:cxn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9625" y="266700"/>
                  <a:ext cx="100330" cy="214630"/>
                </a:xfrm>
                <a:prstGeom prst="rect">
                  <a:avLst/>
                </a:prstGeom>
                <a:noFill/>
                <a:ln>
                  <a:noFill/>
                </a:ln>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00100" y="2419350"/>
                  <a:ext cx="100330" cy="214630"/>
                </a:xfrm>
                <a:prstGeom prst="rect">
                  <a:avLst/>
                </a:prstGeom>
                <a:noFill/>
                <a:ln>
                  <a:noFill/>
                </a:ln>
              </p:spPr>
            </p:pic>
          </p:grpSp>
          <p:cxnSp>
            <p:nvCxnSpPr>
              <p:cNvPr id="21" name="Straight Connector 20"/>
              <p:cNvCxnSpPr/>
              <p:nvPr/>
            </p:nvCxnSpPr>
            <p:spPr>
              <a:xfrm flipH="1" flipV="1">
                <a:off x="885825" y="438150"/>
                <a:ext cx="381000" cy="709942"/>
              </a:xfrm>
              <a:prstGeom prst="line">
                <a:avLst/>
              </a:prstGeom>
              <a:noFill/>
              <a:ln w="9525" cap="flat" cmpd="sng" algn="ctr">
                <a:solidFill>
                  <a:sysClr val="window" lastClr="FFFFFF"/>
                </a:solidFill>
                <a:prstDash val="solid"/>
              </a:ln>
              <a:effectLst/>
            </p:spPr>
          </p:cxnSp>
          <p:cxnSp>
            <p:nvCxnSpPr>
              <p:cNvPr id="22" name="Straight Connector 21"/>
              <p:cNvCxnSpPr/>
              <p:nvPr/>
            </p:nvCxnSpPr>
            <p:spPr>
              <a:xfrm flipV="1">
                <a:off x="895350" y="1590675"/>
                <a:ext cx="390525" cy="879490"/>
              </a:xfrm>
              <a:prstGeom prst="line">
                <a:avLst/>
              </a:prstGeom>
              <a:noFill/>
              <a:ln w="9525" cap="flat" cmpd="sng" algn="ctr">
                <a:solidFill>
                  <a:sysClr val="window" lastClr="FFFFFF"/>
                </a:solidFill>
                <a:prstDash val="solid"/>
              </a:ln>
              <a:effectLst/>
            </p:spPr>
          </p:cxnSp>
        </p:grpSp>
      </p:grpSp>
      <p:pic>
        <p:nvPicPr>
          <p:cNvPr id="13" name="Picture 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971" y="1849740"/>
            <a:ext cx="2960292" cy="1913114"/>
          </a:xfrm>
          <a:prstGeom prst="rect">
            <a:avLst/>
          </a:prstGeom>
        </p:spPr>
      </p:pic>
      <p:sp>
        <p:nvSpPr>
          <p:cNvPr id="3" name="Slide Number Placeholder 2">
            <a:extLst>
              <a:ext uri="{FF2B5EF4-FFF2-40B4-BE49-F238E27FC236}">
                <a16:creationId xmlns:a16="http://schemas.microsoft.com/office/drawing/2014/main" id="{536C6B7F-5CF2-4DE9-9040-2223CA5FF0BD}"/>
              </a:ext>
            </a:extLst>
          </p:cNvPr>
          <p:cNvSpPr>
            <a:spLocks noGrp="1"/>
          </p:cNvSpPr>
          <p:nvPr>
            <p:ph type="sldNum" sz="quarter" idx="12"/>
          </p:nvPr>
        </p:nvSpPr>
        <p:spPr/>
        <p:txBody>
          <a:bodyPr/>
          <a:lstStyle/>
          <a:p>
            <a:fld id="{683549D1-6A9E-4216-AD44-F449925BF813}" type="slidenum">
              <a:rPr lang="en-US" smtClean="0"/>
              <a:t>44</a:t>
            </a:fld>
            <a:endParaRPr lang="en-US"/>
          </a:p>
        </p:txBody>
      </p:sp>
    </p:spTree>
    <p:extLst>
      <p:ext uri="{BB962C8B-B14F-4D97-AF65-F5344CB8AC3E}">
        <p14:creationId xmlns:p14="http://schemas.microsoft.com/office/powerpoint/2010/main" val="991277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Testing</a:t>
            </a:r>
          </a:p>
        </p:txBody>
      </p:sp>
      <p:sp>
        <p:nvSpPr>
          <p:cNvPr id="3" name="Slide Number Placeholder 2">
            <a:extLst>
              <a:ext uri="{FF2B5EF4-FFF2-40B4-BE49-F238E27FC236}">
                <a16:creationId xmlns:a16="http://schemas.microsoft.com/office/drawing/2014/main" id="{A8906E6B-217E-4120-992F-2944CF934B79}"/>
              </a:ext>
            </a:extLst>
          </p:cNvPr>
          <p:cNvSpPr>
            <a:spLocks noGrp="1"/>
          </p:cNvSpPr>
          <p:nvPr>
            <p:ph type="sldNum" sz="quarter" idx="12"/>
          </p:nvPr>
        </p:nvSpPr>
        <p:spPr/>
        <p:txBody>
          <a:bodyPr/>
          <a:lstStyle/>
          <a:p>
            <a:fld id="{683549D1-6A9E-4216-AD44-F449925BF813}" type="slidenum">
              <a:rPr lang="en-US" smtClean="0"/>
              <a:t>45</a:t>
            </a:fld>
            <a:endParaRPr lang="en-US"/>
          </a:p>
        </p:txBody>
      </p:sp>
    </p:spTree>
    <p:extLst>
      <p:ext uri="{BB962C8B-B14F-4D97-AF65-F5344CB8AC3E}">
        <p14:creationId xmlns:p14="http://schemas.microsoft.com/office/powerpoint/2010/main" val="842960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560" y="1628801"/>
            <a:ext cx="7848872" cy="5324535"/>
          </a:xfrm>
          <a:prstGeom prst="rect">
            <a:avLst/>
          </a:prstGeom>
        </p:spPr>
        <p:txBody>
          <a:bodyPr wrap="square">
            <a:spAutoFit/>
          </a:bodyPr>
          <a:lstStyle/>
          <a:p>
            <a:pPr marL="342900" indent="-342900" algn="jus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A detailed test procedure document will be written by STFC at the time due for testing.</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Major tests are as follows</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Visual and dimensional inspection of all incoming items i.e. purchased items</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All items will go through vacuum cleaning process</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Independent Actuator test before assembling onto the vessel to ensure its working. Oslo to conduct this.</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Electronics, motion controller, wiring tests to be conducted by Oslo.</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Vacuum vessel cleaning, RGA scan, pumping and any other vacuum tests to be conducted by STFC. All these tests for vacuum vessel are covered in ESS BTM WP12.</a:t>
            </a:r>
          </a:p>
          <a:p>
            <a:pPr marL="971550" lvl="1" indent="-514350" algn="just">
              <a:buFont typeface="+mj-lt"/>
              <a:buAutoNum type="romanUcPeriod"/>
            </a:pPr>
            <a:r>
              <a:rPr lang="en-GB" sz="2000" dirty="0">
                <a:latin typeface="Calibri" panose="020F0502020204030204" pitchFamily="34" charset="0"/>
                <a:cs typeface="Times New Roman" panose="02020603050405020304" pitchFamily="18" charset="0"/>
              </a:rPr>
              <a:t>After assembly tests of actuator, screen positioning, location and working of limit switches to be done by both STFC and Oslo.</a:t>
            </a:r>
          </a:p>
          <a:p>
            <a:pPr marL="800100" lvl="1" indent="-342900" algn="just">
              <a:buFont typeface="+mj-lt"/>
              <a:buAutoNum type="romanUcPeriod"/>
            </a:pPr>
            <a:endParaRPr lang="en-GB" sz="2000" dirty="0">
              <a:latin typeface="Calibri" panose="020F0502020204030204" pitchFamily="34" charset="0"/>
              <a:cs typeface="Times New Roman" panose="02020603050405020304" pitchFamily="18" charset="0"/>
            </a:endParaRPr>
          </a:p>
          <a:p>
            <a:pPr marL="800100" lvl="1" indent="-342900" algn="just">
              <a:buFont typeface="+mj-lt"/>
              <a:buAutoNum type="romanUcPeriod"/>
            </a:pPr>
            <a:endParaRPr lang="en-GB" sz="2000" dirty="0"/>
          </a:p>
        </p:txBody>
      </p:sp>
      <p:sp>
        <p:nvSpPr>
          <p:cNvPr id="4" name="Slide Number Placeholder 3">
            <a:extLst>
              <a:ext uri="{FF2B5EF4-FFF2-40B4-BE49-F238E27FC236}">
                <a16:creationId xmlns:a16="http://schemas.microsoft.com/office/drawing/2014/main" id="{C14FFAC7-C1B7-4E8A-9906-B1F043CE7FA9}"/>
              </a:ext>
            </a:extLst>
          </p:cNvPr>
          <p:cNvSpPr>
            <a:spLocks noGrp="1"/>
          </p:cNvSpPr>
          <p:nvPr>
            <p:ph type="sldNum" sz="quarter" idx="12"/>
          </p:nvPr>
        </p:nvSpPr>
        <p:spPr/>
        <p:txBody>
          <a:bodyPr/>
          <a:lstStyle/>
          <a:p>
            <a:fld id="{683549D1-6A9E-4216-AD44-F449925BF813}" type="slidenum">
              <a:rPr lang="en-US" smtClean="0"/>
              <a:t>46</a:t>
            </a:fld>
            <a:endParaRPr lang="en-US"/>
          </a:p>
        </p:txBody>
      </p:sp>
    </p:spTree>
    <p:extLst>
      <p:ext uri="{BB962C8B-B14F-4D97-AF65-F5344CB8AC3E}">
        <p14:creationId xmlns:p14="http://schemas.microsoft.com/office/powerpoint/2010/main" val="2571168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Schedule</a:t>
            </a:r>
          </a:p>
        </p:txBody>
      </p:sp>
      <p:sp>
        <p:nvSpPr>
          <p:cNvPr id="3" name="Slide Number Placeholder 2">
            <a:extLst>
              <a:ext uri="{FF2B5EF4-FFF2-40B4-BE49-F238E27FC236}">
                <a16:creationId xmlns:a16="http://schemas.microsoft.com/office/drawing/2014/main" id="{E9207B40-BBEE-465A-887F-B438D3D8B106}"/>
              </a:ext>
            </a:extLst>
          </p:cNvPr>
          <p:cNvSpPr>
            <a:spLocks noGrp="1"/>
          </p:cNvSpPr>
          <p:nvPr>
            <p:ph type="sldNum" sz="quarter" idx="12"/>
          </p:nvPr>
        </p:nvSpPr>
        <p:spPr/>
        <p:txBody>
          <a:bodyPr/>
          <a:lstStyle/>
          <a:p>
            <a:fld id="{683549D1-6A9E-4216-AD44-F449925BF813}" type="slidenum">
              <a:rPr lang="en-US" smtClean="0"/>
              <a:t>47</a:t>
            </a:fld>
            <a:endParaRPr lang="en-US"/>
          </a:p>
        </p:txBody>
      </p:sp>
    </p:spTree>
    <p:extLst>
      <p:ext uri="{BB962C8B-B14F-4D97-AF65-F5344CB8AC3E}">
        <p14:creationId xmlns:p14="http://schemas.microsoft.com/office/powerpoint/2010/main" val="1769129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560" y="1628801"/>
            <a:ext cx="7848872" cy="584775"/>
          </a:xfrm>
          <a:prstGeom prst="rect">
            <a:avLst/>
          </a:prstGeom>
        </p:spPr>
        <p:txBody>
          <a:bodyPr wrap="square">
            <a:spAutoFit/>
          </a:bodyPr>
          <a:lstStyle/>
          <a:p>
            <a:pPr algn="just"/>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2"/>
          <a:stretch>
            <a:fillRect/>
          </a:stretch>
        </p:blipFill>
        <p:spPr>
          <a:xfrm>
            <a:off x="2279576" y="1412776"/>
            <a:ext cx="6984776" cy="4752528"/>
          </a:xfrm>
          <a:prstGeom prst="rect">
            <a:avLst/>
          </a:prstGeom>
        </p:spPr>
      </p:pic>
      <p:sp>
        <p:nvSpPr>
          <p:cNvPr id="5" name="Slide Number Placeholder 4">
            <a:extLst>
              <a:ext uri="{FF2B5EF4-FFF2-40B4-BE49-F238E27FC236}">
                <a16:creationId xmlns:a16="http://schemas.microsoft.com/office/drawing/2014/main" id="{D6761F95-0AD3-4544-B224-302BA769EA89}"/>
              </a:ext>
            </a:extLst>
          </p:cNvPr>
          <p:cNvSpPr>
            <a:spLocks noGrp="1"/>
          </p:cNvSpPr>
          <p:nvPr>
            <p:ph type="sldNum" sz="quarter" idx="12"/>
          </p:nvPr>
        </p:nvSpPr>
        <p:spPr/>
        <p:txBody>
          <a:bodyPr/>
          <a:lstStyle/>
          <a:p>
            <a:fld id="{683549D1-6A9E-4216-AD44-F449925BF813}" type="slidenum">
              <a:rPr lang="en-US" smtClean="0"/>
              <a:t>48</a:t>
            </a:fld>
            <a:endParaRPr lang="en-US"/>
          </a:p>
        </p:txBody>
      </p:sp>
    </p:spTree>
    <p:extLst>
      <p:ext uri="{BB962C8B-B14F-4D97-AF65-F5344CB8AC3E}">
        <p14:creationId xmlns:p14="http://schemas.microsoft.com/office/powerpoint/2010/main" val="1162165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Costs</a:t>
            </a:r>
          </a:p>
        </p:txBody>
      </p:sp>
      <p:sp>
        <p:nvSpPr>
          <p:cNvPr id="3" name="Slide Number Placeholder 2">
            <a:extLst>
              <a:ext uri="{FF2B5EF4-FFF2-40B4-BE49-F238E27FC236}">
                <a16:creationId xmlns:a16="http://schemas.microsoft.com/office/drawing/2014/main" id="{2DA3BFE9-A0E5-4B7B-8273-4C41D6862275}"/>
              </a:ext>
            </a:extLst>
          </p:cNvPr>
          <p:cNvSpPr>
            <a:spLocks noGrp="1"/>
          </p:cNvSpPr>
          <p:nvPr>
            <p:ph type="sldNum" sz="quarter" idx="12"/>
          </p:nvPr>
        </p:nvSpPr>
        <p:spPr/>
        <p:txBody>
          <a:bodyPr/>
          <a:lstStyle/>
          <a:p>
            <a:fld id="{683549D1-6A9E-4216-AD44-F449925BF813}" type="slidenum">
              <a:rPr lang="en-US" smtClean="0"/>
              <a:t>49</a:t>
            </a:fld>
            <a:endParaRPr lang="en-US"/>
          </a:p>
        </p:txBody>
      </p:sp>
    </p:spTree>
    <p:extLst>
      <p:ext uri="{BB962C8B-B14F-4D97-AF65-F5344CB8AC3E}">
        <p14:creationId xmlns:p14="http://schemas.microsoft.com/office/powerpoint/2010/main" val="24332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00A64-8F1D-49E2-AD9A-C3E9710484A4}"/>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System Overview: Where Will It Go?</a:t>
            </a:r>
          </a:p>
        </p:txBody>
      </p:sp>
      <p:cxnSp>
        <p:nvCxnSpPr>
          <p:cNvPr id="14" name="Straight Connector 1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0610E36-A933-4969-8A44-080FF19CB449}"/>
              </a:ext>
            </a:extLst>
          </p:cNvPr>
          <p:cNvPicPr>
            <a:picLocks noChangeAspect="1"/>
          </p:cNvPicPr>
          <p:nvPr/>
        </p:nvPicPr>
        <p:blipFill rotWithShape="1">
          <a:blip r:embed="rId2">
            <a:extLst>
              <a:ext uri="{28A0092B-C50C-407E-A947-70E740481C1C}">
                <a14:useLocalDpi xmlns:a14="http://schemas.microsoft.com/office/drawing/2010/main" val="0"/>
              </a:ext>
            </a:extLst>
          </a:blip>
          <a:srcRect r="10735" b="-2"/>
          <a:stretch/>
        </p:blipFill>
        <p:spPr>
          <a:xfrm>
            <a:off x="317635" y="321733"/>
            <a:ext cx="4160452" cy="6214534"/>
          </a:xfrm>
          <a:prstGeom prst="rect">
            <a:avLst/>
          </a:prstGeom>
        </p:spPr>
      </p:pic>
      <p:pic>
        <p:nvPicPr>
          <p:cNvPr id="5" name="Picture 4">
            <a:extLst>
              <a:ext uri="{FF2B5EF4-FFF2-40B4-BE49-F238E27FC236}">
                <a16:creationId xmlns:a16="http://schemas.microsoft.com/office/drawing/2014/main" id="{B35572BC-F4A4-446F-8A82-4888BFF8CAD2}"/>
              </a:ext>
            </a:extLst>
          </p:cNvPr>
          <p:cNvPicPr>
            <a:picLocks noChangeAspect="1"/>
          </p:cNvPicPr>
          <p:nvPr/>
        </p:nvPicPr>
        <p:blipFill rotWithShape="1">
          <a:blip r:embed="rId3">
            <a:extLst>
              <a:ext uri="{28A0092B-C50C-407E-A947-70E740481C1C}">
                <a14:useLocalDpi xmlns:a14="http://schemas.microsoft.com/office/drawing/2010/main" val="0"/>
              </a:ext>
            </a:extLst>
          </a:blip>
          <a:srcRect r="2" b="44426"/>
          <a:stretch/>
        </p:blipFill>
        <p:spPr>
          <a:xfrm>
            <a:off x="4654296" y="299363"/>
            <a:ext cx="7217085" cy="3008188"/>
          </a:xfrm>
          <a:prstGeom prst="rect">
            <a:avLst/>
          </a:prstGeom>
        </p:spPr>
      </p:pic>
      <p:sp>
        <p:nvSpPr>
          <p:cNvPr id="8" name="TextBox 7">
            <a:extLst>
              <a:ext uri="{FF2B5EF4-FFF2-40B4-BE49-F238E27FC236}">
                <a16:creationId xmlns:a16="http://schemas.microsoft.com/office/drawing/2014/main" id="{DAF9E80C-F4D2-41D4-AE5F-D5F4E6569A4F}"/>
              </a:ext>
            </a:extLst>
          </p:cNvPr>
          <p:cNvSpPr txBox="1"/>
          <p:nvPr/>
        </p:nvSpPr>
        <p:spPr>
          <a:xfrm>
            <a:off x="6063229" y="2140284"/>
            <a:ext cx="1391791" cy="369332"/>
          </a:xfrm>
          <a:prstGeom prst="rect">
            <a:avLst/>
          </a:prstGeom>
          <a:noFill/>
        </p:spPr>
        <p:txBody>
          <a:bodyPr wrap="none" rtlCol="0">
            <a:spAutoFit/>
          </a:bodyPr>
          <a:lstStyle/>
          <a:p>
            <a:r>
              <a:rPr lang="en-US" dirty="0"/>
              <a:t>Camera Hole</a:t>
            </a:r>
          </a:p>
        </p:txBody>
      </p:sp>
      <p:cxnSp>
        <p:nvCxnSpPr>
          <p:cNvPr id="10" name="Straight Arrow Connector 9">
            <a:extLst>
              <a:ext uri="{FF2B5EF4-FFF2-40B4-BE49-F238E27FC236}">
                <a16:creationId xmlns:a16="http://schemas.microsoft.com/office/drawing/2014/main" id="{FFD9BA09-F444-4499-8A0A-BBDEB303BDAA}"/>
              </a:ext>
            </a:extLst>
          </p:cNvPr>
          <p:cNvCxnSpPr>
            <a:cxnSpLocks/>
            <a:stCxn id="8" idx="3"/>
          </p:cNvCxnSpPr>
          <p:nvPr/>
        </p:nvCxnSpPr>
        <p:spPr>
          <a:xfrm>
            <a:off x="7455020" y="2324950"/>
            <a:ext cx="1333873" cy="3349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02072078-84B6-4D3E-97BC-BBF1FA25C1C3}"/>
              </a:ext>
            </a:extLst>
          </p:cNvPr>
          <p:cNvSpPr txBox="1"/>
          <p:nvPr/>
        </p:nvSpPr>
        <p:spPr>
          <a:xfrm>
            <a:off x="5610688" y="2855428"/>
            <a:ext cx="2281038" cy="369332"/>
          </a:xfrm>
          <a:prstGeom prst="rect">
            <a:avLst/>
          </a:prstGeom>
          <a:noFill/>
        </p:spPr>
        <p:txBody>
          <a:bodyPr wrap="square" rtlCol="0">
            <a:spAutoFit/>
          </a:bodyPr>
          <a:lstStyle/>
          <a:p>
            <a:r>
              <a:rPr lang="en-US" dirty="0"/>
              <a:t>Another Camera Hole</a:t>
            </a:r>
          </a:p>
        </p:txBody>
      </p:sp>
      <p:cxnSp>
        <p:nvCxnSpPr>
          <p:cNvPr id="20" name="Straight Arrow Connector 19">
            <a:extLst>
              <a:ext uri="{FF2B5EF4-FFF2-40B4-BE49-F238E27FC236}">
                <a16:creationId xmlns:a16="http://schemas.microsoft.com/office/drawing/2014/main" id="{9CA267AD-E809-4BF9-B6E8-7DFB0BF33173}"/>
              </a:ext>
            </a:extLst>
          </p:cNvPr>
          <p:cNvCxnSpPr>
            <a:cxnSpLocks/>
            <a:stCxn id="17" idx="3"/>
          </p:cNvCxnSpPr>
          <p:nvPr/>
        </p:nvCxnSpPr>
        <p:spPr>
          <a:xfrm flipV="1">
            <a:off x="7891726" y="2684126"/>
            <a:ext cx="1711749" cy="3559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Oval 22">
            <a:extLst>
              <a:ext uri="{FF2B5EF4-FFF2-40B4-BE49-F238E27FC236}">
                <a16:creationId xmlns:a16="http://schemas.microsoft.com/office/drawing/2014/main" id="{F5A42090-B530-482E-B48B-8713609EEB21}"/>
              </a:ext>
            </a:extLst>
          </p:cNvPr>
          <p:cNvSpPr/>
          <p:nvPr/>
        </p:nvSpPr>
        <p:spPr>
          <a:xfrm>
            <a:off x="9603475" y="2584765"/>
            <a:ext cx="114364" cy="15029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092ECF-BB69-4AF7-B719-D50525687621}"/>
              </a:ext>
            </a:extLst>
          </p:cNvPr>
          <p:cNvSpPr/>
          <p:nvPr/>
        </p:nvSpPr>
        <p:spPr>
          <a:xfrm>
            <a:off x="8813362" y="2622339"/>
            <a:ext cx="71763" cy="751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812791-0333-416B-81D3-B17A92D9BD4A}"/>
              </a:ext>
            </a:extLst>
          </p:cNvPr>
          <p:cNvSpPr/>
          <p:nvPr/>
        </p:nvSpPr>
        <p:spPr>
          <a:xfrm>
            <a:off x="4261282" y="3622089"/>
            <a:ext cx="216805" cy="39061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6DD41CB6-5702-40FD-806B-2745575F390C}"/>
              </a:ext>
            </a:extLst>
          </p:cNvPr>
          <p:cNvCxnSpPr>
            <a:cxnSpLocks/>
          </p:cNvCxnSpPr>
          <p:nvPr/>
        </p:nvCxnSpPr>
        <p:spPr>
          <a:xfrm flipH="1">
            <a:off x="4502556" y="2362492"/>
            <a:ext cx="1582588" cy="12595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Slide Number Placeholder 3">
            <a:extLst>
              <a:ext uri="{FF2B5EF4-FFF2-40B4-BE49-F238E27FC236}">
                <a16:creationId xmlns:a16="http://schemas.microsoft.com/office/drawing/2014/main" id="{2B55284E-029A-4C59-A06F-44006C8EB15A}"/>
              </a:ext>
            </a:extLst>
          </p:cNvPr>
          <p:cNvSpPr>
            <a:spLocks noGrp="1"/>
          </p:cNvSpPr>
          <p:nvPr>
            <p:ph type="sldNum" sz="quarter" idx="12"/>
          </p:nvPr>
        </p:nvSpPr>
        <p:spPr/>
        <p:txBody>
          <a:bodyPr/>
          <a:lstStyle/>
          <a:p>
            <a:fld id="{683549D1-6A9E-4216-AD44-F449925BF813}" type="slidenum">
              <a:rPr lang="en-US" smtClean="0"/>
              <a:t>5</a:t>
            </a:fld>
            <a:endParaRPr lang="en-US"/>
          </a:p>
        </p:txBody>
      </p:sp>
    </p:spTree>
    <p:extLst>
      <p:ext uri="{BB962C8B-B14F-4D97-AF65-F5344CB8AC3E}">
        <p14:creationId xmlns:p14="http://schemas.microsoft.com/office/powerpoint/2010/main" val="235425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560" y="1628800"/>
            <a:ext cx="7848872" cy="3785652"/>
          </a:xfrm>
          <a:prstGeom prst="rect">
            <a:avLst/>
          </a:prstGeom>
        </p:spPr>
        <p:txBody>
          <a:bodyPr wrap="square">
            <a:spAutoFit/>
          </a:bodyPr>
          <a:lstStyle/>
          <a:p>
            <a:pPr marL="342900" indent="-342900" algn="jus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A formal quotation has been issued to Oslo for the STFC works on this work package.</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Quotation is under review with Oslo and will be signed shortly.</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STFC will not proceed with any order until formal quotation has been signed and agreed.</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All prices in quotation are based on current valid quotation from different supplier but final prices will be determined at the time of placement of order.</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Quotation price of actuator has already gone up from supplier due to </a:t>
            </a:r>
            <a:r>
              <a:rPr lang="en-GB" sz="2000" dirty="0" err="1">
                <a:latin typeface="Calibri" panose="020F0502020204030204" pitchFamily="34" charset="0"/>
                <a:cs typeface="Times New Roman" panose="02020603050405020304" pitchFamily="18" charset="0"/>
              </a:rPr>
              <a:t>phytron</a:t>
            </a:r>
            <a:r>
              <a:rPr lang="en-GB" sz="2000" dirty="0">
                <a:latin typeface="Calibri" panose="020F0502020204030204" pitchFamily="34" charset="0"/>
                <a:cs typeface="Times New Roman" panose="02020603050405020304" pitchFamily="18" charset="0"/>
              </a:rPr>
              <a:t> motors and </a:t>
            </a:r>
            <a:r>
              <a:rPr lang="en-GB" sz="2000" dirty="0" err="1">
                <a:latin typeface="Calibri" panose="020F0502020204030204" pitchFamily="34" charset="0"/>
                <a:cs typeface="Times New Roman" panose="02020603050405020304" pitchFamily="18" charset="0"/>
              </a:rPr>
              <a:t>crouzet</a:t>
            </a:r>
            <a:r>
              <a:rPr lang="en-GB" sz="2000" dirty="0">
                <a:latin typeface="Calibri" panose="020F0502020204030204" pitchFamily="34" charset="0"/>
                <a:cs typeface="Times New Roman" panose="02020603050405020304" pitchFamily="18" charset="0"/>
              </a:rPr>
              <a:t> limit switches.</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Any changes in prices will be reflected in final invoice to Oslo unless those changes are already covered.</a:t>
            </a:r>
            <a:endParaRPr lang="en-GB" sz="2000" dirty="0"/>
          </a:p>
        </p:txBody>
      </p:sp>
      <p:sp>
        <p:nvSpPr>
          <p:cNvPr id="4" name="Slide Number Placeholder 3">
            <a:extLst>
              <a:ext uri="{FF2B5EF4-FFF2-40B4-BE49-F238E27FC236}">
                <a16:creationId xmlns:a16="http://schemas.microsoft.com/office/drawing/2014/main" id="{6DABA7DD-640A-4701-BF64-6FFCBD0384C6}"/>
              </a:ext>
            </a:extLst>
          </p:cNvPr>
          <p:cNvSpPr>
            <a:spLocks noGrp="1"/>
          </p:cNvSpPr>
          <p:nvPr>
            <p:ph type="sldNum" sz="quarter" idx="12"/>
          </p:nvPr>
        </p:nvSpPr>
        <p:spPr/>
        <p:txBody>
          <a:bodyPr/>
          <a:lstStyle/>
          <a:p>
            <a:fld id="{683549D1-6A9E-4216-AD44-F449925BF813}" type="slidenum">
              <a:rPr lang="en-US" smtClean="0"/>
              <a:t>50</a:t>
            </a:fld>
            <a:endParaRPr lang="en-US"/>
          </a:p>
        </p:txBody>
      </p:sp>
    </p:spTree>
    <p:extLst>
      <p:ext uri="{BB962C8B-B14F-4D97-AF65-F5344CB8AC3E}">
        <p14:creationId xmlns:p14="http://schemas.microsoft.com/office/powerpoint/2010/main" val="1316978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1988840"/>
            <a:ext cx="8352928" cy="1600438"/>
          </a:xfrm>
          <a:prstGeom prst="rect">
            <a:avLst/>
          </a:prstGeom>
          <a:noFill/>
        </p:spPr>
        <p:txBody>
          <a:bodyPr wrap="square" rtlCol="0">
            <a:spAutoFit/>
          </a:bodyPr>
          <a:lstStyle/>
          <a:p>
            <a:endParaRPr lang="en-GB" u="sng" dirty="0">
              <a:latin typeface="Calibri" panose="020F0502020204030204" pitchFamily="34" charset="0"/>
            </a:endParaRPr>
          </a:p>
          <a:p>
            <a:endParaRPr lang="en-GB" dirty="0">
              <a:latin typeface="Calibri" panose="020F0502020204030204" pitchFamily="34" charset="0"/>
            </a:endParaRPr>
          </a:p>
          <a:p>
            <a:endParaRPr lang="en-GB" dirty="0">
              <a:latin typeface="Calibri" panose="020F0502020204030204" pitchFamily="34" charset="0"/>
            </a:endParaRPr>
          </a:p>
          <a:p>
            <a:pPr algn="ctr"/>
            <a:r>
              <a:rPr lang="en-GB" sz="4400" b="1" dirty="0">
                <a:solidFill>
                  <a:srgbClr val="3C8C93"/>
                </a:solidFill>
                <a:latin typeface="Calibri" pitchFamily="34" charset="0"/>
                <a:ea typeface="+mj-ea"/>
                <a:cs typeface="Arial" pitchFamily="34" charset="0"/>
              </a:rPr>
              <a:t>Approvals</a:t>
            </a:r>
          </a:p>
        </p:txBody>
      </p:sp>
      <p:sp>
        <p:nvSpPr>
          <p:cNvPr id="3" name="Slide Number Placeholder 2">
            <a:extLst>
              <a:ext uri="{FF2B5EF4-FFF2-40B4-BE49-F238E27FC236}">
                <a16:creationId xmlns:a16="http://schemas.microsoft.com/office/drawing/2014/main" id="{8ACD5D56-0C33-47AC-B948-B53954F906D5}"/>
              </a:ext>
            </a:extLst>
          </p:cNvPr>
          <p:cNvSpPr>
            <a:spLocks noGrp="1"/>
          </p:cNvSpPr>
          <p:nvPr>
            <p:ph type="sldNum" sz="quarter" idx="12"/>
          </p:nvPr>
        </p:nvSpPr>
        <p:spPr/>
        <p:txBody>
          <a:bodyPr/>
          <a:lstStyle/>
          <a:p>
            <a:fld id="{683549D1-6A9E-4216-AD44-F449925BF813}" type="slidenum">
              <a:rPr lang="en-US" smtClean="0"/>
              <a:t>51</a:t>
            </a:fld>
            <a:endParaRPr lang="en-US"/>
          </a:p>
        </p:txBody>
      </p:sp>
    </p:spTree>
    <p:extLst>
      <p:ext uri="{BB962C8B-B14F-4D97-AF65-F5344CB8AC3E}">
        <p14:creationId xmlns:p14="http://schemas.microsoft.com/office/powerpoint/2010/main" val="3242495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560" y="1628801"/>
            <a:ext cx="7848872" cy="2554545"/>
          </a:xfrm>
          <a:prstGeom prst="rect">
            <a:avLst/>
          </a:prstGeom>
        </p:spPr>
        <p:txBody>
          <a:bodyPr wrap="square">
            <a:spAutoFit/>
          </a:bodyPr>
          <a:lstStyle/>
          <a:p>
            <a:pPr marL="342900" indent="-342900" algn="jus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Do STFC have approval for vessel manufacture?</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Do STFC have approval for Actuator order placement?</a:t>
            </a:r>
          </a:p>
          <a:p>
            <a:pPr marL="342900" indent="-342900" algn="just">
              <a:buFont typeface="+mj-lt"/>
              <a:buAutoNum type="arabicPeriod"/>
            </a:pPr>
            <a:r>
              <a:rPr lang="en-GB" sz="2000" dirty="0">
                <a:latin typeface="Calibri" panose="020F0502020204030204" pitchFamily="34" charset="0"/>
                <a:cs typeface="Times New Roman" panose="02020603050405020304" pitchFamily="18" charset="0"/>
              </a:rPr>
              <a:t>Do STFC have approval for View port order placement?</a:t>
            </a:r>
          </a:p>
          <a:p>
            <a:pPr algn="just"/>
            <a:endParaRPr lang="en-GB" sz="2000" dirty="0">
              <a:latin typeface="Calibri" panose="020F0502020204030204" pitchFamily="34" charset="0"/>
              <a:cs typeface="Times New Roman" panose="02020603050405020304" pitchFamily="18" charset="0"/>
            </a:endParaRPr>
          </a:p>
          <a:p>
            <a:pPr algn="just"/>
            <a:endParaRPr lang="en-GB" sz="2000" dirty="0">
              <a:latin typeface="Calibri" panose="020F0502020204030204" pitchFamily="34" charset="0"/>
              <a:cs typeface="Times New Roman" panose="02020603050405020304" pitchFamily="18" charset="0"/>
            </a:endParaRPr>
          </a:p>
          <a:p>
            <a:pPr algn="just"/>
            <a:r>
              <a:rPr lang="en-GB" sz="2000" dirty="0">
                <a:latin typeface="Calibri" panose="020F0502020204030204" pitchFamily="34" charset="0"/>
                <a:cs typeface="Times New Roman" panose="02020603050405020304" pitchFamily="18" charset="0"/>
              </a:rPr>
              <a:t>Please note that despite the client approvals, STFC will still have to go through internal approval process and acquiring 3 quotations for each item purchased.</a:t>
            </a:r>
            <a:endParaRPr lang="en-GB" sz="2000" dirty="0"/>
          </a:p>
        </p:txBody>
      </p:sp>
      <p:sp>
        <p:nvSpPr>
          <p:cNvPr id="4" name="Slide Number Placeholder 3">
            <a:extLst>
              <a:ext uri="{FF2B5EF4-FFF2-40B4-BE49-F238E27FC236}">
                <a16:creationId xmlns:a16="http://schemas.microsoft.com/office/drawing/2014/main" id="{02EA6F9E-06A4-41E2-ADCE-B20DEAF793FB}"/>
              </a:ext>
            </a:extLst>
          </p:cNvPr>
          <p:cNvSpPr>
            <a:spLocks noGrp="1"/>
          </p:cNvSpPr>
          <p:nvPr>
            <p:ph type="sldNum" sz="quarter" idx="12"/>
          </p:nvPr>
        </p:nvSpPr>
        <p:spPr/>
        <p:txBody>
          <a:bodyPr/>
          <a:lstStyle/>
          <a:p>
            <a:fld id="{683549D1-6A9E-4216-AD44-F449925BF813}" type="slidenum">
              <a:rPr lang="en-US" smtClean="0"/>
              <a:t>52</a:t>
            </a:fld>
            <a:endParaRPr lang="en-US"/>
          </a:p>
        </p:txBody>
      </p:sp>
    </p:spTree>
    <p:extLst>
      <p:ext uri="{BB962C8B-B14F-4D97-AF65-F5344CB8AC3E}">
        <p14:creationId xmlns:p14="http://schemas.microsoft.com/office/powerpoint/2010/main" val="184340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39" name="TextShape 2"/>
          <p:cNvSpPr txBox="1"/>
          <p:nvPr/>
        </p:nvSpPr>
        <p:spPr>
          <a:xfrm>
            <a:off x="1296524" y="2074286"/>
            <a:ext cx="4033371" cy="404571"/>
          </a:xfrm>
          <a:prstGeom prst="rect">
            <a:avLst/>
          </a:prstGeom>
          <a:noFill/>
          <a:ln>
            <a:noFill/>
          </a:ln>
        </p:spPr>
        <p:txBody>
          <a:bodyPr lIns="0" tIns="0" rIns="0" bIns="0"/>
          <a:lstStyle/>
          <a:p>
            <a:r>
              <a:rPr lang="en-US" sz="2743" b="1" spc="-2">
                <a:solidFill>
                  <a:srgbClr val="23373B"/>
                </a:solidFill>
                <a:latin typeface="Computer Modern"/>
              </a:rPr>
              <a:t>Tuning dump optical</a:t>
            </a:r>
            <a:endParaRPr lang="en-US" sz="2743" spc="-2">
              <a:latin typeface="DejaVu Serif"/>
            </a:endParaRPr>
          </a:p>
        </p:txBody>
      </p:sp>
      <p:sp>
        <p:nvSpPr>
          <p:cNvPr id="40" name="Freeform 3"/>
          <p:cNvSpPr/>
          <p:nvPr/>
        </p:nvSpPr>
        <p:spPr>
          <a:xfrm>
            <a:off x="1295838" y="2962972"/>
            <a:ext cx="9602057" cy="10971"/>
          </a:xfrm>
          <a:custGeom>
            <a:avLst/>
            <a:gdLst/>
            <a:ahLst/>
            <a:cxnLst/>
            <a:rect l="0" t="0" r="r" b="b"/>
            <a:pathLst>
              <a:path w="14003" h="16">
                <a:moveTo>
                  <a:pt x="0" y="15"/>
                </a:moveTo>
                <a:lnTo>
                  <a:pt x="0" y="0"/>
                </a:lnTo>
                <a:lnTo>
                  <a:pt x="14002" y="0"/>
                </a:lnTo>
                <a:lnTo>
                  <a:pt x="14002" y="15"/>
                </a:lnTo>
                <a:lnTo>
                  <a:pt x="0" y="15"/>
                </a:lnTo>
              </a:path>
            </a:pathLst>
          </a:custGeom>
          <a:solidFill>
            <a:srgbClr val="EB811B"/>
          </a:solidFill>
          <a:ln>
            <a:noFill/>
          </a:ln>
        </p:spPr>
      </p:sp>
      <p:sp>
        <p:nvSpPr>
          <p:cNvPr id="41" name="TextShape 4"/>
          <p:cNvSpPr txBox="1"/>
          <p:nvPr/>
        </p:nvSpPr>
        <p:spPr>
          <a:xfrm>
            <a:off x="4876638" y="2074286"/>
            <a:ext cx="1403657" cy="404571"/>
          </a:xfrm>
          <a:prstGeom prst="rect">
            <a:avLst/>
          </a:prstGeom>
          <a:noFill/>
          <a:ln>
            <a:noFill/>
          </a:ln>
        </p:spPr>
        <p:txBody>
          <a:bodyPr lIns="0" tIns="0" rIns="0" bIns="0"/>
          <a:lstStyle/>
          <a:p>
            <a:r>
              <a:rPr lang="en-US" sz="2743" b="1" spc="-2">
                <a:solidFill>
                  <a:srgbClr val="23373B"/>
                </a:solidFill>
                <a:latin typeface="Computer Modern"/>
              </a:rPr>
              <a:t>system</a:t>
            </a:r>
            <a:endParaRPr lang="en-US" sz="2743" spc="-2">
              <a:latin typeface="DejaVu Serif"/>
            </a:endParaRPr>
          </a:p>
        </p:txBody>
      </p:sp>
      <p:sp>
        <p:nvSpPr>
          <p:cNvPr id="42" name="TextShape 5"/>
          <p:cNvSpPr txBox="1"/>
          <p:nvPr/>
        </p:nvSpPr>
        <p:spPr>
          <a:xfrm>
            <a:off x="1296524" y="3563657"/>
            <a:ext cx="1940571" cy="282514"/>
          </a:xfrm>
          <a:prstGeom prst="rect">
            <a:avLst/>
          </a:prstGeom>
          <a:noFill/>
          <a:ln>
            <a:noFill/>
          </a:ln>
        </p:spPr>
        <p:txBody>
          <a:bodyPr lIns="0" tIns="0" rIns="0" bIns="0"/>
          <a:lstStyle/>
          <a:p>
            <a:r>
              <a:rPr lang="en-US" sz="1905" spc="-2">
                <a:solidFill>
                  <a:srgbClr val="23373B"/>
                </a:solidFill>
                <a:latin typeface="Computer Modern"/>
              </a:rPr>
              <a:t>Håvard Gjersdal</a:t>
            </a:r>
            <a:endParaRPr lang="en-US" sz="1905" spc="-2">
              <a:latin typeface="DejaVu Serif"/>
            </a:endParaRPr>
          </a:p>
        </p:txBody>
      </p:sp>
      <p:sp>
        <p:nvSpPr>
          <p:cNvPr id="43" name="TextShape 6"/>
          <p:cNvSpPr txBox="1"/>
          <p:nvPr/>
        </p:nvSpPr>
        <p:spPr>
          <a:xfrm>
            <a:off x="1296524" y="3956572"/>
            <a:ext cx="1406400" cy="282514"/>
          </a:xfrm>
          <a:prstGeom prst="rect">
            <a:avLst/>
          </a:prstGeom>
          <a:noFill/>
          <a:ln>
            <a:noFill/>
          </a:ln>
        </p:spPr>
        <p:txBody>
          <a:bodyPr lIns="0" tIns="0" rIns="0" bIns="0"/>
          <a:lstStyle/>
          <a:p>
            <a:r>
              <a:rPr lang="en-US" sz="1905" spc="-2">
                <a:solidFill>
                  <a:srgbClr val="23373B"/>
                </a:solidFill>
                <a:latin typeface="Computer Modern"/>
              </a:rPr>
              <a:t>2018-11-07</a:t>
            </a:r>
            <a:endParaRPr lang="en-US" sz="1905" spc="-2">
              <a:latin typeface="DejaVu Serif"/>
            </a:endParaRPr>
          </a:p>
        </p:txBody>
      </p:sp>
      <p:sp>
        <p:nvSpPr>
          <p:cNvPr id="44" name="TextShape 7"/>
          <p:cNvSpPr txBox="1"/>
          <p:nvPr/>
        </p:nvSpPr>
        <p:spPr>
          <a:xfrm>
            <a:off x="1296524" y="4470172"/>
            <a:ext cx="1725943" cy="226971"/>
          </a:xfrm>
          <a:prstGeom prst="rect">
            <a:avLst/>
          </a:prstGeom>
          <a:noFill/>
          <a:ln>
            <a:noFill/>
          </a:ln>
        </p:spPr>
        <p:txBody>
          <a:bodyPr lIns="0" tIns="0" rIns="0" bIns="0"/>
          <a:lstStyle/>
          <a:p>
            <a:r>
              <a:rPr lang="en-US" sz="1524" spc="-2">
                <a:solidFill>
                  <a:srgbClr val="23373B"/>
                </a:solidFill>
                <a:latin typeface="Computer Modern"/>
              </a:rPr>
              <a:t>University of Oslo</a:t>
            </a:r>
            <a:endParaRPr lang="en-US" sz="1524" spc="-2">
              <a:latin typeface="DejaVu Serif"/>
            </a:endParaRPr>
          </a:p>
        </p:txBody>
      </p:sp>
      <p:sp>
        <p:nvSpPr>
          <p:cNvPr id="45" name="TextShape 8"/>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1</a:t>
            </a:r>
            <a:endParaRPr lang="en-US" sz="1524" spc="-2">
              <a:latin typeface="DejaVu Serif"/>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47"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pic>
        <p:nvPicPr>
          <p:cNvPr id="48" name="Picture 47"/>
          <p:cNvPicPr/>
          <p:nvPr/>
        </p:nvPicPr>
        <p:blipFill>
          <a:blip r:embed="rId2"/>
          <a:stretch/>
        </p:blipFill>
        <p:spPr>
          <a:xfrm>
            <a:off x="2496524" y="951086"/>
            <a:ext cx="7199314" cy="3774171"/>
          </a:xfrm>
          <a:prstGeom prst="rect">
            <a:avLst/>
          </a:prstGeom>
          <a:ln>
            <a:noFill/>
          </a:ln>
        </p:spPr>
      </p:pic>
      <p:sp>
        <p:nvSpPr>
          <p:cNvPr id="49" name="TextShape 3"/>
          <p:cNvSpPr txBox="1"/>
          <p:nvPr/>
        </p:nvSpPr>
        <p:spPr>
          <a:xfrm>
            <a:off x="868638" y="190629"/>
            <a:ext cx="2605029" cy="340800"/>
          </a:xfrm>
          <a:prstGeom prst="rect">
            <a:avLst/>
          </a:prstGeom>
          <a:noFill/>
          <a:ln>
            <a:noFill/>
          </a:ln>
        </p:spPr>
        <p:txBody>
          <a:bodyPr lIns="0" tIns="0" rIns="0" bIns="0"/>
          <a:lstStyle/>
          <a:p>
            <a:r>
              <a:rPr lang="en-US" sz="2286" b="1" spc="-2">
                <a:solidFill>
                  <a:srgbClr val="FAFAFA"/>
                </a:solidFill>
                <a:latin typeface="Computer Modern"/>
              </a:rPr>
              <a:t>Imaging system</a:t>
            </a:r>
            <a:endParaRPr lang="en-US" sz="2286" spc="-2">
              <a:latin typeface="DejaVu Serif"/>
            </a:endParaRPr>
          </a:p>
        </p:txBody>
      </p:sp>
      <p:sp>
        <p:nvSpPr>
          <p:cNvPr id="50" name="TextShape 4"/>
          <p:cNvSpPr txBox="1"/>
          <p:nvPr/>
        </p:nvSpPr>
        <p:spPr>
          <a:xfrm>
            <a:off x="1560524" y="5194971"/>
            <a:ext cx="7810286"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Goal:Image light from scintillating screen onto a camera.</a:t>
            </a:r>
            <a:endParaRPr lang="en-US" sz="2076" spc="-2">
              <a:latin typeface="DejaVu Serif"/>
            </a:endParaRPr>
          </a:p>
        </p:txBody>
      </p:sp>
      <p:sp>
        <p:nvSpPr>
          <p:cNvPr id="51" name="TextShape 5"/>
          <p:cNvSpPr txBox="1"/>
          <p:nvPr/>
        </p:nvSpPr>
        <p:spPr>
          <a:xfrm>
            <a:off x="1560524" y="5571428"/>
            <a:ext cx="82635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To minimize dose, camera placed 1.5m inside concrete wall.</a:t>
            </a:r>
            <a:endParaRPr lang="en-US" sz="2076" spc="-2">
              <a:latin typeface="DejaVu Serif"/>
            </a:endParaRPr>
          </a:p>
        </p:txBody>
      </p:sp>
      <p:sp>
        <p:nvSpPr>
          <p:cNvPr id="52" name="TextShape 6"/>
          <p:cNvSpPr txBox="1"/>
          <p:nvPr/>
        </p:nvSpPr>
        <p:spPr>
          <a:xfrm>
            <a:off x="1560524" y="5948571"/>
            <a:ext cx="11773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Optical</a:t>
            </a:r>
            <a:endParaRPr lang="en-US" sz="2076" spc="-2">
              <a:latin typeface="DejaVu Serif"/>
            </a:endParaRPr>
          </a:p>
        </p:txBody>
      </p:sp>
      <p:sp>
        <p:nvSpPr>
          <p:cNvPr id="53" name="TextShape 7"/>
          <p:cNvSpPr txBox="1"/>
          <p:nvPr/>
        </p:nvSpPr>
        <p:spPr>
          <a:xfrm>
            <a:off x="2700867" y="5948571"/>
            <a:ext cx="695314" cy="305829"/>
          </a:xfrm>
          <a:prstGeom prst="rect">
            <a:avLst/>
          </a:prstGeom>
          <a:noFill/>
          <a:ln>
            <a:noFill/>
          </a:ln>
        </p:spPr>
        <p:txBody>
          <a:bodyPr lIns="0" tIns="0" rIns="0" bIns="0"/>
          <a:lstStyle/>
          <a:p>
            <a:r>
              <a:rPr lang="en-US" sz="2076" spc="-2">
                <a:solidFill>
                  <a:srgbClr val="23373B"/>
                </a:solidFill>
                <a:latin typeface="Computer Modern"/>
              </a:rPr>
              <a:t>path:</a:t>
            </a:r>
            <a:endParaRPr lang="en-US" sz="2076" spc="-2">
              <a:latin typeface="DejaVu Serif"/>
            </a:endParaRPr>
          </a:p>
        </p:txBody>
      </p:sp>
      <p:sp>
        <p:nvSpPr>
          <p:cNvPr id="54" name="TextShape 8"/>
          <p:cNvSpPr txBox="1"/>
          <p:nvPr/>
        </p:nvSpPr>
        <p:spPr>
          <a:xfrm>
            <a:off x="3379724" y="5948571"/>
            <a:ext cx="7328229" cy="305829"/>
          </a:xfrm>
          <a:prstGeom prst="rect">
            <a:avLst/>
          </a:prstGeom>
          <a:noFill/>
          <a:ln>
            <a:noFill/>
          </a:ln>
        </p:spPr>
        <p:txBody>
          <a:bodyPr lIns="0" tIns="0" rIns="0" bIns="0"/>
          <a:lstStyle/>
          <a:p>
            <a:r>
              <a:rPr lang="en-US" sz="2076" spc="-2">
                <a:solidFill>
                  <a:srgbClr val="23373B"/>
                </a:solidFill>
                <a:latin typeface="Computer Modern"/>
              </a:rPr>
              <a:t>through viewport, two flat mirrors and into hole in wall.</a:t>
            </a:r>
            <a:endParaRPr lang="en-US" sz="2076" spc="-2">
              <a:latin typeface="DejaVu Serif"/>
            </a:endParaRPr>
          </a:p>
        </p:txBody>
      </p:sp>
      <p:sp>
        <p:nvSpPr>
          <p:cNvPr id="55" name="TextShape 9"/>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2</a:t>
            </a:r>
            <a:endParaRPr lang="en-US" sz="1524" spc="-2">
              <a:latin typeface="DejaVu Serif"/>
            </a:endParaRPr>
          </a:p>
        </p:txBody>
      </p:sp>
      <p:sp>
        <p:nvSpPr>
          <p:cNvPr id="3" name="Slide Number Placeholder 2">
            <a:extLst>
              <a:ext uri="{FF2B5EF4-FFF2-40B4-BE49-F238E27FC236}">
                <a16:creationId xmlns:a16="http://schemas.microsoft.com/office/drawing/2014/main" id="{E19EA485-732B-4ECC-8AC2-2D616CAA950E}"/>
              </a:ext>
            </a:extLst>
          </p:cNvPr>
          <p:cNvSpPr>
            <a:spLocks noGrp="1"/>
          </p:cNvSpPr>
          <p:nvPr>
            <p:ph type="sldNum" sz="quarter" idx="12"/>
          </p:nvPr>
        </p:nvSpPr>
        <p:spPr/>
        <p:txBody>
          <a:bodyPr/>
          <a:lstStyle/>
          <a:p>
            <a:fld id="{683549D1-6A9E-4216-AD44-F449925BF813}"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57"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58" name="TextShape 3"/>
          <p:cNvSpPr txBox="1"/>
          <p:nvPr/>
        </p:nvSpPr>
        <p:spPr>
          <a:xfrm>
            <a:off x="868638" y="190629"/>
            <a:ext cx="2294400" cy="340800"/>
          </a:xfrm>
          <a:prstGeom prst="rect">
            <a:avLst/>
          </a:prstGeom>
          <a:noFill/>
          <a:ln>
            <a:noFill/>
          </a:ln>
        </p:spPr>
        <p:txBody>
          <a:bodyPr lIns="0" tIns="0" rIns="0" bIns="0"/>
          <a:lstStyle/>
          <a:p>
            <a:r>
              <a:rPr lang="en-US" sz="2286" b="1" spc="-2">
                <a:solidFill>
                  <a:srgbClr val="FAFAFA"/>
                </a:solidFill>
                <a:latin typeface="Computer Modern"/>
              </a:rPr>
              <a:t>Requirements</a:t>
            </a:r>
            <a:endParaRPr lang="en-US" sz="2286" spc="-2">
              <a:latin typeface="DejaVu Serif"/>
            </a:endParaRPr>
          </a:p>
        </p:txBody>
      </p:sp>
      <p:sp>
        <p:nvSpPr>
          <p:cNvPr id="59" name="TextShape 4"/>
          <p:cNvSpPr txBox="1"/>
          <p:nvPr/>
        </p:nvSpPr>
        <p:spPr>
          <a:xfrm>
            <a:off x="1560524" y="2564571"/>
            <a:ext cx="5264914"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Should be able to measure very small</a:t>
            </a:r>
            <a:endParaRPr lang="en-US" sz="2076" spc="-2">
              <a:latin typeface="DejaVu Serif"/>
            </a:endParaRPr>
          </a:p>
        </p:txBody>
      </p:sp>
      <p:sp>
        <p:nvSpPr>
          <p:cNvPr id="60" name="TextShape 5"/>
          <p:cNvSpPr txBox="1"/>
          <p:nvPr/>
        </p:nvSpPr>
        <p:spPr>
          <a:xfrm>
            <a:off x="5996410" y="2564571"/>
            <a:ext cx="2512457" cy="305829"/>
          </a:xfrm>
          <a:prstGeom prst="rect">
            <a:avLst/>
          </a:prstGeom>
          <a:noFill/>
          <a:ln>
            <a:noFill/>
          </a:ln>
        </p:spPr>
        <p:txBody>
          <a:bodyPr lIns="0" tIns="0" rIns="0" bIns="0"/>
          <a:lstStyle/>
          <a:p>
            <a:r>
              <a:rPr lang="en-US" sz="2076" spc="-2">
                <a:solidFill>
                  <a:srgbClr val="23373B"/>
                </a:solidFill>
                <a:latin typeface="Computer Modern"/>
              </a:rPr>
              <a:t>test pulses, as well</a:t>
            </a:r>
            <a:endParaRPr lang="en-US" sz="2076" spc="-2">
              <a:latin typeface="DejaVu Serif"/>
            </a:endParaRPr>
          </a:p>
        </p:txBody>
      </p:sp>
      <p:sp>
        <p:nvSpPr>
          <p:cNvPr id="61" name="TextShape 6"/>
          <p:cNvSpPr txBox="1"/>
          <p:nvPr/>
        </p:nvSpPr>
        <p:spPr>
          <a:xfrm>
            <a:off x="8112524" y="2564571"/>
            <a:ext cx="790629" cy="305829"/>
          </a:xfrm>
          <a:prstGeom prst="rect">
            <a:avLst/>
          </a:prstGeom>
          <a:noFill/>
          <a:ln>
            <a:noFill/>
          </a:ln>
        </p:spPr>
        <p:txBody>
          <a:bodyPr lIns="0" tIns="0" rIns="0" bIns="0"/>
          <a:lstStyle/>
          <a:p>
            <a:r>
              <a:rPr lang="en-US" sz="2076" spc="-2">
                <a:solidFill>
                  <a:srgbClr val="23373B"/>
                </a:solidFill>
                <a:latin typeface="Computer Modern"/>
              </a:rPr>
              <a:t>as full</a:t>
            </a:r>
            <a:endParaRPr lang="en-US" sz="2076" spc="-2">
              <a:latin typeface="DejaVu Serif"/>
            </a:endParaRPr>
          </a:p>
        </p:txBody>
      </p:sp>
      <p:sp>
        <p:nvSpPr>
          <p:cNvPr id="62" name="TextShape 7"/>
          <p:cNvSpPr txBox="1"/>
          <p:nvPr/>
        </p:nvSpPr>
        <p:spPr>
          <a:xfrm>
            <a:off x="8851724" y="2564571"/>
            <a:ext cx="1380343" cy="305829"/>
          </a:xfrm>
          <a:prstGeom prst="rect">
            <a:avLst/>
          </a:prstGeom>
          <a:noFill/>
          <a:ln>
            <a:noFill/>
          </a:ln>
        </p:spPr>
        <p:txBody>
          <a:bodyPr lIns="0" tIns="0" rIns="0" bIns="0"/>
          <a:lstStyle/>
          <a:p>
            <a:r>
              <a:rPr lang="en-US" sz="2076" spc="-2">
                <a:solidFill>
                  <a:srgbClr val="23373B"/>
                </a:solidFill>
                <a:latin typeface="Computer Modern"/>
              </a:rPr>
              <a:t>ESS pulse.</a:t>
            </a:r>
            <a:endParaRPr lang="en-US" sz="2076" spc="-2">
              <a:latin typeface="DejaVu Serif"/>
            </a:endParaRPr>
          </a:p>
        </p:txBody>
      </p:sp>
      <p:sp>
        <p:nvSpPr>
          <p:cNvPr id="63" name="TextShape 8"/>
          <p:cNvSpPr txBox="1"/>
          <p:nvPr/>
        </p:nvSpPr>
        <p:spPr>
          <a:xfrm>
            <a:off x="1560524" y="3013714"/>
            <a:ext cx="19899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Field of view:</a:t>
            </a:r>
            <a:endParaRPr lang="en-US" sz="2076" spc="-2">
              <a:latin typeface="DejaVu Serif"/>
            </a:endParaRPr>
          </a:p>
        </p:txBody>
      </p:sp>
      <p:sp>
        <p:nvSpPr>
          <p:cNvPr id="64" name="TextShape 9"/>
          <p:cNvSpPr txBox="1"/>
          <p:nvPr/>
        </p:nvSpPr>
        <p:spPr>
          <a:xfrm>
            <a:off x="3400981" y="3013714"/>
            <a:ext cx="2605029" cy="305829"/>
          </a:xfrm>
          <a:prstGeom prst="rect">
            <a:avLst/>
          </a:prstGeom>
          <a:noFill/>
          <a:ln>
            <a:noFill/>
          </a:ln>
        </p:spPr>
        <p:txBody>
          <a:bodyPr lIns="0" tIns="0" rIns="0" bIns="0"/>
          <a:lstStyle/>
          <a:p>
            <a:r>
              <a:rPr lang="en-US" sz="2076" spc="-2">
                <a:solidFill>
                  <a:srgbClr val="23373B"/>
                </a:solidFill>
                <a:latin typeface="Computer Modern"/>
              </a:rPr>
              <a:t>as large as possible</a:t>
            </a:r>
            <a:endParaRPr lang="en-US" sz="2076" spc="-2">
              <a:latin typeface="DejaVu Serif"/>
            </a:endParaRPr>
          </a:p>
        </p:txBody>
      </p:sp>
      <p:sp>
        <p:nvSpPr>
          <p:cNvPr id="65" name="TextShape 10"/>
          <p:cNvSpPr txBox="1"/>
          <p:nvPr/>
        </p:nvSpPr>
        <p:spPr>
          <a:xfrm>
            <a:off x="1560524" y="3463543"/>
            <a:ext cx="6626057"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Better than 1 mm resolution across field of view</a:t>
            </a:r>
            <a:endParaRPr lang="en-US" sz="2076" spc="-2">
              <a:latin typeface="DejaVu Serif"/>
            </a:endParaRPr>
          </a:p>
        </p:txBody>
      </p:sp>
      <p:sp>
        <p:nvSpPr>
          <p:cNvPr id="66" name="TextShape 11"/>
          <p:cNvSpPr txBox="1"/>
          <p:nvPr/>
        </p:nvSpPr>
        <p:spPr>
          <a:xfrm>
            <a:off x="1560524" y="3912686"/>
            <a:ext cx="22573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Camera and all</a:t>
            </a:r>
            <a:endParaRPr lang="en-US" sz="2076" spc="-2">
              <a:latin typeface="DejaVu Serif"/>
            </a:endParaRPr>
          </a:p>
        </p:txBody>
      </p:sp>
      <p:sp>
        <p:nvSpPr>
          <p:cNvPr id="67" name="TextShape 12"/>
          <p:cNvSpPr txBox="1"/>
          <p:nvPr/>
        </p:nvSpPr>
        <p:spPr>
          <a:xfrm>
            <a:off x="3563495" y="3912686"/>
            <a:ext cx="7865143" cy="305829"/>
          </a:xfrm>
          <a:prstGeom prst="rect">
            <a:avLst/>
          </a:prstGeom>
          <a:noFill/>
          <a:ln>
            <a:noFill/>
          </a:ln>
        </p:spPr>
        <p:txBody>
          <a:bodyPr lIns="0" tIns="0" rIns="0" bIns="0"/>
          <a:lstStyle/>
          <a:p>
            <a:r>
              <a:rPr lang="en-US" sz="2076" spc="-2">
                <a:solidFill>
                  <a:srgbClr val="23373B"/>
                </a:solidFill>
                <a:latin typeface="Computer Modern"/>
              </a:rPr>
              <a:t>other parts must be able to survive in environment without</a:t>
            </a:r>
            <a:endParaRPr lang="en-US" sz="2076" spc="-2">
              <a:latin typeface="DejaVu Serif"/>
            </a:endParaRPr>
          </a:p>
        </p:txBody>
      </p:sp>
      <p:sp>
        <p:nvSpPr>
          <p:cNvPr id="68" name="TextShape 13"/>
          <p:cNvSpPr txBox="1"/>
          <p:nvPr/>
        </p:nvSpPr>
        <p:spPr>
          <a:xfrm>
            <a:off x="1824524" y="4289143"/>
            <a:ext cx="1737600" cy="305829"/>
          </a:xfrm>
          <a:prstGeom prst="rect">
            <a:avLst/>
          </a:prstGeom>
          <a:noFill/>
          <a:ln>
            <a:noFill/>
          </a:ln>
        </p:spPr>
        <p:txBody>
          <a:bodyPr lIns="0" tIns="0" rIns="0" bIns="0"/>
          <a:lstStyle/>
          <a:p>
            <a:r>
              <a:rPr lang="en-US" sz="2076" spc="-2">
                <a:solidFill>
                  <a:srgbClr val="23373B"/>
                </a:solidFill>
                <a:latin typeface="Computer Modern"/>
              </a:rPr>
              <a:t>maintenance</a:t>
            </a:r>
            <a:endParaRPr lang="en-US" sz="2076" spc="-2">
              <a:latin typeface="DejaVu Serif"/>
            </a:endParaRPr>
          </a:p>
        </p:txBody>
      </p:sp>
      <p:sp>
        <p:nvSpPr>
          <p:cNvPr id="69" name="TextShape 14"/>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3</a:t>
            </a:r>
            <a:endParaRPr lang="en-US" sz="1524" spc="-2">
              <a:latin typeface="DejaVu Serif"/>
            </a:endParaRPr>
          </a:p>
        </p:txBody>
      </p:sp>
      <p:sp>
        <p:nvSpPr>
          <p:cNvPr id="3" name="Slide Number Placeholder 2">
            <a:extLst>
              <a:ext uri="{FF2B5EF4-FFF2-40B4-BE49-F238E27FC236}">
                <a16:creationId xmlns:a16="http://schemas.microsoft.com/office/drawing/2014/main" id="{3E895B0A-D20E-4565-85DA-480B397186C3}"/>
              </a:ext>
            </a:extLst>
          </p:cNvPr>
          <p:cNvSpPr>
            <a:spLocks noGrp="1"/>
          </p:cNvSpPr>
          <p:nvPr>
            <p:ph type="sldNum" sz="quarter" idx="12"/>
          </p:nvPr>
        </p:nvSpPr>
        <p:spPr/>
        <p:txBody>
          <a:bodyPr/>
          <a:lstStyle/>
          <a:p>
            <a:fld id="{683549D1-6A9E-4216-AD44-F449925BF813}"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71"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72" name="TextShape 3"/>
          <p:cNvSpPr txBox="1"/>
          <p:nvPr/>
        </p:nvSpPr>
        <p:spPr>
          <a:xfrm>
            <a:off x="868638" y="190629"/>
            <a:ext cx="863314" cy="340800"/>
          </a:xfrm>
          <a:prstGeom prst="rect">
            <a:avLst/>
          </a:prstGeom>
          <a:noFill/>
          <a:ln>
            <a:noFill/>
          </a:ln>
        </p:spPr>
        <p:txBody>
          <a:bodyPr lIns="0" tIns="0" rIns="0" bIns="0"/>
          <a:lstStyle/>
          <a:p>
            <a:r>
              <a:rPr lang="en-US" sz="2286" b="1" spc="-2">
                <a:solidFill>
                  <a:srgbClr val="FAFAFA"/>
                </a:solidFill>
                <a:latin typeface="Computer Modern"/>
              </a:rPr>
              <a:t>Parts</a:t>
            </a:r>
            <a:endParaRPr lang="en-US" sz="2286" spc="-2">
              <a:latin typeface="DejaVu Serif"/>
            </a:endParaRPr>
          </a:p>
        </p:txBody>
      </p:sp>
      <p:sp>
        <p:nvSpPr>
          <p:cNvPr id="73" name="TextShape 4"/>
          <p:cNvSpPr txBox="1"/>
          <p:nvPr/>
        </p:nvSpPr>
        <p:spPr>
          <a:xfrm>
            <a:off x="1560524" y="2528914"/>
            <a:ext cx="1165714"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Mirrors</a:t>
            </a:r>
            <a:endParaRPr lang="en-US" sz="2076" spc="-2">
              <a:latin typeface="DejaVu Serif"/>
            </a:endParaRPr>
          </a:p>
        </p:txBody>
      </p:sp>
      <p:sp>
        <p:nvSpPr>
          <p:cNvPr id="74" name="TextShape 5"/>
          <p:cNvSpPr txBox="1"/>
          <p:nvPr/>
        </p:nvSpPr>
        <p:spPr>
          <a:xfrm>
            <a:off x="1560524" y="2978057"/>
            <a:ext cx="26722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Limiting apertures</a:t>
            </a:r>
            <a:endParaRPr lang="en-US" sz="2076" spc="-2">
              <a:latin typeface="DejaVu Serif"/>
            </a:endParaRPr>
          </a:p>
        </p:txBody>
      </p:sp>
      <p:sp>
        <p:nvSpPr>
          <p:cNvPr id="75" name="TextShape 6"/>
          <p:cNvSpPr txBox="1"/>
          <p:nvPr/>
        </p:nvSpPr>
        <p:spPr>
          <a:xfrm>
            <a:off x="1560524" y="3427200"/>
            <a:ext cx="19899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Camera, lens</a:t>
            </a:r>
            <a:endParaRPr lang="en-US" sz="2076" spc="-2">
              <a:latin typeface="DejaVu Serif"/>
            </a:endParaRPr>
          </a:p>
        </p:txBody>
      </p:sp>
      <p:sp>
        <p:nvSpPr>
          <p:cNvPr id="76" name="TextShape 7"/>
          <p:cNvSpPr txBox="1"/>
          <p:nvPr/>
        </p:nvSpPr>
        <p:spPr>
          <a:xfrm>
            <a:off x="1560524" y="3876343"/>
            <a:ext cx="13227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Filtering</a:t>
            </a:r>
            <a:endParaRPr lang="en-US" sz="2076" spc="-2">
              <a:latin typeface="DejaVu Serif"/>
            </a:endParaRPr>
          </a:p>
        </p:txBody>
      </p:sp>
      <p:sp>
        <p:nvSpPr>
          <p:cNvPr id="77" name="TextShape 8"/>
          <p:cNvSpPr txBox="1"/>
          <p:nvPr/>
        </p:nvSpPr>
        <p:spPr>
          <a:xfrm>
            <a:off x="1560524" y="4325486"/>
            <a:ext cx="1804800"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Illumination</a:t>
            </a:r>
            <a:endParaRPr lang="en-US" sz="2076" spc="-2">
              <a:latin typeface="DejaVu Serif"/>
            </a:endParaRPr>
          </a:p>
        </p:txBody>
      </p:sp>
      <p:sp>
        <p:nvSpPr>
          <p:cNvPr id="78" name="TextShape 9"/>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4</a:t>
            </a:r>
            <a:endParaRPr lang="en-US" sz="1524" spc="-2">
              <a:latin typeface="DejaVu Serif"/>
            </a:endParaRPr>
          </a:p>
        </p:txBody>
      </p:sp>
      <p:sp>
        <p:nvSpPr>
          <p:cNvPr id="3" name="Slide Number Placeholder 2">
            <a:extLst>
              <a:ext uri="{FF2B5EF4-FFF2-40B4-BE49-F238E27FC236}">
                <a16:creationId xmlns:a16="http://schemas.microsoft.com/office/drawing/2014/main" id="{9E67B378-7B92-43C9-80C6-BCE952CA3F20}"/>
              </a:ext>
            </a:extLst>
          </p:cNvPr>
          <p:cNvSpPr>
            <a:spLocks noGrp="1"/>
          </p:cNvSpPr>
          <p:nvPr>
            <p:ph type="sldNum" sz="quarter" idx="12"/>
          </p:nvPr>
        </p:nvSpPr>
        <p:spPr/>
        <p:txBody>
          <a:bodyPr/>
          <a:lstStyle/>
          <a:p>
            <a:fld id="{683549D1-6A9E-4216-AD44-F449925BF813}" type="slidenum">
              <a:rPr lang="en-US" smtClean="0"/>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80"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81" name="TextShape 3"/>
          <p:cNvSpPr txBox="1"/>
          <p:nvPr/>
        </p:nvSpPr>
        <p:spPr>
          <a:xfrm>
            <a:off x="868638" y="190629"/>
            <a:ext cx="1191771" cy="340800"/>
          </a:xfrm>
          <a:prstGeom prst="rect">
            <a:avLst/>
          </a:prstGeom>
          <a:noFill/>
          <a:ln>
            <a:noFill/>
          </a:ln>
        </p:spPr>
        <p:txBody>
          <a:bodyPr lIns="0" tIns="0" rIns="0" bIns="0"/>
          <a:lstStyle/>
          <a:p>
            <a:r>
              <a:rPr lang="en-US" sz="2286" b="1" spc="-2">
                <a:solidFill>
                  <a:srgbClr val="FAFAFA"/>
                </a:solidFill>
                <a:latin typeface="Computer Modern"/>
              </a:rPr>
              <a:t>Mirrors</a:t>
            </a:r>
            <a:endParaRPr lang="en-US" sz="2286" spc="-2">
              <a:latin typeface="DejaVu Serif"/>
            </a:endParaRPr>
          </a:p>
        </p:txBody>
      </p:sp>
      <p:sp>
        <p:nvSpPr>
          <p:cNvPr id="82" name="TextShape 4"/>
          <p:cNvSpPr txBox="1"/>
          <p:nvPr/>
        </p:nvSpPr>
        <p:spPr>
          <a:xfrm>
            <a:off x="1296524" y="1020343"/>
            <a:ext cx="488914" cy="305829"/>
          </a:xfrm>
          <a:prstGeom prst="rect">
            <a:avLst/>
          </a:prstGeom>
          <a:noFill/>
          <a:ln>
            <a:noFill/>
          </a:ln>
        </p:spPr>
        <p:txBody>
          <a:bodyPr lIns="0" tIns="0" rIns="0" bIns="0"/>
          <a:lstStyle/>
          <a:p>
            <a:r>
              <a:rPr lang="en-US" sz="2076" spc="-2">
                <a:solidFill>
                  <a:srgbClr val="23373B"/>
                </a:solidFill>
                <a:latin typeface="Computer Modern"/>
              </a:rPr>
              <a:t>M1:</a:t>
            </a:r>
            <a:endParaRPr lang="en-US" sz="2076" spc="-2">
              <a:latin typeface="DejaVu Serif"/>
            </a:endParaRPr>
          </a:p>
        </p:txBody>
      </p:sp>
      <p:sp>
        <p:nvSpPr>
          <p:cNvPr id="83" name="TextShape 5"/>
          <p:cNvSpPr txBox="1"/>
          <p:nvPr/>
        </p:nvSpPr>
        <p:spPr>
          <a:xfrm>
            <a:off x="1560524" y="1397486"/>
            <a:ext cx="17842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Borosilicate</a:t>
            </a:r>
            <a:endParaRPr lang="en-US" sz="2076" spc="-2">
              <a:latin typeface="DejaVu Serif"/>
            </a:endParaRPr>
          </a:p>
        </p:txBody>
      </p:sp>
      <p:sp>
        <p:nvSpPr>
          <p:cNvPr id="84" name="TextShape 6"/>
          <p:cNvSpPr txBox="1"/>
          <p:nvPr/>
        </p:nvSpPr>
        <p:spPr>
          <a:xfrm>
            <a:off x="1560524" y="1846628"/>
            <a:ext cx="22635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1</a:t>
            </a:r>
            <a:r>
              <a:rPr lang="en-US" sz="2076" i="1" spc="-2">
                <a:solidFill>
                  <a:srgbClr val="23373B"/>
                </a:solidFill>
                <a:latin typeface="Computer Modern"/>
              </a:rPr>
              <a:t>λ</a:t>
            </a:r>
            <a:r>
              <a:rPr lang="en-US" sz="2076" spc="-2">
                <a:solidFill>
                  <a:srgbClr val="23373B"/>
                </a:solidFill>
                <a:latin typeface="Computer Modern"/>
              </a:rPr>
              <a:t> over 25 mm</a:t>
            </a:r>
            <a:endParaRPr lang="en-US" sz="2076" spc="-2">
              <a:latin typeface="DejaVu Serif"/>
            </a:endParaRPr>
          </a:p>
        </p:txBody>
      </p:sp>
      <p:sp>
        <p:nvSpPr>
          <p:cNvPr id="85" name="TextShape 7"/>
          <p:cNvSpPr txBox="1"/>
          <p:nvPr/>
        </p:nvSpPr>
        <p:spPr>
          <a:xfrm>
            <a:off x="1560524" y="2295771"/>
            <a:ext cx="25474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290mm diameter</a:t>
            </a:r>
            <a:endParaRPr lang="en-US" sz="2076" spc="-2">
              <a:latin typeface="DejaVu Serif"/>
            </a:endParaRPr>
          </a:p>
        </p:txBody>
      </p:sp>
      <p:sp>
        <p:nvSpPr>
          <p:cNvPr id="86" name="TextShape 8"/>
          <p:cNvSpPr txBox="1"/>
          <p:nvPr/>
        </p:nvSpPr>
        <p:spPr>
          <a:xfrm>
            <a:off x="1560524" y="2744914"/>
            <a:ext cx="31138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Centered on viewport</a:t>
            </a:r>
            <a:endParaRPr lang="en-US" sz="2076" spc="-2">
              <a:latin typeface="DejaVu Serif"/>
            </a:endParaRPr>
          </a:p>
        </p:txBody>
      </p:sp>
      <p:sp>
        <p:nvSpPr>
          <p:cNvPr id="87" name="TextShape 9"/>
          <p:cNvSpPr txBox="1"/>
          <p:nvPr/>
        </p:nvSpPr>
        <p:spPr>
          <a:xfrm>
            <a:off x="1296524" y="3122057"/>
            <a:ext cx="488914" cy="305829"/>
          </a:xfrm>
          <a:prstGeom prst="rect">
            <a:avLst/>
          </a:prstGeom>
          <a:noFill/>
          <a:ln>
            <a:noFill/>
          </a:ln>
        </p:spPr>
        <p:txBody>
          <a:bodyPr lIns="0" tIns="0" rIns="0" bIns="0"/>
          <a:lstStyle/>
          <a:p>
            <a:r>
              <a:rPr lang="en-US" sz="2076" spc="-2">
                <a:solidFill>
                  <a:srgbClr val="23373B"/>
                </a:solidFill>
                <a:latin typeface="Computer Modern"/>
              </a:rPr>
              <a:t>M2:</a:t>
            </a:r>
            <a:endParaRPr lang="en-US" sz="2076" spc="-2">
              <a:latin typeface="DejaVu Serif"/>
            </a:endParaRPr>
          </a:p>
        </p:txBody>
      </p:sp>
      <p:sp>
        <p:nvSpPr>
          <p:cNvPr id="88" name="TextShape 10"/>
          <p:cNvSpPr txBox="1"/>
          <p:nvPr/>
        </p:nvSpPr>
        <p:spPr>
          <a:xfrm>
            <a:off x="1560524" y="3571200"/>
            <a:ext cx="1775314"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Fused silica</a:t>
            </a:r>
            <a:endParaRPr lang="en-US" sz="2076" spc="-2">
              <a:latin typeface="DejaVu Serif"/>
            </a:endParaRPr>
          </a:p>
        </p:txBody>
      </p:sp>
      <p:sp>
        <p:nvSpPr>
          <p:cNvPr id="89" name="TextShape 11"/>
          <p:cNvSpPr txBox="1"/>
          <p:nvPr/>
        </p:nvSpPr>
        <p:spPr>
          <a:xfrm>
            <a:off x="1560524" y="4020343"/>
            <a:ext cx="2390400" cy="305829"/>
          </a:xfrm>
          <a:prstGeom prst="rect">
            <a:avLst/>
          </a:prstGeom>
          <a:noFill/>
          <a:ln>
            <a:noFill/>
          </a:ln>
        </p:spPr>
        <p:txBody>
          <a:bodyPr lIns="0" tIns="0" rIns="0" bIns="0"/>
          <a:lstStyle/>
          <a:p>
            <a:r>
              <a:rPr lang="en-US" sz="2076" i="1" spc="-2">
                <a:solidFill>
                  <a:srgbClr val="23373B"/>
                </a:solidFill>
                <a:latin typeface="Computer Modern"/>
              </a:rPr>
              <a:t>• λ/</a:t>
            </a:r>
            <a:r>
              <a:rPr lang="en-US" sz="2076" spc="-2">
                <a:solidFill>
                  <a:srgbClr val="23373B"/>
                </a:solidFill>
                <a:latin typeface="Computer Modern"/>
              </a:rPr>
              <a:t>4 over surface</a:t>
            </a:r>
            <a:endParaRPr lang="en-US" sz="2076" spc="-2">
              <a:latin typeface="DejaVu Serif"/>
            </a:endParaRPr>
          </a:p>
        </p:txBody>
      </p:sp>
      <p:sp>
        <p:nvSpPr>
          <p:cNvPr id="90" name="TextShape 12"/>
          <p:cNvSpPr txBox="1"/>
          <p:nvPr/>
        </p:nvSpPr>
        <p:spPr>
          <a:xfrm>
            <a:off x="1560524" y="4469486"/>
            <a:ext cx="2675657"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110mm</a:t>
            </a:r>
            <a:r>
              <a:rPr lang="en-US" sz="2076" i="1" spc="-2">
                <a:solidFill>
                  <a:srgbClr val="23373B"/>
                </a:solidFill>
                <a:latin typeface="Computer Modern"/>
              </a:rPr>
              <a:t> ×</a:t>
            </a:r>
            <a:r>
              <a:rPr lang="en-US" sz="2076" spc="-2">
                <a:solidFill>
                  <a:srgbClr val="23373B"/>
                </a:solidFill>
                <a:latin typeface="Computer Modern"/>
              </a:rPr>
              <a:t> 150mm</a:t>
            </a:r>
            <a:endParaRPr lang="en-US" sz="2076" spc="-2">
              <a:latin typeface="DejaVu Serif"/>
            </a:endParaRPr>
          </a:p>
        </p:txBody>
      </p:sp>
      <p:pic>
        <p:nvPicPr>
          <p:cNvPr id="91" name="Picture 90"/>
          <p:cNvPicPr/>
          <p:nvPr/>
        </p:nvPicPr>
        <p:blipFill>
          <a:blip r:embed="rId2"/>
          <a:stretch/>
        </p:blipFill>
        <p:spPr>
          <a:xfrm>
            <a:off x="6576524" y="819429"/>
            <a:ext cx="3455314" cy="4607314"/>
          </a:xfrm>
          <a:prstGeom prst="rect">
            <a:avLst/>
          </a:prstGeom>
          <a:ln>
            <a:noFill/>
          </a:ln>
        </p:spPr>
      </p:pic>
      <p:sp>
        <p:nvSpPr>
          <p:cNvPr id="92" name="TextShape 13"/>
          <p:cNvSpPr txBox="1"/>
          <p:nvPr/>
        </p:nvSpPr>
        <p:spPr>
          <a:xfrm>
            <a:off x="1560524" y="4918628"/>
            <a:ext cx="30466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Centered hole in wall</a:t>
            </a:r>
            <a:endParaRPr lang="en-US" sz="2076" spc="-2">
              <a:latin typeface="DejaVu Serif"/>
            </a:endParaRPr>
          </a:p>
        </p:txBody>
      </p:sp>
      <p:sp>
        <p:nvSpPr>
          <p:cNvPr id="93" name="TextShape 14"/>
          <p:cNvSpPr txBox="1"/>
          <p:nvPr/>
        </p:nvSpPr>
        <p:spPr>
          <a:xfrm>
            <a:off x="1296524" y="5674971"/>
            <a:ext cx="3789943" cy="305829"/>
          </a:xfrm>
          <a:prstGeom prst="rect">
            <a:avLst/>
          </a:prstGeom>
          <a:noFill/>
          <a:ln>
            <a:noFill/>
          </a:ln>
        </p:spPr>
        <p:txBody>
          <a:bodyPr lIns="0" tIns="0" rIns="0" bIns="0"/>
          <a:lstStyle/>
          <a:p>
            <a:r>
              <a:rPr lang="en-US" sz="2076" spc="-2">
                <a:solidFill>
                  <a:srgbClr val="23373B"/>
                </a:solidFill>
                <a:latin typeface="Computer Modern"/>
              </a:rPr>
              <a:t>Exact position of hole in wall</a:t>
            </a:r>
            <a:endParaRPr lang="en-US" sz="2076" spc="-2">
              <a:latin typeface="DejaVu Serif"/>
            </a:endParaRPr>
          </a:p>
        </p:txBody>
      </p:sp>
      <p:sp>
        <p:nvSpPr>
          <p:cNvPr id="94" name="TextShape 15"/>
          <p:cNvSpPr txBox="1"/>
          <p:nvPr/>
        </p:nvSpPr>
        <p:spPr>
          <a:xfrm>
            <a:off x="4565324" y="5674971"/>
            <a:ext cx="2274514" cy="305829"/>
          </a:xfrm>
          <a:prstGeom prst="rect">
            <a:avLst/>
          </a:prstGeom>
          <a:noFill/>
          <a:ln>
            <a:noFill/>
          </a:ln>
        </p:spPr>
        <p:txBody>
          <a:bodyPr lIns="0" tIns="0" rIns="0" bIns="0"/>
          <a:lstStyle/>
          <a:p>
            <a:r>
              <a:rPr lang="en-US" sz="2076" spc="-2">
                <a:solidFill>
                  <a:srgbClr val="23373B"/>
                </a:solidFill>
                <a:latin typeface="Computer Modern"/>
              </a:rPr>
              <a:t>is not known yet.</a:t>
            </a:r>
            <a:endParaRPr lang="en-US" sz="2076" spc="-2">
              <a:latin typeface="DejaVu Serif"/>
            </a:endParaRPr>
          </a:p>
        </p:txBody>
      </p:sp>
      <p:sp>
        <p:nvSpPr>
          <p:cNvPr id="95" name="TextShape 16"/>
          <p:cNvSpPr txBox="1"/>
          <p:nvPr/>
        </p:nvSpPr>
        <p:spPr>
          <a:xfrm>
            <a:off x="6563495" y="5674971"/>
            <a:ext cx="4581943" cy="305829"/>
          </a:xfrm>
          <a:prstGeom prst="rect">
            <a:avLst/>
          </a:prstGeom>
          <a:noFill/>
          <a:ln>
            <a:noFill/>
          </a:ln>
        </p:spPr>
        <p:txBody>
          <a:bodyPr lIns="0" tIns="0" rIns="0" bIns="0"/>
          <a:lstStyle/>
          <a:p>
            <a:r>
              <a:rPr lang="en-US" sz="2076" spc="-2">
                <a:solidFill>
                  <a:srgbClr val="23373B"/>
                </a:solidFill>
                <a:latin typeface="Computer Modern"/>
              </a:rPr>
              <a:t>Mirrors should remain centered on</a:t>
            </a:r>
            <a:endParaRPr lang="en-US" sz="2076" spc="-2">
              <a:latin typeface="DejaVu Serif"/>
            </a:endParaRPr>
          </a:p>
        </p:txBody>
      </p:sp>
      <p:sp>
        <p:nvSpPr>
          <p:cNvPr id="96" name="TextShape 17"/>
          <p:cNvSpPr txBox="1"/>
          <p:nvPr/>
        </p:nvSpPr>
        <p:spPr>
          <a:xfrm>
            <a:off x="1296524" y="6052114"/>
            <a:ext cx="3632914" cy="305829"/>
          </a:xfrm>
          <a:prstGeom prst="rect">
            <a:avLst/>
          </a:prstGeom>
          <a:noFill/>
          <a:ln>
            <a:noFill/>
          </a:ln>
        </p:spPr>
        <p:txBody>
          <a:bodyPr lIns="0" tIns="0" rIns="0" bIns="0"/>
          <a:lstStyle/>
          <a:p>
            <a:r>
              <a:rPr lang="en-US" sz="2076" spc="-2">
                <a:solidFill>
                  <a:srgbClr val="23373B"/>
                </a:solidFill>
                <a:latin typeface="Computer Modern"/>
              </a:rPr>
              <a:t>apertures, angles adjusted.</a:t>
            </a:r>
            <a:endParaRPr lang="en-US" sz="2076" spc="-2">
              <a:latin typeface="DejaVu Serif"/>
            </a:endParaRPr>
          </a:p>
        </p:txBody>
      </p:sp>
      <p:sp>
        <p:nvSpPr>
          <p:cNvPr id="97" name="TextShape 18"/>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5</a:t>
            </a:r>
            <a:endParaRPr lang="en-US" sz="1524" spc="-2">
              <a:latin typeface="DejaVu Serif"/>
            </a:endParaRPr>
          </a:p>
        </p:txBody>
      </p:sp>
      <p:sp>
        <p:nvSpPr>
          <p:cNvPr id="3" name="Slide Number Placeholder 2">
            <a:extLst>
              <a:ext uri="{FF2B5EF4-FFF2-40B4-BE49-F238E27FC236}">
                <a16:creationId xmlns:a16="http://schemas.microsoft.com/office/drawing/2014/main" id="{7BF6C151-61FB-4E1F-BCEC-57B239D6944D}"/>
              </a:ext>
            </a:extLst>
          </p:cNvPr>
          <p:cNvSpPr>
            <a:spLocks noGrp="1"/>
          </p:cNvSpPr>
          <p:nvPr>
            <p:ph type="sldNum" sz="quarter" idx="12"/>
          </p:nvPr>
        </p:nvSpPr>
        <p:spPr/>
        <p:txBody>
          <a:bodyPr/>
          <a:lstStyle/>
          <a:p>
            <a:fld id="{683549D1-6A9E-4216-AD44-F449925BF813}" type="slidenum">
              <a:rPr lang="en-US" smtClean="0"/>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99"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00" name="TextShape 3"/>
          <p:cNvSpPr txBox="1"/>
          <p:nvPr/>
        </p:nvSpPr>
        <p:spPr>
          <a:xfrm>
            <a:off x="868638" y="190629"/>
            <a:ext cx="2399314" cy="340800"/>
          </a:xfrm>
          <a:prstGeom prst="rect">
            <a:avLst/>
          </a:prstGeom>
          <a:noFill/>
          <a:ln>
            <a:noFill/>
          </a:ln>
        </p:spPr>
        <p:txBody>
          <a:bodyPr lIns="0" tIns="0" rIns="0" bIns="0"/>
          <a:lstStyle/>
          <a:p>
            <a:r>
              <a:rPr lang="en-US" sz="2286" b="1" spc="-2">
                <a:solidFill>
                  <a:srgbClr val="FAFAFA"/>
                </a:solidFill>
                <a:latin typeface="Computer Modern"/>
              </a:rPr>
              <a:t>Mirror support</a:t>
            </a:r>
            <a:endParaRPr lang="en-US" sz="2286" spc="-2">
              <a:latin typeface="DejaVu Serif"/>
            </a:endParaRPr>
          </a:p>
        </p:txBody>
      </p:sp>
      <p:sp>
        <p:nvSpPr>
          <p:cNvPr id="101" name="TextShape 4"/>
          <p:cNvSpPr txBox="1"/>
          <p:nvPr/>
        </p:nvSpPr>
        <p:spPr>
          <a:xfrm>
            <a:off x="1560524" y="1038171"/>
            <a:ext cx="16827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Mirrors will</a:t>
            </a:r>
            <a:endParaRPr lang="en-US" sz="2076" spc="-2">
              <a:latin typeface="DejaVu Serif"/>
            </a:endParaRPr>
          </a:p>
        </p:txBody>
      </p:sp>
      <p:sp>
        <p:nvSpPr>
          <p:cNvPr id="102" name="TextShape 5"/>
          <p:cNvSpPr txBox="1"/>
          <p:nvPr/>
        </p:nvSpPr>
        <p:spPr>
          <a:xfrm>
            <a:off x="3145209" y="1038171"/>
            <a:ext cx="9290743" cy="305829"/>
          </a:xfrm>
          <a:prstGeom prst="rect">
            <a:avLst/>
          </a:prstGeom>
          <a:noFill/>
          <a:ln>
            <a:noFill/>
          </a:ln>
        </p:spPr>
        <p:txBody>
          <a:bodyPr lIns="0" tIns="0" rIns="0" bIns="0"/>
          <a:lstStyle/>
          <a:p>
            <a:r>
              <a:rPr lang="en-US" sz="2076" spc="-2">
                <a:solidFill>
                  <a:srgbClr val="23373B"/>
                </a:solidFill>
                <a:latin typeface="Computer Modern"/>
              </a:rPr>
              <a:t>be mounted to the Bendamount, allowing precise adjustment of three</a:t>
            </a:r>
            <a:endParaRPr lang="en-US" sz="2076" spc="-2">
              <a:latin typeface="DejaVu Serif"/>
            </a:endParaRPr>
          </a:p>
        </p:txBody>
      </p:sp>
      <p:sp>
        <p:nvSpPr>
          <p:cNvPr id="103" name="TextShape 6"/>
          <p:cNvSpPr txBox="1"/>
          <p:nvPr/>
        </p:nvSpPr>
        <p:spPr>
          <a:xfrm>
            <a:off x="1824524" y="1414628"/>
            <a:ext cx="3124800" cy="305829"/>
          </a:xfrm>
          <a:prstGeom prst="rect">
            <a:avLst/>
          </a:prstGeom>
          <a:noFill/>
          <a:ln>
            <a:noFill/>
          </a:ln>
        </p:spPr>
        <p:txBody>
          <a:bodyPr lIns="0" tIns="0" rIns="0" bIns="0"/>
          <a:lstStyle/>
          <a:p>
            <a:r>
              <a:rPr lang="en-US" sz="2076" spc="-2">
                <a:solidFill>
                  <a:srgbClr val="23373B"/>
                </a:solidFill>
                <a:latin typeface="Computer Modern"/>
              </a:rPr>
              <a:t>angles, one translation.</a:t>
            </a:r>
            <a:endParaRPr lang="en-US" sz="2076" spc="-2">
              <a:latin typeface="DejaVu Serif"/>
            </a:endParaRPr>
          </a:p>
        </p:txBody>
      </p:sp>
      <p:sp>
        <p:nvSpPr>
          <p:cNvPr id="104" name="TextShape 7"/>
          <p:cNvSpPr txBox="1"/>
          <p:nvPr/>
        </p:nvSpPr>
        <p:spPr>
          <a:xfrm>
            <a:off x="1560524" y="1845943"/>
            <a:ext cx="75085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Design of support for the mounted mirrors is not fixed.</a:t>
            </a:r>
            <a:endParaRPr lang="en-US" sz="2076" spc="-2">
              <a:latin typeface="DejaVu Serif"/>
            </a:endParaRPr>
          </a:p>
        </p:txBody>
      </p:sp>
      <p:sp>
        <p:nvSpPr>
          <p:cNvPr id="105" name="TextShape 8"/>
          <p:cNvSpPr txBox="1"/>
          <p:nvPr/>
        </p:nvSpPr>
        <p:spPr>
          <a:xfrm>
            <a:off x="7954124" y="1845943"/>
            <a:ext cx="2930057" cy="305829"/>
          </a:xfrm>
          <a:prstGeom prst="rect">
            <a:avLst/>
          </a:prstGeom>
          <a:noFill/>
          <a:ln>
            <a:noFill/>
          </a:ln>
        </p:spPr>
        <p:txBody>
          <a:bodyPr lIns="0" tIns="0" rIns="0" bIns="0"/>
          <a:lstStyle/>
          <a:p>
            <a:r>
              <a:rPr lang="en-US" sz="2076" spc="-2">
                <a:solidFill>
                  <a:srgbClr val="23373B"/>
                </a:solidFill>
                <a:latin typeface="Computer Modern"/>
              </a:rPr>
              <a:t>One option is a sturdy</a:t>
            </a:r>
            <a:endParaRPr lang="en-US" sz="2076" spc="-2">
              <a:latin typeface="DejaVu Serif"/>
            </a:endParaRPr>
          </a:p>
        </p:txBody>
      </p:sp>
      <p:sp>
        <p:nvSpPr>
          <p:cNvPr id="106" name="TextShape 9"/>
          <p:cNvSpPr txBox="1"/>
          <p:nvPr/>
        </p:nvSpPr>
        <p:spPr>
          <a:xfrm>
            <a:off x="1824524" y="2223086"/>
            <a:ext cx="4898743" cy="305829"/>
          </a:xfrm>
          <a:prstGeom prst="rect">
            <a:avLst/>
          </a:prstGeom>
          <a:noFill/>
          <a:ln>
            <a:noFill/>
          </a:ln>
        </p:spPr>
        <p:txBody>
          <a:bodyPr lIns="0" tIns="0" rIns="0" bIns="0"/>
          <a:lstStyle/>
          <a:p>
            <a:r>
              <a:rPr lang="en-US" sz="2076" spc="-2">
                <a:solidFill>
                  <a:srgbClr val="23373B"/>
                </a:solidFill>
                <a:latin typeface="Computer Modern"/>
              </a:rPr>
              <a:t>strut profile frame, bolted to the wall</a:t>
            </a:r>
            <a:endParaRPr lang="en-US" sz="2076" spc="-2">
              <a:latin typeface="DejaVu Serif"/>
            </a:endParaRPr>
          </a:p>
        </p:txBody>
      </p:sp>
      <p:pic>
        <p:nvPicPr>
          <p:cNvPr id="107" name="Picture 106"/>
          <p:cNvPicPr/>
          <p:nvPr/>
        </p:nvPicPr>
        <p:blipFill>
          <a:blip r:embed="rId2"/>
          <a:stretch/>
        </p:blipFill>
        <p:spPr>
          <a:xfrm>
            <a:off x="2692638" y="2936229"/>
            <a:ext cx="3359314" cy="2994514"/>
          </a:xfrm>
          <a:prstGeom prst="rect">
            <a:avLst/>
          </a:prstGeom>
          <a:ln>
            <a:noFill/>
          </a:ln>
        </p:spPr>
      </p:pic>
      <p:pic>
        <p:nvPicPr>
          <p:cNvPr id="108" name="Picture 107"/>
          <p:cNvPicPr/>
          <p:nvPr/>
        </p:nvPicPr>
        <p:blipFill>
          <a:blip r:embed="rId3"/>
          <a:stretch/>
        </p:blipFill>
        <p:spPr>
          <a:xfrm>
            <a:off x="6140410" y="2928000"/>
            <a:ext cx="3359314" cy="3002743"/>
          </a:xfrm>
          <a:prstGeom prst="rect">
            <a:avLst/>
          </a:prstGeom>
          <a:ln>
            <a:noFill/>
          </a:ln>
        </p:spPr>
      </p:pic>
      <p:sp>
        <p:nvSpPr>
          <p:cNvPr id="109" name="TextShape 10"/>
          <p:cNvSpPr txBox="1"/>
          <p:nvPr/>
        </p:nvSpPr>
        <p:spPr>
          <a:xfrm>
            <a:off x="5982010" y="2223086"/>
            <a:ext cx="1786971" cy="305829"/>
          </a:xfrm>
          <a:prstGeom prst="rect">
            <a:avLst/>
          </a:prstGeom>
          <a:noFill/>
          <a:ln>
            <a:noFill/>
          </a:ln>
        </p:spPr>
        <p:txBody>
          <a:bodyPr lIns="0" tIns="0" rIns="0" bIns="0"/>
          <a:lstStyle/>
          <a:p>
            <a:r>
              <a:rPr lang="en-US" sz="2076" spc="-2">
                <a:solidFill>
                  <a:srgbClr val="23373B"/>
                </a:solidFill>
                <a:latin typeface="Computer Modern"/>
              </a:rPr>
              <a:t>and the floor.</a:t>
            </a:r>
            <a:endParaRPr lang="en-US" sz="2076" spc="-2">
              <a:latin typeface="DejaVu Serif"/>
            </a:endParaRPr>
          </a:p>
        </p:txBody>
      </p:sp>
      <p:sp>
        <p:nvSpPr>
          <p:cNvPr id="110" name="TextShape 11"/>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6</a:t>
            </a:r>
            <a:endParaRPr lang="en-US" sz="1524" spc="-2">
              <a:latin typeface="DejaVu Serif"/>
            </a:endParaRPr>
          </a:p>
        </p:txBody>
      </p:sp>
      <p:sp>
        <p:nvSpPr>
          <p:cNvPr id="3" name="Slide Number Placeholder 2">
            <a:extLst>
              <a:ext uri="{FF2B5EF4-FFF2-40B4-BE49-F238E27FC236}">
                <a16:creationId xmlns:a16="http://schemas.microsoft.com/office/drawing/2014/main" id="{EB9DBED3-1705-467D-AF11-182AB1D0A223}"/>
              </a:ext>
            </a:extLst>
          </p:cNvPr>
          <p:cNvSpPr>
            <a:spLocks noGrp="1"/>
          </p:cNvSpPr>
          <p:nvPr>
            <p:ph type="sldNum" sz="quarter" idx="12"/>
          </p:nvPr>
        </p:nvSpPr>
        <p:spPr/>
        <p:txBody>
          <a:bodyPr/>
          <a:lstStyle/>
          <a:p>
            <a:fld id="{683549D1-6A9E-4216-AD44-F449925BF813}"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12"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13" name="TextShape 3"/>
          <p:cNvSpPr txBox="1"/>
          <p:nvPr/>
        </p:nvSpPr>
        <p:spPr>
          <a:xfrm>
            <a:off x="868638" y="190629"/>
            <a:ext cx="3043886" cy="340800"/>
          </a:xfrm>
          <a:prstGeom prst="rect">
            <a:avLst/>
          </a:prstGeom>
          <a:noFill/>
          <a:ln>
            <a:noFill/>
          </a:ln>
        </p:spPr>
        <p:txBody>
          <a:bodyPr lIns="0" tIns="0" rIns="0" bIns="0"/>
          <a:lstStyle/>
          <a:p>
            <a:r>
              <a:rPr lang="en-US" sz="2286" b="1" spc="-2">
                <a:solidFill>
                  <a:srgbClr val="FAFAFA"/>
                </a:solidFill>
                <a:latin typeface="Computer Modern"/>
              </a:rPr>
              <a:t>Limiting apertures</a:t>
            </a:r>
            <a:endParaRPr lang="en-US" sz="2286" spc="-2">
              <a:latin typeface="DejaVu Serif"/>
            </a:endParaRPr>
          </a:p>
        </p:txBody>
      </p:sp>
      <p:pic>
        <p:nvPicPr>
          <p:cNvPr id="114" name="Picture 113"/>
          <p:cNvPicPr/>
          <p:nvPr/>
        </p:nvPicPr>
        <p:blipFill>
          <a:blip r:embed="rId2"/>
          <a:stretch/>
        </p:blipFill>
        <p:spPr>
          <a:xfrm>
            <a:off x="1549552" y="1797257"/>
            <a:ext cx="4798629" cy="3013714"/>
          </a:xfrm>
          <a:prstGeom prst="rect">
            <a:avLst/>
          </a:prstGeom>
          <a:ln>
            <a:noFill/>
          </a:ln>
        </p:spPr>
      </p:pic>
      <p:pic>
        <p:nvPicPr>
          <p:cNvPr id="115" name="Picture 114"/>
          <p:cNvPicPr/>
          <p:nvPr/>
        </p:nvPicPr>
        <p:blipFill>
          <a:blip r:embed="rId3"/>
          <a:stretch/>
        </p:blipFill>
        <p:spPr>
          <a:xfrm>
            <a:off x="6611495" y="1787657"/>
            <a:ext cx="4031314" cy="3023314"/>
          </a:xfrm>
          <a:prstGeom prst="rect">
            <a:avLst/>
          </a:prstGeom>
          <a:ln>
            <a:noFill/>
          </a:ln>
        </p:spPr>
      </p:pic>
      <p:sp>
        <p:nvSpPr>
          <p:cNvPr id="116" name="TextShape 4"/>
          <p:cNvSpPr txBox="1"/>
          <p:nvPr/>
        </p:nvSpPr>
        <p:spPr>
          <a:xfrm>
            <a:off x="1296524" y="1046400"/>
            <a:ext cx="4817143" cy="305829"/>
          </a:xfrm>
          <a:prstGeom prst="rect">
            <a:avLst/>
          </a:prstGeom>
          <a:noFill/>
          <a:ln>
            <a:noFill/>
          </a:ln>
        </p:spPr>
        <p:txBody>
          <a:bodyPr lIns="0" tIns="0" rIns="0" bIns="0"/>
          <a:lstStyle/>
          <a:p>
            <a:r>
              <a:rPr lang="en-US" sz="2076" spc="-2">
                <a:solidFill>
                  <a:srgbClr val="23373B"/>
                </a:solidFill>
                <a:latin typeface="Computer Modern"/>
              </a:rPr>
              <a:t>The viewport limits the field of view.</a:t>
            </a:r>
            <a:endParaRPr lang="en-US" sz="2076" spc="-2">
              <a:latin typeface="DejaVu Serif"/>
            </a:endParaRPr>
          </a:p>
        </p:txBody>
      </p:sp>
      <p:sp>
        <p:nvSpPr>
          <p:cNvPr id="117" name="TextShape 5"/>
          <p:cNvSpPr txBox="1"/>
          <p:nvPr/>
        </p:nvSpPr>
        <p:spPr>
          <a:xfrm>
            <a:off x="1296524" y="5365028"/>
            <a:ext cx="8756571" cy="305829"/>
          </a:xfrm>
          <a:prstGeom prst="rect">
            <a:avLst/>
          </a:prstGeom>
          <a:noFill/>
          <a:ln>
            <a:noFill/>
          </a:ln>
        </p:spPr>
        <p:txBody>
          <a:bodyPr lIns="0" tIns="0" rIns="0" bIns="0"/>
          <a:lstStyle/>
          <a:p>
            <a:r>
              <a:rPr lang="en-US" sz="2076" spc="-2">
                <a:solidFill>
                  <a:srgbClr val="23373B"/>
                </a:solidFill>
                <a:latin typeface="Computer Modern"/>
              </a:rPr>
              <a:t>Field of view is very close to 220mm in screen coordinate system.</a:t>
            </a:r>
            <a:endParaRPr lang="en-US" sz="2076" spc="-2">
              <a:latin typeface="DejaVu Serif"/>
            </a:endParaRPr>
          </a:p>
        </p:txBody>
      </p:sp>
      <p:sp>
        <p:nvSpPr>
          <p:cNvPr id="118" name="TextShape 6"/>
          <p:cNvSpPr txBox="1"/>
          <p:nvPr/>
        </p:nvSpPr>
        <p:spPr>
          <a:xfrm>
            <a:off x="8576753" y="5365028"/>
            <a:ext cx="1110171" cy="305829"/>
          </a:xfrm>
          <a:prstGeom prst="rect">
            <a:avLst/>
          </a:prstGeom>
          <a:noFill/>
          <a:ln>
            <a:noFill/>
          </a:ln>
        </p:spPr>
        <p:txBody>
          <a:bodyPr lIns="0" tIns="0" rIns="0" bIns="0"/>
          <a:lstStyle/>
          <a:p>
            <a:r>
              <a:rPr lang="en-US" sz="2076" spc="-2">
                <a:solidFill>
                  <a:srgbClr val="23373B"/>
                </a:solidFill>
                <a:latin typeface="Computer Modern"/>
              </a:rPr>
              <a:t>Elliptical</a:t>
            </a:r>
            <a:endParaRPr lang="en-US" sz="2076" spc="-2">
              <a:latin typeface="DejaVu Serif"/>
            </a:endParaRPr>
          </a:p>
        </p:txBody>
      </p:sp>
      <p:sp>
        <p:nvSpPr>
          <p:cNvPr id="119" name="TextShape 7"/>
          <p:cNvSpPr txBox="1"/>
          <p:nvPr/>
        </p:nvSpPr>
        <p:spPr>
          <a:xfrm>
            <a:off x="9601895" y="5365028"/>
            <a:ext cx="1078629" cy="305829"/>
          </a:xfrm>
          <a:prstGeom prst="rect">
            <a:avLst/>
          </a:prstGeom>
          <a:noFill/>
          <a:ln>
            <a:noFill/>
          </a:ln>
        </p:spPr>
        <p:txBody>
          <a:bodyPr lIns="0" tIns="0" rIns="0" bIns="0"/>
          <a:lstStyle/>
          <a:p>
            <a:r>
              <a:rPr lang="en-US" sz="2076" spc="-2">
                <a:solidFill>
                  <a:srgbClr val="23373B"/>
                </a:solidFill>
                <a:latin typeface="Computer Modern"/>
              </a:rPr>
              <a:t>in beam</a:t>
            </a:r>
            <a:endParaRPr lang="en-US" sz="2076" spc="-2">
              <a:latin typeface="DejaVu Serif"/>
            </a:endParaRPr>
          </a:p>
        </p:txBody>
      </p:sp>
      <p:sp>
        <p:nvSpPr>
          <p:cNvPr id="120" name="TextShape 8"/>
          <p:cNvSpPr txBox="1"/>
          <p:nvPr/>
        </p:nvSpPr>
        <p:spPr>
          <a:xfrm>
            <a:off x="1296524" y="5742171"/>
            <a:ext cx="1441371" cy="305829"/>
          </a:xfrm>
          <a:prstGeom prst="rect">
            <a:avLst/>
          </a:prstGeom>
          <a:noFill/>
          <a:ln>
            <a:noFill/>
          </a:ln>
        </p:spPr>
        <p:txBody>
          <a:bodyPr lIns="0" tIns="0" rIns="0" bIns="0"/>
          <a:lstStyle/>
          <a:p>
            <a:r>
              <a:rPr lang="en-US" sz="2076" spc="-2">
                <a:solidFill>
                  <a:srgbClr val="23373B"/>
                </a:solidFill>
                <a:latin typeface="Computer Modern"/>
              </a:rPr>
              <a:t>orthogonal</a:t>
            </a:r>
            <a:endParaRPr lang="en-US" sz="2076" spc="-2">
              <a:latin typeface="DejaVu Serif"/>
            </a:endParaRPr>
          </a:p>
        </p:txBody>
      </p:sp>
      <p:sp>
        <p:nvSpPr>
          <p:cNvPr id="121" name="TextShape 9"/>
          <p:cNvSpPr txBox="1"/>
          <p:nvPr/>
        </p:nvSpPr>
        <p:spPr>
          <a:xfrm>
            <a:off x="2541781" y="5742171"/>
            <a:ext cx="3185829" cy="305829"/>
          </a:xfrm>
          <a:prstGeom prst="rect">
            <a:avLst/>
          </a:prstGeom>
          <a:noFill/>
          <a:ln>
            <a:noFill/>
          </a:ln>
        </p:spPr>
        <p:txBody>
          <a:bodyPr lIns="0" tIns="0" rIns="0" bIns="0"/>
          <a:lstStyle/>
          <a:p>
            <a:r>
              <a:rPr lang="en-US" sz="2076" spc="-2">
                <a:solidFill>
                  <a:srgbClr val="23373B"/>
                </a:solidFill>
                <a:latin typeface="Computer Modern"/>
              </a:rPr>
              <a:t>system, minor axis 220</a:t>
            </a:r>
            <a:r>
              <a:rPr lang="en-US" sz="2076" i="1" spc="-2">
                <a:solidFill>
                  <a:srgbClr val="23373B"/>
                </a:solidFill>
                <a:latin typeface="Computer Modern"/>
              </a:rPr>
              <a:t>/</a:t>
            </a:r>
            <a:endParaRPr lang="en-US" sz="2076" spc="-2">
              <a:latin typeface="DejaVu Serif"/>
            </a:endParaRPr>
          </a:p>
        </p:txBody>
      </p:sp>
      <p:sp>
        <p:nvSpPr>
          <p:cNvPr id="122" name="Line 10"/>
          <p:cNvSpPr/>
          <p:nvPr/>
        </p:nvSpPr>
        <p:spPr>
          <a:xfrm>
            <a:off x="5387495" y="5761371"/>
            <a:ext cx="130971" cy="0"/>
          </a:xfrm>
          <a:prstGeom prst="line">
            <a:avLst/>
          </a:prstGeom>
          <a:ln w="5400">
            <a:solidFill>
              <a:srgbClr val="23373B"/>
            </a:solidFill>
            <a:miter/>
          </a:ln>
        </p:spPr>
        <p:style>
          <a:lnRef idx="0">
            <a:scrgbClr r="0" g="0" b="0"/>
          </a:lnRef>
          <a:fillRef idx="0">
            <a:scrgbClr r="0" g="0" b="0"/>
          </a:fillRef>
          <a:effectRef idx="0">
            <a:scrgbClr r="0" g="0" b="0"/>
          </a:effectRef>
          <a:fontRef idx="minor"/>
        </p:style>
      </p:sp>
      <p:sp>
        <p:nvSpPr>
          <p:cNvPr id="123" name="TextShape 11"/>
          <p:cNvSpPr txBox="1"/>
          <p:nvPr/>
        </p:nvSpPr>
        <p:spPr>
          <a:xfrm>
            <a:off x="5168067" y="5522057"/>
            <a:ext cx="263314" cy="305829"/>
          </a:xfrm>
          <a:prstGeom prst="rect">
            <a:avLst/>
          </a:prstGeom>
          <a:noFill/>
          <a:ln>
            <a:noFill/>
          </a:ln>
        </p:spPr>
        <p:txBody>
          <a:bodyPr lIns="0" tIns="0" rIns="0" bIns="0"/>
          <a:lstStyle/>
          <a:p>
            <a:r>
              <a:rPr lang="en-US" sz="2076" i="1" spc="-2">
                <a:solidFill>
                  <a:srgbClr val="23373B"/>
                </a:solidFill>
                <a:latin typeface="Computer Modern"/>
              </a:rPr>
              <a:t>√</a:t>
            </a:r>
            <a:endParaRPr lang="en-US" sz="2076" spc="-2">
              <a:latin typeface="DejaVu Serif"/>
            </a:endParaRPr>
          </a:p>
        </p:txBody>
      </p:sp>
      <p:sp>
        <p:nvSpPr>
          <p:cNvPr id="124" name="TextShape 12"/>
          <p:cNvSpPr txBox="1"/>
          <p:nvPr/>
        </p:nvSpPr>
        <p:spPr>
          <a:xfrm>
            <a:off x="5387495" y="5742171"/>
            <a:ext cx="263314" cy="305829"/>
          </a:xfrm>
          <a:prstGeom prst="rect">
            <a:avLst/>
          </a:prstGeom>
          <a:noFill/>
          <a:ln>
            <a:noFill/>
          </a:ln>
        </p:spPr>
        <p:txBody>
          <a:bodyPr lIns="0" tIns="0" rIns="0" bIns="0"/>
          <a:lstStyle/>
          <a:p>
            <a:r>
              <a:rPr lang="en-US" sz="2076" spc="-2">
                <a:solidFill>
                  <a:srgbClr val="23373B"/>
                </a:solidFill>
                <a:latin typeface="Computer Modern"/>
              </a:rPr>
              <a:t>2</a:t>
            </a:r>
            <a:endParaRPr lang="en-US" sz="2076" spc="-2">
              <a:latin typeface="DejaVu Serif"/>
            </a:endParaRPr>
          </a:p>
        </p:txBody>
      </p:sp>
      <p:sp>
        <p:nvSpPr>
          <p:cNvPr id="125" name="TextShape 13"/>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7</a:t>
            </a:r>
            <a:endParaRPr lang="en-US" sz="1524" spc="-2">
              <a:latin typeface="DejaVu Serif"/>
            </a:endParaRPr>
          </a:p>
        </p:txBody>
      </p:sp>
      <p:sp>
        <p:nvSpPr>
          <p:cNvPr id="3" name="Slide Number Placeholder 2">
            <a:extLst>
              <a:ext uri="{FF2B5EF4-FFF2-40B4-BE49-F238E27FC236}">
                <a16:creationId xmlns:a16="http://schemas.microsoft.com/office/drawing/2014/main" id="{CB511C65-C03F-4316-871A-4D33D7BAA7DF}"/>
              </a:ext>
            </a:extLst>
          </p:cNvPr>
          <p:cNvSpPr>
            <a:spLocks noGrp="1"/>
          </p:cNvSpPr>
          <p:nvPr>
            <p:ph type="sldNum" sz="quarter" idx="12"/>
          </p:nvPr>
        </p:nvSpPr>
        <p:spPr/>
        <p:txBody>
          <a:bodyPr/>
          <a:lstStyle/>
          <a:p>
            <a:fld id="{683549D1-6A9E-4216-AD44-F449925BF813}" type="slidenum">
              <a:rPr lang="en-US" smtClean="0"/>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DB81-7E7C-4592-8D60-ED47000233D0}"/>
              </a:ext>
            </a:extLst>
          </p:cNvPr>
          <p:cNvSpPr>
            <a:spLocks noGrp="1"/>
          </p:cNvSpPr>
          <p:nvPr>
            <p:ph type="title"/>
          </p:nvPr>
        </p:nvSpPr>
        <p:spPr/>
        <p:txBody>
          <a:bodyPr/>
          <a:lstStyle/>
          <a:p>
            <a:r>
              <a:rPr lang="en-US" dirty="0"/>
              <a:t>Recent Updates</a:t>
            </a:r>
          </a:p>
        </p:txBody>
      </p:sp>
      <p:sp>
        <p:nvSpPr>
          <p:cNvPr id="3" name="Content Placeholder 2">
            <a:extLst>
              <a:ext uri="{FF2B5EF4-FFF2-40B4-BE49-F238E27FC236}">
                <a16:creationId xmlns:a16="http://schemas.microsoft.com/office/drawing/2014/main" id="{5AAE52B3-E032-4DF5-90E1-5CDB117C8966}"/>
              </a:ext>
            </a:extLst>
          </p:cNvPr>
          <p:cNvSpPr>
            <a:spLocks noGrp="1"/>
          </p:cNvSpPr>
          <p:nvPr>
            <p:ph idx="1"/>
          </p:nvPr>
        </p:nvSpPr>
        <p:spPr/>
        <p:txBody>
          <a:bodyPr/>
          <a:lstStyle/>
          <a:p>
            <a:pPr>
              <a:buClr>
                <a:srgbClr val="00B050"/>
              </a:buClr>
              <a:buFont typeface="Wingdings" panose="05000000000000000000" pitchFamily="2" charset="2"/>
              <a:buChar char="ü"/>
            </a:pPr>
            <a:r>
              <a:rPr lang="en-US" dirty="0"/>
              <a:t>Dump chamber CDR passed two weeks ago </a:t>
            </a:r>
          </a:p>
          <a:p>
            <a:pPr lvl="1"/>
            <a:r>
              <a:rPr lang="en-US" dirty="0"/>
              <a:t>Design tweaked based on feedback here</a:t>
            </a:r>
          </a:p>
          <a:p>
            <a:pPr marL="1371600" lvl="2" indent="-457200">
              <a:buFont typeface="+mj-lt"/>
              <a:buAutoNum type="arabicPeriod"/>
            </a:pPr>
            <a:r>
              <a:rPr lang="en-US" u="sng" dirty="0"/>
              <a:t>Move screen holder hardware away from beam</a:t>
            </a:r>
          </a:p>
          <a:p>
            <a:pPr marL="1371600" lvl="2" indent="-457200">
              <a:buFont typeface="+mj-lt"/>
              <a:buAutoNum type="arabicPeriod"/>
            </a:pPr>
            <a:r>
              <a:rPr lang="en-US" u="sng" dirty="0"/>
              <a:t>Increase imaging area</a:t>
            </a:r>
          </a:p>
          <a:p>
            <a:pPr lvl="1"/>
            <a:endParaRPr lang="en-US" dirty="0"/>
          </a:p>
          <a:p>
            <a:pPr lvl="1"/>
            <a:r>
              <a:rPr lang="en-US" dirty="0"/>
              <a:t>Screens rotated to be normal to beam</a:t>
            </a:r>
          </a:p>
          <a:p>
            <a:pPr lvl="1"/>
            <a:r>
              <a:rPr lang="en-US" dirty="0"/>
              <a:t>Screens enlarged from 230x230mm to 230x320mm</a:t>
            </a:r>
          </a:p>
          <a:p>
            <a:pPr lvl="2"/>
            <a:r>
              <a:rPr lang="en-US" dirty="0"/>
              <a:t>Chamber enlarged accordingly</a:t>
            </a:r>
          </a:p>
          <a:p>
            <a:pPr lvl="3"/>
            <a:r>
              <a:rPr lang="en-US" dirty="0"/>
              <a:t>250mm inner diameter vertical pipe </a:t>
            </a:r>
            <a:r>
              <a:rPr lang="en-US" dirty="0">
                <a:sym typeface="Wingdings" panose="05000000000000000000" pitchFamily="2" charset="2"/>
              </a:rPr>
              <a:t> </a:t>
            </a:r>
            <a:r>
              <a:rPr lang="en-US" b="1" dirty="0">
                <a:sym typeface="Wingdings" panose="05000000000000000000" pitchFamily="2" charset="2"/>
              </a:rPr>
              <a:t>350mm</a:t>
            </a:r>
          </a:p>
          <a:p>
            <a:pPr lvl="3"/>
            <a:endParaRPr lang="en-US" b="1" dirty="0"/>
          </a:p>
          <a:p>
            <a:pPr marL="1371600" lvl="3" indent="0">
              <a:buNone/>
            </a:pPr>
            <a:endParaRPr lang="en-US" dirty="0"/>
          </a:p>
        </p:txBody>
      </p:sp>
      <p:sp>
        <p:nvSpPr>
          <p:cNvPr id="5" name="Slide Number Placeholder 4">
            <a:extLst>
              <a:ext uri="{FF2B5EF4-FFF2-40B4-BE49-F238E27FC236}">
                <a16:creationId xmlns:a16="http://schemas.microsoft.com/office/drawing/2014/main" id="{CE8B9F7D-E158-416D-A2CF-208AF44A7663}"/>
              </a:ext>
            </a:extLst>
          </p:cNvPr>
          <p:cNvSpPr>
            <a:spLocks noGrp="1"/>
          </p:cNvSpPr>
          <p:nvPr>
            <p:ph type="sldNum" sz="quarter" idx="12"/>
          </p:nvPr>
        </p:nvSpPr>
        <p:spPr/>
        <p:txBody>
          <a:bodyPr/>
          <a:lstStyle/>
          <a:p>
            <a:fld id="{683549D1-6A9E-4216-AD44-F449925BF813}" type="slidenum">
              <a:rPr lang="en-US" smtClean="0"/>
              <a:t>6</a:t>
            </a:fld>
            <a:endParaRPr lang="en-US"/>
          </a:p>
        </p:txBody>
      </p:sp>
    </p:spTree>
    <p:extLst>
      <p:ext uri="{BB962C8B-B14F-4D97-AF65-F5344CB8AC3E}">
        <p14:creationId xmlns:p14="http://schemas.microsoft.com/office/powerpoint/2010/main" val="866430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27"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28" name="TextShape 3"/>
          <p:cNvSpPr txBox="1"/>
          <p:nvPr/>
        </p:nvSpPr>
        <p:spPr>
          <a:xfrm>
            <a:off x="868638" y="190629"/>
            <a:ext cx="3043886" cy="340800"/>
          </a:xfrm>
          <a:prstGeom prst="rect">
            <a:avLst/>
          </a:prstGeom>
          <a:noFill/>
          <a:ln>
            <a:noFill/>
          </a:ln>
        </p:spPr>
        <p:txBody>
          <a:bodyPr lIns="0" tIns="0" rIns="0" bIns="0"/>
          <a:lstStyle/>
          <a:p>
            <a:r>
              <a:rPr lang="en-US" sz="2286" b="1" spc="-2">
                <a:solidFill>
                  <a:srgbClr val="FAFAFA"/>
                </a:solidFill>
                <a:latin typeface="Computer Modern"/>
              </a:rPr>
              <a:t>Limiting apertures</a:t>
            </a:r>
            <a:endParaRPr lang="en-US" sz="2286" spc="-2">
              <a:latin typeface="DejaVu Serif"/>
            </a:endParaRPr>
          </a:p>
        </p:txBody>
      </p:sp>
      <p:sp>
        <p:nvSpPr>
          <p:cNvPr id="129" name="TextShape 4"/>
          <p:cNvSpPr txBox="1"/>
          <p:nvPr/>
        </p:nvSpPr>
        <p:spPr>
          <a:xfrm>
            <a:off x="1296524" y="914743"/>
            <a:ext cx="1528457" cy="305829"/>
          </a:xfrm>
          <a:prstGeom prst="rect">
            <a:avLst/>
          </a:prstGeom>
          <a:noFill/>
          <a:ln>
            <a:noFill/>
          </a:ln>
        </p:spPr>
        <p:txBody>
          <a:bodyPr lIns="0" tIns="0" rIns="0" bIns="0"/>
          <a:lstStyle/>
          <a:p>
            <a:r>
              <a:rPr lang="en-US" sz="2076" spc="-2">
                <a:solidFill>
                  <a:srgbClr val="23373B"/>
                </a:solidFill>
                <a:latin typeface="Computer Modern"/>
              </a:rPr>
              <a:t>Hole in wall</a:t>
            </a:r>
            <a:endParaRPr lang="en-US" sz="2076" spc="-2">
              <a:latin typeface="DejaVu Serif"/>
            </a:endParaRPr>
          </a:p>
        </p:txBody>
      </p:sp>
      <p:sp>
        <p:nvSpPr>
          <p:cNvPr id="130" name="TextShape 5"/>
          <p:cNvSpPr txBox="1"/>
          <p:nvPr/>
        </p:nvSpPr>
        <p:spPr>
          <a:xfrm>
            <a:off x="2670010" y="914743"/>
            <a:ext cx="2718171" cy="305829"/>
          </a:xfrm>
          <a:prstGeom prst="rect">
            <a:avLst/>
          </a:prstGeom>
          <a:noFill/>
          <a:ln>
            <a:noFill/>
          </a:ln>
        </p:spPr>
        <p:txBody>
          <a:bodyPr lIns="0" tIns="0" rIns="0" bIns="0"/>
          <a:lstStyle/>
          <a:p>
            <a:r>
              <a:rPr lang="en-US" sz="2076" spc="-2">
                <a:solidFill>
                  <a:srgbClr val="23373B"/>
                </a:solidFill>
                <a:latin typeface="Computer Modern"/>
              </a:rPr>
              <a:t>limits entrance pupil</a:t>
            </a:r>
            <a:endParaRPr lang="en-US" sz="2076" spc="-2">
              <a:latin typeface="DejaVu Serif"/>
            </a:endParaRPr>
          </a:p>
        </p:txBody>
      </p:sp>
      <p:sp>
        <p:nvSpPr>
          <p:cNvPr id="131" name="TextShape 6"/>
          <p:cNvSpPr txBox="1"/>
          <p:nvPr/>
        </p:nvSpPr>
        <p:spPr>
          <a:xfrm>
            <a:off x="4977438" y="914743"/>
            <a:ext cx="596571" cy="305829"/>
          </a:xfrm>
          <a:prstGeom prst="rect">
            <a:avLst/>
          </a:prstGeom>
          <a:noFill/>
          <a:ln>
            <a:noFill/>
          </a:ln>
        </p:spPr>
        <p:txBody>
          <a:bodyPr lIns="0" tIns="0" rIns="0" bIns="0"/>
          <a:lstStyle/>
          <a:p>
            <a:r>
              <a:rPr lang="en-US" sz="2076" spc="-2">
                <a:solidFill>
                  <a:srgbClr val="23373B"/>
                </a:solidFill>
                <a:latin typeface="Computer Modern"/>
              </a:rPr>
              <a:t>size.</a:t>
            </a:r>
            <a:endParaRPr lang="en-US" sz="2076" spc="-2">
              <a:latin typeface="DejaVu Serif"/>
            </a:endParaRPr>
          </a:p>
        </p:txBody>
      </p:sp>
      <p:sp>
        <p:nvSpPr>
          <p:cNvPr id="132" name="TextShape 7"/>
          <p:cNvSpPr txBox="1"/>
          <p:nvPr/>
        </p:nvSpPr>
        <p:spPr>
          <a:xfrm>
            <a:off x="1296524" y="1352228"/>
            <a:ext cx="2009829" cy="305829"/>
          </a:xfrm>
          <a:prstGeom prst="rect">
            <a:avLst/>
          </a:prstGeom>
          <a:noFill/>
          <a:ln>
            <a:noFill/>
          </a:ln>
        </p:spPr>
        <p:txBody>
          <a:bodyPr lIns="0" tIns="0" rIns="0" bIns="0"/>
          <a:lstStyle/>
          <a:p>
            <a:r>
              <a:rPr lang="en-US" sz="2076" spc="-2">
                <a:solidFill>
                  <a:srgbClr val="23373B"/>
                </a:solidFill>
                <a:latin typeface="Computer Modern"/>
              </a:rPr>
              <a:t>Entrance pupil:</a:t>
            </a:r>
            <a:endParaRPr lang="en-US" sz="2076" spc="-2">
              <a:latin typeface="DejaVu Serif"/>
            </a:endParaRPr>
          </a:p>
        </p:txBody>
      </p:sp>
      <p:pic>
        <p:nvPicPr>
          <p:cNvPr id="133" name="Picture 132"/>
          <p:cNvPicPr/>
          <p:nvPr/>
        </p:nvPicPr>
        <p:blipFill>
          <a:blip r:embed="rId2"/>
          <a:stretch/>
        </p:blipFill>
        <p:spPr>
          <a:xfrm>
            <a:off x="1296524" y="1686857"/>
            <a:ext cx="4319314" cy="3238629"/>
          </a:xfrm>
          <a:prstGeom prst="rect">
            <a:avLst/>
          </a:prstGeom>
          <a:ln>
            <a:noFill/>
          </a:ln>
        </p:spPr>
      </p:pic>
      <p:sp>
        <p:nvSpPr>
          <p:cNvPr id="134" name="TextShape 8"/>
          <p:cNvSpPr txBox="1"/>
          <p:nvPr/>
        </p:nvSpPr>
        <p:spPr>
          <a:xfrm>
            <a:off x="3070467" y="1352228"/>
            <a:ext cx="1281600" cy="305829"/>
          </a:xfrm>
          <a:prstGeom prst="rect">
            <a:avLst/>
          </a:prstGeom>
          <a:noFill/>
          <a:ln>
            <a:noFill/>
          </a:ln>
        </p:spPr>
        <p:txBody>
          <a:bodyPr lIns="0" tIns="0" rIns="0" bIns="0"/>
          <a:lstStyle/>
          <a:p>
            <a:r>
              <a:rPr lang="en-US" sz="2076" spc="-2">
                <a:solidFill>
                  <a:srgbClr val="23373B"/>
                </a:solidFill>
                <a:latin typeface="Computer Modern"/>
              </a:rPr>
              <a:t>135mm/2</a:t>
            </a:r>
            <a:endParaRPr lang="en-US" sz="2076" spc="-2">
              <a:latin typeface="DejaVu Serif"/>
            </a:endParaRPr>
          </a:p>
        </p:txBody>
      </p:sp>
      <p:sp>
        <p:nvSpPr>
          <p:cNvPr id="135" name="TextShape 9"/>
          <p:cNvSpPr txBox="1"/>
          <p:nvPr/>
        </p:nvSpPr>
        <p:spPr>
          <a:xfrm>
            <a:off x="6096524" y="1352228"/>
            <a:ext cx="2009829" cy="305829"/>
          </a:xfrm>
          <a:prstGeom prst="rect">
            <a:avLst/>
          </a:prstGeom>
          <a:noFill/>
          <a:ln>
            <a:noFill/>
          </a:ln>
        </p:spPr>
        <p:txBody>
          <a:bodyPr lIns="0" tIns="0" rIns="0" bIns="0"/>
          <a:lstStyle/>
          <a:p>
            <a:r>
              <a:rPr lang="en-US" sz="2076" spc="-2">
                <a:solidFill>
                  <a:srgbClr val="23373B"/>
                </a:solidFill>
                <a:latin typeface="Computer Modern"/>
              </a:rPr>
              <a:t>Entrance pupil:</a:t>
            </a:r>
            <a:endParaRPr lang="en-US" sz="2076" spc="-2">
              <a:latin typeface="DejaVu Serif"/>
            </a:endParaRPr>
          </a:p>
        </p:txBody>
      </p:sp>
      <p:pic>
        <p:nvPicPr>
          <p:cNvPr id="136" name="Picture 135"/>
          <p:cNvPicPr/>
          <p:nvPr/>
        </p:nvPicPr>
        <p:blipFill>
          <a:blip r:embed="rId3"/>
          <a:stretch/>
        </p:blipFill>
        <p:spPr>
          <a:xfrm>
            <a:off x="6096524" y="1686857"/>
            <a:ext cx="4319314" cy="3238629"/>
          </a:xfrm>
          <a:prstGeom prst="rect">
            <a:avLst/>
          </a:prstGeom>
          <a:ln>
            <a:noFill/>
          </a:ln>
        </p:spPr>
      </p:pic>
      <p:sp>
        <p:nvSpPr>
          <p:cNvPr id="137" name="TextShape 10"/>
          <p:cNvSpPr txBox="1"/>
          <p:nvPr/>
        </p:nvSpPr>
        <p:spPr>
          <a:xfrm>
            <a:off x="7870467" y="1352228"/>
            <a:ext cx="1533943" cy="305829"/>
          </a:xfrm>
          <a:prstGeom prst="rect">
            <a:avLst/>
          </a:prstGeom>
          <a:noFill/>
          <a:ln>
            <a:noFill/>
          </a:ln>
        </p:spPr>
        <p:txBody>
          <a:bodyPr lIns="0" tIns="0" rIns="0" bIns="0"/>
          <a:lstStyle/>
          <a:p>
            <a:r>
              <a:rPr lang="en-US" sz="2076" spc="-2">
                <a:solidFill>
                  <a:srgbClr val="23373B"/>
                </a:solidFill>
                <a:latin typeface="Computer Modern"/>
              </a:rPr>
              <a:t>135mm/2.8</a:t>
            </a:r>
            <a:endParaRPr lang="en-US" sz="2076" spc="-2">
              <a:latin typeface="DejaVu Serif"/>
            </a:endParaRPr>
          </a:p>
        </p:txBody>
      </p:sp>
      <p:sp>
        <p:nvSpPr>
          <p:cNvPr id="138" name="TextShape 11"/>
          <p:cNvSpPr txBox="1"/>
          <p:nvPr/>
        </p:nvSpPr>
        <p:spPr>
          <a:xfrm>
            <a:off x="1296524" y="5511771"/>
            <a:ext cx="8936229" cy="305829"/>
          </a:xfrm>
          <a:prstGeom prst="rect">
            <a:avLst/>
          </a:prstGeom>
          <a:noFill/>
          <a:ln>
            <a:noFill/>
          </a:ln>
        </p:spPr>
        <p:txBody>
          <a:bodyPr lIns="0" tIns="0" rIns="0" bIns="0"/>
          <a:lstStyle/>
          <a:p>
            <a:r>
              <a:rPr lang="en-US" sz="2076" spc="-2">
                <a:solidFill>
                  <a:srgbClr val="23373B"/>
                </a:solidFill>
                <a:latin typeface="Computer Modern"/>
              </a:rPr>
              <a:t>This lets us use a 135mm lens operated at f/2.8 without vignetting.</a:t>
            </a:r>
            <a:endParaRPr lang="en-US" sz="2076" spc="-2">
              <a:latin typeface="DejaVu Serif"/>
            </a:endParaRPr>
          </a:p>
        </p:txBody>
      </p:sp>
      <p:sp>
        <p:nvSpPr>
          <p:cNvPr id="139" name="TextShape 12"/>
          <p:cNvSpPr txBox="1"/>
          <p:nvPr/>
        </p:nvSpPr>
        <p:spPr>
          <a:xfrm>
            <a:off x="8861324" y="5511771"/>
            <a:ext cx="869486" cy="305829"/>
          </a:xfrm>
          <a:prstGeom prst="rect">
            <a:avLst/>
          </a:prstGeom>
          <a:noFill/>
          <a:ln>
            <a:noFill/>
          </a:ln>
        </p:spPr>
        <p:txBody>
          <a:bodyPr lIns="0" tIns="0" rIns="0" bIns="0"/>
          <a:lstStyle/>
          <a:p>
            <a:r>
              <a:rPr lang="en-US" sz="2076" spc="-2">
                <a:solidFill>
                  <a:srgbClr val="23373B"/>
                </a:solidFill>
                <a:latin typeface="Computer Modern"/>
              </a:rPr>
              <a:t>f/2 will</a:t>
            </a:r>
            <a:endParaRPr lang="en-US" sz="2076" spc="-2">
              <a:latin typeface="DejaVu Serif"/>
            </a:endParaRPr>
          </a:p>
        </p:txBody>
      </p:sp>
      <p:sp>
        <p:nvSpPr>
          <p:cNvPr id="140" name="TextShape 13"/>
          <p:cNvSpPr txBox="1"/>
          <p:nvPr/>
        </p:nvSpPr>
        <p:spPr>
          <a:xfrm>
            <a:off x="9742466" y="5511771"/>
            <a:ext cx="1121829" cy="305829"/>
          </a:xfrm>
          <a:prstGeom prst="rect">
            <a:avLst/>
          </a:prstGeom>
          <a:noFill/>
          <a:ln>
            <a:noFill/>
          </a:ln>
        </p:spPr>
        <p:txBody>
          <a:bodyPr lIns="0" tIns="0" rIns="0" bIns="0"/>
          <a:lstStyle/>
          <a:p>
            <a:r>
              <a:rPr lang="en-US" sz="2076" spc="-2">
                <a:solidFill>
                  <a:srgbClr val="23373B"/>
                </a:solidFill>
                <a:latin typeface="Computer Modern"/>
              </a:rPr>
              <a:t>brighten</a:t>
            </a:r>
            <a:endParaRPr lang="en-US" sz="2076" spc="-2">
              <a:latin typeface="DejaVu Serif"/>
            </a:endParaRPr>
          </a:p>
        </p:txBody>
      </p:sp>
      <p:sp>
        <p:nvSpPr>
          <p:cNvPr id="141" name="TextShape 14"/>
          <p:cNvSpPr txBox="1"/>
          <p:nvPr/>
        </p:nvSpPr>
        <p:spPr>
          <a:xfrm>
            <a:off x="1296524" y="5888228"/>
            <a:ext cx="7810286" cy="305829"/>
          </a:xfrm>
          <a:prstGeom prst="rect">
            <a:avLst/>
          </a:prstGeom>
          <a:noFill/>
          <a:ln>
            <a:noFill/>
          </a:ln>
        </p:spPr>
        <p:txBody>
          <a:bodyPr lIns="0" tIns="0" rIns="0" bIns="0"/>
          <a:lstStyle/>
          <a:p>
            <a:r>
              <a:rPr lang="en-US" sz="2076" spc="-2">
                <a:solidFill>
                  <a:srgbClr val="23373B"/>
                </a:solidFill>
                <a:latin typeface="Computer Modern"/>
              </a:rPr>
              <a:t>the center, but some darkening near the edges of the FoV.</a:t>
            </a:r>
            <a:endParaRPr lang="en-US" sz="2076" spc="-2">
              <a:latin typeface="DejaVu Serif"/>
            </a:endParaRPr>
          </a:p>
        </p:txBody>
      </p:sp>
      <p:sp>
        <p:nvSpPr>
          <p:cNvPr id="142" name="TextShape 15"/>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8</a:t>
            </a:r>
            <a:endParaRPr lang="en-US" sz="1524" spc="-2">
              <a:latin typeface="DejaVu Serif"/>
            </a:endParaRPr>
          </a:p>
        </p:txBody>
      </p:sp>
      <p:sp>
        <p:nvSpPr>
          <p:cNvPr id="3" name="Slide Number Placeholder 2">
            <a:extLst>
              <a:ext uri="{FF2B5EF4-FFF2-40B4-BE49-F238E27FC236}">
                <a16:creationId xmlns:a16="http://schemas.microsoft.com/office/drawing/2014/main" id="{87037C7F-2D3E-40E1-A58A-9E9ECD159C48}"/>
              </a:ext>
            </a:extLst>
          </p:cNvPr>
          <p:cNvSpPr>
            <a:spLocks noGrp="1"/>
          </p:cNvSpPr>
          <p:nvPr>
            <p:ph type="sldNum" sz="quarter" idx="12"/>
          </p:nvPr>
        </p:nvSpPr>
        <p:spPr/>
        <p:txBody>
          <a:bodyPr/>
          <a:lstStyle/>
          <a:p>
            <a:fld id="{683549D1-6A9E-4216-AD44-F449925BF813}" type="slidenum">
              <a:rPr lang="en-US" smtClean="0"/>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44"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pic>
        <p:nvPicPr>
          <p:cNvPr id="145" name="Picture 144"/>
          <p:cNvPicPr/>
          <p:nvPr/>
        </p:nvPicPr>
        <p:blipFill>
          <a:blip r:embed="rId2"/>
          <a:stretch/>
        </p:blipFill>
        <p:spPr>
          <a:xfrm>
            <a:off x="3696524" y="961371"/>
            <a:ext cx="4799314" cy="3201600"/>
          </a:xfrm>
          <a:prstGeom prst="rect">
            <a:avLst/>
          </a:prstGeom>
          <a:ln>
            <a:noFill/>
          </a:ln>
        </p:spPr>
      </p:pic>
      <p:sp>
        <p:nvSpPr>
          <p:cNvPr id="146" name="TextShape 3"/>
          <p:cNvSpPr txBox="1"/>
          <p:nvPr/>
        </p:nvSpPr>
        <p:spPr>
          <a:xfrm>
            <a:off x="868638" y="190629"/>
            <a:ext cx="2733257" cy="340800"/>
          </a:xfrm>
          <a:prstGeom prst="rect">
            <a:avLst/>
          </a:prstGeom>
          <a:noFill/>
          <a:ln>
            <a:noFill/>
          </a:ln>
        </p:spPr>
        <p:txBody>
          <a:bodyPr lIns="0" tIns="0" rIns="0" bIns="0"/>
          <a:lstStyle/>
          <a:p>
            <a:r>
              <a:rPr lang="en-US" sz="2286" b="1" spc="-2">
                <a:solidFill>
                  <a:srgbClr val="FAFAFA"/>
                </a:solidFill>
                <a:latin typeface="Computer Modern"/>
              </a:rPr>
              <a:t>Camera and lens</a:t>
            </a:r>
            <a:endParaRPr lang="en-US" sz="2286" spc="-2">
              <a:latin typeface="DejaVu Serif"/>
            </a:endParaRPr>
          </a:p>
        </p:txBody>
      </p:sp>
      <p:sp>
        <p:nvSpPr>
          <p:cNvPr id="147" name="TextShape 4"/>
          <p:cNvSpPr txBox="1"/>
          <p:nvPr/>
        </p:nvSpPr>
        <p:spPr>
          <a:xfrm>
            <a:off x="1296524" y="4582628"/>
            <a:ext cx="2538514" cy="305829"/>
          </a:xfrm>
          <a:prstGeom prst="rect">
            <a:avLst/>
          </a:prstGeom>
          <a:noFill/>
          <a:ln>
            <a:noFill/>
          </a:ln>
        </p:spPr>
        <p:txBody>
          <a:bodyPr lIns="0" tIns="0" rIns="0" bIns="0"/>
          <a:lstStyle/>
          <a:p>
            <a:r>
              <a:rPr lang="en-US" sz="2076" spc="-2">
                <a:solidFill>
                  <a:srgbClr val="23373B"/>
                </a:solidFill>
                <a:latin typeface="Computer Modern"/>
              </a:rPr>
              <a:t>Canon 135mm f/2L</a:t>
            </a:r>
            <a:endParaRPr lang="en-US" sz="2076" spc="-2">
              <a:latin typeface="DejaVu Serif"/>
            </a:endParaRPr>
          </a:p>
        </p:txBody>
      </p:sp>
      <p:sp>
        <p:nvSpPr>
          <p:cNvPr id="148" name="TextShape 5"/>
          <p:cNvSpPr txBox="1"/>
          <p:nvPr/>
        </p:nvSpPr>
        <p:spPr>
          <a:xfrm>
            <a:off x="1560524" y="5107886"/>
            <a:ext cx="4263086"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Fast lens, large entrance pupil</a:t>
            </a:r>
            <a:endParaRPr lang="en-US" sz="2076" spc="-2">
              <a:latin typeface="DejaVu Serif"/>
            </a:endParaRPr>
          </a:p>
        </p:txBody>
      </p:sp>
      <p:sp>
        <p:nvSpPr>
          <p:cNvPr id="149" name="TextShape 6"/>
          <p:cNvSpPr txBox="1"/>
          <p:nvPr/>
        </p:nvSpPr>
        <p:spPr>
          <a:xfrm>
            <a:off x="1560524" y="5489828"/>
            <a:ext cx="2512457"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Lens has internal</a:t>
            </a:r>
            <a:endParaRPr lang="en-US" sz="2076" spc="-2">
              <a:latin typeface="DejaVu Serif"/>
            </a:endParaRPr>
          </a:p>
        </p:txBody>
      </p:sp>
      <p:sp>
        <p:nvSpPr>
          <p:cNvPr id="150" name="TextShape 7"/>
          <p:cNvSpPr txBox="1"/>
          <p:nvPr/>
        </p:nvSpPr>
        <p:spPr>
          <a:xfrm>
            <a:off x="3760981" y="5489828"/>
            <a:ext cx="4367314" cy="305829"/>
          </a:xfrm>
          <a:prstGeom prst="rect">
            <a:avLst/>
          </a:prstGeom>
          <a:noFill/>
          <a:ln>
            <a:noFill/>
          </a:ln>
        </p:spPr>
        <p:txBody>
          <a:bodyPr lIns="0" tIns="0" rIns="0" bIns="0"/>
          <a:lstStyle/>
          <a:p>
            <a:r>
              <a:rPr lang="en-US" sz="2076" spc="-2">
                <a:solidFill>
                  <a:srgbClr val="23373B"/>
                </a:solidFill>
                <a:latin typeface="Computer Modern"/>
              </a:rPr>
              <a:t>motors to adjust focus, aperture.</a:t>
            </a:r>
            <a:endParaRPr lang="en-US" sz="2076" spc="-2">
              <a:latin typeface="DejaVu Serif"/>
            </a:endParaRPr>
          </a:p>
        </p:txBody>
      </p:sp>
      <p:sp>
        <p:nvSpPr>
          <p:cNvPr id="151" name="TextShape 8"/>
          <p:cNvSpPr txBox="1"/>
          <p:nvPr/>
        </p:nvSpPr>
        <p:spPr>
          <a:xfrm>
            <a:off x="7483724" y="5489828"/>
            <a:ext cx="3557486" cy="305829"/>
          </a:xfrm>
          <a:prstGeom prst="rect">
            <a:avLst/>
          </a:prstGeom>
          <a:noFill/>
          <a:ln>
            <a:noFill/>
          </a:ln>
        </p:spPr>
        <p:txBody>
          <a:bodyPr lIns="0" tIns="0" rIns="0" bIns="0"/>
          <a:lstStyle/>
          <a:p>
            <a:r>
              <a:rPr lang="en-US" sz="2076" spc="-2">
                <a:solidFill>
                  <a:srgbClr val="23373B"/>
                </a:solidFill>
                <a:latin typeface="Computer Modern"/>
              </a:rPr>
              <a:t>Possible to remote control.</a:t>
            </a:r>
            <a:endParaRPr lang="en-US" sz="2076" spc="-2">
              <a:latin typeface="DejaVu Serif"/>
            </a:endParaRPr>
          </a:p>
        </p:txBody>
      </p:sp>
      <p:sp>
        <p:nvSpPr>
          <p:cNvPr id="152" name="TextShape 9"/>
          <p:cNvSpPr txBox="1"/>
          <p:nvPr/>
        </p:nvSpPr>
        <p:spPr>
          <a:xfrm>
            <a:off x="1560524" y="5871771"/>
            <a:ext cx="96685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Telephoto lens allows for large sensor, high sensitivity, high resolution.</a:t>
            </a:r>
            <a:endParaRPr lang="en-US" sz="2076" spc="-2">
              <a:latin typeface="DejaVu Serif"/>
            </a:endParaRPr>
          </a:p>
        </p:txBody>
      </p:sp>
      <p:sp>
        <p:nvSpPr>
          <p:cNvPr id="153" name="TextShape 10"/>
          <p:cNvSpPr txBox="1"/>
          <p:nvPr/>
        </p:nvSpPr>
        <p:spPr>
          <a:xfrm>
            <a:off x="11286695" y="6421029"/>
            <a:ext cx="192000" cy="226971"/>
          </a:xfrm>
          <a:prstGeom prst="rect">
            <a:avLst/>
          </a:prstGeom>
          <a:noFill/>
          <a:ln>
            <a:noFill/>
          </a:ln>
        </p:spPr>
        <p:txBody>
          <a:bodyPr lIns="0" tIns="0" rIns="0" bIns="0"/>
          <a:lstStyle/>
          <a:p>
            <a:r>
              <a:rPr lang="en-US" sz="1524" spc="-2">
                <a:solidFill>
                  <a:srgbClr val="23373B"/>
                </a:solidFill>
                <a:latin typeface="Computer Modern"/>
              </a:rPr>
              <a:t>9</a:t>
            </a:r>
            <a:endParaRPr lang="en-US" sz="1524" spc="-2">
              <a:latin typeface="DejaVu Serif"/>
            </a:endParaRPr>
          </a:p>
        </p:txBody>
      </p:sp>
      <p:sp>
        <p:nvSpPr>
          <p:cNvPr id="3" name="Slide Number Placeholder 2">
            <a:extLst>
              <a:ext uri="{FF2B5EF4-FFF2-40B4-BE49-F238E27FC236}">
                <a16:creationId xmlns:a16="http://schemas.microsoft.com/office/drawing/2014/main" id="{6A36B562-DA59-4D9D-9586-D44C541C1E7B}"/>
              </a:ext>
            </a:extLst>
          </p:cNvPr>
          <p:cNvSpPr>
            <a:spLocks noGrp="1"/>
          </p:cNvSpPr>
          <p:nvPr>
            <p:ph type="sldNum" sz="quarter" idx="12"/>
          </p:nvPr>
        </p:nvSpPr>
        <p:spPr/>
        <p:txBody>
          <a:bodyPr/>
          <a:lstStyle/>
          <a:p>
            <a:fld id="{683549D1-6A9E-4216-AD44-F449925BF813}" type="slidenum">
              <a:rPr lang="en-US" smtClean="0"/>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55"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pic>
        <p:nvPicPr>
          <p:cNvPr id="156" name="Picture 155"/>
          <p:cNvPicPr/>
          <p:nvPr/>
        </p:nvPicPr>
        <p:blipFill>
          <a:blip r:embed="rId2"/>
          <a:stretch/>
        </p:blipFill>
        <p:spPr>
          <a:xfrm>
            <a:off x="3696524" y="981257"/>
            <a:ext cx="4799314" cy="3201600"/>
          </a:xfrm>
          <a:prstGeom prst="rect">
            <a:avLst/>
          </a:prstGeom>
          <a:ln>
            <a:noFill/>
          </a:ln>
        </p:spPr>
      </p:pic>
      <p:sp>
        <p:nvSpPr>
          <p:cNvPr id="157" name="TextShape 3"/>
          <p:cNvSpPr txBox="1"/>
          <p:nvPr/>
        </p:nvSpPr>
        <p:spPr>
          <a:xfrm>
            <a:off x="868638" y="190629"/>
            <a:ext cx="1243886" cy="340800"/>
          </a:xfrm>
          <a:prstGeom prst="rect">
            <a:avLst/>
          </a:prstGeom>
          <a:noFill/>
          <a:ln>
            <a:noFill/>
          </a:ln>
        </p:spPr>
        <p:txBody>
          <a:bodyPr lIns="0" tIns="0" rIns="0" bIns="0"/>
          <a:lstStyle/>
          <a:p>
            <a:r>
              <a:rPr lang="en-US" sz="2286" b="1" spc="-2">
                <a:solidFill>
                  <a:srgbClr val="FAFAFA"/>
                </a:solidFill>
                <a:latin typeface="Computer Modern"/>
              </a:rPr>
              <a:t>Camera</a:t>
            </a:r>
            <a:endParaRPr lang="en-US" sz="2286" spc="-2">
              <a:latin typeface="DejaVu Serif"/>
            </a:endParaRPr>
          </a:p>
        </p:txBody>
      </p:sp>
      <p:sp>
        <p:nvSpPr>
          <p:cNvPr id="158" name="TextShape 4"/>
          <p:cNvSpPr txBox="1"/>
          <p:nvPr/>
        </p:nvSpPr>
        <p:spPr>
          <a:xfrm>
            <a:off x="1560524" y="4700571"/>
            <a:ext cx="81394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1 inch sensor (11mm</a:t>
            </a:r>
            <a:r>
              <a:rPr lang="en-US" sz="2076" i="1" spc="-2">
                <a:solidFill>
                  <a:srgbClr val="23373B"/>
                </a:solidFill>
                <a:latin typeface="Computer Modern"/>
              </a:rPr>
              <a:t> ×</a:t>
            </a:r>
            <a:r>
              <a:rPr lang="en-US" sz="2076" spc="-2">
                <a:solidFill>
                  <a:srgbClr val="23373B"/>
                </a:solidFill>
                <a:latin typeface="Computer Modern"/>
              </a:rPr>
              <a:t> 11mm), for example Manta G-419B</a:t>
            </a:r>
            <a:endParaRPr lang="en-US" sz="2076" spc="-2">
              <a:latin typeface="DejaVu Serif"/>
            </a:endParaRPr>
          </a:p>
        </p:txBody>
      </p:sp>
      <p:sp>
        <p:nvSpPr>
          <p:cNvPr id="159" name="TextShape 5"/>
          <p:cNvSpPr txBox="1"/>
          <p:nvPr/>
        </p:nvSpPr>
        <p:spPr>
          <a:xfrm>
            <a:off x="1560524" y="5092800"/>
            <a:ext cx="48205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GigE camera, power over ethernet</a:t>
            </a:r>
            <a:endParaRPr lang="en-US" sz="2076" spc="-2">
              <a:latin typeface="DejaVu Serif"/>
            </a:endParaRPr>
          </a:p>
        </p:txBody>
      </p:sp>
      <p:sp>
        <p:nvSpPr>
          <p:cNvPr id="160" name="TextShape 6"/>
          <p:cNvSpPr txBox="1"/>
          <p:nvPr/>
        </p:nvSpPr>
        <p:spPr>
          <a:xfrm>
            <a:off x="1560524" y="5485028"/>
            <a:ext cx="4077257"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Camera, lens, controllers will</a:t>
            </a:r>
            <a:endParaRPr lang="en-US" sz="2076" spc="-2">
              <a:latin typeface="DejaVu Serif"/>
            </a:endParaRPr>
          </a:p>
        </p:txBody>
      </p:sp>
      <p:sp>
        <p:nvSpPr>
          <p:cNvPr id="161" name="TextShape 7"/>
          <p:cNvSpPr txBox="1"/>
          <p:nvPr/>
        </p:nvSpPr>
        <p:spPr>
          <a:xfrm>
            <a:off x="5056981" y="5485028"/>
            <a:ext cx="6907200" cy="305829"/>
          </a:xfrm>
          <a:prstGeom prst="rect">
            <a:avLst/>
          </a:prstGeom>
          <a:noFill/>
          <a:ln>
            <a:noFill/>
          </a:ln>
        </p:spPr>
        <p:txBody>
          <a:bodyPr lIns="0" tIns="0" rIns="0" bIns="0"/>
          <a:lstStyle/>
          <a:p>
            <a:r>
              <a:rPr lang="en-US" sz="2076" spc="-2">
                <a:solidFill>
                  <a:srgbClr val="23373B"/>
                </a:solidFill>
                <a:latin typeface="Computer Modern"/>
              </a:rPr>
              <a:t>be mounted in a tube, aligned in a lab, inserted and</a:t>
            </a:r>
            <a:endParaRPr lang="en-US" sz="2076" spc="-2">
              <a:latin typeface="DejaVu Serif"/>
            </a:endParaRPr>
          </a:p>
        </p:txBody>
      </p:sp>
      <p:sp>
        <p:nvSpPr>
          <p:cNvPr id="162" name="TextShape 8"/>
          <p:cNvSpPr txBox="1"/>
          <p:nvPr/>
        </p:nvSpPr>
        <p:spPr>
          <a:xfrm>
            <a:off x="1824524" y="5861486"/>
            <a:ext cx="2105829" cy="305829"/>
          </a:xfrm>
          <a:prstGeom prst="rect">
            <a:avLst/>
          </a:prstGeom>
          <a:noFill/>
          <a:ln>
            <a:noFill/>
          </a:ln>
        </p:spPr>
        <p:txBody>
          <a:bodyPr lIns="0" tIns="0" rIns="0" bIns="0"/>
          <a:lstStyle/>
          <a:p>
            <a:r>
              <a:rPr lang="en-US" sz="2076" spc="-2">
                <a:solidFill>
                  <a:srgbClr val="23373B"/>
                </a:solidFill>
                <a:latin typeface="Computer Modern"/>
              </a:rPr>
              <a:t>fixed in the wall</a:t>
            </a:r>
            <a:endParaRPr lang="en-US" sz="2076" spc="-2">
              <a:latin typeface="DejaVu Serif"/>
            </a:endParaRPr>
          </a:p>
        </p:txBody>
      </p:sp>
      <p:sp>
        <p:nvSpPr>
          <p:cNvPr id="163" name="TextShape 9"/>
          <p:cNvSpPr txBox="1"/>
          <p:nvPr/>
        </p:nvSpPr>
        <p:spPr>
          <a:xfrm>
            <a:off x="11184524" y="6421029"/>
            <a:ext cx="250971" cy="226971"/>
          </a:xfrm>
          <a:prstGeom prst="rect">
            <a:avLst/>
          </a:prstGeom>
          <a:noFill/>
          <a:ln>
            <a:noFill/>
          </a:ln>
        </p:spPr>
        <p:txBody>
          <a:bodyPr lIns="0" tIns="0" rIns="0" bIns="0"/>
          <a:lstStyle/>
          <a:p>
            <a:r>
              <a:rPr lang="en-US" sz="1524" spc="-2">
                <a:solidFill>
                  <a:srgbClr val="23373B"/>
                </a:solidFill>
                <a:latin typeface="Computer Modern"/>
              </a:rPr>
              <a:t>10</a:t>
            </a:r>
            <a:endParaRPr lang="en-US" sz="1524" spc="-2">
              <a:latin typeface="DejaVu Serif"/>
            </a:endParaRPr>
          </a:p>
        </p:txBody>
      </p:sp>
      <p:sp>
        <p:nvSpPr>
          <p:cNvPr id="3" name="Slide Number Placeholder 2">
            <a:extLst>
              <a:ext uri="{FF2B5EF4-FFF2-40B4-BE49-F238E27FC236}">
                <a16:creationId xmlns:a16="http://schemas.microsoft.com/office/drawing/2014/main" id="{8AA3EAEA-FCB6-41CB-AFF9-9F5C888EB4F2}"/>
              </a:ext>
            </a:extLst>
          </p:cNvPr>
          <p:cNvSpPr>
            <a:spLocks noGrp="1"/>
          </p:cNvSpPr>
          <p:nvPr>
            <p:ph type="sldNum" sz="quarter" idx="12"/>
          </p:nvPr>
        </p:nvSpPr>
        <p:spPr/>
        <p:txBody>
          <a:bodyPr/>
          <a:lstStyle/>
          <a:p>
            <a:fld id="{683549D1-6A9E-4216-AD44-F449925BF813}" type="slidenum">
              <a:rPr lang="en-US" smtClean="0"/>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65"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66" name="TextShape 3"/>
          <p:cNvSpPr txBox="1"/>
          <p:nvPr/>
        </p:nvSpPr>
        <p:spPr>
          <a:xfrm>
            <a:off x="868638" y="190629"/>
            <a:ext cx="1389257" cy="340800"/>
          </a:xfrm>
          <a:prstGeom prst="rect">
            <a:avLst/>
          </a:prstGeom>
          <a:noFill/>
          <a:ln>
            <a:noFill/>
          </a:ln>
        </p:spPr>
        <p:txBody>
          <a:bodyPr lIns="0" tIns="0" rIns="0" bIns="0"/>
          <a:lstStyle/>
          <a:p>
            <a:r>
              <a:rPr lang="en-US" sz="2286" b="1" spc="-2">
                <a:solidFill>
                  <a:srgbClr val="FAFAFA"/>
                </a:solidFill>
                <a:latin typeface="Computer Modern"/>
              </a:rPr>
              <a:t>Filtering</a:t>
            </a:r>
            <a:endParaRPr lang="en-US" sz="2286" spc="-2">
              <a:latin typeface="DejaVu Serif"/>
            </a:endParaRPr>
          </a:p>
        </p:txBody>
      </p:sp>
      <p:sp>
        <p:nvSpPr>
          <p:cNvPr id="167" name="TextShape 4"/>
          <p:cNvSpPr txBox="1"/>
          <p:nvPr/>
        </p:nvSpPr>
        <p:spPr>
          <a:xfrm>
            <a:off x="1560524" y="974400"/>
            <a:ext cx="31515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Large dynamic range:</a:t>
            </a:r>
            <a:endParaRPr lang="en-US" sz="2076" spc="-2">
              <a:latin typeface="DejaVu Serif"/>
            </a:endParaRPr>
          </a:p>
        </p:txBody>
      </p:sp>
      <p:sp>
        <p:nvSpPr>
          <p:cNvPr id="168" name="TextShape 5"/>
          <p:cNvSpPr txBox="1"/>
          <p:nvPr/>
        </p:nvSpPr>
        <p:spPr>
          <a:xfrm>
            <a:off x="4284181" y="974400"/>
            <a:ext cx="5824457" cy="305829"/>
          </a:xfrm>
          <a:prstGeom prst="rect">
            <a:avLst/>
          </a:prstGeom>
          <a:noFill/>
          <a:ln>
            <a:noFill/>
          </a:ln>
        </p:spPr>
        <p:txBody>
          <a:bodyPr lIns="0" tIns="0" rIns="0" bIns="0"/>
          <a:lstStyle/>
          <a:p>
            <a:r>
              <a:rPr lang="en-US" sz="2076" spc="-2">
                <a:solidFill>
                  <a:srgbClr val="23373B"/>
                </a:solidFill>
                <a:latin typeface="Computer Modern"/>
              </a:rPr>
              <a:t>must be able to see first test pulses, as well</a:t>
            </a:r>
            <a:endParaRPr lang="en-US" sz="2076" spc="-2">
              <a:latin typeface="DejaVu Serif"/>
            </a:endParaRPr>
          </a:p>
        </p:txBody>
      </p:sp>
      <p:sp>
        <p:nvSpPr>
          <p:cNvPr id="169" name="TextShape 6"/>
          <p:cNvSpPr txBox="1"/>
          <p:nvPr/>
        </p:nvSpPr>
        <p:spPr>
          <a:xfrm>
            <a:off x="9143152" y="974400"/>
            <a:ext cx="1037486" cy="305829"/>
          </a:xfrm>
          <a:prstGeom prst="rect">
            <a:avLst/>
          </a:prstGeom>
          <a:noFill/>
          <a:ln>
            <a:noFill/>
          </a:ln>
        </p:spPr>
        <p:txBody>
          <a:bodyPr lIns="0" tIns="0" rIns="0" bIns="0"/>
          <a:lstStyle/>
          <a:p>
            <a:r>
              <a:rPr lang="en-US" sz="2076" spc="-2">
                <a:solidFill>
                  <a:srgbClr val="23373B"/>
                </a:solidFill>
                <a:latin typeface="Computer Modern"/>
              </a:rPr>
              <a:t>as a full</a:t>
            </a:r>
            <a:endParaRPr lang="en-US" sz="2076" spc="-2">
              <a:latin typeface="DejaVu Serif"/>
            </a:endParaRPr>
          </a:p>
        </p:txBody>
      </p:sp>
      <p:sp>
        <p:nvSpPr>
          <p:cNvPr id="170" name="TextShape 7"/>
          <p:cNvSpPr txBox="1"/>
          <p:nvPr/>
        </p:nvSpPr>
        <p:spPr>
          <a:xfrm>
            <a:off x="10096295" y="974400"/>
            <a:ext cx="503314" cy="305829"/>
          </a:xfrm>
          <a:prstGeom prst="rect">
            <a:avLst/>
          </a:prstGeom>
          <a:noFill/>
          <a:ln>
            <a:noFill/>
          </a:ln>
        </p:spPr>
        <p:txBody>
          <a:bodyPr lIns="0" tIns="0" rIns="0" bIns="0"/>
          <a:lstStyle/>
          <a:p>
            <a:r>
              <a:rPr lang="en-US" sz="2076" spc="-2">
                <a:solidFill>
                  <a:srgbClr val="23373B"/>
                </a:solidFill>
                <a:latin typeface="Computer Modern"/>
              </a:rPr>
              <a:t>ESS</a:t>
            </a:r>
            <a:endParaRPr lang="en-US" sz="2076" spc="-2">
              <a:latin typeface="DejaVu Serif"/>
            </a:endParaRPr>
          </a:p>
        </p:txBody>
      </p:sp>
      <p:sp>
        <p:nvSpPr>
          <p:cNvPr id="171" name="TextShape 8"/>
          <p:cNvSpPr txBox="1"/>
          <p:nvPr/>
        </p:nvSpPr>
        <p:spPr>
          <a:xfrm>
            <a:off x="1824524" y="1351543"/>
            <a:ext cx="794057" cy="305829"/>
          </a:xfrm>
          <a:prstGeom prst="rect">
            <a:avLst/>
          </a:prstGeom>
          <a:noFill/>
          <a:ln>
            <a:noFill/>
          </a:ln>
        </p:spPr>
        <p:txBody>
          <a:bodyPr lIns="0" tIns="0" rIns="0" bIns="0"/>
          <a:lstStyle/>
          <a:p>
            <a:r>
              <a:rPr lang="en-US" sz="2076" spc="-2">
                <a:solidFill>
                  <a:srgbClr val="23373B"/>
                </a:solidFill>
                <a:latin typeface="Computer Modern"/>
              </a:rPr>
              <a:t>pulse.</a:t>
            </a:r>
            <a:endParaRPr lang="en-US" sz="2076" spc="-2">
              <a:latin typeface="DejaVu Serif"/>
            </a:endParaRPr>
          </a:p>
        </p:txBody>
      </p:sp>
      <p:sp>
        <p:nvSpPr>
          <p:cNvPr id="172" name="TextShape 9"/>
          <p:cNvSpPr txBox="1"/>
          <p:nvPr/>
        </p:nvSpPr>
        <p:spPr>
          <a:xfrm>
            <a:off x="1560524" y="1728686"/>
            <a:ext cx="1798629"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Camera will</a:t>
            </a:r>
            <a:endParaRPr lang="en-US" sz="2076" spc="-2">
              <a:latin typeface="DejaVu Serif"/>
            </a:endParaRPr>
          </a:p>
        </p:txBody>
      </p:sp>
      <p:sp>
        <p:nvSpPr>
          <p:cNvPr id="173" name="TextShape 10"/>
          <p:cNvSpPr txBox="1"/>
          <p:nvPr/>
        </p:nvSpPr>
        <p:spPr>
          <a:xfrm>
            <a:off x="3195266" y="1728686"/>
            <a:ext cx="5278629" cy="305829"/>
          </a:xfrm>
          <a:prstGeom prst="rect">
            <a:avLst/>
          </a:prstGeom>
          <a:noFill/>
          <a:ln>
            <a:noFill/>
          </a:ln>
        </p:spPr>
        <p:txBody>
          <a:bodyPr lIns="0" tIns="0" rIns="0" bIns="0"/>
          <a:lstStyle/>
          <a:p>
            <a:r>
              <a:rPr lang="en-US" sz="2076" spc="-2">
                <a:solidFill>
                  <a:srgbClr val="23373B"/>
                </a:solidFill>
                <a:latin typeface="Computer Modern"/>
              </a:rPr>
              <a:t>saturate even at f/32, ND filters needed</a:t>
            </a:r>
            <a:endParaRPr lang="en-US" sz="2076" spc="-2">
              <a:latin typeface="DejaVu Serif"/>
            </a:endParaRPr>
          </a:p>
        </p:txBody>
      </p:sp>
      <p:sp>
        <p:nvSpPr>
          <p:cNvPr id="174" name="TextShape 11"/>
          <p:cNvSpPr txBox="1"/>
          <p:nvPr/>
        </p:nvSpPr>
        <p:spPr>
          <a:xfrm>
            <a:off x="1560524" y="2105143"/>
            <a:ext cx="2568000"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Options are small</a:t>
            </a:r>
            <a:endParaRPr lang="en-US" sz="2076" spc="-2">
              <a:latin typeface="DejaVu Serif"/>
            </a:endParaRPr>
          </a:p>
        </p:txBody>
      </p:sp>
      <p:pic>
        <p:nvPicPr>
          <p:cNvPr id="175" name="Picture 174"/>
          <p:cNvPicPr/>
          <p:nvPr/>
        </p:nvPicPr>
        <p:blipFill>
          <a:blip r:embed="rId2"/>
          <a:stretch/>
        </p:blipFill>
        <p:spPr>
          <a:xfrm>
            <a:off x="1684638" y="2703772"/>
            <a:ext cx="3935314" cy="3575314"/>
          </a:xfrm>
          <a:prstGeom prst="rect">
            <a:avLst/>
          </a:prstGeom>
          <a:ln>
            <a:noFill/>
          </a:ln>
        </p:spPr>
      </p:pic>
      <p:pic>
        <p:nvPicPr>
          <p:cNvPr id="176" name="Picture 175"/>
          <p:cNvPicPr/>
          <p:nvPr/>
        </p:nvPicPr>
        <p:blipFill>
          <a:blip r:embed="rId3"/>
          <a:stretch/>
        </p:blipFill>
        <p:spPr>
          <a:xfrm>
            <a:off x="5708410" y="2702400"/>
            <a:ext cx="4799314" cy="3576686"/>
          </a:xfrm>
          <a:prstGeom prst="rect">
            <a:avLst/>
          </a:prstGeom>
          <a:ln>
            <a:noFill/>
          </a:ln>
        </p:spPr>
      </p:pic>
      <p:sp>
        <p:nvSpPr>
          <p:cNvPr id="177" name="TextShape 12"/>
          <p:cNvSpPr txBox="1"/>
          <p:nvPr/>
        </p:nvSpPr>
        <p:spPr>
          <a:xfrm>
            <a:off x="3819267" y="2105143"/>
            <a:ext cx="7409143" cy="305829"/>
          </a:xfrm>
          <a:prstGeom prst="rect">
            <a:avLst/>
          </a:prstGeom>
          <a:noFill/>
          <a:ln>
            <a:noFill/>
          </a:ln>
        </p:spPr>
        <p:txBody>
          <a:bodyPr lIns="0" tIns="0" rIns="0" bIns="0"/>
          <a:lstStyle/>
          <a:p>
            <a:r>
              <a:rPr lang="en-US" sz="2076" spc="-2">
                <a:solidFill>
                  <a:srgbClr val="23373B"/>
                </a:solidFill>
                <a:latin typeface="Computer Modern"/>
              </a:rPr>
              <a:t>filters inside the hole in the wall, or large filters outside.</a:t>
            </a:r>
            <a:endParaRPr lang="en-US" sz="2076" spc="-2">
              <a:latin typeface="DejaVu Serif"/>
            </a:endParaRPr>
          </a:p>
        </p:txBody>
      </p:sp>
      <p:sp>
        <p:nvSpPr>
          <p:cNvPr id="178" name="TextShape 13"/>
          <p:cNvSpPr txBox="1"/>
          <p:nvPr/>
        </p:nvSpPr>
        <p:spPr>
          <a:xfrm>
            <a:off x="11184524" y="6421029"/>
            <a:ext cx="250971" cy="226971"/>
          </a:xfrm>
          <a:prstGeom prst="rect">
            <a:avLst/>
          </a:prstGeom>
          <a:noFill/>
          <a:ln>
            <a:noFill/>
          </a:ln>
        </p:spPr>
        <p:txBody>
          <a:bodyPr lIns="0" tIns="0" rIns="0" bIns="0"/>
          <a:lstStyle/>
          <a:p>
            <a:r>
              <a:rPr lang="en-US" sz="1524" spc="-2">
                <a:solidFill>
                  <a:srgbClr val="23373B"/>
                </a:solidFill>
                <a:latin typeface="Computer Modern"/>
              </a:rPr>
              <a:t>11</a:t>
            </a:r>
            <a:endParaRPr lang="en-US" sz="1524" spc="-2">
              <a:latin typeface="DejaVu Serif"/>
            </a:endParaRPr>
          </a:p>
        </p:txBody>
      </p:sp>
      <p:sp>
        <p:nvSpPr>
          <p:cNvPr id="3" name="Slide Number Placeholder 2">
            <a:extLst>
              <a:ext uri="{FF2B5EF4-FFF2-40B4-BE49-F238E27FC236}">
                <a16:creationId xmlns:a16="http://schemas.microsoft.com/office/drawing/2014/main" id="{714FD17B-B2EC-42DD-8E40-D21A99508BF9}"/>
              </a:ext>
            </a:extLst>
          </p:cNvPr>
          <p:cNvSpPr>
            <a:spLocks noGrp="1"/>
          </p:cNvSpPr>
          <p:nvPr>
            <p:ph type="sldNum" sz="quarter" idx="12"/>
          </p:nvPr>
        </p:nvSpPr>
        <p:spPr/>
        <p:txBody>
          <a:bodyPr/>
          <a:lstStyle/>
          <a:p>
            <a:fld id="{683549D1-6A9E-4216-AD44-F449925BF813}" type="slidenum">
              <a:rPr lang="en-US" smtClean="0"/>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80"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81" name="TextShape 3"/>
          <p:cNvSpPr txBox="1"/>
          <p:nvPr/>
        </p:nvSpPr>
        <p:spPr>
          <a:xfrm>
            <a:off x="868638" y="190629"/>
            <a:ext cx="1957714" cy="340800"/>
          </a:xfrm>
          <a:prstGeom prst="rect">
            <a:avLst/>
          </a:prstGeom>
          <a:noFill/>
          <a:ln>
            <a:noFill/>
          </a:ln>
        </p:spPr>
        <p:txBody>
          <a:bodyPr lIns="0" tIns="0" rIns="0" bIns="0"/>
          <a:lstStyle/>
          <a:p>
            <a:r>
              <a:rPr lang="en-US" sz="2286" b="1" spc="-2">
                <a:solidFill>
                  <a:srgbClr val="FAFAFA"/>
                </a:solidFill>
                <a:latin typeface="Computer Modern"/>
              </a:rPr>
              <a:t>Illumination</a:t>
            </a:r>
            <a:endParaRPr lang="en-US" sz="2286" spc="-2">
              <a:latin typeface="DejaVu Serif"/>
            </a:endParaRPr>
          </a:p>
        </p:txBody>
      </p:sp>
      <p:sp>
        <p:nvSpPr>
          <p:cNvPr id="182" name="TextShape 4"/>
          <p:cNvSpPr txBox="1"/>
          <p:nvPr/>
        </p:nvSpPr>
        <p:spPr>
          <a:xfrm>
            <a:off x="1560524" y="974400"/>
            <a:ext cx="4997486"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We need illumination for debugging</a:t>
            </a:r>
            <a:endParaRPr lang="en-US" sz="2076" spc="-2">
              <a:latin typeface="DejaVu Serif"/>
            </a:endParaRPr>
          </a:p>
        </p:txBody>
      </p:sp>
      <p:sp>
        <p:nvSpPr>
          <p:cNvPr id="183" name="TextShape 5"/>
          <p:cNvSpPr txBox="1"/>
          <p:nvPr/>
        </p:nvSpPr>
        <p:spPr>
          <a:xfrm>
            <a:off x="1560524" y="1351543"/>
            <a:ext cx="95931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Thorlabs LED lamp (LIUCWHA) mounted between M1 and the viewport</a:t>
            </a:r>
            <a:endParaRPr lang="en-US" sz="2076" spc="-2">
              <a:latin typeface="DejaVu Serif"/>
            </a:endParaRPr>
          </a:p>
        </p:txBody>
      </p:sp>
      <p:sp>
        <p:nvSpPr>
          <p:cNvPr id="184" name="TextShape 6"/>
          <p:cNvSpPr txBox="1"/>
          <p:nvPr/>
        </p:nvSpPr>
        <p:spPr>
          <a:xfrm>
            <a:off x="1560524" y="1728686"/>
            <a:ext cx="4852800"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24V, supplied by EtherCAT module</a:t>
            </a:r>
            <a:endParaRPr lang="en-US" sz="2076" spc="-2">
              <a:latin typeface="DejaVu Serif"/>
            </a:endParaRPr>
          </a:p>
        </p:txBody>
      </p:sp>
      <p:sp>
        <p:nvSpPr>
          <p:cNvPr id="185" name="TextShape 7"/>
          <p:cNvSpPr txBox="1"/>
          <p:nvPr/>
        </p:nvSpPr>
        <p:spPr>
          <a:xfrm>
            <a:off x="1560524" y="2105143"/>
            <a:ext cx="1496914"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Lamp will</a:t>
            </a:r>
            <a:endParaRPr lang="en-US" sz="2076" spc="-2">
              <a:latin typeface="DejaVu Serif"/>
            </a:endParaRPr>
          </a:p>
        </p:txBody>
      </p:sp>
      <p:pic>
        <p:nvPicPr>
          <p:cNvPr id="186" name="Picture 185"/>
          <p:cNvPicPr/>
          <p:nvPr/>
        </p:nvPicPr>
        <p:blipFill>
          <a:blip r:embed="rId2"/>
          <a:stretch/>
        </p:blipFill>
        <p:spPr>
          <a:xfrm>
            <a:off x="1296524" y="2595429"/>
            <a:ext cx="5701714" cy="3580800"/>
          </a:xfrm>
          <a:prstGeom prst="rect">
            <a:avLst/>
          </a:prstGeom>
          <a:ln>
            <a:noFill/>
          </a:ln>
        </p:spPr>
      </p:pic>
      <p:pic>
        <p:nvPicPr>
          <p:cNvPr id="187" name="Picture 186"/>
          <p:cNvPicPr/>
          <p:nvPr/>
        </p:nvPicPr>
        <p:blipFill>
          <a:blip r:embed="rId3"/>
          <a:stretch/>
        </p:blipFill>
        <p:spPr>
          <a:xfrm rot="5400000">
            <a:off x="7542009" y="2960914"/>
            <a:ext cx="3800229" cy="2849829"/>
          </a:xfrm>
          <a:prstGeom prst="rect">
            <a:avLst/>
          </a:prstGeom>
          <a:ln>
            <a:noFill/>
          </a:ln>
        </p:spPr>
      </p:pic>
      <p:sp>
        <p:nvSpPr>
          <p:cNvPr id="188" name="TextShape 8"/>
          <p:cNvSpPr txBox="1"/>
          <p:nvPr/>
        </p:nvSpPr>
        <p:spPr>
          <a:xfrm>
            <a:off x="2973095" y="2105143"/>
            <a:ext cx="2985600" cy="305829"/>
          </a:xfrm>
          <a:prstGeom prst="rect">
            <a:avLst/>
          </a:prstGeom>
          <a:noFill/>
          <a:ln>
            <a:noFill/>
          </a:ln>
        </p:spPr>
        <p:txBody>
          <a:bodyPr lIns="0" tIns="0" rIns="0" bIns="0"/>
          <a:lstStyle/>
          <a:p>
            <a:r>
              <a:rPr lang="en-US" sz="2076" spc="-2">
                <a:solidFill>
                  <a:srgbClr val="23373B"/>
                </a:solidFill>
                <a:latin typeface="Computer Modern"/>
              </a:rPr>
              <a:t>obscure part of screen</a:t>
            </a:r>
            <a:endParaRPr lang="en-US" sz="2076" spc="-2">
              <a:latin typeface="DejaVu Serif"/>
            </a:endParaRPr>
          </a:p>
        </p:txBody>
      </p:sp>
      <p:sp>
        <p:nvSpPr>
          <p:cNvPr id="189" name="TextShape 9"/>
          <p:cNvSpPr txBox="1"/>
          <p:nvPr/>
        </p:nvSpPr>
        <p:spPr>
          <a:xfrm>
            <a:off x="11184524" y="6421029"/>
            <a:ext cx="250971" cy="226971"/>
          </a:xfrm>
          <a:prstGeom prst="rect">
            <a:avLst/>
          </a:prstGeom>
          <a:noFill/>
          <a:ln>
            <a:noFill/>
          </a:ln>
        </p:spPr>
        <p:txBody>
          <a:bodyPr lIns="0" tIns="0" rIns="0" bIns="0"/>
          <a:lstStyle/>
          <a:p>
            <a:r>
              <a:rPr lang="en-US" sz="1524" spc="-2">
                <a:solidFill>
                  <a:srgbClr val="23373B"/>
                </a:solidFill>
                <a:latin typeface="Computer Modern"/>
              </a:rPr>
              <a:t>12</a:t>
            </a:r>
            <a:endParaRPr lang="en-US" sz="1524" spc="-2">
              <a:latin typeface="DejaVu Serif"/>
            </a:endParaRPr>
          </a:p>
        </p:txBody>
      </p:sp>
      <p:sp>
        <p:nvSpPr>
          <p:cNvPr id="3" name="Slide Number Placeholder 2">
            <a:extLst>
              <a:ext uri="{FF2B5EF4-FFF2-40B4-BE49-F238E27FC236}">
                <a16:creationId xmlns:a16="http://schemas.microsoft.com/office/drawing/2014/main" id="{E4A8D31D-2146-4C84-9BB5-A22307B22E67}"/>
              </a:ext>
            </a:extLst>
          </p:cNvPr>
          <p:cNvSpPr>
            <a:spLocks noGrp="1"/>
          </p:cNvSpPr>
          <p:nvPr>
            <p:ph type="sldNum" sz="quarter" idx="12"/>
          </p:nvPr>
        </p:nvSpPr>
        <p:spPr/>
        <p:txBody>
          <a:bodyPr/>
          <a:lstStyle/>
          <a:p>
            <a:fld id="{683549D1-6A9E-4216-AD44-F449925BF813}" type="slidenum">
              <a:rPr lang="en-US" smtClean="0"/>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Freeform 1"/>
          <p:cNvSpPr/>
          <p:nvPr/>
        </p:nvSpPr>
        <p:spPr>
          <a:xfrm>
            <a:off x="610810" y="0"/>
            <a:ext cx="10972114" cy="6858514"/>
          </a:xfrm>
          <a:custGeom>
            <a:avLst/>
            <a:gdLst/>
            <a:ahLst/>
            <a:cxnLst/>
            <a:rect l="0" t="0" r="r" b="b"/>
            <a:pathLst>
              <a:path w="16001" h="10002">
                <a:moveTo>
                  <a:pt x="0" y="10001"/>
                </a:moveTo>
                <a:lnTo>
                  <a:pt x="16000" y="10001"/>
                </a:lnTo>
                <a:lnTo>
                  <a:pt x="16000" y="0"/>
                </a:lnTo>
                <a:lnTo>
                  <a:pt x="0" y="0"/>
                </a:lnTo>
                <a:lnTo>
                  <a:pt x="0" y="10001"/>
                </a:lnTo>
              </a:path>
            </a:pathLst>
          </a:custGeom>
          <a:solidFill>
            <a:srgbClr val="FAFAFA"/>
          </a:solidFill>
          <a:ln>
            <a:noFill/>
          </a:ln>
        </p:spPr>
      </p:sp>
      <p:sp>
        <p:nvSpPr>
          <p:cNvPr id="191" name="Freeform 2"/>
          <p:cNvSpPr/>
          <p:nvPr/>
        </p:nvSpPr>
        <p:spPr>
          <a:xfrm>
            <a:off x="610810" y="0"/>
            <a:ext cx="10972114" cy="717943"/>
          </a:xfrm>
          <a:custGeom>
            <a:avLst/>
            <a:gdLst/>
            <a:ahLst/>
            <a:cxnLst/>
            <a:rect l="0" t="0" r="r" b="b"/>
            <a:pathLst>
              <a:path w="16001" h="1047">
                <a:moveTo>
                  <a:pt x="0" y="1046"/>
                </a:moveTo>
                <a:lnTo>
                  <a:pt x="16000" y="1046"/>
                </a:lnTo>
                <a:lnTo>
                  <a:pt x="16000" y="0"/>
                </a:lnTo>
                <a:lnTo>
                  <a:pt x="0" y="0"/>
                </a:lnTo>
                <a:lnTo>
                  <a:pt x="0" y="1046"/>
                </a:lnTo>
              </a:path>
            </a:pathLst>
          </a:custGeom>
          <a:solidFill>
            <a:srgbClr val="23373B"/>
          </a:solidFill>
          <a:ln>
            <a:noFill/>
          </a:ln>
        </p:spPr>
      </p:sp>
      <p:sp>
        <p:nvSpPr>
          <p:cNvPr id="192" name="TextShape 3"/>
          <p:cNvSpPr txBox="1"/>
          <p:nvPr/>
        </p:nvSpPr>
        <p:spPr>
          <a:xfrm>
            <a:off x="868638" y="190629"/>
            <a:ext cx="1949486" cy="340800"/>
          </a:xfrm>
          <a:prstGeom prst="rect">
            <a:avLst/>
          </a:prstGeom>
          <a:noFill/>
          <a:ln>
            <a:noFill/>
          </a:ln>
        </p:spPr>
        <p:txBody>
          <a:bodyPr lIns="0" tIns="0" rIns="0" bIns="0"/>
          <a:lstStyle/>
          <a:p>
            <a:r>
              <a:rPr lang="en-US" sz="2286" b="1" spc="-2">
                <a:solidFill>
                  <a:srgbClr val="FAFAFA"/>
                </a:solidFill>
                <a:latin typeface="Computer Modern"/>
              </a:rPr>
              <a:t>Conclusions</a:t>
            </a:r>
            <a:endParaRPr lang="en-US" sz="2286" spc="-2">
              <a:latin typeface="DejaVu Serif"/>
            </a:endParaRPr>
          </a:p>
        </p:txBody>
      </p:sp>
      <p:sp>
        <p:nvSpPr>
          <p:cNvPr id="193" name="TextShape 4"/>
          <p:cNvSpPr txBox="1"/>
          <p:nvPr/>
        </p:nvSpPr>
        <p:spPr>
          <a:xfrm>
            <a:off x="1296524" y="2462400"/>
            <a:ext cx="2108571" cy="305829"/>
          </a:xfrm>
          <a:prstGeom prst="rect">
            <a:avLst/>
          </a:prstGeom>
          <a:noFill/>
          <a:ln>
            <a:noFill/>
          </a:ln>
        </p:spPr>
        <p:txBody>
          <a:bodyPr lIns="0" tIns="0" rIns="0" bIns="0"/>
          <a:lstStyle/>
          <a:p>
            <a:r>
              <a:rPr lang="en-US" sz="2076" spc="-2">
                <a:solidFill>
                  <a:srgbClr val="23373B"/>
                </a:solidFill>
                <a:latin typeface="Computer Modern"/>
              </a:rPr>
              <a:t>A simple optical</a:t>
            </a:r>
            <a:endParaRPr lang="en-US" sz="2076" spc="-2">
              <a:latin typeface="DejaVu Serif"/>
            </a:endParaRPr>
          </a:p>
        </p:txBody>
      </p:sp>
      <p:sp>
        <p:nvSpPr>
          <p:cNvPr id="194" name="TextShape 5"/>
          <p:cNvSpPr txBox="1"/>
          <p:nvPr/>
        </p:nvSpPr>
        <p:spPr>
          <a:xfrm>
            <a:off x="3142467" y="2462400"/>
            <a:ext cx="1040914" cy="305829"/>
          </a:xfrm>
          <a:prstGeom prst="rect">
            <a:avLst/>
          </a:prstGeom>
          <a:noFill/>
          <a:ln>
            <a:noFill/>
          </a:ln>
        </p:spPr>
        <p:txBody>
          <a:bodyPr lIns="0" tIns="0" rIns="0" bIns="0"/>
          <a:lstStyle/>
          <a:p>
            <a:r>
              <a:rPr lang="en-US" sz="2076" spc="-2">
                <a:solidFill>
                  <a:srgbClr val="23373B"/>
                </a:solidFill>
                <a:latin typeface="Computer Modern"/>
              </a:rPr>
              <a:t>system.</a:t>
            </a:r>
            <a:endParaRPr lang="en-US" sz="2076" spc="-2">
              <a:latin typeface="DejaVu Serif"/>
            </a:endParaRPr>
          </a:p>
        </p:txBody>
      </p:sp>
      <p:sp>
        <p:nvSpPr>
          <p:cNvPr id="195" name="TextShape 6"/>
          <p:cNvSpPr txBox="1"/>
          <p:nvPr/>
        </p:nvSpPr>
        <p:spPr>
          <a:xfrm>
            <a:off x="1560524" y="3043886"/>
            <a:ext cx="6745371"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Performance tested in simulations and prototype</a:t>
            </a:r>
            <a:endParaRPr lang="en-US" sz="2076" spc="-2">
              <a:latin typeface="DejaVu Serif"/>
            </a:endParaRPr>
          </a:p>
        </p:txBody>
      </p:sp>
      <p:sp>
        <p:nvSpPr>
          <p:cNvPr id="196" name="TextShape 7"/>
          <p:cNvSpPr txBox="1"/>
          <p:nvPr/>
        </p:nvSpPr>
        <p:spPr>
          <a:xfrm>
            <a:off x="1560524" y="3493028"/>
            <a:ext cx="869486"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Final</a:t>
            </a:r>
            <a:endParaRPr lang="en-US" sz="2076" spc="-2">
              <a:latin typeface="DejaVu Serif"/>
            </a:endParaRPr>
          </a:p>
        </p:txBody>
      </p:sp>
      <p:sp>
        <p:nvSpPr>
          <p:cNvPr id="197" name="TextShape 8"/>
          <p:cNvSpPr txBox="1"/>
          <p:nvPr/>
        </p:nvSpPr>
        <p:spPr>
          <a:xfrm>
            <a:off x="2445095" y="3493028"/>
            <a:ext cx="6680914" cy="305829"/>
          </a:xfrm>
          <a:prstGeom prst="rect">
            <a:avLst/>
          </a:prstGeom>
          <a:noFill/>
          <a:ln>
            <a:noFill/>
          </a:ln>
        </p:spPr>
        <p:txBody>
          <a:bodyPr lIns="0" tIns="0" rIns="0" bIns="0"/>
          <a:lstStyle/>
          <a:p>
            <a:r>
              <a:rPr lang="en-US" sz="2076" spc="-2">
                <a:solidFill>
                  <a:srgbClr val="23373B"/>
                </a:solidFill>
                <a:latin typeface="Computer Modern"/>
              </a:rPr>
              <a:t>mirrors ordered, mirror quality tested in prototype</a:t>
            </a:r>
            <a:endParaRPr lang="en-US" sz="2076" spc="-2">
              <a:latin typeface="DejaVu Serif"/>
            </a:endParaRPr>
          </a:p>
        </p:txBody>
      </p:sp>
      <p:sp>
        <p:nvSpPr>
          <p:cNvPr id="198" name="TextShape 9"/>
          <p:cNvSpPr txBox="1"/>
          <p:nvPr/>
        </p:nvSpPr>
        <p:spPr>
          <a:xfrm>
            <a:off x="1560524" y="3942171"/>
            <a:ext cx="3775543" cy="305829"/>
          </a:xfrm>
          <a:prstGeom prst="rect">
            <a:avLst/>
          </a:prstGeom>
          <a:noFill/>
          <a:ln>
            <a:noFill/>
          </a:ln>
        </p:spPr>
        <p:txBody>
          <a:bodyPr lIns="0" tIns="0" rIns="0" bIns="0"/>
          <a:lstStyle/>
          <a:p>
            <a:r>
              <a:rPr lang="en-US" sz="2076" i="1" spc="-2">
                <a:solidFill>
                  <a:srgbClr val="23373B"/>
                </a:solidFill>
                <a:latin typeface="Computer Modern"/>
              </a:rPr>
              <a:t>•</a:t>
            </a:r>
            <a:r>
              <a:rPr lang="en-US" sz="2076" spc="-2">
                <a:solidFill>
                  <a:srgbClr val="23373B"/>
                </a:solidFill>
                <a:latin typeface="Computer Modern"/>
              </a:rPr>
              <a:t> Work remaining on control</a:t>
            </a:r>
            <a:endParaRPr lang="en-US" sz="2076" spc="-2">
              <a:latin typeface="DejaVu Serif"/>
            </a:endParaRPr>
          </a:p>
        </p:txBody>
      </p:sp>
      <p:sp>
        <p:nvSpPr>
          <p:cNvPr id="199" name="TextShape 10"/>
          <p:cNvSpPr txBox="1"/>
          <p:nvPr/>
        </p:nvSpPr>
        <p:spPr>
          <a:xfrm>
            <a:off x="4842352" y="3942171"/>
            <a:ext cx="3984000" cy="305829"/>
          </a:xfrm>
          <a:prstGeom prst="rect">
            <a:avLst/>
          </a:prstGeom>
          <a:noFill/>
          <a:ln>
            <a:noFill/>
          </a:ln>
        </p:spPr>
        <p:txBody>
          <a:bodyPr lIns="0" tIns="0" rIns="0" bIns="0"/>
          <a:lstStyle/>
          <a:p>
            <a:r>
              <a:rPr lang="en-US" sz="2076" spc="-2">
                <a:solidFill>
                  <a:srgbClr val="23373B"/>
                </a:solidFill>
                <a:latin typeface="Computer Modern"/>
              </a:rPr>
              <a:t>of filters and lens, mechanical</a:t>
            </a:r>
            <a:endParaRPr lang="en-US" sz="2076" spc="-2">
              <a:latin typeface="DejaVu Serif"/>
            </a:endParaRPr>
          </a:p>
        </p:txBody>
      </p:sp>
      <p:sp>
        <p:nvSpPr>
          <p:cNvPr id="200" name="TextShape 11"/>
          <p:cNvSpPr txBox="1"/>
          <p:nvPr/>
        </p:nvSpPr>
        <p:spPr>
          <a:xfrm>
            <a:off x="8176981" y="3942171"/>
            <a:ext cx="2976686" cy="305829"/>
          </a:xfrm>
          <a:prstGeom prst="rect">
            <a:avLst/>
          </a:prstGeom>
          <a:noFill/>
          <a:ln>
            <a:noFill/>
          </a:ln>
        </p:spPr>
        <p:txBody>
          <a:bodyPr lIns="0" tIns="0" rIns="0" bIns="0"/>
          <a:lstStyle/>
          <a:p>
            <a:r>
              <a:rPr lang="en-US" sz="2076" spc="-2">
                <a:solidFill>
                  <a:srgbClr val="23373B"/>
                </a:solidFill>
                <a:latin typeface="Computer Modern"/>
              </a:rPr>
              <a:t>support of mirrors and</a:t>
            </a:r>
            <a:endParaRPr lang="en-US" sz="2076" spc="-2">
              <a:latin typeface="DejaVu Serif"/>
            </a:endParaRPr>
          </a:p>
        </p:txBody>
      </p:sp>
      <p:sp>
        <p:nvSpPr>
          <p:cNvPr id="201" name="TextShape 12"/>
          <p:cNvSpPr txBox="1"/>
          <p:nvPr/>
        </p:nvSpPr>
        <p:spPr>
          <a:xfrm>
            <a:off x="1824524" y="4319314"/>
            <a:ext cx="1084114" cy="305829"/>
          </a:xfrm>
          <a:prstGeom prst="rect">
            <a:avLst/>
          </a:prstGeom>
          <a:noFill/>
          <a:ln>
            <a:noFill/>
          </a:ln>
        </p:spPr>
        <p:txBody>
          <a:bodyPr lIns="0" tIns="0" rIns="0" bIns="0"/>
          <a:lstStyle/>
          <a:p>
            <a:r>
              <a:rPr lang="en-US" sz="2076" spc="-2">
                <a:solidFill>
                  <a:srgbClr val="23373B"/>
                </a:solidFill>
                <a:latin typeface="Computer Modern"/>
              </a:rPr>
              <a:t>camera.</a:t>
            </a:r>
            <a:endParaRPr lang="en-US" sz="2076" spc="-2">
              <a:latin typeface="DejaVu Serif"/>
            </a:endParaRPr>
          </a:p>
        </p:txBody>
      </p:sp>
      <p:sp>
        <p:nvSpPr>
          <p:cNvPr id="202" name="TextShape 13"/>
          <p:cNvSpPr txBox="1"/>
          <p:nvPr/>
        </p:nvSpPr>
        <p:spPr>
          <a:xfrm>
            <a:off x="11184524" y="6421029"/>
            <a:ext cx="250971" cy="226971"/>
          </a:xfrm>
          <a:prstGeom prst="rect">
            <a:avLst/>
          </a:prstGeom>
          <a:noFill/>
          <a:ln>
            <a:noFill/>
          </a:ln>
        </p:spPr>
        <p:txBody>
          <a:bodyPr lIns="0" tIns="0" rIns="0" bIns="0"/>
          <a:lstStyle/>
          <a:p>
            <a:r>
              <a:rPr lang="en-US" sz="1524" spc="-2">
                <a:solidFill>
                  <a:srgbClr val="23373B"/>
                </a:solidFill>
                <a:latin typeface="Computer Modern"/>
              </a:rPr>
              <a:t>13</a:t>
            </a:r>
            <a:endParaRPr lang="en-US" sz="1524" spc="-2">
              <a:latin typeface="DejaVu Serif"/>
            </a:endParaRPr>
          </a:p>
        </p:txBody>
      </p:sp>
      <p:sp>
        <p:nvSpPr>
          <p:cNvPr id="3" name="Slide Number Placeholder 2">
            <a:extLst>
              <a:ext uri="{FF2B5EF4-FFF2-40B4-BE49-F238E27FC236}">
                <a16:creationId xmlns:a16="http://schemas.microsoft.com/office/drawing/2014/main" id="{67B76A4D-245F-482B-BFE0-6F86FC03E733}"/>
              </a:ext>
            </a:extLst>
          </p:cNvPr>
          <p:cNvSpPr>
            <a:spLocks noGrp="1"/>
          </p:cNvSpPr>
          <p:nvPr>
            <p:ph type="sldNum" sz="quarter" idx="12"/>
          </p:nvPr>
        </p:nvSpPr>
        <p:spPr/>
        <p:txBody>
          <a:bodyPr/>
          <a:lstStyle/>
          <a:p>
            <a:fld id="{683549D1-6A9E-4216-AD44-F449925BF813}" type="slidenum">
              <a:rPr lang="en-US" smtClean="0"/>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39" name="TextShape 2"/>
          <p:cNvSpPr txBox="1"/>
          <p:nvPr/>
        </p:nvSpPr>
        <p:spPr>
          <a:xfrm>
            <a:off x="2949600" y="1621440"/>
            <a:ext cx="8186040" cy="532440"/>
          </a:xfrm>
          <a:prstGeom prst="rect">
            <a:avLst/>
          </a:prstGeom>
          <a:noFill/>
          <a:ln>
            <a:noFill/>
          </a:ln>
        </p:spPr>
        <p:txBody>
          <a:bodyPr lIns="0" tIns="0" rIns="0" bIns="0"/>
          <a:lstStyle/>
          <a:p>
            <a:r>
              <a:rPr lang="en-US" sz="3600" spc="-1">
                <a:solidFill>
                  <a:srgbClr val="000000"/>
                </a:solidFill>
                <a:latin typeface="Calibri"/>
              </a:rPr>
              <a:t>ESS Tuning Dump Imaging Systems</a:t>
            </a:r>
            <a:endParaRPr lang="en-US" sz="3600" spc="-1">
              <a:latin typeface="DejaVu Serif"/>
            </a:endParaRPr>
          </a:p>
        </p:txBody>
      </p:sp>
      <p:sp>
        <p:nvSpPr>
          <p:cNvPr id="40" name="TextShape 3"/>
          <p:cNvSpPr txBox="1"/>
          <p:nvPr/>
        </p:nvSpPr>
        <p:spPr>
          <a:xfrm>
            <a:off x="3300240" y="2170080"/>
            <a:ext cx="7195680" cy="532440"/>
          </a:xfrm>
          <a:prstGeom prst="rect">
            <a:avLst/>
          </a:prstGeom>
          <a:noFill/>
          <a:ln>
            <a:noFill/>
          </a:ln>
        </p:spPr>
        <p:txBody>
          <a:bodyPr lIns="0" tIns="0" rIns="0" bIns="0"/>
          <a:lstStyle/>
          <a:p>
            <a:r>
              <a:rPr lang="en-US" sz="3600" spc="-1">
                <a:solidFill>
                  <a:srgbClr val="000000"/>
                </a:solidFill>
                <a:latin typeface="Calibri"/>
              </a:rPr>
              <a:t>CDR Review for Vacuum Vessel</a:t>
            </a:r>
            <a:endParaRPr lang="en-US" sz="3600" spc="-1">
              <a:latin typeface="DejaVu Serif"/>
            </a:endParaRPr>
          </a:p>
        </p:txBody>
      </p:sp>
      <p:sp>
        <p:nvSpPr>
          <p:cNvPr id="41" name="TextShape 4"/>
          <p:cNvSpPr txBox="1"/>
          <p:nvPr/>
        </p:nvSpPr>
        <p:spPr>
          <a:xfrm>
            <a:off x="2774640" y="3375720"/>
            <a:ext cx="8443800" cy="532440"/>
          </a:xfrm>
          <a:prstGeom prst="rect">
            <a:avLst/>
          </a:prstGeom>
          <a:noFill/>
          <a:ln>
            <a:noFill/>
          </a:ln>
        </p:spPr>
        <p:txBody>
          <a:bodyPr lIns="0" tIns="0" rIns="0" bIns="0"/>
          <a:lstStyle/>
          <a:p>
            <a:r>
              <a:rPr lang="en-US" sz="3600" spc="-1">
                <a:solidFill>
                  <a:srgbClr val="FF0000"/>
                </a:solidFill>
                <a:latin typeface="Calibri"/>
              </a:rPr>
              <a:t>Specification: Motion Control System</a:t>
            </a:r>
            <a:endParaRPr lang="en-US" sz="3600" spc="-1">
              <a:latin typeface="DejaVu Serif"/>
            </a:endParaRPr>
          </a:p>
        </p:txBody>
      </p:sp>
      <p:sp>
        <p:nvSpPr>
          <p:cNvPr id="42" name="TextShape 5"/>
          <p:cNvSpPr txBox="1"/>
          <p:nvPr/>
        </p:nvSpPr>
        <p:spPr>
          <a:xfrm>
            <a:off x="5475000" y="5153760"/>
            <a:ext cx="1661760" cy="265680"/>
          </a:xfrm>
          <a:prstGeom prst="rect">
            <a:avLst/>
          </a:prstGeom>
          <a:noFill/>
          <a:ln>
            <a:noFill/>
          </a:ln>
        </p:spPr>
        <p:txBody>
          <a:bodyPr lIns="0" tIns="0" rIns="0" bIns="0"/>
          <a:lstStyle/>
          <a:p>
            <a:r>
              <a:rPr lang="en-US" spc="-1">
                <a:solidFill>
                  <a:srgbClr val="000000"/>
                </a:solidFill>
                <a:latin typeface="Calibri"/>
              </a:rPr>
              <a:t>Dr Mark Ibison</a:t>
            </a:r>
            <a:endParaRPr lang="en-US" spc="-1">
              <a:latin typeface="DejaVu Serif"/>
            </a:endParaRPr>
          </a:p>
        </p:txBody>
      </p:sp>
      <p:sp>
        <p:nvSpPr>
          <p:cNvPr id="43" name="TextShape 6"/>
          <p:cNvSpPr txBox="1"/>
          <p:nvPr/>
        </p:nvSpPr>
        <p:spPr>
          <a:xfrm>
            <a:off x="5119680" y="5427720"/>
            <a:ext cx="2574720" cy="265680"/>
          </a:xfrm>
          <a:prstGeom prst="rect">
            <a:avLst/>
          </a:prstGeom>
          <a:noFill/>
          <a:ln>
            <a:noFill/>
          </a:ln>
        </p:spPr>
        <p:txBody>
          <a:bodyPr lIns="0" tIns="0" rIns="0" bIns="0"/>
          <a:lstStyle/>
          <a:p>
            <a:r>
              <a:rPr lang="en-US" spc="-1">
                <a:solidFill>
                  <a:srgbClr val="000000"/>
                </a:solidFill>
                <a:latin typeface="Calibri"/>
              </a:rPr>
              <a:t>University of Liverpool</a:t>
            </a:r>
            <a:endParaRPr lang="en-US" spc="-1">
              <a:latin typeface="DejaVu Serif"/>
            </a:endParaRPr>
          </a:p>
        </p:txBody>
      </p:sp>
      <p:sp>
        <p:nvSpPr>
          <p:cNvPr id="44" name="TextShape 7"/>
          <p:cNvSpPr txBox="1"/>
          <p:nvPr/>
        </p:nvSpPr>
        <p:spPr>
          <a:xfrm>
            <a:off x="4341000" y="5976360"/>
            <a:ext cx="4548240" cy="265680"/>
          </a:xfrm>
          <a:prstGeom prst="rect">
            <a:avLst/>
          </a:prstGeom>
          <a:noFill/>
          <a:ln>
            <a:noFill/>
          </a:ln>
        </p:spPr>
        <p:txBody>
          <a:bodyPr lIns="0" tIns="0" rIns="0" bIns="0"/>
          <a:lstStyle/>
          <a:p>
            <a:r>
              <a:rPr lang="en-US" i="1" spc="-1">
                <a:solidFill>
                  <a:srgbClr val="000000"/>
                </a:solidFill>
                <a:latin typeface="Calibri"/>
              </a:rPr>
              <a:t>Attached to the University of Oslo team</a:t>
            </a:r>
            <a:endParaRPr lang="en-US" spc="-1">
              <a:latin typeface="DejaVu Serif"/>
            </a:endParaRPr>
          </a:p>
        </p:txBody>
      </p:sp>
      <p:sp>
        <p:nvSpPr>
          <p:cNvPr id="45" name="TextShape 8"/>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46" name="TextShape 9"/>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pic>
        <p:nvPicPr>
          <p:cNvPr id="47" name="Picture 46"/>
          <p:cNvPicPr/>
          <p:nvPr/>
        </p:nvPicPr>
        <p:blipFill>
          <a:blip r:embed="rId2"/>
          <a:stretch/>
        </p:blipFill>
        <p:spPr>
          <a:xfrm>
            <a:off x="1693200" y="106560"/>
            <a:ext cx="1418400" cy="801360"/>
          </a:xfrm>
          <a:prstGeom prst="rect">
            <a:avLst/>
          </a:prstGeom>
          <a:ln>
            <a:noFill/>
          </a:ln>
        </p:spPr>
      </p:pic>
      <p:sp>
        <p:nvSpPr>
          <p:cNvPr id="48" name="Freeform 10"/>
          <p:cNvSpPr/>
          <p:nvPr/>
        </p:nvSpPr>
        <p:spPr>
          <a:xfrm>
            <a:off x="1706880" y="6168960"/>
            <a:ext cx="2307960" cy="581400"/>
          </a:xfrm>
          <a:custGeom>
            <a:avLst/>
            <a:gdLst/>
            <a:ahLst/>
            <a:cxnLst/>
            <a:rect l="0" t="0" r="r" b="b"/>
            <a:pathLst>
              <a:path w="6411" h="1615">
                <a:moveTo>
                  <a:pt x="0" y="1614"/>
                </a:moveTo>
                <a:lnTo>
                  <a:pt x="6410" y="1614"/>
                </a:lnTo>
                <a:lnTo>
                  <a:pt x="6410" y="0"/>
                </a:lnTo>
                <a:lnTo>
                  <a:pt x="0" y="0"/>
                </a:lnTo>
                <a:lnTo>
                  <a:pt x="0" y="1614"/>
                </a:lnTo>
              </a:path>
            </a:pathLst>
          </a:custGeom>
          <a:solidFill>
            <a:srgbClr val="FFFFFF"/>
          </a:solidFill>
          <a:ln>
            <a:noFill/>
          </a:ln>
        </p:spPr>
      </p:sp>
      <p:pic>
        <p:nvPicPr>
          <p:cNvPr id="49" name="Picture 48"/>
          <p:cNvPicPr/>
          <p:nvPr/>
        </p:nvPicPr>
        <p:blipFill>
          <a:blip r:embed="rId3"/>
          <a:stretch/>
        </p:blipFill>
        <p:spPr>
          <a:xfrm>
            <a:off x="1706880" y="6169320"/>
            <a:ext cx="2306880" cy="580320"/>
          </a:xfrm>
          <a:prstGeom prst="rect">
            <a:avLst/>
          </a:prstGeom>
          <a:ln>
            <a:noFill/>
          </a:ln>
        </p:spPr>
      </p:pic>
      <p:pic>
        <p:nvPicPr>
          <p:cNvPr id="50" name="Picture 49"/>
          <p:cNvPicPr/>
          <p:nvPr/>
        </p:nvPicPr>
        <p:blipFill>
          <a:blip r:embed="rId4"/>
          <a:stretch/>
        </p:blipFill>
        <p:spPr>
          <a:xfrm>
            <a:off x="9039000" y="88560"/>
            <a:ext cx="1520640" cy="819720"/>
          </a:xfrm>
          <a:prstGeom prst="rect">
            <a:avLst/>
          </a:prstGeom>
          <a:ln>
            <a:noFill/>
          </a:ln>
        </p:spPr>
      </p:pic>
      <p:pic>
        <p:nvPicPr>
          <p:cNvPr id="51" name="Picture 50"/>
          <p:cNvPicPr/>
          <p:nvPr/>
        </p:nvPicPr>
        <p:blipFill>
          <a:blip r:embed="rId5"/>
          <a:stretch/>
        </p:blipFill>
        <p:spPr>
          <a:xfrm>
            <a:off x="9697080" y="5929920"/>
            <a:ext cx="817920" cy="819720"/>
          </a:xfrm>
          <a:prstGeom prst="rect">
            <a:avLst/>
          </a:prstGeom>
          <a:ln>
            <a:noFill/>
          </a:ln>
        </p:spPr>
      </p:pic>
      <p:sp>
        <p:nvSpPr>
          <p:cNvPr id="52" name="TextShape 11"/>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1</a:t>
            </a:r>
            <a:endParaRPr lang="en-US" sz="1200" spc="-1">
              <a:latin typeface="DejaVu Serif"/>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54" name="TextShape 2"/>
          <p:cNvSpPr txBox="1"/>
          <p:nvPr/>
        </p:nvSpPr>
        <p:spPr>
          <a:xfrm>
            <a:off x="3525960" y="506880"/>
            <a:ext cx="6467040" cy="654120"/>
          </a:xfrm>
          <a:prstGeom prst="rect">
            <a:avLst/>
          </a:prstGeom>
          <a:noFill/>
          <a:ln>
            <a:noFill/>
          </a:ln>
        </p:spPr>
        <p:txBody>
          <a:bodyPr lIns="0" tIns="0" rIns="0" bIns="0"/>
          <a:lstStyle/>
          <a:p>
            <a:r>
              <a:rPr lang="en-US" sz="4410" spc="-1">
                <a:solidFill>
                  <a:srgbClr val="FF0000"/>
                </a:solidFill>
                <a:latin typeface="Calibri"/>
              </a:rPr>
              <a:t>Outline of Presentation</a:t>
            </a:r>
            <a:endParaRPr lang="en-US" sz="4410" spc="-1">
              <a:latin typeface="DejaVu Serif"/>
            </a:endParaRPr>
          </a:p>
        </p:txBody>
      </p:sp>
      <p:sp>
        <p:nvSpPr>
          <p:cNvPr id="55" name="TextShape 3"/>
          <p:cNvSpPr txBox="1"/>
          <p:nvPr/>
        </p:nvSpPr>
        <p:spPr>
          <a:xfrm>
            <a:off x="2682480" y="1526760"/>
            <a:ext cx="38088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56" name="TextShape 4"/>
          <p:cNvSpPr txBox="1"/>
          <p:nvPr/>
        </p:nvSpPr>
        <p:spPr>
          <a:xfrm>
            <a:off x="3139680" y="1450800"/>
            <a:ext cx="6237000" cy="443880"/>
          </a:xfrm>
          <a:prstGeom prst="rect">
            <a:avLst/>
          </a:prstGeom>
          <a:noFill/>
          <a:ln>
            <a:noFill/>
          </a:ln>
        </p:spPr>
        <p:txBody>
          <a:bodyPr lIns="0" tIns="0" rIns="0" bIns="0"/>
          <a:lstStyle/>
          <a:p>
            <a:r>
              <a:rPr lang="en-US" sz="3000" spc="-1">
                <a:solidFill>
                  <a:srgbClr val="000000"/>
                </a:solidFill>
                <a:latin typeface="Calibri"/>
              </a:rPr>
              <a:t>Requirements for Motion Control</a:t>
            </a:r>
            <a:endParaRPr lang="en-US" sz="3000" spc="-1">
              <a:latin typeface="DejaVu Serif"/>
            </a:endParaRPr>
          </a:p>
        </p:txBody>
      </p:sp>
      <p:sp>
        <p:nvSpPr>
          <p:cNvPr id="57" name="TextShape 5"/>
          <p:cNvSpPr txBox="1"/>
          <p:nvPr/>
        </p:nvSpPr>
        <p:spPr>
          <a:xfrm>
            <a:off x="2682480" y="203040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58" name="TextShape 6"/>
          <p:cNvSpPr txBox="1"/>
          <p:nvPr/>
        </p:nvSpPr>
        <p:spPr>
          <a:xfrm>
            <a:off x="3139680" y="1954440"/>
            <a:ext cx="3995280" cy="443880"/>
          </a:xfrm>
          <a:prstGeom prst="rect">
            <a:avLst/>
          </a:prstGeom>
          <a:noFill/>
          <a:ln>
            <a:noFill/>
          </a:ln>
        </p:spPr>
        <p:txBody>
          <a:bodyPr lIns="0" tIns="0" rIns="0" bIns="0"/>
          <a:lstStyle/>
          <a:p>
            <a:r>
              <a:rPr lang="en-US" sz="3000" spc="-1">
                <a:solidFill>
                  <a:srgbClr val="000000"/>
                </a:solidFill>
                <a:latin typeface="Calibri"/>
              </a:rPr>
              <a:t>Selection of Actuator</a:t>
            </a:r>
            <a:endParaRPr lang="en-US" sz="3000" spc="-1">
              <a:latin typeface="DejaVu Serif"/>
            </a:endParaRPr>
          </a:p>
        </p:txBody>
      </p:sp>
      <p:sp>
        <p:nvSpPr>
          <p:cNvPr id="59" name="TextShape 7"/>
          <p:cNvSpPr txBox="1"/>
          <p:nvPr/>
        </p:nvSpPr>
        <p:spPr>
          <a:xfrm>
            <a:off x="2682480" y="253332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60" name="TextShape 8"/>
          <p:cNvSpPr txBox="1"/>
          <p:nvPr/>
        </p:nvSpPr>
        <p:spPr>
          <a:xfrm>
            <a:off x="3139680" y="2457360"/>
            <a:ext cx="3072960" cy="443880"/>
          </a:xfrm>
          <a:prstGeom prst="rect">
            <a:avLst/>
          </a:prstGeom>
          <a:noFill/>
          <a:ln>
            <a:noFill/>
          </a:ln>
        </p:spPr>
        <p:txBody>
          <a:bodyPr lIns="0" tIns="0" rIns="0" bIns="0"/>
          <a:lstStyle/>
          <a:p>
            <a:r>
              <a:rPr lang="en-US" sz="3000" spc="-1">
                <a:solidFill>
                  <a:srgbClr val="000000"/>
                </a:solidFill>
                <a:latin typeface="Calibri"/>
              </a:rPr>
              <a:t>Actuator Details</a:t>
            </a:r>
            <a:endParaRPr lang="en-US" sz="3000" spc="-1">
              <a:latin typeface="DejaVu Serif"/>
            </a:endParaRPr>
          </a:p>
        </p:txBody>
      </p:sp>
      <p:sp>
        <p:nvSpPr>
          <p:cNvPr id="61" name="TextShape 9"/>
          <p:cNvSpPr txBox="1"/>
          <p:nvPr/>
        </p:nvSpPr>
        <p:spPr>
          <a:xfrm>
            <a:off x="2682480" y="3035880"/>
            <a:ext cx="38088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62" name="TextShape 10"/>
          <p:cNvSpPr txBox="1"/>
          <p:nvPr/>
        </p:nvSpPr>
        <p:spPr>
          <a:xfrm>
            <a:off x="3139680" y="2959920"/>
            <a:ext cx="4505760" cy="443880"/>
          </a:xfrm>
          <a:prstGeom prst="rect">
            <a:avLst/>
          </a:prstGeom>
          <a:noFill/>
          <a:ln>
            <a:noFill/>
          </a:ln>
        </p:spPr>
        <p:txBody>
          <a:bodyPr lIns="0" tIns="0" rIns="0" bIns="0"/>
          <a:lstStyle/>
          <a:p>
            <a:r>
              <a:rPr lang="en-US" sz="3000" spc="-1">
                <a:solidFill>
                  <a:srgbClr val="000000"/>
                </a:solidFill>
                <a:latin typeface="Calibri"/>
              </a:rPr>
              <a:t>Motor Selection Criteria</a:t>
            </a:r>
            <a:endParaRPr lang="en-US" sz="3000" spc="-1">
              <a:latin typeface="DejaVu Serif"/>
            </a:endParaRPr>
          </a:p>
        </p:txBody>
      </p:sp>
      <p:sp>
        <p:nvSpPr>
          <p:cNvPr id="63" name="TextShape 11"/>
          <p:cNvSpPr txBox="1"/>
          <p:nvPr/>
        </p:nvSpPr>
        <p:spPr>
          <a:xfrm>
            <a:off x="2682480" y="353916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64" name="TextShape 12"/>
          <p:cNvSpPr txBox="1"/>
          <p:nvPr/>
        </p:nvSpPr>
        <p:spPr>
          <a:xfrm>
            <a:off x="3139680" y="3463560"/>
            <a:ext cx="3679560" cy="443880"/>
          </a:xfrm>
          <a:prstGeom prst="rect">
            <a:avLst/>
          </a:prstGeom>
          <a:noFill/>
          <a:ln>
            <a:noFill/>
          </a:ln>
        </p:spPr>
        <p:txBody>
          <a:bodyPr lIns="0" tIns="0" rIns="0" bIns="0"/>
          <a:lstStyle/>
          <a:p>
            <a:r>
              <a:rPr lang="en-US" sz="3000" spc="-1">
                <a:solidFill>
                  <a:srgbClr val="000000"/>
                </a:solidFill>
                <a:latin typeface="Calibri"/>
              </a:rPr>
              <a:t>Motor Drive Details</a:t>
            </a:r>
            <a:endParaRPr lang="en-US" sz="3000" spc="-1">
              <a:latin typeface="DejaVu Serif"/>
            </a:endParaRPr>
          </a:p>
        </p:txBody>
      </p:sp>
      <p:sp>
        <p:nvSpPr>
          <p:cNvPr id="65" name="TextShape 13"/>
          <p:cNvSpPr txBox="1"/>
          <p:nvPr/>
        </p:nvSpPr>
        <p:spPr>
          <a:xfrm>
            <a:off x="2682480" y="404208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66" name="TextShape 14"/>
          <p:cNvSpPr txBox="1"/>
          <p:nvPr/>
        </p:nvSpPr>
        <p:spPr>
          <a:xfrm>
            <a:off x="3139680" y="3966480"/>
            <a:ext cx="4278600" cy="443880"/>
          </a:xfrm>
          <a:prstGeom prst="rect">
            <a:avLst/>
          </a:prstGeom>
          <a:noFill/>
          <a:ln>
            <a:noFill/>
          </a:ln>
        </p:spPr>
        <p:txBody>
          <a:bodyPr lIns="0" tIns="0" rIns="0" bIns="0"/>
          <a:lstStyle/>
          <a:p>
            <a:r>
              <a:rPr lang="en-US" sz="3000" spc="-1">
                <a:solidFill>
                  <a:srgbClr val="000000"/>
                </a:solidFill>
                <a:latin typeface="Calibri"/>
              </a:rPr>
              <a:t>Limit Switch Functions</a:t>
            </a:r>
            <a:endParaRPr lang="en-US" sz="3000" spc="-1">
              <a:latin typeface="DejaVu Serif"/>
            </a:endParaRPr>
          </a:p>
        </p:txBody>
      </p:sp>
      <p:sp>
        <p:nvSpPr>
          <p:cNvPr id="67" name="TextShape 15"/>
          <p:cNvSpPr txBox="1"/>
          <p:nvPr/>
        </p:nvSpPr>
        <p:spPr>
          <a:xfrm>
            <a:off x="2682480" y="4545000"/>
            <a:ext cx="38088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68" name="TextShape 16"/>
          <p:cNvSpPr txBox="1"/>
          <p:nvPr/>
        </p:nvSpPr>
        <p:spPr>
          <a:xfrm>
            <a:off x="3139680" y="4469040"/>
            <a:ext cx="4316760" cy="443880"/>
          </a:xfrm>
          <a:prstGeom prst="rect">
            <a:avLst/>
          </a:prstGeom>
          <a:noFill/>
          <a:ln>
            <a:noFill/>
          </a:ln>
        </p:spPr>
        <p:txBody>
          <a:bodyPr lIns="0" tIns="0" rIns="0" bIns="0"/>
          <a:lstStyle/>
          <a:p>
            <a:r>
              <a:rPr lang="en-US" sz="3000" spc="-1">
                <a:solidFill>
                  <a:srgbClr val="000000"/>
                </a:solidFill>
                <a:latin typeface="Calibri"/>
              </a:rPr>
              <a:t>Limit Switch  Selection</a:t>
            </a:r>
            <a:endParaRPr lang="en-US" sz="3000" spc="-1">
              <a:latin typeface="DejaVu Serif"/>
            </a:endParaRPr>
          </a:p>
        </p:txBody>
      </p:sp>
      <p:sp>
        <p:nvSpPr>
          <p:cNvPr id="69" name="TextShape 17"/>
          <p:cNvSpPr txBox="1"/>
          <p:nvPr/>
        </p:nvSpPr>
        <p:spPr>
          <a:xfrm>
            <a:off x="2682480" y="504828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70" name="TextShape 18"/>
          <p:cNvSpPr txBox="1"/>
          <p:nvPr/>
        </p:nvSpPr>
        <p:spPr>
          <a:xfrm>
            <a:off x="3139680" y="4972680"/>
            <a:ext cx="2271600" cy="443880"/>
          </a:xfrm>
          <a:prstGeom prst="rect">
            <a:avLst/>
          </a:prstGeom>
          <a:noFill/>
          <a:ln>
            <a:noFill/>
          </a:ln>
        </p:spPr>
        <p:txBody>
          <a:bodyPr lIns="0" tIns="0" rIns="0" bIns="0"/>
          <a:lstStyle/>
          <a:p>
            <a:r>
              <a:rPr lang="en-US" sz="3000" spc="-1">
                <a:solidFill>
                  <a:srgbClr val="000000"/>
                </a:solidFill>
                <a:latin typeface="Calibri"/>
              </a:rPr>
              <a:t>Conclusions</a:t>
            </a:r>
            <a:endParaRPr lang="en-US" sz="3000" spc="-1">
              <a:latin typeface="DejaVu Serif"/>
            </a:endParaRPr>
          </a:p>
        </p:txBody>
      </p:sp>
      <p:sp>
        <p:nvSpPr>
          <p:cNvPr id="71" name="TextShape 19"/>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29/10/2017</a:t>
            </a:r>
            <a:endParaRPr lang="en-US" sz="1200" spc="-1">
              <a:latin typeface="DejaVu Serif"/>
            </a:endParaRPr>
          </a:p>
        </p:txBody>
      </p:sp>
      <p:sp>
        <p:nvSpPr>
          <p:cNvPr id="72" name="TextShape 20"/>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73" name="TextShape 21"/>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2</a:t>
            </a:r>
            <a:endParaRPr lang="en-US" sz="1200" spc="-1">
              <a:latin typeface="DejaVu Serif"/>
            </a:endParaRPr>
          </a:p>
        </p:txBody>
      </p:sp>
      <p:sp>
        <p:nvSpPr>
          <p:cNvPr id="3" name="Slide Number Placeholder 2">
            <a:extLst>
              <a:ext uri="{FF2B5EF4-FFF2-40B4-BE49-F238E27FC236}">
                <a16:creationId xmlns:a16="http://schemas.microsoft.com/office/drawing/2014/main" id="{90EE65DA-2F61-4A67-A749-4C0ECEF4E00B}"/>
              </a:ext>
            </a:extLst>
          </p:cNvPr>
          <p:cNvSpPr>
            <a:spLocks noGrp="1"/>
          </p:cNvSpPr>
          <p:nvPr>
            <p:ph type="sldNum" sz="quarter" idx="12"/>
          </p:nvPr>
        </p:nvSpPr>
        <p:spPr/>
        <p:txBody>
          <a:bodyPr/>
          <a:lstStyle/>
          <a:p>
            <a:fld id="{683549D1-6A9E-4216-AD44-F449925BF813}" type="slidenum">
              <a:rPr lang="en-US" smtClean="0"/>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75" name="TextShape 2"/>
          <p:cNvSpPr txBox="1"/>
          <p:nvPr/>
        </p:nvSpPr>
        <p:spPr>
          <a:xfrm>
            <a:off x="2501760" y="514800"/>
            <a:ext cx="8687520" cy="654120"/>
          </a:xfrm>
          <a:prstGeom prst="rect">
            <a:avLst/>
          </a:prstGeom>
          <a:noFill/>
          <a:ln>
            <a:noFill/>
          </a:ln>
        </p:spPr>
        <p:txBody>
          <a:bodyPr lIns="0" tIns="0" rIns="0" bIns="0"/>
          <a:lstStyle/>
          <a:p>
            <a:r>
              <a:rPr lang="en-US" sz="4410" spc="-1">
                <a:solidFill>
                  <a:srgbClr val="FF0000"/>
                </a:solidFill>
                <a:latin typeface="Calibri"/>
              </a:rPr>
              <a:t>Requirements – Motion Control</a:t>
            </a:r>
            <a:endParaRPr lang="en-US" sz="4410" spc="-1">
              <a:latin typeface="DejaVu Serif"/>
            </a:endParaRPr>
          </a:p>
        </p:txBody>
      </p:sp>
      <p:sp>
        <p:nvSpPr>
          <p:cNvPr id="76" name="TextShape 3"/>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77" name="TextShape 4"/>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78" name="TextShape 5"/>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3</a:t>
            </a:r>
            <a:endParaRPr lang="en-US" sz="1200" spc="-1">
              <a:latin typeface="DejaVu Serif"/>
            </a:endParaRPr>
          </a:p>
        </p:txBody>
      </p:sp>
      <p:sp>
        <p:nvSpPr>
          <p:cNvPr id="79" name="TextShape 6"/>
          <p:cNvSpPr txBox="1"/>
          <p:nvPr/>
        </p:nvSpPr>
        <p:spPr>
          <a:xfrm>
            <a:off x="2453880" y="188316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80" name="TextShape 7"/>
          <p:cNvSpPr txBox="1"/>
          <p:nvPr/>
        </p:nvSpPr>
        <p:spPr>
          <a:xfrm>
            <a:off x="2911080" y="1802520"/>
            <a:ext cx="3341160" cy="474480"/>
          </a:xfrm>
          <a:prstGeom prst="rect">
            <a:avLst/>
          </a:prstGeom>
          <a:noFill/>
          <a:ln>
            <a:noFill/>
          </a:ln>
        </p:spPr>
        <p:txBody>
          <a:bodyPr lIns="0" tIns="0" rIns="0" bIns="0"/>
          <a:lstStyle/>
          <a:p>
            <a:r>
              <a:rPr lang="en-US" sz="3209" spc="-1">
                <a:solidFill>
                  <a:srgbClr val="000000"/>
                </a:solidFill>
                <a:latin typeface="Calibri"/>
              </a:rPr>
              <a:t>UHV Compatible</a:t>
            </a:r>
            <a:endParaRPr lang="en-US" sz="3209" spc="-1">
              <a:latin typeface="DejaVu Serif"/>
            </a:endParaRPr>
          </a:p>
        </p:txBody>
      </p:sp>
      <p:sp>
        <p:nvSpPr>
          <p:cNvPr id="81" name="TextShape 8"/>
          <p:cNvSpPr txBox="1"/>
          <p:nvPr/>
        </p:nvSpPr>
        <p:spPr>
          <a:xfrm>
            <a:off x="2453880" y="237096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82" name="TextShape 9"/>
          <p:cNvSpPr txBox="1"/>
          <p:nvPr/>
        </p:nvSpPr>
        <p:spPr>
          <a:xfrm>
            <a:off x="2911080" y="2289960"/>
            <a:ext cx="7780680" cy="474480"/>
          </a:xfrm>
          <a:prstGeom prst="rect">
            <a:avLst/>
          </a:prstGeom>
          <a:noFill/>
          <a:ln>
            <a:noFill/>
          </a:ln>
        </p:spPr>
        <p:txBody>
          <a:bodyPr lIns="0" tIns="0" rIns="0" bIns="0"/>
          <a:lstStyle/>
          <a:p>
            <a:r>
              <a:rPr lang="en-US" sz="3209" spc="-1">
                <a:solidFill>
                  <a:srgbClr val="000000"/>
                </a:solidFill>
                <a:latin typeface="Calibri"/>
              </a:rPr>
              <a:t>Large Multiple Screens -&gt; Long Travel</a:t>
            </a:r>
            <a:endParaRPr lang="en-US" sz="3209" spc="-1">
              <a:latin typeface="DejaVu Serif"/>
            </a:endParaRPr>
          </a:p>
        </p:txBody>
      </p:sp>
      <p:sp>
        <p:nvSpPr>
          <p:cNvPr id="83" name="TextShape 10"/>
          <p:cNvSpPr txBox="1"/>
          <p:nvPr/>
        </p:nvSpPr>
        <p:spPr>
          <a:xfrm>
            <a:off x="2453880" y="285840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84" name="TextShape 11"/>
          <p:cNvSpPr txBox="1"/>
          <p:nvPr/>
        </p:nvSpPr>
        <p:spPr>
          <a:xfrm>
            <a:off x="2911080" y="2777400"/>
            <a:ext cx="4668840" cy="474480"/>
          </a:xfrm>
          <a:prstGeom prst="rect">
            <a:avLst/>
          </a:prstGeom>
          <a:noFill/>
          <a:ln>
            <a:noFill/>
          </a:ln>
        </p:spPr>
        <p:txBody>
          <a:bodyPr lIns="0" tIns="0" rIns="0" bIns="0"/>
          <a:lstStyle/>
          <a:p>
            <a:r>
              <a:rPr lang="en-US" sz="3209" spc="-1">
                <a:solidFill>
                  <a:srgbClr val="000000"/>
                </a:solidFill>
                <a:latin typeface="Calibri"/>
              </a:rPr>
              <a:t>Radiation Environment</a:t>
            </a:r>
            <a:endParaRPr lang="en-US" sz="3209" spc="-1">
              <a:latin typeface="DejaVu Serif"/>
            </a:endParaRPr>
          </a:p>
        </p:txBody>
      </p:sp>
      <p:sp>
        <p:nvSpPr>
          <p:cNvPr id="85" name="TextShape 12"/>
          <p:cNvSpPr txBox="1"/>
          <p:nvPr/>
        </p:nvSpPr>
        <p:spPr>
          <a:xfrm>
            <a:off x="2453880" y="334656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86" name="TextShape 13"/>
          <p:cNvSpPr txBox="1"/>
          <p:nvPr/>
        </p:nvSpPr>
        <p:spPr>
          <a:xfrm>
            <a:off x="2911080" y="3265560"/>
            <a:ext cx="4975200" cy="474480"/>
          </a:xfrm>
          <a:prstGeom prst="rect">
            <a:avLst/>
          </a:prstGeom>
          <a:noFill/>
          <a:ln>
            <a:noFill/>
          </a:ln>
        </p:spPr>
        <p:txBody>
          <a:bodyPr lIns="0" tIns="0" rIns="0" bIns="0"/>
          <a:lstStyle/>
          <a:p>
            <a:r>
              <a:rPr lang="en-US" sz="3209" spc="-1">
                <a:solidFill>
                  <a:srgbClr val="000000"/>
                </a:solidFill>
                <a:latin typeface="Calibri"/>
              </a:rPr>
              <a:t>Access &amp; Maintainability</a:t>
            </a:r>
            <a:endParaRPr lang="en-US" sz="3209" spc="-1">
              <a:latin typeface="DejaVu Serif"/>
            </a:endParaRPr>
          </a:p>
        </p:txBody>
      </p:sp>
      <p:sp>
        <p:nvSpPr>
          <p:cNvPr id="87" name="TextShape 14"/>
          <p:cNvSpPr txBox="1"/>
          <p:nvPr/>
        </p:nvSpPr>
        <p:spPr>
          <a:xfrm>
            <a:off x="2453880" y="383436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88" name="TextShape 15"/>
          <p:cNvSpPr txBox="1"/>
          <p:nvPr/>
        </p:nvSpPr>
        <p:spPr>
          <a:xfrm>
            <a:off x="2911080" y="3753360"/>
            <a:ext cx="5859000" cy="474480"/>
          </a:xfrm>
          <a:prstGeom prst="rect">
            <a:avLst/>
          </a:prstGeom>
          <a:noFill/>
          <a:ln>
            <a:noFill/>
          </a:ln>
        </p:spPr>
        <p:txBody>
          <a:bodyPr lIns="0" tIns="0" rIns="0" bIns="0"/>
          <a:lstStyle/>
          <a:p>
            <a:r>
              <a:rPr lang="en-US" sz="3209" spc="-1">
                <a:solidFill>
                  <a:srgbClr val="000000"/>
                </a:solidFill>
                <a:latin typeface="Calibri"/>
              </a:rPr>
              <a:t>Machine Protection Interface</a:t>
            </a:r>
            <a:endParaRPr lang="en-US" sz="3209" spc="-1">
              <a:latin typeface="DejaVu Serif"/>
            </a:endParaRPr>
          </a:p>
        </p:txBody>
      </p:sp>
      <p:sp>
        <p:nvSpPr>
          <p:cNvPr id="89" name="TextShape 16"/>
          <p:cNvSpPr txBox="1"/>
          <p:nvPr/>
        </p:nvSpPr>
        <p:spPr>
          <a:xfrm>
            <a:off x="2453880" y="432180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90" name="TextShape 17"/>
          <p:cNvSpPr txBox="1"/>
          <p:nvPr/>
        </p:nvSpPr>
        <p:spPr>
          <a:xfrm>
            <a:off x="2911080" y="4240800"/>
            <a:ext cx="4647240" cy="474480"/>
          </a:xfrm>
          <a:prstGeom prst="rect">
            <a:avLst/>
          </a:prstGeom>
          <a:noFill/>
          <a:ln>
            <a:noFill/>
          </a:ln>
        </p:spPr>
        <p:txBody>
          <a:bodyPr lIns="0" tIns="0" rIns="0" bIns="0"/>
          <a:lstStyle/>
          <a:p>
            <a:r>
              <a:rPr lang="en-US" sz="3209" spc="-1">
                <a:solidFill>
                  <a:srgbClr val="000000"/>
                </a:solidFill>
                <a:latin typeface="Calibri"/>
              </a:rPr>
              <a:t>ESS Standards (MCAG)</a:t>
            </a:r>
            <a:endParaRPr lang="en-US" sz="3209" spc="-1">
              <a:latin typeface="DejaVu Serif"/>
            </a:endParaRPr>
          </a:p>
        </p:txBody>
      </p:sp>
      <p:sp>
        <p:nvSpPr>
          <p:cNvPr id="3" name="Slide Number Placeholder 2">
            <a:extLst>
              <a:ext uri="{FF2B5EF4-FFF2-40B4-BE49-F238E27FC236}">
                <a16:creationId xmlns:a16="http://schemas.microsoft.com/office/drawing/2014/main" id="{5F8BC510-8252-4DE0-85AA-0FAAA7CC2FF9}"/>
              </a:ext>
            </a:extLst>
          </p:cNvPr>
          <p:cNvSpPr>
            <a:spLocks noGrp="1"/>
          </p:cNvSpPr>
          <p:nvPr>
            <p:ph type="sldNum" sz="quarter" idx="12"/>
          </p:nvPr>
        </p:nvSpPr>
        <p:spPr/>
        <p:txBody>
          <a:bodyPr/>
          <a:lstStyle/>
          <a:p>
            <a:fld id="{683549D1-6A9E-4216-AD44-F449925BF813}" type="slidenum">
              <a:rPr lang="en-US" smtClean="0"/>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92" name="TextShape 2"/>
          <p:cNvSpPr txBox="1"/>
          <p:nvPr/>
        </p:nvSpPr>
        <p:spPr>
          <a:xfrm>
            <a:off x="3705600" y="331200"/>
            <a:ext cx="5883480" cy="654120"/>
          </a:xfrm>
          <a:prstGeom prst="rect">
            <a:avLst/>
          </a:prstGeom>
          <a:noFill/>
          <a:ln>
            <a:noFill/>
          </a:ln>
        </p:spPr>
        <p:txBody>
          <a:bodyPr lIns="0" tIns="0" rIns="0" bIns="0"/>
          <a:lstStyle/>
          <a:p>
            <a:r>
              <a:rPr lang="en-US" sz="4410" spc="-1">
                <a:solidFill>
                  <a:srgbClr val="FF0000"/>
                </a:solidFill>
                <a:latin typeface="Calibri"/>
              </a:rPr>
              <a:t>Selection of Actuator</a:t>
            </a:r>
            <a:endParaRPr lang="en-US" sz="4410" spc="-1">
              <a:latin typeface="DejaVu Serif"/>
            </a:endParaRPr>
          </a:p>
        </p:txBody>
      </p:sp>
      <p:sp>
        <p:nvSpPr>
          <p:cNvPr id="93" name="TextShape 3"/>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94" name="TextShape 4"/>
          <p:cNvSpPr txBox="1"/>
          <p:nvPr/>
        </p:nvSpPr>
        <p:spPr>
          <a:xfrm>
            <a:off x="10018200" y="6428160"/>
            <a:ext cx="152280" cy="178920"/>
          </a:xfrm>
          <a:prstGeom prst="rect">
            <a:avLst/>
          </a:prstGeom>
          <a:noFill/>
          <a:ln>
            <a:noFill/>
          </a:ln>
        </p:spPr>
        <p:txBody>
          <a:bodyPr lIns="0" tIns="0" rIns="0" bIns="0"/>
          <a:lstStyle/>
          <a:p>
            <a:r>
              <a:rPr lang="en-US" sz="1200" spc="-1">
                <a:solidFill>
                  <a:srgbClr val="898989"/>
                </a:solidFill>
                <a:latin typeface="Calibri"/>
              </a:rPr>
              <a:t>4</a:t>
            </a:r>
            <a:endParaRPr lang="en-US" sz="1200" spc="-1">
              <a:latin typeface="DejaVu Serif"/>
            </a:endParaRPr>
          </a:p>
        </p:txBody>
      </p:sp>
      <p:sp>
        <p:nvSpPr>
          <p:cNvPr id="95" name="TextShape 5"/>
          <p:cNvSpPr txBox="1"/>
          <p:nvPr/>
        </p:nvSpPr>
        <p:spPr>
          <a:xfrm>
            <a:off x="3817200" y="1415880"/>
            <a:ext cx="228600" cy="265680"/>
          </a:xfrm>
          <a:prstGeom prst="rect">
            <a:avLst/>
          </a:prstGeom>
          <a:noFill/>
          <a:ln>
            <a:noFill/>
          </a:ln>
        </p:spPr>
        <p:txBody>
          <a:bodyPr lIns="0" tIns="0" rIns="0" bIns="0"/>
          <a:lstStyle/>
          <a:p>
            <a:r>
              <a:rPr lang="en-US" b="1" spc="-1">
                <a:solidFill>
                  <a:srgbClr val="FFFFFF"/>
                </a:solidFill>
                <a:latin typeface="Calibri"/>
              </a:rPr>
              <a:t>2</a:t>
            </a:r>
            <a:endParaRPr lang="en-US" spc="-1">
              <a:latin typeface="DejaVu Serif"/>
            </a:endParaRPr>
          </a:p>
        </p:txBody>
      </p:sp>
      <p:sp>
        <p:nvSpPr>
          <p:cNvPr id="96" name="TextShape 6"/>
          <p:cNvSpPr txBox="1"/>
          <p:nvPr/>
        </p:nvSpPr>
        <p:spPr>
          <a:xfrm>
            <a:off x="2382960" y="2744280"/>
            <a:ext cx="228240" cy="265680"/>
          </a:xfrm>
          <a:prstGeom prst="rect">
            <a:avLst/>
          </a:prstGeom>
          <a:noFill/>
          <a:ln>
            <a:noFill/>
          </a:ln>
        </p:spPr>
        <p:txBody>
          <a:bodyPr lIns="0" tIns="0" rIns="0" bIns="0"/>
          <a:lstStyle/>
          <a:p>
            <a:r>
              <a:rPr lang="en-US" b="1" spc="-1">
                <a:solidFill>
                  <a:srgbClr val="FFFFFF"/>
                </a:solidFill>
                <a:latin typeface="Calibri"/>
              </a:rPr>
              <a:t>4</a:t>
            </a:r>
            <a:endParaRPr lang="en-US" spc="-1">
              <a:latin typeface="DejaVu Serif"/>
            </a:endParaRPr>
          </a:p>
        </p:txBody>
      </p:sp>
      <p:sp>
        <p:nvSpPr>
          <p:cNvPr id="97" name="TextShape 7"/>
          <p:cNvSpPr txBox="1"/>
          <p:nvPr/>
        </p:nvSpPr>
        <p:spPr>
          <a:xfrm>
            <a:off x="3664920" y="2744280"/>
            <a:ext cx="228240" cy="265680"/>
          </a:xfrm>
          <a:prstGeom prst="rect">
            <a:avLst/>
          </a:prstGeom>
          <a:noFill/>
          <a:ln>
            <a:noFill/>
          </a:ln>
        </p:spPr>
        <p:txBody>
          <a:bodyPr lIns="0" tIns="0" rIns="0" bIns="0"/>
          <a:lstStyle/>
          <a:p>
            <a:r>
              <a:rPr lang="en-US" b="1" spc="-1">
                <a:solidFill>
                  <a:srgbClr val="FFFFFF"/>
                </a:solidFill>
                <a:latin typeface="Calibri"/>
              </a:rPr>
              <a:t>3</a:t>
            </a:r>
            <a:endParaRPr lang="en-US" spc="-1">
              <a:latin typeface="DejaVu Serif"/>
            </a:endParaRPr>
          </a:p>
        </p:txBody>
      </p:sp>
      <p:pic>
        <p:nvPicPr>
          <p:cNvPr id="98" name="Picture 97"/>
          <p:cNvPicPr/>
          <p:nvPr/>
        </p:nvPicPr>
        <p:blipFill>
          <a:blip r:embed="rId2"/>
          <a:stretch/>
        </p:blipFill>
        <p:spPr>
          <a:xfrm>
            <a:off x="1949160" y="1097280"/>
            <a:ext cx="1954800" cy="2832840"/>
          </a:xfrm>
          <a:prstGeom prst="rect">
            <a:avLst/>
          </a:prstGeom>
          <a:ln>
            <a:noFill/>
          </a:ln>
        </p:spPr>
      </p:pic>
      <p:sp>
        <p:nvSpPr>
          <p:cNvPr id="99" name="Freeform 8"/>
          <p:cNvSpPr/>
          <p:nvPr/>
        </p:nvSpPr>
        <p:spPr>
          <a:xfrm>
            <a:off x="3544680" y="1508760"/>
            <a:ext cx="1981800" cy="844920"/>
          </a:xfrm>
          <a:custGeom>
            <a:avLst/>
            <a:gdLst/>
            <a:ahLst/>
            <a:cxnLst/>
            <a:rect l="0" t="0" r="r" b="b"/>
            <a:pathLst>
              <a:path w="5505" h="2347">
                <a:moveTo>
                  <a:pt x="0" y="2346"/>
                </a:moveTo>
                <a:lnTo>
                  <a:pt x="5504" y="2346"/>
                </a:lnTo>
                <a:lnTo>
                  <a:pt x="5504" y="0"/>
                </a:lnTo>
                <a:lnTo>
                  <a:pt x="0" y="0"/>
                </a:lnTo>
                <a:lnTo>
                  <a:pt x="0" y="2346"/>
                </a:lnTo>
              </a:path>
            </a:pathLst>
          </a:custGeom>
          <a:solidFill>
            <a:srgbClr val="FFFFFF"/>
          </a:solidFill>
          <a:ln>
            <a:noFill/>
          </a:ln>
        </p:spPr>
      </p:sp>
      <p:pic>
        <p:nvPicPr>
          <p:cNvPr id="100" name="Picture 99"/>
          <p:cNvPicPr/>
          <p:nvPr/>
        </p:nvPicPr>
        <p:blipFill>
          <a:blip r:embed="rId3"/>
          <a:stretch/>
        </p:blipFill>
        <p:spPr>
          <a:xfrm>
            <a:off x="4040040" y="1549800"/>
            <a:ext cx="320400" cy="119160"/>
          </a:xfrm>
          <a:prstGeom prst="rect">
            <a:avLst/>
          </a:prstGeom>
          <a:ln>
            <a:noFill/>
          </a:ln>
        </p:spPr>
      </p:pic>
      <p:sp>
        <p:nvSpPr>
          <p:cNvPr id="101" name="Freeform 9"/>
          <p:cNvSpPr/>
          <p:nvPr/>
        </p:nvSpPr>
        <p:spPr>
          <a:xfrm>
            <a:off x="4046160" y="1565640"/>
            <a:ext cx="290880" cy="90720"/>
          </a:xfrm>
          <a:custGeom>
            <a:avLst/>
            <a:gdLst/>
            <a:ahLst/>
            <a:cxnLst/>
            <a:rect l="0" t="0" r="r" b="b"/>
            <a:pathLst>
              <a:path w="808" h="252">
                <a:moveTo>
                  <a:pt x="286" y="98"/>
                </a:moveTo>
                <a:cubicBezTo>
                  <a:pt x="278" y="98"/>
                  <a:pt x="272" y="99"/>
                  <a:pt x="267" y="102"/>
                </a:cubicBezTo>
                <a:cubicBezTo>
                  <a:pt x="262" y="105"/>
                  <a:pt x="257" y="108"/>
                  <a:pt x="254" y="113"/>
                </a:cubicBezTo>
                <a:cubicBezTo>
                  <a:pt x="250" y="118"/>
                  <a:pt x="248" y="124"/>
                  <a:pt x="246" y="131"/>
                </a:cubicBezTo>
                <a:cubicBezTo>
                  <a:pt x="244" y="138"/>
                  <a:pt x="243" y="146"/>
                  <a:pt x="243" y="155"/>
                </a:cubicBezTo>
                <a:cubicBezTo>
                  <a:pt x="243" y="164"/>
                  <a:pt x="244" y="171"/>
                  <a:pt x="246" y="178"/>
                </a:cubicBezTo>
                <a:cubicBezTo>
                  <a:pt x="247" y="185"/>
                  <a:pt x="249" y="192"/>
                  <a:pt x="252" y="197"/>
                </a:cubicBezTo>
                <a:cubicBezTo>
                  <a:pt x="255" y="202"/>
                  <a:pt x="260" y="206"/>
                  <a:pt x="265" y="209"/>
                </a:cubicBezTo>
                <a:cubicBezTo>
                  <a:pt x="270" y="212"/>
                  <a:pt x="277" y="213"/>
                  <a:pt x="285" y="213"/>
                </a:cubicBezTo>
                <a:cubicBezTo>
                  <a:pt x="292" y="213"/>
                  <a:pt x="298" y="212"/>
                  <a:pt x="304" y="209"/>
                </a:cubicBezTo>
                <a:cubicBezTo>
                  <a:pt x="309" y="207"/>
                  <a:pt x="313" y="203"/>
                  <a:pt x="317" y="198"/>
                </a:cubicBezTo>
                <a:cubicBezTo>
                  <a:pt x="320" y="193"/>
                  <a:pt x="323" y="187"/>
                  <a:pt x="325" y="180"/>
                </a:cubicBezTo>
                <a:cubicBezTo>
                  <a:pt x="326" y="173"/>
                  <a:pt x="327" y="165"/>
                  <a:pt x="327" y="156"/>
                </a:cubicBezTo>
                <a:cubicBezTo>
                  <a:pt x="327" y="148"/>
                  <a:pt x="326" y="140"/>
                  <a:pt x="325" y="133"/>
                </a:cubicBezTo>
                <a:cubicBezTo>
                  <a:pt x="324" y="126"/>
                  <a:pt x="321" y="120"/>
                  <a:pt x="318" y="114"/>
                </a:cubicBezTo>
                <a:cubicBezTo>
                  <a:pt x="315" y="109"/>
                  <a:pt x="311" y="105"/>
                  <a:pt x="306" y="102"/>
                </a:cubicBezTo>
                <a:cubicBezTo>
                  <a:pt x="300" y="99"/>
                  <a:pt x="294" y="98"/>
                  <a:pt x="286" y="98"/>
                </a:cubicBezTo>
                <a:moveTo>
                  <a:pt x="748" y="60"/>
                </a:moveTo>
                <a:cubicBezTo>
                  <a:pt x="753" y="60"/>
                  <a:pt x="758" y="61"/>
                  <a:pt x="764" y="61"/>
                </a:cubicBezTo>
                <a:cubicBezTo>
                  <a:pt x="769" y="62"/>
                  <a:pt x="773" y="63"/>
                  <a:pt x="777" y="64"/>
                </a:cubicBezTo>
                <a:cubicBezTo>
                  <a:pt x="781" y="65"/>
                  <a:pt x="785" y="67"/>
                  <a:pt x="787" y="68"/>
                </a:cubicBezTo>
                <a:cubicBezTo>
                  <a:pt x="790" y="69"/>
                  <a:pt x="792" y="70"/>
                  <a:pt x="793" y="71"/>
                </a:cubicBezTo>
                <a:cubicBezTo>
                  <a:pt x="795" y="72"/>
                  <a:pt x="795" y="73"/>
                  <a:pt x="796" y="74"/>
                </a:cubicBezTo>
                <a:cubicBezTo>
                  <a:pt x="797" y="75"/>
                  <a:pt x="797" y="76"/>
                  <a:pt x="797" y="77"/>
                </a:cubicBezTo>
                <a:cubicBezTo>
                  <a:pt x="798" y="79"/>
                  <a:pt x="798" y="81"/>
                  <a:pt x="798" y="82"/>
                </a:cubicBezTo>
                <a:cubicBezTo>
                  <a:pt x="798" y="85"/>
                  <a:pt x="798" y="87"/>
                  <a:pt x="798" y="90"/>
                </a:cubicBezTo>
                <a:cubicBezTo>
                  <a:pt x="798" y="93"/>
                  <a:pt x="798" y="96"/>
                  <a:pt x="798" y="98"/>
                </a:cubicBezTo>
                <a:cubicBezTo>
                  <a:pt x="798" y="100"/>
                  <a:pt x="797" y="102"/>
                  <a:pt x="797" y="103"/>
                </a:cubicBezTo>
                <a:cubicBezTo>
                  <a:pt x="797" y="105"/>
                  <a:pt x="796" y="105"/>
                  <a:pt x="795" y="106"/>
                </a:cubicBezTo>
                <a:cubicBezTo>
                  <a:pt x="794" y="106"/>
                  <a:pt x="793" y="106"/>
                  <a:pt x="792" y="106"/>
                </a:cubicBezTo>
                <a:cubicBezTo>
                  <a:pt x="791" y="106"/>
                  <a:pt x="789" y="106"/>
                  <a:pt x="787" y="105"/>
                </a:cubicBezTo>
                <a:cubicBezTo>
                  <a:pt x="785" y="103"/>
                  <a:pt x="782" y="102"/>
                  <a:pt x="778" y="100"/>
                </a:cubicBezTo>
                <a:cubicBezTo>
                  <a:pt x="774" y="99"/>
                  <a:pt x="770" y="97"/>
                  <a:pt x="765" y="96"/>
                </a:cubicBezTo>
                <a:cubicBezTo>
                  <a:pt x="761" y="95"/>
                  <a:pt x="755" y="94"/>
                  <a:pt x="749" y="94"/>
                </a:cubicBezTo>
                <a:cubicBezTo>
                  <a:pt x="745" y="94"/>
                  <a:pt x="741" y="94"/>
                  <a:pt x="738" y="95"/>
                </a:cubicBezTo>
                <a:cubicBezTo>
                  <a:pt x="735" y="96"/>
                  <a:pt x="732" y="98"/>
                  <a:pt x="730" y="99"/>
                </a:cubicBezTo>
                <a:cubicBezTo>
                  <a:pt x="728" y="101"/>
                  <a:pt x="727" y="102"/>
                  <a:pt x="726" y="105"/>
                </a:cubicBezTo>
                <a:cubicBezTo>
                  <a:pt x="725" y="107"/>
                  <a:pt x="724" y="110"/>
                  <a:pt x="724" y="112"/>
                </a:cubicBezTo>
                <a:cubicBezTo>
                  <a:pt x="724" y="116"/>
                  <a:pt x="725" y="119"/>
                  <a:pt x="728" y="122"/>
                </a:cubicBezTo>
                <a:cubicBezTo>
                  <a:pt x="730" y="125"/>
                  <a:pt x="733" y="127"/>
                  <a:pt x="737" y="129"/>
                </a:cubicBezTo>
                <a:cubicBezTo>
                  <a:pt x="741" y="131"/>
                  <a:pt x="746" y="133"/>
                  <a:pt x="751" y="135"/>
                </a:cubicBezTo>
                <a:cubicBezTo>
                  <a:pt x="756" y="136"/>
                  <a:pt x="761" y="138"/>
                  <a:pt x="766" y="141"/>
                </a:cubicBezTo>
                <a:cubicBezTo>
                  <a:pt x="771" y="143"/>
                  <a:pt x="776" y="145"/>
                  <a:pt x="781" y="148"/>
                </a:cubicBezTo>
                <a:cubicBezTo>
                  <a:pt x="786" y="150"/>
                  <a:pt x="791" y="154"/>
                  <a:pt x="794" y="158"/>
                </a:cubicBezTo>
                <a:cubicBezTo>
                  <a:pt x="798" y="162"/>
                  <a:pt x="801" y="167"/>
                  <a:pt x="804" y="173"/>
                </a:cubicBezTo>
                <a:cubicBezTo>
                  <a:pt x="806" y="178"/>
                  <a:pt x="807" y="185"/>
                  <a:pt x="807" y="193"/>
                </a:cubicBezTo>
                <a:cubicBezTo>
                  <a:pt x="807" y="202"/>
                  <a:pt x="806" y="211"/>
                  <a:pt x="802" y="218"/>
                </a:cubicBezTo>
                <a:cubicBezTo>
                  <a:pt x="799" y="226"/>
                  <a:pt x="793" y="232"/>
                  <a:pt x="787" y="237"/>
                </a:cubicBezTo>
                <a:cubicBezTo>
                  <a:pt x="780" y="241"/>
                  <a:pt x="773" y="245"/>
                  <a:pt x="763" y="248"/>
                </a:cubicBezTo>
                <a:cubicBezTo>
                  <a:pt x="755" y="250"/>
                  <a:pt x="745" y="251"/>
                  <a:pt x="734" y="251"/>
                </a:cubicBezTo>
                <a:cubicBezTo>
                  <a:pt x="728" y="251"/>
                  <a:pt x="722" y="251"/>
                  <a:pt x="716" y="250"/>
                </a:cubicBezTo>
                <a:cubicBezTo>
                  <a:pt x="710" y="249"/>
                  <a:pt x="705" y="248"/>
                  <a:pt x="701" y="246"/>
                </a:cubicBezTo>
                <a:cubicBezTo>
                  <a:pt x="696" y="245"/>
                  <a:pt x="692" y="243"/>
                  <a:pt x="689" y="242"/>
                </a:cubicBezTo>
                <a:cubicBezTo>
                  <a:pt x="686" y="240"/>
                  <a:pt x="684" y="239"/>
                  <a:pt x="683" y="238"/>
                </a:cubicBezTo>
                <a:cubicBezTo>
                  <a:pt x="681" y="236"/>
                  <a:pt x="680" y="234"/>
                  <a:pt x="679" y="231"/>
                </a:cubicBezTo>
                <a:cubicBezTo>
                  <a:pt x="678" y="228"/>
                  <a:pt x="678" y="224"/>
                  <a:pt x="678" y="219"/>
                </a:cubicBezTo>
                <a:cubicBezTo>
                  <a:pt x="678" y="215"/>
                  <a:pt x="678" y="212"/>
                  <a:pt x="678" y="210"/>
                </a:cubicBezTo>
                <a:cubicBezTo>
                  <a:pt x="679" y="208"/>
                  <a:pt x="679" y="206"/>
                  <a:pt x="680" y="204"/>
                </a:cubicBezTo>
                <a:cubicBezTo>
                  <a:pt x="680" y="203"/>
                  <a:pt x="681" y="202"/>
                  <a:pt x="682" y="202"/>
                </a:cubicBezTo>
                <a:cubicBezTo>
                  <a:pt x="682" y="201"/>
                  <a:pt x="683" y="201"/>
                  <a:pt x="684" y="201"/>
                </a:cubicBezTo>
                <a:cubicBezTo>
                  <a:pt x="686" y="201"/>
                  <a:pt x="688" y="202"/>
                  <a:pt x="691" y="204"/>
                </a:cubicBezTo>
                <a:cubicBezTo>
                  <a:pt x="693" y="205"/>
                  <a:pt x="697" y="207"/>
                  <a:pt x="701" y="209"/>
                </a:cubicBezTo>
                <a:cubicBezTo>
                  <a:pt x="705" y="211"/>
                  <a:pt x="709" y="213"/>
                  <a:pt x="715" y="214"/>
                </a:cubicBezTo>
                <a:cubicBezTo>
                  <a:pt x="720" y="216"/>
                  <a:pt x="726" y="216"/>
                  <a:pt x="733" y="216"/>
                </a:cubicBezTo>
                <a:cubicBezTo>
                  <a:pt x="738" y="216"/>
                  <a:pt x="742" y="216"/>
                  <a:pt x="745" y="215"/>
                </a:cubicBezTo>
                <a:cubicBezTo>
                  <a:pt x="748" y="214"/>
                  <a:pt x="751" y="213"/>
                  <a:pt x="753" y="212"/>
                </a:cubicBezTo>
                <a:cubicBezTo>
                  <a:pt x="756" y="210"/>
                  <a:pt x="758" y="208"/>
                  <a:pt x="759" y="205"/>
                </a:cubicBezTo>
                <a:cubicBezTo>
                  <a:pt x="761" y="203"/>
                  <a:pt x="761" y="200"/>
                  <a:pt x="761" y="196"/>
                </a:cubicBezTo>
                <a:cubicBezTo>
                  <a:pt x="761" y="193"/>
                  <a:pt x="760" y="189"/>
                  <a:pt x="757" y="187"/>
                </a:cubicBezTo>
                <a:cubicBezTo>
                  <a:pt x="755" y="184"/>
                  <a:pt x="752" y="182"/>
                  <a:pt x="748" y="179"/>
                </a:cubicBezTo>
                <a:cubicBezTo>
                  <a:pt x="744" y="178"/>
                  <a:pt x="740" y="176"/>
                  <a:pt x="735" y="174"/>
                </a:cubicBezTo>
                <a:cubicBezTo>
                  <a:pt x="730" y="172"/>
                  <a:pt x="725" y="170"/>
                  <a:pt x="720" y="168"/>
                </a:cubicBezTo>
                <a:cubicBezTo>
                  <a:pt x="715" y="166"/>
                  <a:pt x="710" y="163"/>
                  <a:pt x="705" y="160"/>
                </a:cubicBezTo>
                <a:cubicBezTo>
                  <a:pt x="700" y="158"/>
                  <a:pt x="696" y="154"/>
                  <a:pt x="692" y="150"/>
                </a:cubicBezTo>
                <a:cubicBezTo>
                  <a:pt x="688" y="146"/>
                  <a:pt x="685" y="141"/>
                  <a:pt x="683" y="136"/>
                </a:cubicBezTo>
                <a:cubicBezTo>
                  <a:pt x="680" y="130"/>
                  <a:pt x="679" y="123"/>
                  <a:pt x="679" y="115"/>
                </a:cubicBezTo>
                <a:cubicBezTo>
                  <a:pt x="679" y="107"/>
                  <a:pt x="681" y="100"/>
                  <a:pt x="684" y="93"/>
                </a:cubicBezTo>
                <a:cubicBezTo>
                  <a:pt x="687" y="86"/>
                  <a:pt x="691" y="80"/>
                  <a:pt x="697" y="75"/>
                </a:cubicBezTo>
                <a:cubicBezTo>
                  <a:pt x="703" y="70"/>
                  <a:pt x="711" y="67"/>
                  <a:pt x="719" y="64"/>
                </a:cubicBezTo>
                <a:cubicBezTo>
                  <a:pt x="728" y="62"/>
                  <a:pt x="738" y="60"/>
                  <a:pt x="748" y="60"/>
                </a:cubicBezTo>
                <a:moveTo>
                  <a:pt x="498" y="60"/>
                </a:moveTo>
                <a:cubicBezTo>
                  <a:pt x="500" y="60"/>
                  <a:pt x="501" y="60"/>
                  <a:pt x="503" y="61"/>
                </a:cubicBezTo>
                <a:cubicBezTo>
                  <a:pt x="505" y="61"/>
                  <a:pt x="507" y="61"/>
                  <a:pt x="509" y="61"/>
                </a:cubicBezTo>
                <a:cubicBezTo>
                  <a:pt x="511" y="62"/>
                  <a:pt x="513" y="62"/>
                  <a:pt x="514" y="63"/>
                </a:cubicBezTo>
                <a:cubicBezTo>
                  <a:pt x="516" y="63"/>
                  <a:pt x="517" y="64"/>
                  <a:pt x="518" y="65"/>
                </a:cubicBezTo>
                <a:cubicBezTo>
                  <a:pt x="519" y="65"/>
                  <a:pt x="519" y="66"/>
                  <a:pt x="519" y="67"/>
                </a:cubicBezTo>
                <a:cubicBezTo>
                  <a:pt x="520" y="68"/>
                  <a:pt x="520" y="69"/>
                  <a:pt x="520" y="70"/>
                </a:cubicBezTo>
                <a:cubicBezTo>
                  <a:pt x="520" y="71"/>
                  <a:pt x="521" y="73"/>
                  <a:pt x="521" y="76"/>
                </a:cubicBezTo>
                <a:cubicBezTo>
                  <a:pt x="521" y="79"/>
                  <a:pt x="521" y="82"/>
                  <a:pt x="521" y="87"/>
                </a:cubicBezTo>
                <a:cubicBezTo>
                  <a:pt x="521" y="91"/>
                  <a:pt x="521" y="95"/>
                  <a:pt x="521" y="98"/>
                </a:cubicBezTo>
                <a:cubicBezTo>
                  <a:pt x="520" y="101"/>
                  <a:pt x="520" y="103"/>
                  <a:pt x="519" y="105"/>
                </a:cubicBezTo>
                <a:cubicBezTo>
                  <a:pt x="519" y="106"/>
                  <a:pt x="518" y="107"/>
                  <a:pt x="518" y="108"/>
                </a:cubicBezTo>
                <a:cubicBezTo>
                  <a:pt x="516" y="109"/>
                  <a:pt x="516" y="109"/>
                  <a:pt x="514" y="109"/>
                </a:cubicBezTo>
                <a:cubicBezTo>
                  <a:pt x="513" y="109"/>
                  <a:pt x="512" y="109"/>
                  <a:pt x="511" y="108"/>
                </a:cubicBezTo>
                <a:cubicBezTo>
                  <a:pt x="510" y="108"/>
                  <a:pt x="508" y="107"/>
                  <a:pt x="507" y="107"/>
                </a:cubicBezTo>
                <a:cubicBezTo>
                  <a:pt x="505" y="107"/>
                  <a:pt x="503" y="106"/>
                  <a:pt x="501" y="106"/>
                </a:cubicBezTo>
                <a:cubicBezTo>
                  <a:pt x="500" y="105"/>
                  <a:pt x="497" y="105"/>
                  <a:pt x="495" y="105"/>
                </a:cubicBezTo>
                <a:cubicBezTo>
                  <a:pt x="492" y="105"/>
                  <a:pt x="490" y="106"/>
                  <a:pt x="487" y="107"/>
                </a:cubicBezTo>
                <a:cubicBezTo>
                  <a:pt x="484" y="108"/>
                  <a:pt x="482" y="109"/>
                  <a:pt x="479" y="112"/>
                </a:cubicBezTo>
                <a:cubicBezTo>
                  <a:pt x="476" y="114"/>
                  <a:pt x="473" y="117"/>
                  <a:pt x="470" y="121"/>
                </a:cubicBezTo>
                <a:cubicBezTo>
                  <a:pt x="467" y="125"/>
                  <a:pt x="464" y="129"/>
                  <a:pt x="460" y="135"/>
                </a:cubicBezTo>
                <a:lnTo>
                  <a:pt x="460" y="240"/>
                </a:lnTo>
                <a:cubicBezTo>
                  <a:pt x="460" y="242"/>
                  <a:pt x="460" y="243"/>
                  <a:pt x="459" y="244"/>
                </a:cubicBezTo>
                <a:cubicBezTo>
                  <a:pt x="458" y="245"/>
                  <a:pt x="457" y="246"/>
                  <a:pt x="455" y="246"/>
                </a:cubicBezTo>
                <a:cubicBezTo>
                  <a:pt x="453" y="247"/>
                  <a:pt x="451" y="247"/>
                  <a:pt x="448" y="248"/>
                </a:cubicBezTo>
                <a:cubicBezTo>
                  <a:pt x="445" y="248"/>
                  <a:pt x="441" y="248"/>
                  <a:pt x="436" y="248"/>
                </a:cubicBezTo>
                <a:cubicBezTo>
                  <a:pt x="431" y="248"/>
                  <a:pt x="428" y="248"/>
                  <a:pt x="424" y="248"/>
                </a:cubicBezTo>
                <a:cubicBezTo>
                  <a:pt x="421" y="247"/>
                  <a:pt x="419" y="247"/>
                  <a:pt x="417" y="246"/>
                </a:cubicBezTo>
                <a:cubicBezTo>
                  <a:pt x="415" y="246"/>
                  <a:pt x="414" y="245"/>
                  <a:pt x="413" y="244"/>
                </a:cubicBezTo>
                <a:cubicBezTo>
                  <a:pt x="412" y="243"/>
                  <a:pt x="412" y="242"/>
                  <a:pt x="412" y="240"/>
                </a:cubicBezTo>
                <a:lnTo>
                  <a:pt x="412" y="71"/>
                </a:lnTo>
                <a:cubicBezTo>
                  <a:pt x="412" y="70"/>
                  <a:pt x="412" y="69"/>
                  <a:pt x="413" y="68"/>
                </a:cubicBezTo>
                <a:cubicBezTo>
                  <a:pt x="413" y="67"/>
                  <a:pt x="415" y="66"/>
                  <a:pt x="416" y="65"/>
                </a:cubicBezTo>
                <a:cubicBezTo>
                  <a:pt x="418" y="65"/>
                  <a:pt x="420" y="64"/>
                  <a:pt x="423" y="64"/>
                </a:cubicBezTo>
                <a:cubicBezTo>
                  <a:pt x="425" y="63"/>
                  <a:pt x="429" y="63"/>
                  <a:pt x="433" y="63"/>
                </a:cubicBezTo>
                <a:cubicBezTo>
                  <a:pt x="437" y="63"/>
                  <a:pt x="440" y="63"/>
                  <a:pt x="443" y="64"/>
                </a:cubicBezTo>
                <a:cubicBezTo>
                  <a:pt x="445" y="64"/>
                  <a:pt x="447" y="65"/>
                  <a:pt x="449" y="65"/>
                </a:cubicBezTo>
                <a:cubicBezTo>
                  <a:pt x="450" y="66"/>
                  <a:pt x="451" y="67"/>
                  <a:pt x="452" y="68"/>
                </a:cubicBezTo>
                <a:cubicBezTo>
                  <a:pt x="453" y="69"/>
                  <a:pt x="453" y="70"/>
                  <a:pt x="453" y="71"/>
                </a:cubicBezTo>
                <a:lnTo>
                  <a:pt x="453" y="92"/>
                </a:lnTo>
                <a:cubicBezTo>
                  <a:pt x="457" y="86"/>
                  <a:pt x="461" y="81"/>
                  <a:pt x="465" y="76"/>
                </a:cubicBezTo>
                <a:cubicBezTo>
                  <a:pt x="470" y="72"/>
                  <a:pt x="473" y="69"/>
                  <a:pt x="477" y="67"/>
                </a:cubicBezTo>
                <a:cubicBezTo>
                  <a:pt x="480" y="64"/>
                  <a:pt x="484" y="63"/>
                  <a:pt x="487" y="62"/>
                </a:cubicBezTo>
                <a:cubicBezTo>
                  <a:pt x="491" y="61"/>
                  <a:pt x="494" y="60"/>
                  <a:pt x="498" y="60"/>
                </a:cubicBezTo>
                <a:moveTo>
                  <a:pt x="287" y="60"/>
                </a:moveTo>
                <a:cubicBezTo>
                  <a:pt x="303" y="60"/>
                  <a:pt x="316" y="62"/>
                  <a:pt x="327" y="66"/>
                </a:cubicBezTo>
                <a:cubicBezTo>
                  <a:pt x="338" y="70"/>
                  <a:pt x="347" y="76"/>
                  <a:pt x="355" y="85"/>
                </a:cubicBezTo>
                <a:cubicBezTo>
                  <a:pt x="362" y="92"/>
                  <a:pt x="367" y="102"/>
                  <a:pt x="371" y="114"/>
                </a:cubicBezTo>
                <a:cubicBezTo>
                  <a:pt x="374" y="125"/>
                  <a:pt x="376" y="139"/>
                  <a:pt x="376" y="154"/>
                </a:cubicBezTo>
                <a:cubicBezTo>
                  <a:pt x="376" y="168"/>
                  <a:pt x="374" y="182"/>
                  <a:pt x="370" y="194"/>
                </a:cubicBezTo>
                <a:cubicBezTo>
                  <a:pt x="367" y="206"/>
                  <a:pt x="361" y="216"/>
                  <a:pt x="353" y="225"/>
                </a:cubicBezTo>
                <a:cubicBezTo>
                  <a:pt x="345" y="233"/>
                  <a:pt x="336" y="240"/>
                  <a:pt x="324" y="244"/>
                </a:cubicBezTo>
                <a:cubicBezTo>
                  <a:pt x="312" y="249"/>
                  <a:pt x="299" y="251"/>
                  <a:pt x="283" y="251"/>
                </a:cubicBezTo>
                <a:cubicBezTo>
                  <a:pt x="268" y="251"/>
                  <a:pt x="255" y="249"/>
                  <a:pt x="244" y="245"/>
                </a:cubicBezTo>
                <a:cubicBezTo>
                  <a:pt x="233" y="241"/>
                  <a:pt x="223" y="235"/>
                  <a:pt x="216" y="227"/>
                </a:cubicBezTo>
                <a:cubicBezTo>
                  <a:pt x="209" y="219"/>
                  <a:pt x="203" y="209"/>
                  <a:pt x="200" y="197"/>
                </a:cubicBezTo>
                <a:cubicBezTo>
                  <a:pt x="196" y="186"/>
                  <a:pt x="194" y="172"/>
                  <a:pt x="194" y="158"/>
                </a:cubicBezTo>
                <a:cubicBezTo>
                  <a:pt x="194" y="143"/>
                  <a:pt x="196" y="130"/>
                  <a:pt x="200" y="118"/>
                </a:cubicBezTo>
                <a:cubicBezTo>
                  <a:pt x="204" y="106"/>
                  <a:pt x="210" y="95"/>
                  <a:pt x="218" y="87"/>
                </a:cubicBezTo>
                <a:cubicBezTo>
                  <a:pt x="225" y="79"/>
                  <a:pt x="235" y="72"/>
                  <a:pt x="247" y="67"/>
                </a:cubicBezTo>
                <a:cubicBezTo>
                  <a:pt x="258" y="62"/>
                  <a:pt x="272" y="60"/>
                  <a:pt x="287" y="60"/>
                </a:cubicBezTo>
                <a:moveTo>
                  <a:pt x="50" y="40"/>
                </a:moveTo>
                <a:lnTo>
                  <a:pt x="50" y="123"/>
                </a:lnTo>
                <a:lnTo>
                  <a:pt x="72" y="123"/>
                </a:lnTo>
                <a:cubicBezTo>
                  <a:pt x="80" y="123"/>
                  <a:pt x="87" y="122"/>
                  <a:pt x="92" y="120"/>
                </a:cubicBezTo>
                <a:cubicBezTo>
                  <a:pt x="98" y="118"/>
                  <a:pt x="102" y="114"/>
                  <a:pt x="106" y="111"/>
                </a:cubicBezTo>
                <a:cubicBezTo>
                  <a:pt x="109" y="107"/>
                  <a:pt x="112" y="102"/>
                  <a:pt x="114" y="97"/>
                </a:cubicBezTo>
                <a:cubicBezTo>
                  <a:pt x="115" y="92"/>
                  <a:pt x="116" y="86"/>
                  <a:pt x="116" y="79"/>
                </a:cubicBezTo>
                <a:cubicBezTo>
                  <a:pt x="116" y="71"/>
                  <a:pt x="115" y="64"/>
                  <a:pt x="111" y="58"/>
                </a:cubicBezTo>
                <a:cubicBezTo>
                  <a:pt x="109" y="52"/>
                  <a:pt x="105" y="48"/>
                  <a:pt x="101" y="46"/>
                </a:cubicBezTo>
                <a:cubicBezTo>
                  <a:pt x="96" y="43"/>
                  <a:pt x="91" y="41"/>
                  <a:pt x="86" y="41"/>
                </a:cubicBezTo>
                <a:cubicBezTo>
                  <a:pt x="82" y="40"/>
                  <a:pt x="77" y="40"/>
                  <a:pt x="71" y="40"/>
                </a:cubicBezTo>
                <a:lnTo>
                  <a:pt x="50" y="40"/>
                </a:lnTo>
                <a:moveTo>
                  <a:pt x="584" y="18"/>
                </a:moveTo>
                <a:cubicBezTo>
                  <a:pt x="588" y="18"/>
                  <a:pt x="592" y="18"/>
                  <a:pt x="596" y="18"/>
                </a:cubicBezTo>
                <a:cubicBezTo>
                  <a:pt x="598" y="19"/>
                  <a:pt x="601" y="19"/>
                  <a:pt x="603" y="20"/>
                </a:cubicBezTo>
                <a:cubicBezTo>
                  <a:pt x="604" y="20"/>
                  <a:pt x="606" y="21"/>
                  <a:pt x="606" y="22"/>
                </a:cubicBezTo>
                <a:cubicBezTo>
                  <a:pt x="607" y="23"/>
                  <a:pt x="608" y="24"/>
                  <a:pt x="608" y="27"/>
                </a:cubicBezTo>
                <a:lnTo>
                  <a:pt x="608" y="64"/>
                </a:lnTo>
                <a:lnTo>
                  <a:pt x="645" y="64"/>
                </a:lnTo>
                <a:cubicBezTo>
                  <a:pt x="646" y="64"/>
                  <a:pt x="647" y="65"/>
                  <a:pt x="648" y="65"/>
                </a:cubicBezTo>
                <a:cubicBezTo>
                  <a:pt x="649" y="66"/>
                  <a:pt x="649" y="67"/>
                  <a:pt x="650" y="69"/>
                </a:cubicBezTo>
                <a:cubicBezTo>
                  <a:pt x="652" y="70"/>
                  <a:pt x="652" y="72"/>
                  <a:pt x="653" y="75"/>
                </a:cubicBezTo>
                <a:cubicBezTo>
                  <a:pt x="653" y="77"/>
                  <a:pt x="653" y="80"/>
                  <a:pt x="653" y="84"/>
                </a:cubicBezTo>
                <a:cubicBezTo>
                  <a:pt x="653" y="91"/>
                  <a:pt x="653" y="96"/>
                  <a:pt x="650" y="99"/>
                </a:cubicBezTo>
                <a:cubicBezTo>
                  <a:pt x="649" y="102"/>
                  <a:pt x="647" y="103"/>
                  <a:pt x="645" y="103"/>
                </a:cubicBezTo>
                <a:lnTo>
                  <a:pt x="608" y="103"/>
                </a:lnTo>
                <a:lnTo>
                  <a:pt x="608" y="183"/>
                </a:lnTo>
                <a:cubicBezTo>
                  <a:pt x="608" y="192"/>
                  <a:pt x="609" y="199"/>
                  <a:pt x="612" y="204"/>
                </a:cubicBezTo>
                <a:cubicBezTo>
                  <a:pt x="615" y="208"/>
                  <a:pt x="620" y="211"/>
                  <a:pt x="628" y="211"/>
                </a:cubicBezTo>
                <a:cubicBezTo>
                  <a:pt x="630" y="211"/>
                  <a:pt x="633" y="210"/>
                  <a:pt x="634" y="210"/>
                </a:cubicBezTo>
                <a:cubicBezTo>
                  <a:pt x="636" y="210"/>
                  <a:pt x="638" y="209"/>
                  <a:pt x="640" y="209"/>
                </a:cubicBezTo>
                <a:cubicBezTo>
                  <a:pt x="641" y="208"/>
                  <a:pt x="643" y="208"/>
                  <a:pt x="644" y="207"/>
                </a:cubicBezTo>
                <a:cubicBezTo>
                  <a:pt x="645" y="207"/>
                  <a:pt x="646" y="206"/>
                  <a:pt x="647" y="206"/>
                </a:cubicBezTo>
                <a:cubicBezTo>
                  <a:pt x="648" y="206"/>
                  <a:pt x="648" y="207"/>
                  <a:pt x="649" y="207"/>
                </a:cubicBezTo>
                <a:cubicBezTo>
                  <a:pt x="650" y="208"/>
                  <a:pt x="650" y="208"/>
                  <a:pt x="652" y="210"/>
                </a:cubicBezTo>
                <a:cubicBezTo>
                  <a:pt x="652" y="211"/>
                  <a:pt x="652" y="213"/>
                  <a:pt x="653" y="215"/>
                </a:cubicBezTo>
                <a:cubicBezTo>
                  <a:pt x="653" y="218"/>
                  <a:pt x="653" y="220"/>
                  <a:pt x="653" y="224"/>
                </a:cubicBezTo>
                <a:cubicBezTo>
                  <a:pt x="653" y="229"/>
                  <a:pt x="653" y="234"/>
                  <a:pt x="652" y="237"/>
                </a:cubicBezTo>
                <a:cubicBezTo>
                  <a:pt x="652" y="240"/>
                  <a:pt x="649" y="242"/>
                  <a:pt x="648" y="243"/>
                </a:cubicBezTo>
                <a:cubicBezTo>
                  <a:pt x="647" y="244"/>
                  <a:pt x="646" y="245"/>
                  <a:pt x="643" y="246"/>
                </a:cubicBezTo>
                <a:cubicBezTo>
                  <a:pt x="641" y="247"/>
                  <a:pt x="639" y="248"/>
                  <a:pt x="635" y="249"/>
                </a:cubicBezTo>
                <a:cubicBezTo>
                  <a:pt x="633" y="249"/>
                  <a:pt x="629" y="250"/>
                  <a:pt x="626" y="250"/>
                </a:cubicBezTo>
                <a:cubicBezTo>
                  <a:pt x="622" y="251"/>
                  <a:pt x="619" y="251"/>
                  <a:pt x="615" y="251"/>
                </a:cubicBezTo>
                <a:cubicBezTo>
                  <a:pt x="606" y="251"/>
                  <a:pt x="598" y="250"/>
                  <a:pt x="591" y="247"/>
                </a:cubicBezTo>
                <a:cubicBezTo>
                  <a:pt x="584" y="245"/>
                  <a:pt x="578" y="241"/>
                  <a:pt x="573" y="236"/>
                </a:cubicBezTo>
                <a:cubicBezTo>
                  <a:pt x="569" y="231"/>
                  <a:pt x="565" y="225"/>
                  <a:pt x="563" y="217"/>
                </a:cubicBezTo>
                <a:cubicBezTo>
                  <a:pt x="561" y="210"/>
                  <a:pt x="560" y="201"/>
                  <a:pt x="560" y="190"/>
                </a:cubicBezTo>
                <a:lnTo>
                  <a:pt x="560" y="103"/>
                </a:lnTo>
                <a:lnTo>
                  <a:pt x="539" y="103"/>
                </a:lnTo>
                <a:cubicBezTo>
                  <a:pt x="537" y="103"/>
                  <a:pt x="535" y="102"/>
                  <a:pt x="534" y="99"/>
                </a:cubicBezTo>
                <a:cubicBezTo>
                  <a:pt x="533" y="96"/>
                  <a:pt x="532" y="91"/>
                  <a:pt x="532" y="84"/>
                </a:cubicBezTo>
                <a:cubicBezTo>
                  <a:pt x="532" y="80"/>
                  <a:pt x="532" y="77"/>
                  <a:pt x="533" y="75"/>
                </a:cubicBezTo>
                <a:cubicBezTo>
                  <a:pt x="533" y="72"/>
                  <a:pt x="533" y="70"/>
                  <a:pt x="534" y="69"/>
                </a:cubicBezTo>
                <a:cubicBezTo>
                  <a:pt x="535" y="67"/>
                  <a:pt x="536" y="66"/>
                  <a:pt x="537" y="65"/>
                </a:cubicBezTo>
                <a:cubicBezTo>
                  <a:pt x="537" y="65"/>
                  <a:pt x="538" y="64"/>
                  <a:pt x="540" y="64"/>
                </a:cubicBezTo>
                <a:lnTo>
                  <a:pt x="560" y="64"/>
                </a:lnTo>
                <a:lnTo>
                  <a:pt x="560" y="27"/>
                </a:lnTo>
                <a:cubicBezTo>
                  <a:pt x="560" y="24"/>
                  <a:pt x="560" y="23"/>
                  <a:pt x="561" y="22"/>
                </a:cubicBezTo>
                <a:cubicBezTo>
                  <a:pt x="562" y="21"/>
                  <a:pt x="563" y="20"/>
                  <a:pt x="565" y="20"/>
                </a:cubicBezTo>
                <a:cubicBezTo>
                  <a:pt x="567" y="19"/>
                  <a:pt x="569" y="19"/>
                  <a:pt x="572" y="18"/>
                </a:cubicBezTo>
                <a:cubicBezTo>
                  <a:pt x="575" y="18"/>
                  <a:pt x="579" y="18"/>
                  <a:pt x="584" y="18"/>
                </a:cubicBezTo>
                <a:moveTo>
                  <a:pt x="17" y="0"/>
                </a:moveTo>
                <a:lnTo>
                  <a:pt x="75" y="0"/>
                </a:lnTo>
                <a:cubicBezTo>
                  <a:pt x="81" y="0"/>
                  <a:pt x="86" y="0"/>
                  <a:pt x="92" y="1"/>
                </a:cubicBezTo>
                <a:cubicBezTo>
                  <a:pt x="97" y="1"/>
                  <a:pt x="103" y="2"/>
                  <a:pt x="110" y="3"/>
                </a:cubicBezTo>
                <a:cubicBezTo>
                  <a:pt x="118" y="5"/>
                  <a:pt x="125" y="8"/>
                  <a:pt x="133" y="12"/>
                </a:cubicBezTo>
                <a:cubicBezTo>
                  <a:pt x="140" y="15"/>
                  <a:pt x="147" y="20"/>
                  <a:pt x="152" y="27"/>
                </a:cubicBezTo>
                <a:cubicBezTo>
                  <a:pt x="157" y="33"/>
                  <a:pt x="162" y="40"/>
                  <a:pt x="164" y="49"/>
                </a:cubicBezTo>
                <a:cubicBezTo>
                  <a:pt x="167" y="57"/>
                  <a:pt x="169" y="66"/>
                  <a:pt x="169" y="76"/>
                </a:cubicBezTo>
                <a:cubicBezTo>
                  <a:pt x="169" y="89"/>
                  <a:pt x="166" y="102"/>
                  <a:pt x="162" y="112"/>
                </a:cubicBezTo>
                <a:cubicBezTo>
                  <a:pt x="158" y="123"/>
                  <a:pt x="151" y="132"/>
                  <a:pt x="143" y="139"/>
                </a:cubicBezTo>
                <a:cubicBezTo>
                  <a:pt x="135" y="147"/>
                  <a:pt x="125" y="152"/>
                  <a:pt x="113" y="156"/>
                </a:cubicBezTo>
                <a:cubicBezTo>
                  <a:pt x="101" y="160"/>
                  <a:pt x="87" y="162"/>
                  <a:pt x="71" y="162"/>
                </a:cubicBezTo>
                <a:lnTo>
                  <a:pt x="50" y="162"/>
                </a:lnTo>
                <a:lnTo>
                  <a:pt x="50" y="240"/>
                </a:lnTo>
                <a:cubicBezTo>
                  <a:pt x="50" y="241"/>
                  <a:pt x="50" y="243"/>
                  <a:pt x="49" y="244"/>
                </a:cubicBezTo>
                <a:cubicBezTo>
                  <a:pt x="48" y="245"/>
                  <a:pt x="47" y="245"/>
                  <a:pt x="45" y="246"/>
                </a:cubicBezTo>
                <a:cubicBezTo>
                  <a:pt x="43" y="247"/>
                  <a:pt x="40" y="247"/>
                  <a:pt x="37" y="247"/>
                </a:cubicBezTo>
                <a:cubicBezTo>
                  <a:pt x="34" y="248"/>
                  <a:pt x="30" y="248"/>
                  <a:pt x="25" y="248"/>
                </a:cubicBezTo>
                <a:cubicBezTo>
                  <a:pt x="20" y="248"/>
                  <a:pt x="16" y="248"/>
                  <a:pt x="13" y="247"/>
                </a:cubicBezTo>
                <a:cubicBezTo>
                  <a:pt x="10" y="247"/>
                  <a:pt x="7" y="247"/>
                  <a:pt x="5" y="246"/>
                </a:cubicBezTo>
                <a:cubicBezTo>
                  <a:pt x="3" y="245"/>
                  <a:pt x="2" y="245"/>
                  <a:pt x="1" y="244"/>
                </a:cubicBezTo>
                <a:cubicBezTo>
                  <a:pt x="0" y="243"/>
                  <a:pt x="0" y="241"/>
                  <a:pt x="0" y="240"/>
                </a:cubicBezTo>
                <a:lnTo>
                  <a:pt x="0" y="18"/>
                </a:lnTo>
                <a:cubicBezTo>
                  <a:pt x="0" y="12"/>
                  <a:pt x="1" y="7"/>
                  <a:pt x="5" y="4"/>
                </a:cubicBezTo>
                <a:cubicBezTo>
                  <a:pt x="8" y="1"/>
                  <a:pt x="12" y="0"/>
                  <a:pt x="17" y="0"/>
                </a:cubicBezTo>
              </a:path>
            </a:pathLst>
          </a:custGeom>
          <a:solidFill>
            <a:srgbClr val="FFFF00"/>
          </a:solidFill>
          <a:ln w="1440">
            <a:solidFill>
              <a:srgbClr val="7F7F7F"/>
            </a:solidFill>
            <a:round/>
          </a:ln>
        </p:spPr>
      </p:sp>
      <p:sp>
        <p:nvSpPr>
          <p:cNvPr id="102" name="TextShape 10"/>
          <p:cNvSpPr txBox="1"/>
          <p:nvPr/>
        </p:nvSpPr>
        <p:spPr>
          <a:xfrm>
            <a:off x="2696880" y="1296000"/>
            <a:ext cx="228240" cy="265680"/>
          </a:xfrm>
          <a:prstGeom prst="rect">
            <a:avLst/>
          </a:prstGeom>
          <a:noFill/>
          <a:ln>
            <a:noFill/>
          </a:ln>
        </p:spPr>
        <p:txBody>
          <a:bodyPr lIns="0" tIns="0" rIns="0" bIns="0"/>
          <a:lstStyle/>
          <a:p>
            <a:r>
              <a:rPr lang="en-US" b="1" spc="-1">
                <a:solidFill>
                  <a:srgbClr val="FFFFFF"/>
                </a:solidFill>
                <a:latin typeface="Calibri"/>
              </a:rPr>
              <a:t>1</a:t>
            </a:r>
            <a:endParaRPr lang="en-US" spc="-1">
              <a:latin typeface="DejaVu Serif"/>
            </a:endParaRPr>
          </a:p>
        </p:txBody>
      </p:sp>
      <p:sp>
        <p:nvSpPr>
          <p:cNvPr id="103" name="TextShape 11"/>
          <p:cNvSpPr txBox="1"/>
          <p:nvPr/>
        </p:nvSpPr>
        <p:spPr>
          <a:xfrm>
            <a:off x="4037160" y="1693440"/>
            <a:ext cx="1419480" cy="209160"/>
          </a:xfrm>
          <a:prstGeom prst="rect">
            <a:avLst/>
          </a:prstGeom>
          <a:noFill/>
          <a:ln>
            <a:noFill/>
          </a:ln>
        </p:spPr>
        <p:txBody>
          <a:bodyPr lIns="0" tIns="0" rIns="0" bIns="0"/>
          <a:lstStyle/>
          <a:p>
            <a:r>
              <a:rPr lang="en-US" sz="1410" spc="-1">
                <a:solidFill>
                  <a:srgbClr val="000000"/>
                </a:solidFill>
                <a:latin typeface="Calibri"/>
              </a:rPr>
              <a:t>Actuator Flange</a:t>
            </a:r>
            <a:endParaRPr lang="en-US" sz="1410" spc="-1">
              <a:latin typeface="DejaVu Serif"/>
            </a:endParaRPr>
          </a:p>
        </p:txBody>
      </p:sp>
      <p:sp>
        <p:nvSpPr>
          <p:cNvPr id="104" name="TextShape 12"/>
          <p:cNvSpPr txBox="1"/>
          <p:nvPr/>
        </p:nvSpPr>
        <p:spPr>
          <a:xfrm>
            <a:off x="4037160" y="2120040"/>
            <a:ext cx="794880" cy="209160"/>
          </a:xfrm>
          <a:prstGeom prst="rect">
            <a:avLst/>
          </a:prstGeom>
          <a:noFill/>
          <a:ln>
            <a:noFill/>
          </a:ln>
        </p:spPr>
        <p:txBody>
          <a:bodyPr lIns="0" tIns="0" rIns="0" bIns="0"/>
          <a:lstStyle/>
          <a:p>
            <a:r>
              <a:rPr lang="en-US" sz="1410" spc="-1">
                <a:solidFill>
                  <a:srgbClr val="000000"/>
                </a:solidFill>
                <a:latin typeface="Calibri"/>
              </a:rPr>
              <a:t>Viewport</a:t>
            </a:r>
            <a:endParaRPr lang="en-US" sz="1410" spc="-1">
              <a:latin typeface="DejaVu Serif"/>
            </a:endParaRPr>
          </a:p>
        </p:txBody>
      </p:sp>
      <p:sp>
        <p:nvSpPr>
          <p:cNvPr id="105" name="Freeform 13"/>
          <p:cNvSpPr/>
          <p:nvPr/>
        </p:nvSpPr>
        <p:spPr>
          <a:xfrm>
            <a:off x="3134640" y="1317960"/>
            <a:ext cx="743760" cy="425880"/>
          </a:xfrm>
          <a:custGeom>
            <a:avLst/>
            <a:gdLst/>
            <a:ahLst/>
            <a:cxnLst/>
            <a:rect l="0" t="0" r="r" b="b"/>
            <a:pathLst>
              <a:path w="2066" h="1183">
                <a:moveTo>
                  <a:pt x="2047" y="1182"/>
                </a:moveTo>
                <a:lnTo>
                  <a:pt x="145" y="103"/>
                </a:lnTo>
                <a:lnTo>
                  <a:pt x="162" y="72"/>
                </a:lnTo>
                <a:lnTo>
                  <a:pt x="2065" y="1151"/>
                </a:lnTo>
                <a:lnTo>
                  <a:pt x="2047" y="1182"/>
                </a:lnTo>
                <a:moveTo>
                  <a:pt x="132" y="197"/>
                </a:moveTo>
                <a:lnTo>
                  <a:pt x="0" y="0"/>
                </a:lnTo>
                <a:lnTo>
                  <a:pt x="236" y="13"/>
                </a:lnTo>
                <a:lnTo>
                  <a:pt x="132" y="197"/>
                </a:lnTo>
              </a:path>
            </a:pathLst>
          </a:custGeom>
          <a:solidFill>
            <a:srgbClr val="BE4B48"/>
          </a:solidFill>
          <a:ln>
            <a:noFill/>
          </a:ln>
        </p:spPr>
      </p:sp>
      <p:sp>
        <p:nvSpPr>
          <p:cNvPr id="106" name="Freeform 14"/>
          <p:cNvSpPr/>
          <p:nvPr/>
        </p:nvSpPr>
        <p:spPr>
          <a:xfrm>
            <a:off x="2906040" y="2275560"/>
            <a:ext cx="1001520" cy="530640"/>
          </a:xfrm>
          <a:custGeom>
            <a:avLst/>
            <a:gdLst/>
            <a:ahLst/>
            <a:cxnLst/>
            <a:rect l="0" t="0" r="r" b="b"/>
            <a:pathLst>
              <a:path w="2782" h="1474">
                <a:moveTo>
                  <a:pt x="2765" y="0"/>
                </a:moveTo>
                <a:lnTo>
                  <a:pt x="148" y="1376"/>
                </a:lnTo>
                <a:lnTo>
                  <a:pt x="165" y="1407"/>
                </a:lnTo>
                <a:lnTo>
                  <a:pt x="2781" y="31"/>
                </a:lnTo>
                <a:lnTo>
                  <a:pt x="2765" y="0"/>
                </a:lnTo>
                <a:moveTo>
                  <a:pt x="138" y="1281"/>
                </a:moveTo>
                <a:lnTo>
                  <a:pt x="0" y="1473"/>
                </a:lnTo>
                <a:lnTo>
                  <a:pt x="237" y="1468"/>
                </a:lnTo>
                <a:lnTo>
                  <a:pt x="138" y="1281"/>
                </a:lnTo>
              </a:path>
            </a:pathLst>
          </a:custGeom>
          <a:solidFill>
            <a:srgbClr val="BE4B48"/>
          </a:solidFill>
          <a:ln>
            <a:noFill/>
          </a:ln>
        </p:spPr>
      </p:sp>
      <p:sp>
        <p:nvSpPr>
          <p:cNvPr id="107" name="TextShape 15"/>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108" name="TextShape 16"/>
          <p:cNvSpPr txBox="1"/>
          <p:nvPr/>
        </p:nvSpPr>
        <p:spPr>
          <a:xfrm>
            <a:off x="5617560" y="1359720"/>
            <a:ext cx="1128600" cy="355320"/>
          </a:xfrm>
          <a:prstGeom prst="rect">
            <a:avLst/>
          </a:prstGeom>
          <a:noFill/>
          <a:ln>
            <a:noFill/>
          </a:ln>
        </p:spPr>
        <p:txBody>
          <a:bodyPr lIns="0" tIns="0" rIns="0" bIns="0"/>
          <a:lstStyle/>
          <a:p>
            <a:r>
              <a:rPr lang="en-US" sz="2400" i="1" spc="-1">
                <a:solidFill>
                  <a:srgbClr val="000000"/>
                </a:solidFill>
                <a:latin typeface="Calibri"/>
              </a:rPr>
              <a:t>Criteria</a:t>
            </a:r>
            <a:endParaRPr lang="en-US" sz="2400" spc="-1">
              <a:latin typeface="DejaVu Serif"/>
            </a:endParaRPr>
          </a:p>
        </p:txBody>
      </p:sp>
      <p:sp>
        <p:nvSpPr>
          <p:cNvPr id="109" name="TextShape 17"/>
          <p:cNvSpPr txBox="1"/>
          <p:nvPr/>
        </p:nvSpPr>
        <p:spPr>
          <a:xfrm>
            <a:off x="6074760" y="178668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10" name="TextShape 18"/>
          <p:cNvSpPr txBox="1"/>
          <p:nvPr/>
        </p:nvSpPr>
        <p:spPr>
          <a:xfrm>
            <a:off x="6417840" y="1726200"/>
            <a:ext cx="4831920" cy="355320"/>
          </a:xfrm>
          <a:prstGeom prst="rect">
            <a:avLst/>
          </a:prstGeom>
          <a:noFill/>
          <a:ln>
            <a:noFill/>
          </a:ln>
        </p:spPr>
        <p:txBody>
          <a:bodyPr lIns="0" tIns="0" rIns="0" bIns="0"/>
          <a:lstStyle/>
          <a:p>
            <a:r>
              <a:rPr lang="en-US" sz="2400" spc="-1">
                <a:solidFill>
                  <a:srgbClr val="000000"/>
                </a:solidFill>
                <a:latin typeface="Calibri"/>
              </a:rPr>
              <a:t>Led by STFC Project experience</a:t>
            </a:r>
            <a:endParaRPr lang="en-US" sz="2400" spc="-1">
              <a:latin typeface="DejaVu Serif"/>
            </a:endParaRPr>
          </a:p>
        </p:txBody>
      </p:sp>
      <p:sp>
        <p:nvSpPr>
          <p:cNvPr id="111" name="TextShape 19"/>
          <p:cNvSpPr txBox="1"/>
          <p:nvPr/>
        </p:nvSpPr>
        <p:spPr>
          <a:xfrm>
            <a:off x="6074760" y="215244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12" name="TextShape 20"/>
          <p:cNvSpPr txBox="1"/>
          <p:nvPr/>
        </p:nvSpPr>
        <p:spPr>
          <a:xfrm>
            <a:off x="6417840" y="2091960"/>
            <a:ext cx="4799880" cy="355320"/>
          </a:xfrm>
          <a:prstGeom prst="rect">
            <a:avLst/>
          </a:prstGeom>
          <a:noFill/>
          <a:ln>
            <a:noFill/>
          </a:ln>
        </p:spPr>
        <p:txBody>
          <a:bodyPr lIns="0" tIns="0" rIns="0" bIns="0"/>
          <a:lstStyle/>
          <a:p>
            <a:r>
              <a:rPr lang="en-US" sz="2400" spc="-1">
                <a:solidFill>
                  <a:srgbClr val="000000"/>
                </a:solidFill>
                <a:latin typeface="Calibri"/>
              </a:rPr>
              <a:t>Supplier options limited due to </a:t>
            </a:r>
            <a:endParaRPr lang="en-US" sz="2400" spc="-1">
              <a:latin typeface="DejaVu Serif"/>
            </a:endParaRPr>
          </a:p>
        </p:txBody>
      </p:sp>
      <p:sp>
        <p:nvSpPr>
          <p:cNvPr id="113" name="TextShape 21"/>
          <p:cNvSpPr txBox="1"/>
          <p:nvPr/>
        </p:nvSpPr>
        <p:spPr>
          <a:xfrm>
            <a:off x="6417840" y="2457720"/>
            <a:ext cx="3732840" cy="355320"/>
          </a:xfrm>
          <a:prstGeom prst="rect">
            <a:avLst/>
          </a:prstGeom>
          <a:noFill/>
          <a:ln>
            <a:noFill/>
          </a:ln>
        </p:spPr>
        <p:txBody>
          <a:bodyPr lIns="0" tIns="0" rIns="0" bIns="0"/>
          <a:lstStyle/>
          <a:p>
            <a:r>
              <a:rPr lang="en-US" sz="2400" spc="-1">
                <a:solidFill>
                  <a:srgbClr val="000000"/>
                </a:solidFill>
                <a:latin typeface="Calibri"/>
              </a:rPr>
              <a:t>length of travel required</a:t>
            </a:r>
            <a:endParaRPr lang="en-US" sz="2400" spc="-1">
              <a:latin typeface="DejaVu Serif"/>
            </a:endParaRPr>
          </a:p>
        </p:txBody>
      </p:sp>
      <p:sp>
        <p:nvSpPr>
          <p:cNvPr id="114" name="TextShape 22"/>
          <p:cNvSpPr txBox="1"/>
          <p:nvPr/>
        </p:nvSpPr>
        <p:spPr>
          <a:xfrm>
            <a:off x="6531960" y="2823120"/>
            <a:ext cx="4790520" cy="355320"/>
          </a:xfrm>
          <a:prstGeom prst="rect">
            <a:avLst/>
          </a:prstGeom>
          <a:noFill/>
          <a:ln>
            <a:noFill/>
          </a:ln>
        </p:spPr>
        <p:txBody>
          <a:bodyPr lIns="0" tIns="0" rIns="0" bIns="0"/>
          <a:lstStyle/>
          <a:p>
            <a:r>
              <a:rPr lang="en-US" sz="2400" spc="-1">
                <a:solidFill>
                  <a:srgbClr val="000000"/>
                </a:solidFill>
                <a:latin typeface="Calibri"/>
              </a:rPr>
              <a:t>e.g. </a:t>
            </a:r>
            <a:r>
              <a:rPr lang="en-US" sz="2400" b="1" i="1" spc="-1">
                <a:solidFill>
                  <a:srgbClr val="000000"/>
                </a:solidFill>
                <a:latin typeface="Calibri"/>
              </a:rPr>
              <a:t>UHV Design</a:t>
            </a:r>
            <a:r>
              <a:rPr lang="en-US" sz="2400" i="1" spc="-1">
                <a:solidFill>
                  <a:srgbClr val="000000"/>
                </a:solidFill>
                <a:latin typeface="Calibri"/>
              </a:rPr>
              <a:t>, Vacgen</a:t>
            </a:r>
            <a:r>
              <a:rPr lang="en-US" sz="2400" spc="-1">
                <a:solidFill>
                  <a:srgbClr val="000000"/>
                </a:solidFill>
                <a:latin typeface="Calibri"/>
              </a:rPr>
              <a:t> (UK)</a:t>
            </a:r>
            <a:endParaRPr lang="en-US" sz="2400" spc="-1">
              <a:latin typeface="DejaVu Serif"/>
            </a:endParaRPr>
          </a:p>
        </p:txBody>
      </p:sp>
      <p:sp>
        <p:nvSpPr>
          <p:cNvPr id="115" name="TextShape 23"/>
          <p:cNvSpPr txBox="1"/>
          <p:nvPr/>
        </p:nvSpPr>
        <p:spPr>
          <a:xfrm>
            <a:off x="2382960" y="3867840"/>
            <a:ext cx="2890080" cy="355320"/>
          </a:xfrm>
          <a:prstGeom prst="rect">
            <a:avLst/>
          </a:prstGeom>
          <a:noFill/>
          <a:ln>
            <a:noFill/>
          </a:ln>
        </p:spPr>
        <p:txBody>
          <a:bodyPr lIns="0" tIns="0" rIns="0" bIns="0"/>
          <a:lstStyle/>
          <a:p>
            <a:r>
              <a:rPr lang="en-US" sz="2400" i="1" spc="-1">
                <a:solidFill>
                  <a:srgbClr val="000000"/>
                </a:solidFill>
                <a:latin typeface="Calibri"/>
              </a:rPr>
              <a:t>Final Specification:</a:t>
            </a:r>
            <a:endParaRPr lang="en-US" sz="2400" spc="-1">
              <a:latin typeface="DejaVu Serif"/>
            </a:endParaRPr>
          </a:p>
        </p:txBody>
      </p:sp>
      <p:sp>
        <p:nvSpPr>
          <p:cNvPr id="116" name="TextShape 24"/>
          <p:cNvSpPr txBox="1"/>
          <p:nvPr/>
        </p:nvSpPr>
        <p:spPr>
          <a:xfrm>
            <a:off x="2840160" y="429444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17" name="TextShape 25"/>
          <p:cNvSpPr txBox="1"/>
          <p:nvPr/>
        </p:nvSpPr>
        <p:spPr>
          <a:xfrm>
            <a:off x="3182880" y="4233600"/>
            <a:ext cx="5560200" cy="355320"/>
          </a:xfrm>
          <a:prstGeom prst="rect">
            <a:avLst/>
          </a:prstGeom>
          <a:noFill/>
          <a:ln>
            <a:noFill/>
          </a:ln>
        </p:spPr>
        <p:txBody>
          <a:bodyPr lIns="0" tIns="0" rIns="0" bIns="0"/>
          <a:lstStyle/>
          <a:p>
            <a:r>
              <a:rPr lang="en-US" sz="2400" spc="-1">
                <a:solidFill>
                  <a:srgbClr val="000000"/>
                </a:solidFill>
                <a:latin typeface="Calibri"/>
              </a:rPr>
              <a:t>Single actuator, vertical motion only</a:t>
            </a:r>
            <a:endParaRPr lang="en-US" sz="2400" spc="-1">
              <a:latin typeface="DejaVu Serif"/>
            </a:endParaRPr>
          </a:p>
        </p:txBody>
      </p:sp>
      <p:sp>
        <p:nvSpPr>
          <p:cNvPr id="118" name="TextShape 26"/>
          <p:cNvSpPr txBox="1"/>
          <p:nvPr/>
        </p:nvSpPr>
        <p:spPr>
          <a:xfrm>
            <a:off x="2840160" y="466020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19" name="TextShape 27"/>
          <p:cNvSpPr txBox="1"/>
          <p:nvPr/>
        </p:nvSpPr>
        <p:spPr>
          <a:xfrm>
            <a:off x="3182880" y="4599360"/>
            <a:ext cx="5464440" cy="355320"/>
          </a:xfrm>
          <a:prstGeom prst="rect">
            <a:avLst/>
          </a:prstGeom>
          <a:noFill/>
          <a:ln>
            <a:noFill/>
          </a:ln>
        </p:spPr>
        <p:txBody>
          <a:bodyPr lIns="0" tIns="0" rIns="0" bIns="0"/>
          <a:lstStyle/>
          <a:p>
            <a:r>
              <a:rPr lang="en-US" sz="2400" spc="-1">
                <a:solidFill>
                  <a:srgbClr val="000000"/>
                </a:solidFill>
                <a:latin typeface="Calibri"/>
              </a:rPr>
              <a:t>Long Travel Linear Shift Mechanism</a:t>
            </a:r>
            <a:endParaRPr lang="en-US" sz="2400" spc="-1">
              <a:latin typeface="DejaVu Serif"/>
            </a:endParaRPr>
          </a:p>
        </p:txBody>
      </p:sp>
      <p:sp>
        <p:nvSpPr>
          <p:cNvPr id="120" name="TextShape 28"/>
          <p:cNvSpPr txBox="1"/>
          <p:nvPr/>
        </p:nvSpPr>
        <p:spPr>
          <a:xfrm>
            <a:off x="2840160" y="502596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21" name="TextShape 29"/>
          <p:cNvSpPr txBox="1"/>
          <p:nvPr/>
        </p:nvSpPr>
        <p:spPr>
          <a:xfrm>
            <a:off x="3182880" y="4965120"/>
            <a:ext cx="5100120" cy="355320"/>
          </a:xfrm>
          <a:prstGeom prst="rect">
            <a:avLst/>
          </a:prstGeom>
          <a:noFill/>
          <a:ln>
            <a:noFill/>
          </a:ln>
        </p:spPr>
        <p:txBody>
          <a:bodyPr lIns="0" tIns="0" rIns="0" bIns="0"/>
          <a:lstStyle/>
          <a:p>
            <a:r>
              <a:rPr lang="en-US" sz="2400" spc="-1">
                <a:solidFill>
                  <a:srgbClr val="000000"/>
                </a:solidFill>
                <a:latin typeface="Calibri"/>
              </a:rPr>
              <a:t>Mechanical, driven by lead-screw</a:t>
            </a:r>
            <a:endParaRPr lang="en-US" sz="2400" spc="-1">
              <a:latin typeface="DejaVu Serif"/>
            </a:endParaRPr>
          </a:p>
        </p:txBody>
      </p:sp>
      <p:sp>
        <p:nvSpPr>
          <p:cNvPr id="122" name="TextShape 30"/>
          <p:cNvSpPr txBox="1"/>
          <p:nvPr/>
        </p:nvSpPr>
        <p:spPr>
          <a:xfrm>
            <a:off x="2840160" y="539208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sp>
        <p:nvSpPr>
          <p:cNvPr id="123" name="TextShape 31"/>
          <p:cNvSpPr txBox="1"/>
          <p:nvPr/>
        </p:nvSpPr>
        <p:spPr>
          <a:xfrm>
            <a:off x="3182880" y="5331240"/>
            <a:ext cx="5340960" cy="355320"/>
          </a:xfrm>
          <a:prstGeom prst="rect">
            <a:avLst/>
          </a:prstGeom>
          <a:noFill/>
          <a:ln>
            <a:noFill/>
          </a:ln>
        </p:spPr>
        <p:txBody>
          <a:bodyPr lIns="0" tIns="0" rIns="0" bIns="0"/>
          <a:lstStyle/>
          <a:p>
            <a:r>
              <a:rPr lang="en-US" sz="2400" spc="-1">
                <a:solidFill>
                  <a:srgbClr val="000000"/>
                </a:solidFill>
                <a:latin typeface="Calibri"/>
              </a:rPr>
              <a:t>Edge-welded bellows (replaceable)</a:t>
            </a:r>
            <a:endParaRPr lang="en-US" sz="2400" spc="-1">
              <a:latin typeface="DejaVu Serif"/>
            </a:endParaRPr>
          </a:p>
        </p:txBody>
      </p:sp>
      <p:sp>
        <p:nvSpPr>
          <p:cNvPr id="124" name="TextShape 32"/>
          <p:cNvSpPr txBox="1"/>
          <p:nvPr/>
        </p:nvSpPr>
        <p:spPr>
          <a:xfrm>
            <a:off x="2840160" y="5757840"/>
            <a:ext cx="304560" cy="305280"/>
          </a:xfrm>
          <a:prstGeom prst="rect">
            <a:avLst/>
          </a:prstGeom>
          <a:noFill/>
          <a:ln>
            <a:noFill/>
          </a:ln>
        </p:spPr>
        <p:txBody>
          <a:bodyPr lIns="0" tIns="0" rIns="0" bIns="0"/>
          <a:lstStyle/>
          <a:p>
            <a:r>
              <a:rPr lang="en-US" sz="2400" spc="-1">
                <a:solidFill>
                  <a:srgbClr val="000000"/>
                </a:solidFill>
                <a:latin typeface="Arial"/>
              </a:rPr>
              <a:t>•</a:t>
            </a:r>
            <a:endParaRPr lang="en-US" sz="2400" spc="-1">
              <a:latin typeface="DejaVu Serif"/>
            </a:endParaRPr>
          </a:p>
        </p:txBody>
      </p:sp>
      <p:pic>
        <p:nvPicPr>
          <p:cNvPr id="125" name="Picture 124"/>
          <p:cNvPicPr/>
          <p:nvPr/>
        </p:nvPicPr>
        <p:blipFill>
          <a:blip r:embed="rId4"/>
          <a:stretch/>
        </p:blipFill>
        <p:spPr>
          <a:xfrm>
            <a:off x="8272200" y="3406320"/>
            <a:ext cx="1650240" cy="3276000"/>
          </a:xfrm>
          <a:prstGeom prst="rect">
            <a:avLst/>
          </a:prstGeom>
          <a:ln>
            <a:noFill/>
          </a:ln>
        </p:spPr>
      </p:pic>
      <p:sp>
        <p:nvSpPr>
          <p:cNvPr id="126" name="Freeform 33"/>
          <p:cNvSpPr/>
          <p:nvPr/>
        </p:nvSpPr>
        <p:spPr>
          <a:xfrm>
            <a:off x="9344640" y="3249720"/>
            <a:ext cx="110880" cy="569520"/>
          </a:xfrm>
          <a:custGeom>
            <a:avLst/>
            <a:gdLst/>
            <a:ahLst/>
            <a:cxnLst/>
            <a:rect l="0" t="0" r="r" b="b"/>
            <a:pathLst>
              <a:path w="308" h="1582">
                <a:moveTo>
                  <a:pt x="272" y="0"/>
                </a:moveTo>
                <a:lnTo>
                  <a:pt x="83" y="1404"/>
                </a:lnTo>
                <a:lnTo>
                  <a:pt x="118" y="1409"/>
                </a:lnTo>
                <a:lnTo>
                  <a:pt x="307" y="5"/>
                </a:lnTo>
                <a:lnTo>
                  <a:pt x="272" y="0"/>
                </a:lnTo>
                <a:moveTo>
                  <a:pt x="0" y="1357"/>
                </a:moveTo>
                <a:lnTo>
                  <a:pt x="77" y="1581"/>
                </a:lnTo>
                <a:lnTo>
                  <a:pt x="211" y="1385"/>
                </a:lnTo>
                <a:lnTo>
                  <a:pt x="0" y="1357"/>
                </a:lnTo>
              </a:path>
            </a:pathLst>
          </a:custGeom>
          <a:solidFill>
            <a:srgbClr val="4A7EBB"/>
          </a:solidFill>
          <a:ln>
            <a:noFill/>
          </a:ln>
        </p:spPr>
      </p:sp>
      <p:sp>
        <p:nvSpPr>
          <p:cNvPr id="127" name="TextShape 34"/>
          <p:cNvSpPr txBox="1"/>
          <p:nvPr/>
        </p:nvSpPr>
        <p:spPr>
          <a:xfrm>
            <a:off x="3182880" y="5697000"/>
            <a:ext cx="3632400" cy="355320"/>
          </a:xfrm>
          <a:prstGeom prst="rect">
            <a:avLst/>
          </a:prstGeom>
          <a:noFill/>
          <a:ln>
            <a:noFill/>
          </a:ln>
        </p:spPr>
        <p:txBody>
          <a:bodyPr lIns="0" tIns="0" rIns="0" bIns="0"/>
          <a:lstStyle/>
          <a:p>
            <a:r>
              <a:rPr lang="en-US" sz="2400" spc="-1">
                <a:solidFill>
                  <a:srgbClr val="000000"/>
                </a:solidFill>
                <a:latin typeface="Calibri"/>
              </a:rPr>
              <a:t>CF vacuum flange seals</a:t>
            </a:r>
            <a:endParaRPr lang="en-US" sz="2400" spc="-1">
              <a:latin typeface="DejaVu Serif"/>
            </a:endParaRPr>
          </a:p>
        </p:txBody>
      </p:sp>
      <p:sp>
        <p:nvSpPr>
          <p:cNvPr id="3" name="Slide Number Placeholder 2">
            <a:extLst>
              <a:ext uri="{FF2B5EF4-FFF2-40B4-BE49-F238E27FC236}">
                <a16:creationId xmlns:a16="http://schemas.microsoft.com/office/drawing/2014/main" id="{6465ABC0-01F3-4B78-AD51-838466C0E956}"/>
              </a:ext>
            </a:extLst>
          </p:cNvPr>
          <p:cNvSpPr>
            <a:spLocks noGrp="1"/>
          </p:cNvSpPr>
          <p:nvPr>
            <p:ph type="sldNum" sz="quarter" idx="12"/>
          </p:nvPr>
        </p:nvSpPr>
        <p:spPr/>
        <p:txBody>
          <a:bodyPr/>
          <a:lstStyle/>
          <a:p>
            <a:fld id="{683549D1-6A9E-4216-AD44-F449925BF813}" type="slidenum">
              <a:rPr lang="en-US" smtClean="0"/>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EBDFF5-850E-42FE-9BE3-48DA0DD7F0DA}"/>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Early Design</a:t>
            </a:r>
          </a:p>
        </p:txBody>
      </p:sp>
      <p:pic>
        <p:nvPicPr>
          <p:cNvPr id="8" name="Content Placeholder 4">
            <a:extLst>
              <a:ext uri="{FF2B5EF4-FFF2-40B4-BE49-F238E27FC236}">
                <a16:creationId xmlns:a16="http://schemas.microsoft.com/office/drawing/2014/main" id="{0575E707-E049-4A4B-8509-268E9A82B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746" y="307731"/>
            <a:ext cx="5277408" cy="3997637"/>
          </a:xfrm>
          <a:prstGeom prst="rect">
            <a:avLst/>
          </a:prstGeom>
        </p:spPr>
      </p:pic>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8DDD3F6-51CA-46D1-8CC5-CAB107B77092}"/>
              </a:ext>
            </a:extLst>
          </p:cNvPr>
          <p:cNvSpPr/>
          <p:nvPr/>
        </p:nvSpPr>
        <p:spPr>
          <a:xfrm>
            <a:off x="4543096" y="5871974"/>
            <a:ext cx="2653803" cy="369332"/>
          </a:xfrm>
          <a:prstGeom prst="rect">
            <a:avLst/>
          </a:prstGeom>
        </p:spPr>
        <p:txBody>
          <a:bodyPr wrap="none">
            <a:spAutoFit/>
          </a:bodyPr>
          <a:lstStyle/>
          <a:p>
            <a:r>
              <a:rPr lang="en-US" dirty="0" err="1">
                <a:solidFill>
                  <a:schemeClr val="bg1"/>
                </a:solidFill>
              </a:rPr>
              <a:t>Waaaay</a:t>
            </a:r>
            <a:r>
              <a:rPr lang="en-US" dirty="0">
                <a:solidFill>
                  <a:schemeClr val="bg1"/>
                </a:solidFill>
              </a:rPr>
              <a:t> back in April 2018</a:t>
            </a:r>
          </a:p>
        </p:txBody>
      </p:sp>
      <p:sp>
        <p:nvSpPr>
          <p:cNvPr id="9" name="Slide Number Placeholder 8">
            <a:extLst>
              <a:ext uri="{FF2B5EF4-FFF2-40B4-BE49-F238E27FC236}">
                <a16:creationId xmlns:a16="http://schemas.microsoft.com/office/drawing/2014/main" id="{AB9ECAAB-DCD9-4478-A236-2E35A9A4213D}"/>
              </a:ext>
            </a:extLst>
          </p:cNvPr>
          <p:cNvSpPr>
            <a:spLocks noGrp="1"/>
          </p:cNvSpPr>
          <p:nvPr>
            <p:ph type="sldNum" sz="quarter" idx="12"/>
          </p:nvPr>
        </p:nvSpPr>
        <p:spPr/>
        <p:txBody>
          <a:bodyPr/>
          <a:lstStyle/>
          <a:p>
            <a:fld id="{683549D1-6A9E-4216-AD44-F449925BF813}" type="slidenum">
              <a:rPr lang="en-US" smtClean="0"/>
              <a:t>7</a:t>
            </a:fld>
            <a:endParaRPr lang="en-US"/>
          </a:p>
        </p:txBody>
      </p:sp>
    </p:spTree>
    <p:extLst>
      <p:ext uri="{BB962C8B-B14F-4D97-AF65-F5344CB8AC3E}">
        <p14:creationId xmlns:p14="http://schemas.microsoft.com/office/powerpoint/2010/main" val="10542504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129" name="TextShape 2"/>
          <p:cNvSpPr txBox="1"/>
          <p:nvPr/>
        </p:nvSpPr>
        <p:spPr>
          <a:xfrm>
            <a:off x="4442160" y="96120"/>
            <a:ext cx="4100400" cy="591840"/>
          </a:xfrm>
          <a:prstGeom prst="rect">
            <a:avLst/>
          </a:prstGeom>
          <a:noFill/>
          <a:ln>
            <a:noFill/>
          </a:ln>
        </p:spPr>
        <p:txBody>
          <a:bodyPr lIns="0" tIns="0" rIns="0" bIns="0"/>
          <a:lstStyle/>
          <a:p>
            <a:r>
              <a:rPr lang="en-US" sz="4000" spc="-1">
                <a:solidFill>
                  <a:srgbClr val="FF0000"/>
                </a:solidFill>
                <a:latin typeface="Calibri"/>
              </a:rPr>
              <a:t>Actuator Details</a:t>
            </a:r>
            <a:endParaRPr lang="en-US" sz="4000" spc="-1">
              <a:latin typeface="DejaVu Serif"/>
            </a:endParaRPr>
          </a:p>
        </p:txBody>
      </p:sp>
      <p:sp>
        <p:nvSpPr>
          <p:cNvPr id="130" name="TextShape 3"/>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131" name="TextShape 4"/>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pic>
        <p:nvPicPr>
          <p:cNvPr id="132" name="Picture 131"/>
          <p:cNvPicPr/>
          <p:nvPr/>
        </p:nvPicPr>
        <p:blipFill>
          <a:blip r:embed="rId2"/>
          <a:stretch/>
        </p:blipFill>
        <p:spPr>
          <a:xfrm>
            <a:off x="1904880" y="920520"/>
            <a:ext cx="2895120" cy="4931280"/>
          </a:xfrm>
          <a:prstGeom prst="rect">
            <a:avLst/>
          </a:prstGeom>
          <a:ln>
            <a:noFill/>
          </a:ln>
        </p:spPr>
      </p:pic>
      <p:sp>
        <p:nvSpPr>
          <p:cNvPr id="133" name="TextShape 5"/>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5</a:t>
            </a:r>
            <a:endParaRPr lang="en-US" sz="1200" spc="-1">
              <a:latin typeface="DejaVu Serif"/>
            </a:endParaRPr>
          </a:p>
        </p:txBody>
      </p:sp>
      <p:sp>
        <p:nvSpPr>
          <p:cNvPr id="134" name="TextShape 6"/>
          <p:cNvSpPr txBox="1"/>
          <p:nvPr/>
        </p:nvSpPr>
        <p:spPr>
          <a:xfrm>
            <a:off x="5273760" y="906480"/>
            <a:ext cx="1811160" cy="355320"/>
          </a:xfrm>
          <a:prstGeom prst="rect">
            <a:avLst/>
          </a:prstGeom>
          <a:noFill/>
          <a:ln>
            <a:noFill/>
          </a:ln>
        </p:spPr>
        <p:txBody>
          <a:bodyPr lIns="0" tIns="0" rIns="0" bIns="0"/>
          <a:lstStyle/>
          <a:p>
            <a:r>
              <a:rPr lang="en-US" sz="2400" spc="-1">
                <a:solidFill>
                  <a:srgbClr val="FF0000"/>
                </a:solidFill>
                <a:latin typeface="Calibri"/>
              </a:rPr>
              <a:t>UHV Design</a:t>
            </a:r>
            <a:endParaRPr lang="en-US" sz="2400" spc="-1">
              <a:latin typeface="DejaVu Serif"/>
            </a:endParaRPr>
          </a:p>
        </p:txBody>
      </p:sp>
      <p:sp>
        <p:nvSpPr>
          <p:cNvPr id="135" name="TextShape 7"/>
          <p:cNvSpPr txBox="1"/>
          <p:nvPr/>
        </p:nvSpPr>
        <p:spPr>
          <a:xfrm>
            <a:off x="7102560" y="906480"/>
            <a:ext cx="3179880" cy="355320"/>
          </a:xfrm>
          <a:prstGeom prst="rect">
            <a:avLst/>
          </a:prstGeom>
          <a:noFill/>
          <a:ln>
            <a:noFill/>
          </a:ln>
        </p:spPr>
        <p:txBody>
          <a:bodyPr lIns="0" tIns="0" rIns="0" bIns="0"/>
          <a:lstStyle/>
          <a:p>
            <a:r>
              <a:rPr lang="en-US" sz="2400" i="1" spc="-1">
                <a:solidFill>
                  <a:srgbClr val="FF0000"/>
                </a:solidFill>
                <a:latin typeface="Calibri"/>
              </a:rPr>
              <a:t>HLSML64-20895-002</a:t>
            </a:r>
            <a:endParaRPr lang="en-US" sz="2400" spc="-1">
              <a:latin typeface="DejaVu Serif"/>
            </a:endParaRPr>
          </a:p>
        </p:txBody>
      </p:sp>
      <p:sp>
        <p:nvSpPr>
          <p:cNvPr id="136" name="TextShape 8"/>
          <p:cNvSpPr txBox="1"/>
          <p:nvPr/>
        </p:nvSpPr>
        <p:spPr>
          <a:xfrm>
            <a:off x="5136240" y="1348920"/>
            <a:ext cx="6204960" cy="295920"/>
          </a:xfrm>
          <a:prstGeom prst="rect">
            <a:avLst/>
          </a:prstGeom>
          <a:noFill/>
          <a:ln>
            <a:noFill/>
          </a:ln>
        </p:spPr>
        <p:txBody>
          <a:bodyPr lIns="0" tIns="0" rIns="0" bIns="0"/>
          <a:lstStyle/>
          <a:p>
            <a:r>
              <a:rPr lang="en-US" sz="2010" spc="-1">
                <a:solidFill>
                  <a:srgbClr val="000000"/>
                </a:solidFill>
                <a:latin typeface="Calibri"/>
              </a:rPr>
              <a:t>Long travel Linear Shift Mechanism mounted on </a:t>
            </a:r>
            <a:endParaRPr lang="en-US" sz="2010" spc="-1">
              <a:latin typeface="DejaVu Serif"/>
            </a:endParaRPr>
          </a:p>
        </p:txBody>
      </p:sp>
      <p:sp>
        <p:nvSpPr>
          <p:cNvPr id="137" name="TextShape 9"/>
          <p:cNvSpPr txBox="1"/>
          <p:nvPr/>
        </p:nvSpPr>
        <p:spPr>
          <a:xfrm>
            <a:off x="5136240" y="1653840"/>
            <a:ext cx="3763440" cy="295920"/>
          </a:xfrm>
          <a:prstGeom prst="rect">
            <a:avLst/>
          </a:prstGeom>
          <a:noFill/>
          <a:ln>
            <a:noFill/>
          </a:ln>
        </p:spPr>
        <p:txBody>
          <a:bodyPr lIns="0" tIns="0" rIns="0" bIns="0"/>
          <a:lstStyle/>
          <a:p>
            <a:r>
              <a:rPr lang="en-US" sz="2010" spc="-1">
                <a:solidFill>
                  <a:srgbClr val="000000"/>
                </a:solidFill>
                <a:latin typeface="Calibri"/>
              </a:rPr>
              <a:t>CF63 (4 1/2” OD CF) flanges. </a:t>
            </a:r>
            <a:endParaRPr lang="en-US" sz="2010" spc="-1">
              <a:latin typeface="DejaVu Serif"/>
            </a:endParaRPr>
          </a:p>
        </p:txBody>
      </p:sp>
      <p:sp>
        <p:nvSpPr>
          <p:cNvPr id="138" name="TextShape 10"/>
          <p:cNvSpPr txBox="1"/>
          <p:nvPr/>
        </p:nvSpPr>
        <p:spPr>
          <a:xfrm>
            <a:off x="5136240" y="1958760"/>
            <a:ext cx="6381720" cy="295920"/>
          </a:xfrm>
          <a:prstGeom prst="rect">
            <a:avLst/>
          </a:prstGeom>
          <a:noFill/>
          <a:ln>
            <a:noFill/>
          </a:ln>
        </p:spPr>
        <p:txBody>
          <a:bodyPr lIns="0" tIns="0" rIns="0" bIns="0"/>
          <a:lstStyle/>
          <a:p>
            <a:r>
              <a:rPr lang="en-US" sz="2010" spc="-1">
                <a:solidFill>
                  <a:srgbClr val="000000"/>
                </a:solidFill>
                <a:latin typeface="Calibri"/>
              </a:rPr>
              <a:t>Fixed flange with metric clearance bolt-holes and </a:t>
            </a:r>
            <a:endParaRPr lang="en-US" sz="2010" spc="-1">
              <a:latin typeface="DejaVu Serif"/>
            </a:endParaRPr>
          </a:p>
        </p:txBody>
      </p:sp>
      <p:sp>
        <p:nvSpPr>
          <p:cNvPr id="139" name="TextShape 11"/>
          <p:cNvSpPr txBox="1"/>
          <p:nvPr/>
        </p:nvSpPr>
        <p:spPr>
          <a:xfrm>
            <a:off x="5136240" y="2263320"/>
            <a:ext cx="6061680" cy="295920"/>
          </a:xfrm>
          <a:prstGeom prst="rect">
            <a:avLst/>
          </a:prstGeom>
          <a:noFill/>
          <a:ln>
            <a:noFill/>
          </a:ln>
        </p:spPr>
        <p:txBody>
          <a:bodyPr lIns="0" tIns="0" rIns="0" bIns="0"/>
          <a:lstStyle/>
          <a:p>
            <a:r>
              <a:rPr lang="en-US" sz="2010" spc="-1">
                <a:solidFill>
                  <a:srgbClr val="000000"/>
                </a:solidFill>
                <a:latin typeface="Calibri"/>
              </a:rPr>
              <a:t>travelling flange with metric tapped bolt holes. </a:t>
            </a:r>
            <a:endParaRPr lang="en-US" sz="2010" spc="-1">
              <a:latin typeface="DejaVu Serif"/>
            </a:endParaRPr>
          </a:p>
        </p:txBody>
      </p:sp>
      <p:sp>
        <p:nvSpPr>
          <p:cNvPr id="140" name="TextShape 12"/>
          <p:cNvSpPr txBox="1"/>
          <p:nvPr/>
        </p:nvSpPr>
        <p:spPr>
          <a:xfrm>
            <a:off x="5136240" y="2568240"/>
            <a:ext cx="4371480" cy="295920"/>
          </a:xfrm>
          <a:prstGeom prst="rect">
            <a:avLst/>
          </a:prstGeom>
          <a:noFill/>
          <a:ln>
            <a:noFill/>
          </a:ln>
        </p:spPr>
        <p:txBody>
          <a:bodyPr lIns="0" tIns="0" rIns="0" bIns="0"/>
          <a:lstStyle/>
          <a:p>
            <a:r>
              <a:rPr lang="en-US" sz="2010" spc="-1">
                <a:solidFill>
                  <a:srgbClr val="000000"/>
                </a:solidFill>
                <a:latin typeface="Calibri"/>
              </a:rPr>
              <a:t>600mm stroke. 65mm clear bore. </a:t>
            </a:r>
            <a:endParaRPr lang="en-US" sz="2010" spc="-1">
              <a:latin typeface="DejaVu Serif"/>
            </a:endParaRPr>
          </a:p>
        </p:txBody>
      </p:sp>
      <p:sp>
        <p:nvSpPr>
          <p:cNvPr id="141" name="Freeform 13"/>
          <p:cNvSpPr/>
          <p:nvPr/>
        </p:nvSpPr>
        <p:spPr>
          <a:xfrm>
            <a:off x="1981200" y="958320"/>
            <a:ext cx="991080" cy="642600"/>
          </a:xfrm>
          <a:custGeom>
            <a:avLst/>
            <a:gdLst/>
            <a:ahLst/>
            <a:cxnLst/>
            <a:rect l="0" t="0" r="r" b="b"/>
            <a:pathLst>
              <a:path w="2753" h="1785">
                <a:moveTo>
                  <a:pt x="0" y="1784"/>
                </a:moveTo>
                <a:lnTo>
                  <a:pt x="2752" y="1784"/>
                </a:lnTo>
                <a:lnTo>
                  <a:pt x="2752" y="0"/>
                </a:lnTo>
                <a:lnTo>
                  <a:pt x="0" y="0"/>
                </a:lnTo>
                <a:lnTo>
                  <a:pt x="0" y="1784"/>
                </a:lnTo>
              </a:path>
            </a:pathLst>
          </a:custGeom>
          <a:noFill/>
          <a:ln w="11880">
            <a:solidFill>
              <a:srgbClr val="FFC000"/>
            </a:solidFill>
            <a:round/>
          </a:ln>
        </p:spPr>
      </p:sp>
      <p:sp>
        <p:nvSpPr>
          <p:cNvPr id="142" name="Freeform 14"/>
          <p:cNvSpPr/>
          <p:nvPr/>
        </p:nvSpPr>
        <p:spPr>
          <a:xfrm>
            <a:off x="2997120" y="1280160"/>
            <a:ext cx="234720" cy="207000"/>
          </a:xfrm>
          <a:custGeom>
            <a:avLst/>
            <a:gdLst/>
            <a:ahLst/>
            <a:cxnLst/>
            <a:rect l="0" t="0" r="r" b="b"/>
            <a:pathLst>
              <a:path w="652" h="575">
                <a:moveTo>
                  <a:pt x="0" y="0"/>
                </a:moveTo>
                <a:lnTo>
                  <a:pt x="259" y="44"/>
                </a:lnTo>
                <a:lnTo>
                  <a:pt x="651" y="574"/>
                </a:lnTo>
              </a:path>
            </a:pathLst>
          </a:custGeom>
          <a:noFill/>
          <a:ln w="11880">
            <a:solidFill>
              <a:srgbClr val="FFC000"/>
            </a:solidFill>
            <a:round/>
          </a:ln>
        </p:spPr>
      </p:sp>
      <p:sp>
        <p:nvSpPr>
          <p:cNvPr id="143" name="TextShape 15"/>
          <p:cNvSpPr txBox="1"/>
          <p:nvPr/>
        </p:nvSpPr>
        <p:spPr>
          <a:xfrm>
            <a:off x="5136240" y="2872800"/>
            <a:ext cx="4211640" cy="295920"/>
          </a:xfrm>
          <a:prstGeom prst="rect">
            <a:avLst/>
          </a:prstGeom>
          <a:noFill/>
          <a:ln>
            <a:noFill/>
          </a:ln>
        </p:spPr>
        <p:txBody>
          <a:bodyPr lIns="0" tIns="0" rIns="0" bIns="0"/>
          <a:lstStyle/>
          <a:p>
            <a:r>
              <a:rPr lang="en-US" sz="2010" spc="-1">
                <a:solidFill>
                  <a:srgbClr val="000000"/>
                </a:solidFill>
                <a:latin typeface="Calibri"/>
              </a:rPr>
              <a:t>Demountable bellows assembly. </a:t>
            </a:r>
            <a:endParaRPr lang="en-US" sz="2010" spc="-1">
              <a:latin typeface="DejaVu Serif"/>
            </a:endParaRPr>
          </a:p>
        </p:txBody>
      </p:sp>
      <p:sp>
        <p:nvSpPr>
          <p:cNvPr id="144" name="TextShape 16"/>
          <p:cNvSpPr txBox="1"/>
          <p:nvPr/>
        </p:nvSpPr>
        <p:spPr>
          <a:xfrm>
            <a:off x="2127000" y="1006560"/>
            <a:ext cx="900000" cy="265680"/>
          </a:xfrm>
          <a:prstGeom prst="rect">
            <a:avLst/>
          </a:prstGeom>
          <a:noFill/>
          <a:ln>
            <a:noFill/>
          </a:ln>
        </p:spPr>
        <p:txBody>
          <a:bodyPr lIns="0" tIns="0" rIns="0" bIns="0"/>
          <a:lstStyle/>
          <a:p>
            <a:r>
              <a:rPr lang="en-US" spc="-1">
                <a:solidFill>
                  <a:srgbClr val="FFFFFF"/>
                </a:solidFill>
                <a:latin typeface="Calibri"/>
              </a:rPr>
              <a:t>Moving </a:t>
            </a:r>
            <a:endParaRPr lang="en-US" spc="-1">
              <a:latin typeface="DejaVu Serif"/>
            </a:endParaRPr>
          </a:p>
        </p:txBody>
      </p:sp>
      <p:sp>
        <p:nvSpPr>
          <p:cNvPr id="145" name="Freeform 17"/>
          <p:cNvSpPr/>
          <p:nvPr/>
        </p:nvSpPr>
        <p:spPr>
          <a:xfrm>
            <a:off x="1952040" y="4585680"/>
            <a:ext cx="991440" cy="642240"/>
          </a:xfrm>
          <a:custGeom>
            <a:avLst/>
            <a:gdLst/>
            <a:ahLst/>
            <a:cxnLst/>
            <a:rect l="0" t="0" r="r" b="b"/>
            <a:pathLst>
              <a:path w="2754" h="1784">
                <a:moveTo>
                  <a:pt x="0" y="1783"/>
                </a:moveTo>
                <a:lnTo>
                  <a:pt x="2753" y="1783"/>
                </a:lnTo>
                <a:lnTo>
                  <a:pt x="2753" y="0"/>
                </a:lnTo>
                <a:lnTo>
                  <a:pt x="0" y="0"/>
                </a:lnTo>
                <a:lnTo>
                  <a:pt x="0" y="1783"/>
                </a:lnTo>
              </a:path>
            </a:pathLst>
          </a:custGeom>
          <a:noFill/>
          <a:ln w="11880">
            <a:solidFill>
              <a:srgbClr val="FFC000"/>
            </a:solidFill>
            <a:round/>
          </a:ln>
        </p:spPr>
      </p:sp>
      <p:sp>
        <p:nvSpPr>
          <p:cNvPr id="146" name="Freeform 18"/>
          <p:cNvSpPr/>
          <p:nvPr/>
        </p:nvSpPr>
        <p:spPr>
          <a:xfrm>
            <a:off x="2968320" y="4907160"/>
            <a:ext cx="234720" cy="664920"/>
          </a:xfrm>
          <a:custGeom>
            <a:avLst/>
            <a:gdLst/>
            <a:ahLst/>
            <a:cxnLst/>
            <a:rect l="0" t="0" r="r" b="b"/>
            <a:pathLst>
              <a:path w="652" h="1847">
                <a:moveTo>
                  <a:pt x="0" y="0"/>
                </a:moveTo>
                <a:lnTo>
                  <a:pt x="259" y="45"/>
                </a:lnTo>
                <a:lnTo>
                  <a:pt x="651" y="1846"/>
                </a:lnTo>
              </a:path>
            </a:pathLst>
          </a:custGeom>
          <a:noFill/>
          <a:ln w="11880">
            <a:solidFill>
              <a:srgbClr val="FFC000"/>
            </a:solidFill>
            <a:round/>
          </a:ln>
        </p:spPr>
      </p:sp>
      <p:sp>
        <p:nvSpPr>
          <p:cNvPr id="147" name="TextShape 19"/>
          <p:cNvSpPr txBox="1"/>
          <p:nvPr/>
        </p:nvSpPr>
        <p:spPr>
          <a:xfrm>
            <a:off x="2189280" y="1281240"/>
            <a:ext cx="713880" cy="265680"/>
          </a:xfrm>
          <a:prstGeom prst="rect">
            <a:avLst/>
          </a:prstGeom>
          <a:noFill/>
          <a:ln>
            <a:noFill/>
          </a:ln>
        </p:spPr>
        <p:txBody>
          <a:bodyPr lIns="0" tIns="0" rIns="0" bIns="0"/>
          <a:lstStyle/>
          <a:p>
            <a:r>
              <a:rPr lang="en-US" spc="-1">
                <a:solidFill>
                  <a:srgbClr val="FFFFFF"/>
                </a:solidFill>
                <a:latin typeface="Calibri"/>
              </a:rPr>
              <a:t>flange</a:t>
            </a:r>
            <a:endParaRPr lang="en-US" spc="-1">
              <a:latin typeface="DejaVu Serif"/>
            </a:endParaRPr>
          </a:p>
        </p:txBody>
      </p:sp>
      <p:sp>
        <p:nvSpPr>
          <p:cNvPr id="148" name="TextShape 20"/>
          <p:cNvSpPr txBox="1"/>
          <p:nvPr/>
        </p:nvSpPr>
        <p:spPr>
          <a:xfrm>
            <a:off x="2204040" y="4634640"/>
            <a:ext cx="689400" cy="265680"/>
          </a:xfrm>
          <a:prstGeom prst="rect">
            <a:avLst/>
          </a:prstGeom>
          <a:noFill/>
          <a:ln>
            <a:noFill/>
          </a:ln>
        </p:spPr>
        <p:txBody>
          <a:bodyPr lIns="0" tIns="0" rIns="0" bIns="0"/>
          <a:lstStyle/>
          <a:p>
            <a:r>
              <a:rPr lang="en-US" spc="-1">
                <a:solidFill>
                  <a:srgbClr val="FFFFFF"/>
                </a:solidFill>
                <a:latin typeface="Calibri"/>
              </a:rPr>
              <a:t>Fixed </a:t>
            </a:r>
            <a:endParaRPr lang="en-US" spc="-1">
              <a:latin typeface="DejaVu Serif"/>
            </a:endParaRPr>
          </a:p>
        </p:txBody>
      </p:sp>
      <p:sp>
        <p:nvSpPr>
          <p:cNvPr id="149" name="TextShape 21"/>
          <p:cNvSpPr txBox="1"/>
          <p:nvPr/>
        </p:nvSpPr>
        <p:spPr>
          <a:xfrm>
            <a:off x="2159760" y="4908960"/>
            <a:ext cx="713880" cy="265680"/>
          </a:xfrm>
          <a:prstGeom prst="rect">
            <a:avLst/>
          </a:prstGeom>
          <a:noFill/>
          <a:ln>
            <a:noFill/>
          </a:ln>
        </p:spPr>
        <p:txBody>
          <a:bodyPr lIns="0" tIns="0" rIns="0" bIns="0"/>
          <a:lstStyle/>
          <a:p>
            <a:r>
              <a:rPr lang="en-US" spc="-1">
                <a:solidFill>
                  <a:srgbClr val="FFFFFF"/>
                </a:solidFill>
                <a:latin typeface="Calibri"/>
              </a:rPr>
              <a:t>flange</a:t>
            </a:r>
            <a:endParaRPr lang="en-US" spc="-1">
              <a:latin typeface="DejaVu Serif"/>
            </a:endParaRPr>
          </a:p>
        </p:txBody>
      </p:sp>
      <p:sp>
        <p:nvSpPr>
          <p:cNvPr id="150" name="TextShape 22"/>
          <p:cNvSpPr txBox="1"/>
          <p:nvPr/>
        </p:nvSpPr>
        <p:spPr>
          <a:xfrm>
            <a:off x="5092320" y="4258800"/>
            <a:ext cx="3483000" cy="265680"/>
          </a:xfrm>
          <a:prstGeom prst="rect">
            <a:avLst/>
          </a:prstGeom>
          <a:noFill/>
          <a:ln>
            <a:noFill/>
          </a:ln>
        </p:spPr>
        <p:txBody>
          <a:bodyPr lIns="0" tIns="0" rIns="0" bIns="0"/>
          <a:lstStyle/>
          <a:p>
            <a:r>
              <a:rPr lang="en-US" spc="-1">
                <a:solidFill>
                  <a:srgbClr val="000000"/>
                </a:solidFill>
                <a:latin typeface="Calibri"/>
              </a:rPr>
              <a:t>Lifetime of Bellows (expected)</a:t>
            </a:r>
            <a:endParaRPr lang="en-US" spc="-1">
              <a:latin typeface="DejaVu Serif"/>
            </a:endParaRPr>
          </a:p>
        </p:txBody>
      </p:sp>
      <p:sp>
        <p:nvSpPr>
          <p:cNvPr id="151" name="TextShape 23"/>
          <p:cNvSpPr txBox="1"/>
          <p:nvPr/>
        </p:nvSpPr>
        <p:spPr>
          <a:xfrm>
            <a:off x="8750640" y="4258800"/>
            <a:ext cx="2088720" cy="265680"/>
          </a:xfrm>
          <a:prstGeom prst="rect">
            <a:avLst/>
          </a:prstGeom>
          <a:noFill/>
          <a:ln>
            <a:noFill/>
          </a:ln>
        </p:spPr>
        <p:txBody>
          <a:bodyPr lIns="0" tIns="0" rIns="0" bIns="0"/>
          <a:lstStyle/>
          <a:p>
            <a:r>
              <a:rPr lang="en-US" spc="-1">
                <a:solidFill>
                  <a:srgbClr val="000000"/>
                </a:solidFill>
                <a:latin typeface="Calibri"/>
              </a:rPr>
              <a:t>10,000 operations</a:t>
            </a:r>
            <a:endParaRPr lang="en-US" spc="-1">
              <a:latin typeface="DejaVu Serif"/>
            </a:endParaRPr>
          </a:p>
        </p:txBody>
      </p:sp>
      <p:sp>
        <p:nvSpPr>
          <p:cNvPr id="152" name="TextShape 24"/>
          <p:cNvSpPr txBox="1"/>
          <p:nvPr/>
        </p:nvSpPr>
        <p:spPr>
          <a:xfrm>
            <a:off x="5092320" y="4533480"/>
            <a:ext cx="2542680" cy="265680"/>
          </a:xfrm>
          <a:prstGeom prst="rect">
            <a:avLst/>
          </a:prstGeom>
          <a:noFill/>
          <a:ln>
            <a:noFill/>
          </a:ln>
        </p:spPr>
        <p:txBody>
          <a:bodyPr lIns="0" tIns="0" rIns="0" bIns="0"/>
          <a:lstStyle/>
          <a:p>
            <a:r>
              <a:rPr lang="en-US" spc="-1">
                <a:solidFill>
                  <a:srgbClr val="000000"/>
                </a:solidFill>
                <a:latin typeface="Calibri"/>
              </a:rPr>
              <a:t>Maintenance (routine)</a:t>
            </a:r>
            <a:endParaRPr lang="en-US" spc="-1">
              <a:latin typeface="DejaVu Serif"/>
            </a:endParaRPr>
          </a:p>
        </p:txBody>
      </p:sp>
      <p:sp>
        <p:nvSpPr>
          <p:cNvPr id="153" name="TextShape 25"/>
          <p:cNvSpPr txBox="1"/>
          <p:nvPr/>
        </p:nvSpPr>
        <p:spPr>
          <a:xfrm>
            <a:off x="8750640" y="4533480"/>
            <a:ext cx="2058120" cy="265680"/>
          </a:xfrm>
          <a:prstGeom prst="rect">
            <a:avLst/>
          </a:prstGeom>
          <a:noFill/>
          <a:ln>
            <a:noFill/>
          </a:ln>
        </p:spPr>
        <p:txBody>
          <a:bodyPr lIns="0" tIns="0" rIns="0" bIns="0"/>
          <a:lstStyle/>
          <a:p>
            <a:r>
              <a:rPr lang="en-US" spc="-1">
                <a:solidFill>
                  <a:srgbClr val="000000"/>
                </a:solidFill>
                <a:latin typeface="Calibri"/>
              </a:rPr>
              <a:t>Greasing of screw</a:t>
            </a:r>
            <a:endParaRPr lang="en-US" spc="-1">
              <a:latin typeface="DejaVu Serif"/>
            </a:endParaRPr>
          </a:p>
        </p:txBody>
      </p:sp>
      <p:sp>
        <p:nvSpPr>
          <p:cNvPr id="154" name="TextShape 26"/>
          <p:cNvSpPr txBox="1"/>
          <p:nvPr/>
        </p:nvSpPr>
        <p:spPr>
          <a:xfrm>
            <a:off x="5092320" y="4807800"/>
            <a:ext cx="2774520" cy="265680"/>
          </a:xfrm>
          <a:prstGeom prst="rect">
            <a:avLst/>
          </a:prstGeom>
          <a:noFill/>
          <a:ln>
            <a:noFill/>
          </a:ln>
        </p:spPr>
        <p:txBody>
          <a:bodyPr lIns="0" tIns="0" rIns="0" bIns="0"/>
          <a:lstStyle/>
          <a:p>
            <a:r>
              <a:rPr lang="en-US" spc="-1">
                <a:solidFill>
                  <a:srgbClr val="000000"/>
                </a:solidFill>
                <a:latin typeface="Calibri"/>
              </a:rPr>
              <a:t>Total Mass (excl. motor)</a:t>
            </a:r>
            <a:endParaRPr lang="en-US" spc="-1">
              <a:latin typeface="DejaVu Serif"/>
            </a:endParaRPr>
          </a:p>
        </p:txBody>
      </p:sp>
      <p:sp>
        <p:nvSpPr>
          <p:cNvPr id="155" name="TextShape 27"/>
          <p:cNvSpPr txBox="1"/>
          <p:nvPr/>
        </p:nvSpPr>
        <p:spPr>
          <a:xfrm>
            <a:off x="8750640" y="4807800"/>
            <a:ext cx="640800" cy="265680"/>
          </a:xfrm>
          <a:prstGeom prst="rect">
            <a:avLst/>
          </a:prstGeom>
          <a:noFill/>
          <a:ln>
            <a:noFill/>
          </a:ln>
        </p:spPr>
        <p:txBody>
          <a:bodyPr lIns="0" tIns="0" rIns="0" bIns="0"/>
          <a:lstStyle/>
          <a:p>
            <a:r>
              <a:rPr lang="en-US" spc="-1">
                <a:solidFill>
                  <a:srgbClr val="000000"/>
                </a:solidFill>
                <a:latin typeface="Calibri"/>
              </a:rPr>
              <a:t>26 kg</a:t>
            </a:r>
            <a:endParaRPr lang="en-US" spc="-1">
              <a:latin typeface="DejaVu Serif"/>
            </a:endParaRPr>
          </a:p>
        </p:txBody>
      </p:sp>
      <p:sp>
        <p:nvSpPr>
          <p:cNvPr id="156" name="TextShape 28"/>
          <p:cNvSpPr txBox="1"/>
          <p:nvPr/>
        </p:nvSpPr>
        <p:spPr>
          <a:xfrm>
            <a:off x="5092320" y="5082120"/>
            <a:ext cx="1309680" cy="265680"/>
          </a:xfrm>
          <a:prstGeom prst="rect">
            <a:avLst/>
          </a:prstGeom>
          <a:noFill/>
          <a:ln>
            <a:noFill/>
          </a:ln>
        </p:spPr>
        <p:txBody>
          <a:bodyPr lIns="0" tIns="0" rIns="0" bIns="0"/>
          <a:lstStyle/>
          <a:p>
            <a:r>
              <a:rPr lang="en-US" spc="-1">
                <a:solidFill>
                  <a:srgbClr val="000000"/>
                </a:solidFill>
                <a:latin typeface="Calibri"/>
              </a:rPr>
              <a:t>Motor Mass</a:t>
            </a:r>
            <a:endParaRPr lang="en-US" spc="-1">
              <a:latin typeface="DejaVu Serif"/>
            </a:endParaRPr>
          </a:p>
        </p:txBody>
      </p:sp>
      <p:sp>
        <p:nvSpPr>
          <p:cNvPr id="157" name="TextShape 29"/>
          <p:cNvSpPr txBox="1"/>
          <p:nvPr/>
        </p:nvSpPr>
        <p:spPr>
          <a:xfrm>
            <a:off x="8750640" y="5082120"/>
            <a:ext cx="496080" cy="265680"/>
          </a:xfrm>
          <a:prstGeom prst="rect">
            <a:avLst/>
          </a:prstGeom>
          <a:noFill/>
          <a:ln>
            <a:noFill/>
          </a:ln>
        </p:spPr>
        <p:txBody>
          <a:bodyPr lIns="0" tIns="0" rIns="0" bIns="0"/>
          <a:lstStyle/>
          <a:p>
            <a:r>
              <a:rPr lang="en-US" spc="-1">
                <a:solidFill>
                  <a:srgbClr val="000000"/>
                </a:solidFill>
                <a:latin typeface="Calibri"/>
              </a:rPr>
              <a:t>1 kg</a:t>
            </a:r>
            <a:endParaRPr lang="en-US" spc="-1">
              <a:latin typeface="DejaVu Serif"/>
            </a:endParaRPr>
          </a:p>
        </p:txBody>
      </p:sp>
      <p:sp>
        <p:nvSpPr>
          <p:cNvPr id="3" name="Slide Number Placeholder 2">
            <a:extLst>
              <a:ext uri="{FF2B5EF4-FFF2-40B4-BE49-F238E27FC236}">
                <a16:creationId xmlns:a16="http://schemas.microsoft.com/office/drawing/2014/main" id="{0A4313F0-C299-4FF2-B686-1592728FDFB0}"/>
              </a:ext>
            </a:extLst>
          </p:cNvPr>
          <p:cNvSpPr>
            <a:spLocks noGrp="1"/>
          </p:cNvSpPr>
          <p:nvPr>
            <p:ph type="sldNum" sz="quarter" idx="12"/>
          </p:nvPr>
        </p:nvSpPr>
        <p:spPr/>
        <p:txBody>
          <a:bodyPr/>
          <a:lstStyle/>
          <a:p>
            <a:fld id="{683549D1-6A9E-4216-AD44-F449925BF813}" type="slidenum">
              <a:rPr lang="en-US" smtClean="0"/>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159" name="TextShape 2"/>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160" name="TextShape 3"/>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161" name="TextShape 4"/>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6</a:t>
            </a:r>
            <a:endParaRPr lang="en-US" sz="1200" spc="-1">
              <a:latin typeface="DejaVu Serif"/>
            </a:endParaRPr>
          </a:p>
        </p:txBody>
      </p:sp>
      <p:sp>
        <p:nvSpPr>
          <p:cNvPr id="162" name="Freeform 5"/>
          <p:cNvSpPr/>
          <p:nvPr/>
        </p:nvSpPr>
        <p:spPr>
          <a:xfrm>
            <a:off x="1866720" y="923400"/>
            <a:ext cx="1829520" cy="366480"/>
          </a:xfrm>
          <a:custGeom>
            <a:avLst/>
            <a:gdLst/>
            <a:ahLst/>
            <a:cxnLst/>
            <a:rect l="0" t="0" r="r" b="b"/>
            <a:pathLst>
              <a:path w="5082" h="1018">
                <a:moveTo>
                  <a:pt x="0" y="1017"/>
                </a:moveTo>
                <a:lnTo>
                  <a:pt x="5081" y="1017"/>
                </a:lnTo>
                <a:lnTo>
                  <a:pt x="5081" y="0"/>
                </a:lnTo>
                <a:lnTo>
                  <a:pt x="0" y="0"/>
                </a:lnTo>
                <a:lnTo>
                  <a:pt x="0" y="1017"/>
                </a:lnTo>
              </a:path>
            </a:pathLst>
          </a:custGeom>
          <a:solidFill>
            <a:srgbClr val="4F81BD"/>
          </a:solidFill>
          <a:ln>
            <a:noFill/>
          </a:ln>
        </p:spPr>
      </p:sp>
      <p:sp>
        <p:nvSpPr>
          <p:cNvPr id="163" name="Freeform 6"/>
          <p:cNvSpPr/>
          <p:nvPr/>
        </p:nvSpPr>
        <p:spPr>
          <a:xfrm>
            <a:off x="3695520" y="923400"/>
            <a:ext cx="3810600" cy="366480"/>
          </a:xfrm>
          <a:custGeom>
            <a:avLst/>
            <a:gdLst/>
            <a:ahLst/>
            <a:cxnLst/>
            <a:rect l="0" t="0" r="r" b="b"/>
            <a:pathLst>
              <a:path w="10585" h="1018">
                <a:moveTo>
                  <a:pt x="0" y="1017"/>
                </a:moveTo>
                <a:lnTo>
                  <a:pt x="10584" y="1017"/>
                </a:lnTo>
                <a:lnTo>
                  <a:pt x="10584" y="0"/>
                </a:lnTo>
                <a:lnTo>
                  <a:pt x="0" y="0"/>
                </a:lnTo>
                <a:lnTo>
                  <a:pt x="0" y="1017"/>
                </a:lnTo>
              </a:path>
            </a:pathLst>
          </a:custGeom>
          <a:solidFill>
            <a:srgbClr val="4F81BD"/>
          </a:solidFill>
          <a:ln>
            <a:noFill/>
          </a:ln>
        </p:spPr>
      </p:sp>
      <p:sp>
        <p:nvSpPr>
          <p:cNvPr id="164" name="Freeform 7"/>
          <p:cNvSpPr/>
          <p:nvPr/>
        </p:nvSpPr>
        <p:spPr>
          <a:xfrm>
            <a:off x="7505400" y="923400"/>
            <a:ext cx="2820240" cy="366480"/>
          </a:xfrm>
          <a:custGeom>
            <a:avLst/>
            <a:gdLst/>
            <a:ahLst/>
            <a:cxnLst/>
            <a:rect l="0" t="0" r="r" b="b"/>
            <a:pathLst>
              <a:path w="7834" h="1018">
                <a:moveTo>
                  <a:pt x="0" y="1017"/>
                </a:moveTo>
                <a:lnTo>
                  <a:pt x="7833" y="1017"/>
                </a:lnTo>
                <a:lnTo>
                  <a:pt x="7833" y="0"/>
                </a:lnTo>
                <a:lnTo>
                  <a:pt x="0" y="0"/>
                </a:lnTo>
                <a:lnTo>
                  <a:pt x="0" y="1017"/>
                </a:lnTo>
              </a:path>
            </a:pathLst>
          </a:custGeom>
          <a:solidFill>
            <a:srgbClr val="4F81BD"/>
          </a:solidFill>
          <a:ln>
            <a:noFill/>
          </a:ln>
        </p:spPr>
      </p:sp>
      <p:sp>
        <p:nvSpPr>
          <p:cNvPr id="165" name="Freeform 8"/>
          <p:cNvSpPr/>
          <p:nvPr/>
        </p:nvSpPr>
        <p:spPr>
          <a:xfrm>
            <a:off x="1866720" y="1289160"/>
            <a:ext cx="1829520" cy="702000"/>
          </a:xfrm>
          <a:custGeom>
            <a:avLst/>
            <a:gdLst/>
            <a:ahLst/>
            <a:cxnLst/>
            <a:rect l="0" t="0" r="r" b="b"/>
            <a:pathLst>
              <a:path w="5082" h="1950">
                <a:moveTo>
                  <a:pt x="0" y="1949"/>
                </a:moveTo>
                <a:lnTo>
                  <a:pt x="5081" y="1949"/>
                </a:lnTo>
                <a:lnTo>
                  <a:pt x="5081" y="0"/>
                </a:lnTo>
                <a:lnTo>
                  <a:pt x="0" y="0"/>
                </a:lnTo>
                <a:lnTo>
                  <a:pt x="0" y="1949"/>
                </a:lnTo>
              </a:path>
            </a:pathLst>
          </a:custGeom>
          <a:solidFill>
            <a:srgbClr val="D0D8E8"/>
          </a:solidFill>
          <a:ln>
            <a:noFill/>
          </a:ln>
        </p:spPr>
      </p:sp>
      <p:sp>
        <p:nvSpPr>
          <p:cNvPr id="166" name="Freeform 9"/>
          <p:cNvSpPr/>
          <p:nvPr/>
        </p:nvSpPr>
        <p:spPr>
          <a:xfrm>
            <a:off x="3695520" y="1289160"/>
            <a:ext cx="3810600" cy="702000"/>
          </a:xfrm>
          <a:custGeom>
            <a:avLst/>
            <a:gdLst/>
            <a:ahLst/>
            <a:cxnLst/>
            <a:rect l="0" t="0" r="r" b="b"/>
            <a:pathLst>
              <a:path w="10585" h="1950">
                <a:moveTo>
                  <a:pt x="0" y="1949"/>
                </a:moveTo>
                <a:lnTo>
                  <a:pt x="10584" y="1949"/>
                </a:lnTo>
                <a:lnTo>
                  <a:pt x="10584" y="0"/>
                </a:lnTo>
                <a:lnTo>
                  <a:pt x="0" y="0"/>
                </a:lnTo>
                <a:lnTo>
                  <a:pt x="0" y="1949"/>
                </a:lnTo>
              </a:path>
            </a:pathLst>
          </a:custGeom>
          <a:solidFill>
            <a:srgbClr val="D0D8E8"/>
          </a:solidFill>
          <a:ln>
            <a:noFill/>
          </a:ln>
        </p:spPr>
      </p:sp>
      <p:sp>
        <p:nvSpPr>
          <p:cNvPr id="167" name="Freeform 10"/>
          <p:cNvSpPr/>
          <p:nvPr/>
        </p:nvSpPr>
        <p:spPr>
          <a:xfrm>
            <a:off x="7505400" y="1289160"/>
            <a:ext cx="2820240" cy="702000"/>
          </a:xfrm>
          <a:custGeom>
            <a:avLst/>
            <a:gdLst/>
            <a:ahLst/>
            <a:cxnLst/>
            <a:rect l="0" t="0" r="r" b="b"/>
            <a:pathLst>
              <a:path w="7834" h="1950">
                <a:moveTo>
                  <a:pt x="0" y="1949"/>
                </a:moveTo>
                <a:lnTo>
                  <a:pt x="7833" y="1949"/>
                </a:lnTo>
                <a:lnTo>
                  <a:pt x="7833" y="0"/>
                </a:lnTo>
                <a:lnTo>
                  <a:pt x="0" y="0"/>
                </a:lnTo>
                <a:lnTo>
                  <a:pt x="0" y="1949"/>
                </a:lnTo>
              </a:path>
            </a:pathLst>
          </a:custGeom>
          <a:solidFill>
            <a:srgbClr val="D0D8E8"/>
          </a:solidFill>
          <a:ln>
            <a:noFill/>
          </a:ln>
        </p:spPr>
      </p:sp>
      <p:sp>
        <p:nvSpPr>
          <p:cNvPr id="168" name="Freeform 11"/>
          <p:cNvSpPr/>
          <p:nvPr/>
        </p:nvSpPr>
        <p:spPr>
          <a:xfrm>
            <a:off x="1866720" y="1990440"/>
            <a:ext cx="1829520" cy="482040"/>
          </a:xfrm>
          <a:custGeom>
            <a:avLst/>
            <a:gdLst/>
            <a:ahLst/>
            <a:cxnLst/>
            <a:rect l="0" t="0" r="r" b="b"/>
            <a:pathLst>
              <a:path w="5082" h="1339">
                <a:moveTo>
                  <a:pt x="0" y="1338"/>
                </a:moveTo>
                <a:lnTo>
                  <a:pt x="5081" y="1338"/>
                </a:lnTo>
                <a:lnTo>
                  <a:pt x="5081" y="0"/>
                </a:lnTo>
                <a:lnTo>
                  <a:pt x="0" y="0"/>
                </a:lnTo>
                <a:lnTo>
                  <a:pt x="0" y="1338"/>
                </a:lnTo>
              </a:path>
            </a:pathLst>
          </a:custGeom>
          <a:solidFill>
            <a:srgbClr val="E9EDF4"/>
          </a:solidFill>
          <a:ln>
            <a:noFill/>
          </a:ln>
        </p:spPr>
      </p:sp>
      <p:sp>
        <p:nvSpPr>
          <p:cNvPr id="169" name="Freeform 12"/>
          <p:cNvSpPr/>
          <p:nvPr/>
        </p:nvSpPr>
        <p:spPr>
          <a:xfrm>
            <a:off x="3695520" y="1990440"/>
            <a:ext cx="3810600" cy="482040"/>
          </a:xfrm>
          <a:custGeom>
            <a:avLst/>
            <a:gdLst/>
            <a:ahLst/>
            <a:cxnLst/>
            <a:rect l="0" t="0" r="r" b="b"/>
            <a:pathLst>
              <a:path w="10585" h="1339">
                <a:moveTo>
                  <a:pt x="0" y="1338"/>
                </a:moveTo>
                <a:lnTo>
                  <a:pt x="10584" y="1338"/>
                </a:lnTo>
                <a:lnTo>
                  <a:pt x="10584" y="0"/>
                </a:lnTo>
                <a:lnTo>
                  <a:pt x="0" y="0"/>
                </a:lnTo>
                <a:lnTo>
                  <a:pt x="0" y="1338"/>
                </a:lnTo>
              </a:path>
            </a:pathLst>
          </a:custGeom>
          <a:solidFill>
            <a:srgbClr val="E9EDF4"/>
          </a:solidFill>
          <a:ln>
            <a:noFill/>
          </a:ln>
        </p:spPr>
      </p:sp>
      <p:sp>
        <p:nvSpPr>
          <p:cNvPr id="170" name="Freeform 13"/>
          <p:cNvSpPr/>
          <p:nvPr/>
        </p:nvSpPr>
        <p:spPr>
          <a:xfrm>
            <a:off x="7505400" y="1990440"/>
            <a:ext cx="2820240" cy="482040"/>
          </a:xfrm>
          <a:custGeom>
            <a:avLst/>
            <a:gdLst/>
            <a:ahLst/>
            <a:cxnLst/>
            <a:rect l="0" t="0" r="r" b="b"/>
            <a:pathLst>
              <a:path w="7834" h="1339">
                <a:moveTo>
                  <a:pt x="0" y="1338"/>
                </a:moveTo>
                <a:lnTo>
                  <a:pt x="7833" y="1338"/>
                </a:lnTo>
                <a:lnTo>
                  <a:pt x="7833" y="0"/>
                </a:lnTo>
                <a:lnTo>
                  <a:pt x="0" y="0"/>
                </a:lnTo>
                <a:lnTo>
                  <a:pt x="0" y="1338"/>
                </a:lnTo>
              </a:path>
            </a:pathLst>
          </a:custGeom>
          <a:solidFill>
            <a:srgbClr val="E9EDF4"/>
          </a:solidFill>
          <a:ln>
            <a:noFill/>
          </a:ln>
        </p:spPr>
      </p:sp>
      <p:sp>
        <p:nvSpPr>
          <p:cNvPr id="171" name="Freeform 14"/>
          <p:cNvSpPr/>
          <p:nvPr/>
        </p:nvSpPr>
        <p:spPr>
          <a:xfrm>
            <a:off x="1866720" y="2471760"/>
            <a:ext cx="1829520" cy="396720"/>
          </a:xfrm>
          <a:custGeom>
            <a:avLst/>
            <a:gdLst/>
            <a:ahLst/>
            <a:cxnLst/>
            <a:rect l="0" t="0" r="r" b="b"/>
            <a:pathLst>
              <a:path w="5082" h="1102">
                <a:moveTo>
                  <a:pt x="0" y="1101"/>
                </a:moveTo>
                <a:lnTo>
                  <a:pt x="5081" y="1101"/>
                </a:lnTo>
                <a:lnTo>
                  <a:pt x="5081" y="0"/>
                </a:lnTo>
                <a:lnTo>
                  <a:pt x="0" y="0"/>
                </a:lnTo>
                <a:lnTo>
                  <a:pt x="0" y="1101"/>
                </a:lnTo>
              </a:path>
            </a:pathLst>
          </a:custGeom>
          <a:solidFill>
            <a:srgbClr val="D0D8E8"/>
          </a:solidFill>
          <a:ln>
            <a:noFill/>
          </a:ln>
        </p:spPr>
      </p:sp>
      <p:sp>
        <p:nvSpPr>
          <p:cNvPr id="172" name="Freeform 15"/>
          <p:cNvSpPr/>
          <p:nvPr/>
        </p:nvSpPr>
        <p:spPr>
          <a:xfrm>
            <a:off x="3695520" y="2471760"/>
            <a:ext cx="3810600" cy="396720"/>
          </a:xfrm>
          <a:custGeom>
            <a:avLst/>
            <a:gdLst/>
            <a:ahLst/>
            <a:cxnLst/>
            <a:rect l="0" t="0" r="r" b="b"/>
            <a:pathLst>
              <a:path w="10585" h="1102">
                <a:moveTo>
                  <a:pt x="0" y="1101"/>
                </a:moveTo>
                <a:lnTo>
                  <a:pt x="10584" y="1101"/>
                </a:lnTo>
                <a:lnTo>
                  <a:pt x="10584" y="0"/>
                </a:lnTo>
                <a:lnTo>
                  <a:pt x="0" y="0"/>
                </a:lnTo>
                <a:lnTo>
                  <a:pt x="0" y="1101"/>
                </a:lnTo>
              </a:path>
            </a:pathLst>
          </a:custGeom>
          <a:solidFill>
            <a:srgbClr val="D0D8E8"/>
          </a:solidFill>
          <a:ln>
            <a:noFill/>
          </a:ln>
        </p:spPr>
      </p:sp>
      <p:sp>
        <p:nvSpPr>
          <p:cNvPr id="173" name="Freeform 16"/>
          <p:cNvSpPr/>
          <p:nvPr/>
        </p:nvSpPr>
        <p:spPr>
          <a:xfrm>
            <a:off x="7505400" y="2471760"/>
            <a:ext cx="2820240" cy="396720"/>
          </a:xfrm>
          <a:custGeom>
            <a:avLst/>
            <a:gdLst/>
            <a:ahLst/>
            <a:cxnLst/>
            <a:rect l="0" t="0" r="r" b="b"/>
            <a:pathLst>
              <a:path w="7834" h="1102">
                <a:moveTo>
                  <a:pt x="0" y="1101"/>
                </a:moveTo>
                <a:lnTo>
                  <a:pt x="7833" y="1101"/>
                </a:lnTo>
                <a:lnTo>
                  <a:pt x="7833" y="0"/>
                </a:lnTo>
                <a:lnTo>
                  <a:pt x="0" y="0"/>
                </a:lnTo>
                <a:lnTo>
                  <a:pt x="0" y="1101"/>
                </a:lnTo>
              </a:path>
            </a:pathLst>
          </a:custGeom>
          <a:solidFill>
            <a:srgbClr val="D0D8E8"/>
          </a:solidFill>
          <a:ln>
            <a:noFill/>
          </a:ln>
        </p:spPr>
      </p:sp>
      <p:sp>
        <p:nvSpPr>
          <p:cNvPr id="174" name="Freeform 17"/>
          <p:cNvSpPr/>
          <p:nvPr/>
        </p:nvSpPr>
        <p:spPr>
          <a:xfrm>
            <a:off x="1866720" y="2867760"/>
            <a:ext cx="1829520" cy="1245240"/>
          </a:xfrm>
          <a:custGeom>
            <a:avLst/>
            <a:gdLst/>
            <a:ahLst/>
            <a:cxnLst/>
            <a:rect l="0" t="0" r="r" b="b"/>
            <a:pathLst>
              <a:path w="5082" h="3459">
                <a:moveTo>
                  <a:pt x="0" y="3458"/>
                </a:moveTo>
                <a:lnTo>
                  <a:pt x="5081" y="3458"/>
                </a:lnTo>
                <a:lnTo>
                  <a:pt x="5081" y="0"/>
                </a:lnTo>
                <a:lnTo>
                  <a:pt x="0" y="0"/>
                </a:lnTo>
                <a:lnTo>
                  <a:pt x="0" y="3458"/>
                </a:lnTo>
              </a:path>
            </a:pathLst>
          </a:custGeom>
          <a:solidFill>
            <a:srgbClr val="E9EDF4"/>
          </a:solidFill>
          <a:ln>
            <a:noFill/>
          </a:ln>
        </p:spPr>
      </p:sp>
      <p:sp>
        <p:nvSpPr>
          <p:cNvPr id="175" name="Freeform 18"/>
          <p:cNvSpPr/>
          <p:nvPr/>
        </p:nvSpPr>
        <p:spPr>
          <a:xfrm>
            <a:off x="3695520" y="2867760"/>
            <a:ext cx="3810600" cy="1245240"/>
          </a:xfrm>
          <a:custGeom>
            <a:avLst/>
            <a:gdLst/>
            <a:ahLst/>
            <a:cxnLst/>
            <a:rect l="0" t="0" r="r" b="b"/>
            <a:pathLst>
              <a:path w="10585" h="3459">
                <a:moveTo>
                  <a:pt x="0" y="3458"/>
                </a:moveTo>
                <a:lnTo>
                  <a:pt x="10584" y="3458"/>
                </a:lnTo>
                <a:lnTo>
                  <a:pt x="10584" y="0"/>
                </a:lnTo>
                <a:lnTo>
                  <a:pt x="0" y="0"/>
                </a:lnTo>
                <a:lnTo>
                  <a:pt x="0" y="3458"/>
                </a:lnTo>
              </a:path>
            </a:pathLst>
          </a:custGeom>
          <a:solidFill>
            <a:srgbClr val="E9EDF4"/>
          </a:solidFill>
          <a:ln>
            <a:noFill/>
          </a:ln>
        </p:spPr>
      </p:sp>
      <p:sp>
        <p:nvSpPr>
          <p:cNvPr id="176" name="Freeform 19"/>
          <p:cNvSpPr/>
          <p:nvPr/>
        </p:nvSpPr>
        <p:spPr>
          <a:xfrm>
            <a:off x="7505400" y="2867760"/>
            <a:ext cx="2820240" cy="1245240"/>
          </a:xfrm>
          <a:custGeom>
            <a:avLst/>
            <a:gdLst/>
            <a:ahLst/>
            <a:cxnLst/>
            <a:rect l="0" t="0" r="r" b="b"/>
            <a:pathLst>
              <a:path w="7834" h="3459">
                <a:moveTo>
                  <a:pt x="0" y="3458"/>
                </a:moveTo>
                <a:lnTo>
                  <a:pt x="7833" y="3458"/>
                </a:lnTo>
                <a:lnTo>
                  <a:pt x="7833" y="0"/>
                </a:lnTo>
                <a:lnTo>
                  <a:pt x="0" y="0"/>
                </a:lnTo>
                <a:lnTo>
                  <a:pt x="0" y="3458"/>
                </a:lnTo>
              </a:path>
            </a:pathLst>
          </a:custGeom>
          <a:solidFill>
            <a:srgbClr val="E9EDF4"/>
          </a:solidFill>
          <a:ln>
            <a:noFill/>
          </a:ln>
        </p:spPr>
      </p:sp>
      <p:sp>
        <p:nvSpPr>
          <p:cNvPr id="177" name="Freeform 20"/>
          <p:cNvSpPr/>
          <p:nvPr/>
        </p:nvSpPr>
        <p:spPr>
          <a:xfrm>
            <a:off x="1866720" y="4112280"/>
            <a:ext cx="1829520" cy="720720"/>
          </a:xfrm>
          <a:custGeom>
            <a:avLst/>
            <a:gdLst/>
            <a:ahLst/>
            <a:cxnLst/>
            <a:rect l="0" t="0" r="r" b="b"/>
            <a:pathLst>
              <a:path w="5082" h="2002">
                <a:moveTo>
                  <a:pt x="0" y="2001"/>
                </a:moveTo>
                <a:lnTo>
                  <a:pt x="5081" y="2001"/>
                </a:lnTo>
                <a:lnTo>
                  <a:pt x="5081" y="0"/>
                </a:lnTo>
                <a:lnTo>
                  <a:pt x="0" y="0"/>
                </a:lnTo>
                <a:lnTo>
                  <a:pt x="0" y="2001"/>
                </a:lnTo>
              </a:path>
            </a:pathLst>
          </a:custGeom>
          <a:solidFill>
            <a:srgbClr val="D0D8E8"/>
          </a:solidFill>
          <a:ln>
            <a:noFill/>
          </a:ln>
        </p:spPr>
      </p:sp>
      <p:sp>
        <p:nvSpPr>
          <p:cNvPr id="178" name="Freeform 21"/>
          <p:cNvSpPr/>
          <p:nvPr/>
        </p:nvSpPr>
        <p:spPr>
          <a:xfrm>
            <a:off x="3695520" y="4112280"/>
            <a:ext cx="3810600" cy="720720"/>
          </a:xfrm>
          <a:custGeom>
            <a:avLst/>
            <a:gdLst/>
            <a:ahLst/>
            <a:cxnLst/>
            <a:rect l="0" t="0" r="r" b="b"/>
            <a:pathLst>
              <a:path w="10585" h="2002">
                <a:moveTo>
                  <a:pt x="0" y="2001"/>
                </a:moveTo>
                <a:lnTo>
                  <a:pt x="10584" y="2001"/>
                </a:lnTo>
                <a:lnTo>
                  <a:pt x="10584" y="0"/>
                </a:lnTo>
                <a:lnTo>
                  <a:pt x="0" y="0"/>
                </a:lnTo>
                <a:lnTo>
                  <a:pt x="0" y="2001"/>
                </a:lnTo>
              </a:path>
            </a:pathLst>
          </a:custGeom>
          <a:solidFill>
            <a:srgbClr val="D0D8E8"/>
          </a:solidFill>
          <a:ln>
            <a:noFill/>
          </a:ln>
        </p:spPr>
      </p:sp>
      <p:sp>
        <p:nvSpPr>
          <p:cNvPr id="179" name="Freeform 22"/>
          <p:cNvSpPr/>
          <p:nvPr/>
        </p:nvSpPr>
        <p:spPr>
          <a:xfrm>
            <a:off x="7505400" y="4112280"/>
            <a:ext cx="2820240" cy="720720"/>
          </a:xfrm>
          <a:custGeom>
            <a:avLst/>
            <a:gdLst/>
            <a:ahLst/>
            <a:cxnLst/>
            <a:rect l="0" t="0" r="r" b="b"/>
            <a:pathLst>
              <a:path w="7834" h="2002">
                <a:moveTo>
                  <a:pt x="0" y="2001"/>
                </a:moveTo>
                <a:lnTo>
                  <a:pt x="7833" y="2001"/>
                </a:lnTo>
                <a:lnTo>
                  <a:pt x="7833" y="0"/>
                </a:lnTo>
                <a:lnTo>
                  <a:pt x="0" y="0"/>
                </a:lnTo>
                <a:lnTo>
                  <a:pt x="0" y="2001"/>
                </a:lnTo>
              </a:path>
            </a:pathLst>
          </a:custGeom>
          <a:solidFill>
            <a:srgbClr val="D0D8E8"/>
          </a:solidFill>
          <a:ln>
            <a:noFill/>
          </a:ln>
        </p:spPr>
      </p:sp>
      <p:sp>
        <p:nvSpPr>
          <p:cNvPr id="180" name="Line 23"/>
          <p:cNvSpPr/>
          <p:nvPr/>
        </p:nvSpPr>
        <p:spPr>
          <a:xfrm>
            <a:off x="3695520" y="917280"/>
            <a:ext cx="0" cy="392148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1" name="Line 24"/>
          <p:cNvSpPr/>
          <p:nvPr/>
        </p:nvSpPr>
        <p:spPr>
          <a:xfrm>
            <a:off x="7505400" y="917280"/>
            <a:ext cx="0" cy="392148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2" name="Line 25"/>
          <p:cNvSpPr/>
          <p:nvPr/>
        </p:nvSpPr>
        <p:spPr>
          <a:xfrm>
            <a:off x="1860240" y="1289160"/>
            <a:ext cx="8471160" cy="0"/>
          </a:xfrm>
          <a:prstGeom prst="line">
            <a:avLst/>
          </a:prstGeom>
          <a:ln w="37800">
            <a:solidFill>
              <a:srgbClr val="FFFFFF"/>
            </a:solidFill>
            <a:round/>
          </a:ln>
        </p:spPr>
        <p:style>
          <a:lnRef idx="0">
            <a:scrgbClr r="0" g="0" b="0"/>
          </a:lnRef>
          <a:fillRef idx="0">
            <a:scrgbClr r="0" g="0" b="0"/>
          </a:fillRef>
          <a:effectRef idx="0">
            <a:scrgbClr r="0" g="0" b="0"/>
          </a:effectRef>
          <a:fontRef idx="minor"/>
        </p:style>
      </p:sp>
      <p:sp>
        <p:nvSpPr>
          <p:cNvPr id="183" name="Line 26"/>
          <p:cNvSpPr/>
          <p:nvPr/>
        </p:nvSpPr>
        <p:spPr>
          <a:xfrm>
            <a:off x="1860240" y="199044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4" name="Line 27"/>
          <p:cNvSpPr/>
          <p:nvPr/>
        </p:nvSpPr>
        <p:spPr>
          <a:xfrm>
            <a:off x="1860240" y="247176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5" name="Line 28"/>
          <p:cNvSpPr/>
          <p:nvPr/>
        </p:nvSpPr>
        <p:spPr>
          <a:xfrm>
            <a:off x="1860240" y="286776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6" name="Line 29"/>
          <p:cNvSpPr/>
          <p:nvPr/>
        </p:nvSpPr>
        <p:spPr>
          <a:xfrm>
            <a:off x="1860240" y="411228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7" name="Line 30"/>
          <p:cNvSpPr/>
          <p:nvPr/>
        </p:nvSpPr>
        <p:spPr>
          <a:xfrm>
            <a:off x="1866720" y="917280"/>
            <a:ext cx="0" cy="392148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8" name="Line 31"/>
          <p:cNvSpPr/>
          <p:nvPr/>
        </p:nvSpPr>
        <p:spPr>
          <a:xfrm>
            <a:off x="10324920" y="917280"/>
            <a:ext cx="0" cy="392148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89" name="Line 32"/>
          <p:cNvSpPr/>
          <p:nvPr/>
        </p:nvSpPr>
        <p:spPr>
          <a:xfrm>
            <a:off x="1860240" y="92340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90" name="Line 33"/>
          <p:cNvSpPr/>
          <p:nvPr/>
        </p:nvSpPr>
        <p:spPr>
          <a:xfrm>
            <a:off x="1860240" y="4832280"/>
            <a:ext cx="8471160" cy="0"/>
          </a:xfrm>
          <a:prstGeom prst="line">
            <a:avLst/>
          </a:prstGeom>
          <a:ln w="12600">
            <a:solidFill>
              <a:srgbClr val="FFFFFF"/>
            </a:solidFill>
            <a:round/>
          </a:ln>
        </p:spPr>
        <p:style>
          <a:lnRef idx="0">
            <a:scrgbClr r="0" g="0" b="0"/>
          </a:lnRef>
          <a:fillRef idx="0">
            <a:scrgbClr r="0" g="0" b="0"/>
          </a:fillRef>
          <a:effectRef idx="0">
            <a:scrgbClr r="0" g="0" b="0"/>
          </a:effectRef>
          <a:fontRef idx="minor"/>
        </p:style>
      </p:sp>
      <p:sp>
        <p:nvSpPr>
          <p:cNvPr id="191" name="TextShape 34"/>
          <p:cNvSpPr txBox="1"/>
          <p:nvPr/>
        </p:nvSpPr>
        <p:spPr>
          <a:xfrm>
            <a:off x="3661680" y="181800"/>
            <a:ext cx="5956560" cy="532440"/>
          </a:xfrm>
          <a:prstGeom prst="rect">
            <a:avLst/>
          </a:prstGeom>
          <a:noFill/>
          <a:ln>
            <a:noFill/>
          </a:ln>
        </p:spPr>
        <p:txBody>
          <a:bodyPr lIns="0" tIns="0" rIns="0" bIns="0"/>
          <a:lstStyle/>
          <a:p>
            <a:r>
              <a:rPr lang="en-US" sz="3600" spc="-1">
                <a:solidFill>
                  <a:srgbClr val="FF0000"/>
                </a:solidFill>
                <a:latin typeface="Calibri"/>
              </a:rPr>
              <a:t>Motors - Selection Criteria</a:t>
            </a:r>
            <a:endParaRPr lang="en-US" sz="3600" spc="-1">
              <a:latin typeface="DejaVu Serif"/>
            </a:endParaRPr>
          </a:p>
        </p:txBody>
      </p:sp>
      <p:sp>
        <p:nvSpPr>
          <p:cNvPr id="192" name="TextShape 35"/>
          <p:cNvSpPr txBox="1"/>
          <p:nvPr/>
        </p:nvSpPr>
        <p:spPr>
          <a:xfrm>
            <a:off x="2417880" y="970560"/>
            <a:ext cx="1006560" cy="265680"/>
          </a:xfrm>
          <a:prstGeom prst="rect">
            <a:avLst/>
          </a:prstGeom>
          <a:noFill/>
          <a:ln>
            <a:noFill/>
          </a:ln>
        </p:spPr>
        <p:txBody>
          <a:bodyPr lIns="0" tIns="0" rIns="0" bIns="0"/>
          <a:lstStyle/>
          <a:p>
            <a:r>
              <a:rPr lang="en-US" b="1" spc="-1">
                <a:solidFill>
                  <a:srgbClr val="FFFFFF"/>
                </a:solidFill>
                <a:latin typeface="Calibri"/>
              </a:rPr>
              <a:t>Feature</a:t>
            </a:r>
            <a:endParaRPr lang="en-US" spc="-1">
              <a:latin typeface="DejaVu Serif"/>
            </a:endParaRPr>
          </a:p>
        </p:txBody>
      </p:sp>
      <p:sp>
        <p:nvSpPr>
          <p:cNvPr id="193" name="TextShape 36"/>
          <p:cNvSpPr txBox="1"/>
          <p:nvPr/>
        </p:nvSpPr>
        <p:spPr>
          <a:xfrm>
            <a:off x="5185920" y="970560"/>
            <a:ext cx="1128600" cy="265680"/>
          </a:xfrm>
          <a:prstGeom prst="rect">
            <a:avLst/>
          </a:prstGeom>
          <a:noFill/>
          <a:ln>
            <a:noFill/>
          </a:ln>
        </p:spPr>
        <p:txBody>
          <a:bodyPr lIns="0" tIns="0" rIns="0" bIns="0"/>
          <a:lstStyle/>
          <a:p>
            <a:r>
              <a:rPr lang="en-US" b="1" spc="-1">
                <a:solidFill>
                  <a:srgbClr val="FFFFFF"/>
                </a:solidFill>
                <a:latin typeface="Calibri"/>
              </a:rPr>
              <a:t>Property</a:t>
            </a:r>
            <a:endParaRPr lang="en-US" spc="-1">
              <a:latin typeface="DejaVu Serif"/>
            </a:endParaRPr>
          </a:p>
        </p:txBody>
      </p:sp>
      <p:sp>
        <p:nvSpPr>
          <p:cNvPr id="194" name="TextShape 37"/>
          <p:cNvSpPr txBox="1"/>
          <p:nvPr/>
        </p:nvSpPr>
        <p:spPr>
          <a:xfrm>
            <a:off x="8409720" y="970560"/>
            <a:ext cx="1389240" cy="265680"/>
          </a:xfrm>
          <a:prstGeom prst="rect">
            <a:avLst/>
          </a:prstGeom>
          <a:noFill/>
          <a:ln>
            <a:noFill/>
          </a:ln>
        </p:spPr>
        <p:txBody>
          <a:bodyPr lIns="0" tIns="0" rIns="0" bIns="0"/>
          <a:lstStyle/>
          <a:p>
            <a:r>
              <a:rPr lang="en-US" b="1" spc="-1">
                <a:solidFill>
                  <a:srgbClr val="FFFFFF"/>
                </a:solidFill>
                <a:latin typeface="Calibri"/>
              </a:rPr>
              <a:t>Advantage</a:t>
            </a:r>
            <a:endParaRPr lang="en-US" spc="-1">
              <a:latin typeface="DejaVu Serif"/>
            </a:endParaRPr>
          </a:p>
        </p:txBody>
      </p:sp>
      <p:sp>
        <p:nvSpPr>
          <p:cNvPr id="195" name="TextShape 38"/>
          <p:cNvSpPr txBox="1"/>
          <p:nvPr/>
        </p:nvSpPr>
        <p:spPr>
          <a:xfrm>
            <a:off x="1958520" y="1337040"/>
            <a:ext cx="1384560" cy="295920"/>
          </a:xfrm>
          <a:prstGeom prst="rect">
            <a:avLst/>
          </a:prstGeom>
          <a:noFill/>
          <a:ln>
            <a:noFill/>
          </a:ln>
        </p:spPr>
        <p:txBody>
          <a:bodyPr lIns="0" tIns="0" rIns="0" bIns="0"/>
          <a:lstStyle/>
          <a:p>
            <a:r>
              <a:rPr lang="en-US" sz="2010" spc="-1">
                <a:solidFill>
                  <a:srgbClr val="000000"/>
                </a:solidFill>
                <a:latin typeface="Calibri"/>
              </a:rPr>
              <a:t>Motor type</a:t>
            </a:r>
            <a:endParaRPr lang="en-US" sz="2010" spc="-1">
              <a:latin typeface="DejaVu Serif"/>
            </a:endParaRPr>
          </a:p>
        </p:txBody>
      </p:sp>
      <p:sp>
        <p:nvSpPr>
          <p:cNvPr id="196" name="TextShape 39"/>
          <p:cNvSpPr txBox="1"/>
          <p:nvPr/>
        </p:nvSpPr>
        <p:spPr>
          <a:xfrm>
            <a:off x="3787320" y="1337040"/>
            <a:ext cx="4607640" cy="295920"/>
          </a:xfrm>
          <a:prstGeom prst="rect">
            <a:avLst/>
          </a:prstGeom>
          <a:noFill/>
          <a:ln>
            <a:noFill/>
          </a:ln>
        </p:spPr>
        <p:txBody>
          <a:bodyPr lIns="0" tIns="0" rIns="0" bIns="0"/>
          <a:lstStyle/>
          <a:p>
            <a:r>
              <a:rPr lang="en-US" sz="2010" spc="-1">
                <a:solidFill>
                  <a:srgbClr val="000000"/>
                </a:solidFill>
                <a:latin typeface="Calibri"/>
              </a:rPr>
              <a:t>Standard ESS ‘harsh environments’ </a:t>
            </a:r>
            <a:endParaRPr lang="en-US" sz="2010" spc="-1">
              <a:latin typeface="DejaVu Serif"/>
            </a:endParaRPr>
          </a:p>
        </p:txBody>
      </p:sp>
      <p:sp>
        <p:nvSpPr>
          <p:cNvPr id="197" name="TextShape 40"/>
          <p:cNvSpPr txBox="1"/>
          <p:nvPr/>
        </p:nvSpPr>
        <p:spPr>
          <a:xfrm>
            <a:off x="3787320" y="1641960"/>
            <a:ext cx="1899720" cy="295920"/>
          </a:xfrm>
          <a:prstGeom prst="rect">
            <a:avLst/>
          </a:prstGeom>
          <a:noFill/>
          <a:ln>
            <a:noFill/>
          </a:ln>
        </p:spPr>
        <p:txBody>
          <a:bodyPr lIns="0" tIns="0" rIns="0" bIns="0"/>
          <a:lstStyle/>
          <a:p>
            <a:r>
              <a:rPr lang="en-US" sz="2010" spc="-1">
                <a:solidFill>
                  <a:srgbClr val="000000"/>
                </a:solidFill>
                <a:latin typeface="Calibri"/>
              </a:rPr>
              <a:t>stepper motor </a:t>
            </a:r>
            <a:endParaRPr lang="en-US" sz="2010" spc="-1">
              <a:latin typeface="DejaVu Serif"/>
            </a:endParaRPr>
          </a:p>
        </p:txBody>
      </p:sp>
      <p:sp>
        <p:nvSpPr>
          <p:cNvPr id="198" name="TextShape 41"/>
          <p:cNvSpPr txBox="1"/>
          <p:nvPr/>
        </p:nvSpPr>
        <p:spPr>
          <a:xfrm>
            <a:off x="7597920" y="1337040"/>
            <a:ext cx="2916000" cy="295920"/>
          </a:xfrm>
          <a:prstGeom prst="rect">
            <a:avLst/>
          </a:prstGeom>
          <a:noFill/>
          <a:ln>
            <a:noFill/>
          </a:ln>
        </p:spPr>
        <p:txBody>
          <a:bodyPr lIns="0" tIns="0" rIns="0" bIns="0"/>
          <a:lstStyle/>
          <a:p>
            <a:r>
              <a:rPr lang="en-US" sz="2010" spc="-1">
                <a:solidFill>
                  <a:srgbClr val="000000"/>
                </a:solidFill>
                <a:latin typeface="Calibri"/>
              </a:rPr>
              <a:t>includes high-radiation</a:t>
            </a:r>
            <a:endParaRPr lang="en-US" sz="2010" spc="-1">
              <a:latin typeface="DejaVu Serif"/>
            </a:endParaRPr>
          </a:p>
        </p:txBody>
      </p:sp>
      <p:sp>
        <p:nvSpPr>
          <p:cNvPr id="199" name="TextShape 42"/>
          <p:cNvSpPr txBox="1"/>
          <p:nvPr/>
        </p:nvSpPr>
        <p:spPr>
          <a:xfrm>
            <a:off x="3787320" y="2038320"/>
            <a:ext cx="3748320" cy="295920"/>
          </a:xfrm>
          <a:prstGeom prst="rect">
            <a:avLst/>
          </a:prstGeom>
          <a:noFill/>
          <a:ln>
            <a:noFill/>
          </a:ln>
        </p:spPr>
        <p:txBody>
          <a:bodyPr lIns="0" tIns="0" rIns="0" bIns="0"/>
          <a:lstStyle/>
          <a:p>
            <a:r>
              <a:rPr lang="en-US" sz="2010" spc="-1">
                <a:solidFill>
                  <a:srgbClr val="000000"/>
                </a:solidFill>
                <a:latin typeface="Calibri"/>
              </a:rPr>
              <a:t>Torque &gt; 2 Nm at lead-screw</a:t>
            </a:r>
            <a:endParaRPr lang="en-US" sz="2010" spc="-1">
              <a:latin typeface="DejaVu Serif"/>
            </a:endParaRPr>
          </a:p>
        </p:txBody>
      </p:sp>
      <p:sp>
        <p:nvSpPr>
          <p:cNvPr id="200" name="TextShape 43"/>
          <p:cNvSpPr txBox="1"/>
          <p:nvPr/>
        </p:nvSpPr>
        <p:spPr>
          <a:xfrm>
            <a:off x="1958520" y="2519280"/>
            <a:ext cx="1962000" cy="295920"/>
          </a:xfrm>
          <a:prstGeom prst="rect">
            <a:avLst/>
          </a:prstGeom>
          <a:noFill/>
          <a:ln>
            <a:noFill/>
          </a:ln>
        </p:spPr>
        <p:txBody>
          <a:bodyPr lIns="0" tIns="0" rIns="0" bIns="0"/>
          <a:lstStyle/>
          <a:p>
            <a:r>
              <a:rPr lang="en-US" sz="2010" spc="-1">
                <a:solidFill>
                  <a:srgbClr val="000000"/>
                </a:solidFill>
                <a:latin typeface="Calibri"/>
              </a:rPr>
              <a:t>Gearbox ratios </a:t>
            </a:r>
            <a:endParaRPr lang="en-US" sz="2010" spc="-1">
              <a:latin typeface="DejaVu Serif"/>
            </a:endParaRPr>
          </a:p>
        </p:txBody>
      </p:sp>
      <p:sp>
        <p:nvSpPr>
          <p:cNvPr id="201" name="TextShape 44"/>
          <p:cNvSpPr txBox="1"/>
          <p:nvPr/>
        </p:nvSpPr>
        <p:spPr>
          <a:xfrm>
            <a:off x="3787320" y="2519280"/>
            <a:ext cx="4147560" cy="295920"/>
          </a:xfrm>
          <a:prstGeom prst="rect">
            <a:avLst/>
          </a:prstGeom>
          <a:noFill/>
          <a:ln>
            <a:noFill/>
          </a:ln>
        </p:spPr>
        <p:txBody>
          <a:bodyPr lIns="0" tIns="0" rIns="0" bIns="0"/>
          <a:lstStyle/>
          <a:p>
            <a:r>
              <a:rPr lang="en-US" sz="2010" spc="-1">
                <a:solidFill>
                  <a:srgbClr val="000000"/>
                </a:solidFill>
                <a:latin typeface="Calibri"/>
              </a:rPr>
              <a:t>for screen-change time ≤ 2 min </a:t>
            </a:r>
            <a:endParaRPr lang="en-US" sz="2010" spc="-1">
              <a:latin typeface="DejaVu Serif"/>
            </a:endParaRPr>
          </a:p>
        </p:txBody>
      </p:sp>
      <p:sp>
        <p:nvSpPr>
          <p:cNvPr id="202" name="TextShape 45"/>
          <p:cNvSpPr txBox="1"/>
          <p:nvPr/>
        </p:nvSpPr>
        <p:spPr>
          <a:xfrm>
            <a:off x="7597920" y="2519280"/>
            <a:ext cx="1881360" cy="295920"/>
          </a:xfrm>
          <a:prstGeom prst="rect">
            <a:avLst/>
          </a:prstGeom>
          <a:noFill/>
          <a:ln>
            <a:noFill/>
          </a:ln>
        </p:spPr>
        <p:txBody>
          <a:bodyPr lIns="0" tIns="0" rIns="0" bIns="0"/>
          <a:lstStyle/>
          <a:p>
            <a:r>
              <a:rPr lang="en-US" sz="2010" spc="-1">
                <a:solidFill>
                  <a:srgbClr val="000000"/>
                </a:solidFill>
                <a:latin typeface="Calibri"/>
              </a:rPr>
              <a:t>600 mm travel</a:t>
            </a:r>
            <a:endParaRPr lang="en-US" sz="2010" spc="-1">
              <a:latin typeface="DejaVu Serif"/>
            </a:endParaRPr>
          </a:p>
        </p:txBody>
      </p:sp>
      <p:sp>
        <p:nvSpPr>
          <p:cNvPr id="203" name="TextShape 46"/>
          <p:cNvSpPr txBox="1"/>
          <p:nvPr/>
        </p:nvSpPr>
        <p:spPr>
          <a:xfrm>
            <a:off x="3787320" y="2916000"/>
            <a:ext cx="2986200" cy="295920"/>
          </a:xfrm>
          <a:prstGeom prst="rect">
            <a:avLst/>
          </a:prstGeom>
          <a:noFill/>
          <a:ln>
            <a:noFill/>
          </a:ln>
        </p:spPr>
        <p:txBody>
          <a:bodyPr lIns="0" tIns="0" rIns="0" bIns="0"/>
          <a:lstStyle/>
          <a:p>
            <a:r>
              <a:rPr lang="en-US" sz="2010" spc="-1">
                <a:solidFill>
                  <a:srgbClr val="000000"/>
                </a:solidFill>
                <a:latin typeface="Calibri"/>
              </a:rPr>
              <a:t>linear speed 5 mm/sec </a:t>
            </a:r>
            <a:endParaRPr lang="en-US" sz="2010" spc="-1">
              <a:latin typeface="DejaVu Serif"/>
            </a:endParaRPr>
          </a:p>
        </p:txBody>
      </p:sp>
      <p:sp>
        <p:nvSpPr>
          <p:cNvPr id="204" name="TextShape 47"/>
          <p:cNvSpPr txBox="1"/>
          <p:nvPr/>
        </p:nvSpPr>
        <p:spPr>
          <a:xfrm>
            <a:off x="7597920" y="2916000"/>
            <a:ext cx="3263760" cy="295920"/>
          </a:xfrm>
          <a:prstGeom prst="rect">
            <a:avLst/>
          </a:prstGeom>
          <a:noFill/>
          <a:ln>
            <a:noFill/>
          </a:ln>
        </p:spPr>
        <p:txBody>
          <a:bodyPr lIns="0" tIns="0" rIns="0" bIns="0"/>
          <a:lstStyle/>
          <a:p>
            <a:r>
              <a:rPr lang="en-US" sz="2010" spc="-1">
                <a:solidFill>
                  <a:srgbClr val="000000"/>
                </a:solidFill>
                <a:latin typeface="Calibri"/>
              </a:rPr>
              <a:t>extends lifetimes, avoids </a:t>
            </a:r>
            <a:endParaRPr lang="en-US" sz="2010" spc="-1">
              <a:latin typeface="DejaVu Serif"/>
            </a:endParaRPr>
          </a:p>
        </p:txBody>
      </p:sp>
      <p:sp>
        <p:nvSpPr>
          <p:cNvPr id="205" name="TextShape 48"/>
          <p:cNvSpPr txBox="1"/>
          <p:nvPr/>
        </p:nvSpPr>
        <p:spPr>
          <a:xfrm>
            <a:off x="7597920" y="3220920"/>
            <a:ext cx="2536560" cy="295920"/>
          </a:xfrm>
          <a:prstGeom prst="rect">
            <a:avLst/>
          </a:prstGeom>
          <a:noFill/>
          <a:ln>
            <a:noFill/>
          </a:ln>
        </p:spPr>
        <p:txBody>
          <a:bodyPr lIns="0" tIns="0" rIns="0" bIns="0"/>
          <a:lstStyle/>
          <a:p>
            <a:r>
              <a:rPr lang="en-US" sz="2010" spc="-1">
                <a:solidFill>
                  <a:srgbClr val="000000"/>
                </a:solidFill>
                <a:latin typeface="Calibri"/>
              </a:rPr>
              <a:t>risk of lead-screws’ </a:t>
            </a:r>
            <a:endParaRPr lang="en-US" sz="2010" spc="-1">
              <a:latin typeface="DejaVu Serif"/>
            </a:endParaRPr>
          </a:p>
        </p:txBody>
      </p:sp>
      <p:sp>
        <p:nvSpPr>
          <p:cNvPr id="206" name="TextShape 49"/>
          <p:cNvSpPr txBox="1"/>
          <p:nvPr/>
        </p:nvSpPr>
        <p:spPr>
          <a:xfrm>
            <a:off x="7597920" y="3525840"/>
            <a:ext cx="2846160" cy="295920"/>
          </a:xfrm>
          <a:prstGeom prst="rect">
            <a:avLst/>
          </a:prstGeom>
          <a:noFill/>
          <a:ln>
            <a:noFill/>
          </a:ln>
        </p:spPr>
        <p:txBody>
          <a:bodyPr lIns="0" tIns="0" rIns="0" bIns="0"/>
          <a:lstStyle/>
          <a:p>
            <a:r>
              <a:rPr lang="en-US" sz="2010" spc="-1">
                <a:solidFill>
                  <a:srgbClr val="000000"/>
                </a:solidFill>
                <a:latin typeface="Calibri"/>
              </a:rPr>
              <a:t>lubrication breakdown</a:t>
            </a:r>
            <a:endParaRPr lang="en-US" sz="2010" spc="-1">
              <a:latin typeface="DejaVu Serif"/>
            </a:endParaRPr>
          </a:p>
        </p:txBody>
      </p:sp>
      <p:sp>
        <p:nvSpPr>
          <p:cNvPr id="207" name="TextShape 50"/>
          <p:cNvSpPr txBox="1"/>
          <p:nvPr/>
        </p:nvSpPr>
        <p:spPr>
          <a:xfrm>
            <a:off x="1958520" y="4160880"/>
            <a:ext cx="1681560" cy="295920"/>
          </a:xfrm>
          <a:prstGeom prst="rect">
            <a:avLst/>
          </a:prstGeom>
          <a:noFill/>
          <a:ln>
            <a:noFill/>
          </a:ln>
        </p:spPr>
        <p:txBody>
          <a:bodyPr lIns="0" tIns="0" rIns="0" bIns="0"/>
          <a:lstStyle/>
          <a:p>
            <a:r>
              <a:rPr lang="en-US" sz="2010" spc="-1">
                <a:solidFill>
                  <a:srgbClr val="000000"/>
                </a:solidFill>
                <a:latin typeface="Calibri"/>
              </a:rPr>
              <a:t>Transmission</a:t>
            </a:r>
            <a:endParaRPr lang="en-US" sz="2010" spc="-1">
              <a:latin typeface="DejaVu Serif"/>
            </a:endParaRPr>
          </a:p>
        </p:txBody>
      </p:sp>
      <p:sp>
        <p:nvSpPr>
          <p:cNvPr id="208" name="TextShape 51"/>
          <p:cNvSpPr txBox="1"/>
          <p:nvPr/>
        </p:nvSpPr>
        <p:spPr>
          <a:xfrm>
            <a:off x="3787320" y="4160880"/>
            <a:ext cx="3673440" cy="295920"/>
          </a:xfrm>
          <a:prstGeom prst="rect">
            <a:avLst/>
          </a:prstGeom>
          <a:noFill/>
          <a:ln>
            <a:noFill/>
          </a:ln>
        </p:spPr>
        <p:txBody>
          <a:bodyPr lIns="0" tIns="0" rIns="0" bIns="0"/>
          <a:lstStyle/>
          <a:p>
            <a:r>
              <a:rPr lang="en-US" sz="2010" spc="-1">
                <a:solidFill>
                  <a:srgbClr val="000000"/>
                </a:solidFill>
                <a:latin typeface="Calibri"/>
              </a:rPr>
              <a:t>Flexibility in motor mounting</a:t>
            </a:r>
            <a:endParaRPr lang="en-US" sz="2010" spc="-1">
              <a:latin typeface="DejaVu Serif"/>
            </a:endParaRPr>
          </a:p>
        </p:txBody>
      </p:sp>
      <p:sp>
        <p:nvSpPr>
          <p:cNvPr id="209" name="TextShape 52"/>
          <p:cNvSpPr txBox="1"/>
          <p:nvPr/>
        </p:nvSpPr>
        <p:spPr>
          <a:xfrm>
            <a:off x="7597920" y="4160880"/>
            <a:ext cx="3172320" cy="295920"/>
          </a:xfrm>
          <a:prstGeom prst="rect">
            <a:avLst/>
          </a:prstGeom>
          <a:noFill/>
          <a:ln>
            <a:noFill/>
          </a:ln>
        </p:spPr>
        <p:txBody>
          <a:bodyPr lIns="0" tIns="0" rIns="0" bIns="0"/>
          <a:lstStyle/>
          <a:p>
            <a:r>
              <a:rPr lang="en-US" sz="2010" spc="-1">
                <a:solidFill>
                  <a:srgbClr val="000000"/>
                </a:solidFill>
                <a:latin typeface="Calibri"/>
              </a:rPr>
              <a:t>Option to reduce overall </a:t>
            </a:r>
            <a:endParaRPr lang="en-US" sz="2010" spc="-1">
              <a:latin typeface="DejaVu Serif"/>
            </a:endParaRPr>
          </a:p>
        </p:txBody>
      </p:sp>
      <p:pic>
        <p:nvPicPr>
          <p:cNvPr id="210" name="Picture 209"/>
          <p:cNvPicPr/>
          <p:nvPr/>
        </p:nvPicPr>
        <p:blipFill>
          <a:blip r:embed="rId2"/>
          <a:stretch/>
        </p:blipFill>
        <p:spPr>
          <a:xfrm>
            <a:off x="2590680" y="4887360"/>
            <a:ext cx="2629440" cy="1449000"/>
          </a:xfrm>
          <a:prstGeom prst="rect">
            <a:avLst/>
          </a:prstGeom>
          <a:ln>
            <a:noFill/>
          </a:ln>
        </p:spPr>
      </p:pic>
      <p:sp>
        <p:nvSpPr>
          <p:cNvPr id="211" name="TextShape 53"/>
          <p:cNvSpPr txBox="1"/>
          <p:nvPr/>
        </p:nvSpPr>
        <p:spPr>
          <a:xfrm>
            <a:off x="7597920" y="4465440"/>
            <a:ext cx="2506320" cy="295920"/>
          </a:xfrm>
          <a:prstGeom prst="rect">
            <a:avLst/>
          </a:prstGeom>
          <a:noFill/>
          <a:ln>
            <a:noFill/>
          </a:ln>
        </p:spPr>
        <p:txBody>
          <a:bodyPr lIns="0" tIns="0" rIns="0" bIns="0"/>
          <a:lstStyle/>
          <a:p>
            <a:r>
              <a:rPr lang="en-US" sz="2010" spc="-1">
                <a:solidFill>
                  <a:srgbClr val="000000"/>
                </a:solidFill>
                <a:latin typeface="Calibri"/>
              </a:rPr>
              <a:t>length, if necessary</a:t>
            </a:r>
            <a:endParaRPr lang="en-US" sz="2010" spc="-1">
              <a:latin typeface="DejaVu Serif"/>
            </a:endParaRPr>
          </a:p>
        </p:txBody>
      </p:sp>
      <p:sp>
        <p:nvSpPr>
          <p:cNvPr id="212" name="TextShape 54"/>
          <p:cNvSpPr txBox="1"/>
          <p:nvPr/>
        </p:nvSpPr>
        <p:spPr>
          <a:xfrm>
            <a:off x="5633760" y="5405400"/>
            <a:ext cx="849600" cy="355320"/>
          </a:xfrm>
          <a:prstGeom prst="rect">
            <a:avLst/>
          </a:prstGeom>
          <a:noFill/>
          <a:ln>
            <a:noFill/>
          </a:ln>
        </p:spPr>
        <p:txBody>
          <a:bodyPr lIns="0" tIns="0" rIns="0" bIns="0"/>
          <a:lstStyle/>
          <a:p>
            <a:r>
              <a:rPr lang="en-US" sz="2400" spc="-1">
                <a:solidFill>
                  <a:srgbClr val="FF0000"/>
                </a:solidFill>
                <a:latin typeface="Calibri"/>
              </a:rPr>
              <a:t>Type:</a:t>
            </a:r>
            <a:endParaRPr lang="en-US" sz="2400" spc="-1">
              <a:latin typeface="DejaVu Serif"/>
            </a:endParaRPr>
          </a:p>
        </p:txBody>
      </p:sp>
      <p:sp>
        <p:nvSpPr>
          <p:cNvPr id="213" name="TextShape 55"/>
          <p:cNvSpPr txBox="1"/>
          <p:nvPr/>
        </p:nvSpPr>
        <p:spPr>
          <a:xfrm>
            <a:off x="6548160" y="5405400"/>
            <a:ext cx="3620160" cy="355320"/>
          </a:xfrm>
          <a:prstGeom prst="rect">
            <a:avLst/>
          </a:prstGeom>
          <a:noFill/>
          <a:ln>
            <a:noFill/>
          </a:ln>
        </p:spPr>
        <p:txBody>
          <a:bodyPr lIns="0" tIns="0" rIns="0" bIns="0"/>
          <a:lstStyle/>
          <a:p>
            <a:r>
              <a:rPr lang="en-US" sz="2400" spc="-1">
                <a:solidFill>
                  <a:srgbClr val="FF0000"/>
                </a:solidFill>
                <a:latin typeface="Calibri"/>
              </a:rPr>
              <a:t>Phytron VSS 57.200.2.5</a:t>
            </a:r>
            <a:endParaRPr lang="en-US" sz="2400" spc="-1">
              <a:latin typeface="DejaVu Serif"/>
            </a:endParaRPr>
          </a:p>
        </p:txBody>
      </p:sp>
      <p:sp>
        <p:nvSpPr>
          <p:cNvPr id="214" name="TextShape 56"/>
          <p:cNvSpPr txBox="1"/>
          <p:nvPr/>
        </p:nvSpPr>
        <p:spPr>
          <a:xfrm>
            <a:off x="6548160" y="5770800"/>
            <a:ext cx="2600640" cy="355320"/>
          </a:xfrm>
          <a:prstGeom prst="rect">
            <a:avLst/>
          </a:prstGeom>
          <a:noFill/>
          <a:ln>
            <a:noFill/>
          </a:ln>
        </p:spPr>
        <p:txBody>
          <a:bodyPr lIns="0" tIns="0" rIns="0" bIns="0"/>
          <a:lstStyle/>
          <a:p>
            <a:r>
              <a:rPr lang="en-US" sz="2400" i="1" spc="-1">
                <a:solidFill>
                  <a:srgbClr val="000000"/>
                </a:solidFill>
                <a:latin typeface="Calibri"/>
              </a:rPr>
              <a:t>Flange: NEMA 23</a:t>
            </a:r>
            <a:endParaRPr lang="en-US" sz="2400" spc="-1">
              <a:latin typeface="DejaVu Serif"/>
            </a:endParaRPr>
          </a:p>
        </p:txBody>
      </p:sp>
      <p:sp>
        <p:nvSpPr>
          <p:cNvPr id="3" name="Slide Number Placeholder 2">
            <a:extLst>
              <a:ext uri="{FF2B5EF4-FFF2-40B4-BE49-F238E27FC236}">
                <a16:creationId xmlns:a16="http://schemas.microsoft.com/office/drawing/2014/main" id="{7D2971DD-80C8-462C-9309-0B64B88CDF60}"/>
              </a:ext>
            </a:extLst>
          </p:cNvPr>
          <p:cNvSpPr>
            <a:spLocks noGrp="1"/>
          </p:cNvSpPr>
          <p:nvPr>
            <p:ph type="sldNum" sz="quarter" idx="12"/>
          </p:nvPr>
        </p:nvSpPr>
        <p:spPr/>
        <p:txBody>
          <a:bodyPr/>
          <a:lstStyle/>
          <a:p>
            <a:fld id="{683549D1-6A9E-4216-AD44-F449925BF813}" type="slidenum">
              <a:rPr lang="en-US" smtClean="0"/>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216" name="TextShape 2"/>
          <p:cNvSpPr txBox="1"/>
          <p:nvPr/>
        </p:nvSpPr>
        <p:spPr>
          <a:xfrm>
            <a:off x="1920360" y="999000"/>
            <a:ext cx="38088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217" name="TextShape 3"/>
          <p:cNvSpPr txBox="1"/>
          <p:nvPr/>
        </p:nvSpPr>
        <p:spPr>
          <a:xfrm>
            <a:off x="2263080" y="923400"/>
            <a:ext cx="1622160" cy="443880"/>
          </a:xfrm>
          <a:prstGeom prst="rect">
            <a:avLst/>
          </a:prstGeom>
          <a:noFill/>
          <a:ln>
            <a:noFill/>
          </a:ln>
        </p:spPr>
        <p:txBody>
          <a:bodyPr lIns="0" tIns="0" rIns="0" bIns="0"/>
          <a:lstStyle/>
          <a:p>
            <a:r>
              <a:rPr lang="en-US" sz="3000" spc="-1">
                <a:solidFill>
                  <a:srgbClr val="000000"/>
                </a:solidFill>
                <a:latin typeface="Calibri"/>
              </a:rPr>
              <a:t>Gearbox</a:t>
            </a:r>
            <a:endParaRPr lang="en-US" sz="3000" spc="-1">
              <a:latin typeface="DejaVu Serif"/>
            </a:endParaRPr>
          </a:p>
        </p:txBody>
      </p:sp>
      <p:sp>
        <p:nvSpPr>
          <p:cNvPr id="218" name="TextShape 4"/>
          <p:cNvSpPr txBox="1"/>
          <p:nvPr/>
        </p:nvSpPr>
        <p:spPr>
          <a:xfrm>
            <a:off x="2377560" y="144468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219" name="TextShape 5"/>
          <p:cNvSpPr txBox="1"/>
          <p:nvPr/>
        </p:nvSpPr>
        <p:spPr>
          <a:xfrm>
            <a:off x="2664120" y="1378800"/>
            <a:ext cx="5991480" cy="385920"/>
          </a:xfrm>
          <a:prstGeom prst="rect">
            <a:avLst/>
          </a:prstGeom>
          <a:noFill/>
          <a:ln>
            <a:noFill/>
          </a:ln>
        </p:spPr>
        <p:txBody>
          <a:bodyPr lIns="0" tIns="0" rIns="0" bIns="0"/>
          <a:lstStyle/>
          <a:p>
            <a:r>
              <a:rPr lang="en-US" sz="2610" spc="-1">
                <a:solidFill>
                  <a:srgbClr val="000000"/>
                </a:solidFill>
                <a:latin typeface="Calibri"/>
              </a:rPr>
              <a:t>Preference for ‘direct’ drive, </a:t>
            </a:r>
            <a:r>
              <a:rPr lang="en-US" sz="2610" b="1" i="1" spc="-1">
                <a:solidFill>
                  <a:srgbClr val="000000"/>
                </a:solidFill>
                <a:latin typeface="Calibri"/>
              </a:rPr>
              <a:t>BUT …</a:t>
            </a:r>
            <a:endParaRPr lang="en-US" sz="2610" spc="-1">
              <a:latin typeface="DejaVu Serif"/>
            </a:endParaRPr>
          </a:p>
        </p:txBody>
      </p:sp>
      <p:sp>
        <p:nvSpPr>
          <p:cNvPr id="220" name="TextShape 6"/>
          <p:cNvSpPr txBox="1"/>
          <p:nvPr/>
        </p:nvSpPr>
        <p:spPr>
          <a:xfrm>
            <a:off x="2377560" y="184104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221" name="TextShape 7"/>
          <p:cNvSpPr txBox="1"/>
          <p:nvPr/>
        </p:nvSpPr>
        <p:spPr>
          <a:xfrm>
            <a:off x="2664120" y="1775160"/>
            <a:ext cx="5824080" cy="385920"/>
          </a:xfrm>
          <a:prstGeom prst="rect">
            <a:avLst/>
          </a:prstGeom>
          <a:noFill/>
          <a:ln>
            <a:noFill/>
          </a:ln>
        </p:spPr>
        <p:txBody>
          <a:bodyPr lIns="0" tIns="0" rIns="0" bIns="0"/>
          <a:lstStyle/>
          <a:p>
            <a:r>
              <a:rPr lang="en-US" sz="2610" spc="-1">
                <a:solidFill>
                  <a:srgbClr val="000000"/>
                </a:solidFill>
                <a:latin typeface="Calibri"/>
              </a:rPr>
              <a:t>Motor holding torque only 0.84 Nm</a:t>
            </a:r>
            <a:endParaRPr lang="en-US" sz="2610" spc="-1">
              <a:latin typeface="DejaVu Serif"/>
            </a:endParaRPr>
          </a:p>
        </p:txBody>
      </p:sp>
      <p:sp>
        <p:nvSpPr>
          <p:cNvPr id="222" name="TextShape 8"/>
          <p:cNvSpPr txBox="1"/>
          <p:nvPr/>
        </p:nvSpPr>
        <p:spPr>
          <a:xfrm>
            <a:off x="2377560" y="223704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223" name="TextShape 9"/>
          <p:cNvSpPr txBox="1"/>
          <p:nvPr/>
        </p:nvSpPr>
        <p:spPr>
          <a:xfrm>
            <a:off x="2664120" y="2171520"/>
            <a:ext cx="6599520" cy="385920"/>
          </a:xfrm>
          <a:prstGeom prst="rect">
            <a:avLst/>
          </a:prstGeom>
          <a:noFill/>
          <a:ln>
            <a:noFill/>
          </a:ln>
        </p:spPr>
        <p:txBody>
          <a:bodyPr lIns="0" tIns="0" rIns="0" bIns="0"/>
          <a:lstStyle/>
          <a:p>
            <a:r>
              <a:rPr lang="en-US" sz="2610" spc="-1">
                <a:solidFill>
                  <a:srgbClr val="000000"/>
                </a:solidFill>
                <a:latin typeface="Calibri"/>
              </a:rPr>
              <a:t>Other motor options require significant </a:t>
            </a:r>
            <a:endParaRPr lang="en-US" sz="2610" spc="-1">
              <a:latin typeface="DejaVu Serif"/>
            </a:endParaRPr>
          </a:p>
        </p:txBody>
      </p:sp>
      <p:sp>
        <p:nvSpPr>
          <p:cNvPr id="224" name="TextShape 10"/>
          <p:cNvSpPr txBox="1"/>
          <p:nvPr/>
        </p:nvSpPr>
        <p:spPr>
          <a:xfrm>
            <a:off x="2664120" y="2487960"/>
            <a:ext cx="3929760" cy="385920"/>
          </a:xfrm>
          <a:prstGeom prst="rect">
            <a:avLst/>
          </a:prstGeom>
          <a:noFill/>
          <a:ln>
            <a:noFill/>
          </a:ln>
        </p:spPr>
        <p:txBody>
          <a:bodyPr lIns="0" tIns="0" rIns="0" bIns="0"/>
          <a:lstStyle/>
          <a:p>
            <a:r>
              <a:rPr lang="en-US" sz="2610" spc="-1">
                <a:solidFill>
                  <a:srgbClr val="000000"/>
                </a:solidFill>
                <a:latin typeface="Calibri"/>
              </a:rPr>
              <a:t>mounting modifications</a:t>
            </a:r>
            <a:endParaRPr lang="en-US" sz="2610" spc="-1">
              <a:latin typeface="DejaVu Serif"/>
            </a:endParaRPr>
          </a:p>
        </p:txBody>
      </p:sp>
      <p:sp>
        <p:nvSpPr>
          <p:cNvPr id="225" name="TextShape 11"/>
          <p:cNvSpPr txBox="1"/>
          <p:nvPr/>
        </p:nvSpPr>
        <p:spPr>
          <a:xfrm>
            <a:off x="2778600" y="2932920"/>
            <a:ext cx="278640" cy="325080"/>
          </a:xfrm>
          <a:prstGeom prst="rect">
            <a:avLst/>
          </a:prstGeom>
          <a:noFill/>
          <a:ln>
            <a:noFill/>
          </a:ln>
        </p:spPr>
        <p:txBody>
          <a:bodyPr lIns="0" tIns="0" rIns="0" bIns="0"/>
          <a:lstStyle/>
          <a:p>
            <a:r>
              <a:rPr lang="en-US" sz="2200" spc="-1">
                <a:solidFill>
                  <a:srgbClr val="000000"/>
                </a:solidFill>
                <a:latin typeface="Calibri"/>
              </a:rPr>
              <a:t>→</a:t>
            </a:r>
            <a:endParaRPr lang="en-US" sz="2200" spc="-1">
              <a:latin typeface="DejaVu Serif"/>
            </a:endParaRPr>
          </a:p>
        </p:txBody>
      </p:sp>
      <p:sp>
        <p:nvSpPr>
          <p:cNvPr id="226" name="TextShape 12"/>
          <p:cNvSpPr txBox="1"/>
          <p:nvPr/>
        </p:nvSpPr>
        <p:spPr>
          <a:xfrm>
            <a:off x="3031320" y="2885040"/>
            <a:ext cx="2542680" cy="385920"/>
          </a:xfrm>
          <a:prstGeom prst="rect">
            <a:avLst/>
          </a:prstGeom>
          <a:noFill/>
          <a:ln>
            <a:noFill/>
          </a:ln>
        </p:spPr>
        <p:txBody>
          <a:bodyPr lIns="0" tIns="0" rIns="0" bIns="0"/>
          <a:lstStyle/>
          <a:p>
            <a:r>
              <a:rPr lang="en-US" sz="2610" i="1" spc="-1">
                <a:solidFill>
                  <a:srgbClr val="0070C0"/>
                </a:solidFill>
                <a:latin typeface="Calibri"/>
              </a:rPr>
              <a:t>Retain gearbox</a:t>
            </a:r>
            <a:endParaRPr lang="en-US" sz="2610" spc="-1">
              <a:latin typeface="DejaVu Serif"/>
            </a:endParaRPr>
          </a:p>
        </p:txBody>
      </p:sp>
      <p:sp>
        <p:nvSpPr>
          <p:cNvPr id="227" name="TextShape 13"/>
          <p:cNvSpPr txBox="1"/>
          <p:nvPr/>
        </p:nvSpPr>
        <p:spPr>
          <a:xfrm>
            <a:off x="1920360" y="3359160"/>
            <a:ext cx="380520" cy="381240"/>
          </a:xfrm>
          <a:prstGeom prst="rect">
            <a:avLst/>
          </a:prstGeom>
          <a:noFill/>
          <a:ln>
            <a:noFill/>
          </a:ln>
        </p:spPr>
        <p:txBody>
          <a:bodyPr lIns="0" tIns="0" rIns="0" bIns="0"/>
          <a:lstStyle/>
          <a:p>
            <a:r>
              <a:rPr lang="en-US" sz="3000" spc="-1">
                <a:solidFill>
                  <a:srgbClr val="000000"/>
                </a:solidFill>
                <a:latin typeface="Arial"/>
              </a:rPr>
              <a:t>•</a:t>
            </a:r>
            <a:endParaRPr lang="en-US" sz="3000" spc="-1">
              <a:latin typeface="DejaVu Serif"/>
            </a:endParaRPr>
          </a:p>
        </p:txBody>
      </p:sp>
      <p:sp>
        <p:nvSpPr>
          <p:cNvPr id="228" name="TextShape 14"/>
          <p:cNvSpPr txBox="1"/>
          <p:nvPr/>
        </p:nvSpPr>
        <p:spPr>
          <a:xfrm>
            <a:off x="2263080" y="3283200"/>
            <a:ext cx="2515320" cy="443880"/>
          </a:xfrm>
          <a:prstGeom prst="rect">
            <a:avLst/>
          </a:prstGeom>
          <a:noFill/>
          <a:ln>
            <a:noFill/>
          </a:ln>
        </p:spPr>
        <p:txBody>
          <a:bodyPr lIns="0" tIns="0" rIns="0" bIns="0"/>
          <a:lstStyle/>
          <a:p>
            <a:r>
              <a:rPr lang="en-US" sz="3000" spc="-1">
                <a:solidFill>
                  <a:srgbClr val="000000"/>
                </a:solidFill>
                <a:latin typeface="Calibri"/>
              </a:rPr>
              <a:t>Transmission</a:t>
            </a:r>
            <a:endParaRPr lang="en-US" sz="3000" spc="-1">
              <a:latin typeface="DejaVu Serif"/>
            </a:endParaRPr>
          </a:p>
        </p:txBody>
      </p:sp>
      <p:sp>
        <p:nvSpPr>
          <p:cNvPr id="229" name="TextShape 15"/>
          <p:cNvSpPr txBox="1"/>
          <p:nvPr/>
        </p:nvSpPr>
        <p:spPr>
          <a:xfrm>
            <a:off x="2377560" y="380412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230" name="TextShape 16"/>
          <p:cNvSpPr txBox="1"/>
          <p:nvPr/>
        </p:nvSpPr>
        <p:spPr>
          <a:xfrm>
            <a:off x="2664120" y="3738240"/>
            <a:ext cx="6370920" cy="385920"/>
          </a:xfrm>
          <a:prstGeom prst="rect">
            <a:avLst/>
          </a:prstGeom>
          <a:noFill/>
          <a:ln>
            <a:noFill/>
          </a:ln>
        </p:spPr>
        <p:txBody>
          <a:bodyPr lIns="0" tIns="0" rIns="0" bIns="0"/>
          <a:lstStyle/>
          <a:p>
            <a:r>
              <a:rPr lang="en-US" sz="2610" spc="-1">
                <a:solidFill>
                  <a:srgbClr val="000000"/>
                </a:solidFill>
                <a:latin typeface="Calibri"/>
              </a:rPr>
              <a:t>Belt drive offered as standard, </a:t>
            </a:r>
            <a:r>
              <a:rPr lang="en-US" sz="2610" b="1" i="1" spc="-1">
                <a:solidFill>
                  <a:srgbClr val="000000"/>
                </a:solidFill>
                <a:latin typeface="Calibri"/>
              </a:rPr>
              <a:t>BUT …</a:t>
            </a:r>
            <a:endParaRPr lang="en-US" sz="2610" spc="-1">
              <a:latin typeface="DejaVu Serif"/>
            </a:endParaRPr>
          </a:p>
        </p:txBody>
      </p:sp>
      <p:sp>
        <p:nvSpPr>
          <p:cNvPr id="231" name="TextShape 17"/>
          <p:cNvSpPr txBox="1"/>
          <p:nvPr/>
        </p:nvSpPr>
        <p:spPr>
          <a:xfrm>
            <a:off x="2377560" y="420084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232" name="TextShape 18"/>
          <p:cNvSpPr txBox="1"/>
          <p:nvPr/>
        </p:nvSpPr>
        <p:spPr>
          <a:xfrm>
            <a:off x="2664120" y="4134960"/>
            <a:ext cx="5794920" cy="385920"/>
          </a:xfrm>
          <a:prstGeom prst="rect">
            <a:avLst/>
          </a:prstGeom>
          <a:noFill/>
          <a:ln>
            <a:noFill/>
          </a:ln>
        </p:spPr>
        <p:txBody>
          <a:bodyPr lIns="0" tIns="0" rIns="0" bIns="0"/>
          <a:lstStyle/>
          <a:p>
            <a:r>
              <a:rPr lang="en-US" sz="2610" spc="-1">
                <a:solidFill>
                  <a:srgbClr val="000000"/>
                </a:solidFill>
                <a:latin typeface="Calibri"/>
              </a:rPr>
              <a:t>Implications for radiation hardness</a:t>
            </a:r>
            <a:endParaRPr lang="en-US" sz="2610" spc="-1">
              <a:latin typeface="DejaVu Serif"/>
            </a:endParaRPr>
          </a:p>
        </p:txBody>
      </p:sp>
      <p:sp>
        <p:nvSpPr>
          <p:cNvPr id="233" name="TextShape 19"/>
          <p:cNvSpPr txBox="1"/>
          <p:nvPr/>
        </p:nvSpPr>
        <p:spPr>
          <a:xfrm>
            <a:off x="2377560" y="4596840"/>
            <a:ext cx="330480" cy="332640"/>
          </a:xfrm>
          <a:prstGeom prst="rect">
            <a:avLst/>
          </a:prstGeom>
          <a:noFill/>
          <a:ln>
            <a:noFill/>
          </a:ln>
        </p:spPr>
        <p:txBody>
          <a:bodyPr lIns="0" tIns="0" rIns="0" bIns="0"/>
          <a:lstStyle/>
          <a:p>
            <a:r>
              <a:rPr lang="en-US" sz="2610" spc="-1">
                <a:solidFill>
                  <a:srgbClr val="0070C0"/>
                </a:solidFill>
                <a:latin typeface="Arial"/>
              </a:rPr>
              <a:t>–</a:t>
            </a:r>
            <a:endParaRPr lang="en-US" sz="2610" spc="-1">
              <a:latin typeface="DejaVu Serif"/>
            </a:endParaRPr>
          </a:p>
        </p:txBody>
      </p:sp>
      <p:sp>
        <p:nvSpPr>
          <p:cNvPr id="234" name="TextShape 20"/>
          <p:cNvSpPr txBox="1"/>
          <p:nvPr/>
        </p:nvSpPr>
        <p:spPr>
          <a:xfrm>
            <a:off x="2664120" y="4531320"/>
            <a:ext cx="5956560" cy="385920"/>
          </a:xfrm>
          <a:prstGeom prst="rect">
            <a:avLst/>
          </a:prstGeom>
          <a:noFill/>
          <a:ln>
            <a:noFill/>
          </a:ln>
        </p:spPr>
        <p:txBody>
          <a:bodyPr lIns="0" tIns="0" rIns="0" bIns="0"/>
          <a:lstStyle/>
          <a:p>
            <a:r>
              <a:rPr lang="en-US" sz="2610" i="1" spc="-1">
                <a:solidFill>
                  <a:srgbClr val="0070C0"/>
                </a:solidFill>
                <a:latin typeface="Calibri"/>
              </a:rPr>
              <a:t>Alternative ‘in-line’ option accepted</a:t>
            </a:r>
            <a:endParaRPr lang="en-US" sz="2610" spc="-1">
              <a:latin typeface="DejaVu Serif"/>
            </a:endParaRPr>
          </a:p>
        </p:txBody>
      </p:sp>
      <p:sp>
        <p:nvSpPr>
          <p:cNvPr id="235" name="TextShape 21"/>
          <p:cNvSpPr txBox="1"/>
          <p:nvPr/>
        </p:nvSpPr>
        <p:spPr>
          <a:xfrm>
            <a:off x="2778600" y="4926600"/>
            <a:ext cx="5646960" cy="325080"/>
          </a:xfrm>
          <a:prstGeom prst="rect">
            <a:avLst/>
          </a:prstGeom>
          <a:noFill/>
          <a:ln>
            <a:noFill/>
          </a:ln>
        </p:spPr>
        <p:txBody>
          <a:bodyPr lIns="0" tIns="0" rIns="0" bIns="0"/>
          <a:lstStyle/>
          <a:p>
            <a:r>
              <a:rPr lang="en-US" sz="2200" spc="-1">
                <a:solidFill>
                  <a:srgbClr val="000000"/>
                </a:solidFill>
                <a:latin typeface="Calibri"/>
              </a:rPr>
              <a:t>→ Height increase manageable ~ 70mm</a:t>
            </a:r>
            <a:endParaRPr lang="en-US" sz="2200" spc="-1">
              <a:latin typeface="DejaVu Serif"/>
            </a:endParaRPr>
          </a:p>
        </p:txBody>
      </p:sp>
      <p:sp>
        <p:nvSpPr>
          <p:cNvPr id="236" name="TextShape 22"/>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237" name="TextShape 23"/>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238" name="TextShape 24"/>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7</a:t>
            </a:r>
            <a:endParaRPr lang="en-US" sz="1200" spc="-1">
              <a:latin typeface="DejaVu Serif"/>
            </a:endParaRPr>
          </a:p>
        </p:txBody>
      </p:sp>
      <p:pic>
        <p:nvPicPr>
          <p:cNvPr id="239" name="Picture 238"/>
          <p:cNvPicPr/>
          <p:nvPr/>
        </p:nvPicPr>
        <p:blipFill>
          <a:blip r:embed="rId2"/>
          <a:stretch/>
        </p:blipFill>
        <p:spPr>
          <a:xfrm>
            <a:off x="8061960" y="1258920"/>
            <a:ext cx="2488320" cy="2133360"/>
          </a:xfrm>
          <a:prstGeom prst="rect">
            <a:avLst/>
          </a:prstGeom>
          <a:ln>
            <a:noFill/>
          </a:ln>
        </p:spPr>
      </p:pic>
      <p:pic>
        <p:nvPicPr>
          <p:cNvPr id="240" name="Picture 239"/>
          <p:cNvPicPr/>
          <p:nvPr/>
        </p:nvPicPr>
        <p:blipFill>
          <a:blip r:embed="rId3"/>
          <a:stretch/>
        </p:blipFill>
        <p:spPr>
          <a:xfrm>
            <a:off x="7847040" y="3429000"/>
            <a:ext cx="2028240" cy="3085920"/>
          </a:xfrm>
          <a:prstGeom prst="rect">
            <a:avLst/>
          </a:prstGeom>
          <a:ln>
            <a:noFill/>
          </a:ln>
        </p:spPr>
      </p:pic>
      <p:sp>
        <p:nvSpPr>
          <p:cNvPr id="241" name="TextShape 25"/>
          <p:cNvSpPr txBox="1"/>
          <p:nvPr/>
        </p:nvSpPr>
        <p:spPr>
          <a:xfrm>
            <a:off x="4286640" y="197640"/>
            <a:ext cx="4417200" cy="532440"/>
          </a:xfrm>
          <a:prstGeom prst="rect">
            <a:avLst/>
          </a:prstGeom>
          <a:noFill/>
          <a:ln>
            <a:noFill/>
          </a:ln>
        </p:spPr>
        <p:txBody>
          <a:bodyPr lIns="0" tIns="0" rIns="0" bIns="0"/>
          <a:lstStyle/>
          <a:p>
            <a:r>
              <a:rPr lang="en-US" sz="3600" spc="-1">
                <a:solidFill>
                  <a:srgbClr val="FF0000"/>
                </a:solidFill>
                <a:latin typeface="Calibri"/>
              </a:rPr>
              <a:t>Motor Drive Details</a:t>
            </a:r>
            <a:endParaRPr lang="en-US" sz="3600" spc="-1">
              <a:latin typeface="DejaVu Serif"/>
            </a:endParaRPr>
          </a:p>
        </p:txBody>
      </p:sp>
      <p:sp>
        <p:nvSpPr>
          <p:cNvPr id="242" name="TextShape 26"/>
          <p:cNvSpPr txBox="1"/>
          <p:nvPr/>
        </p:nvSpPr>
        <p:spPr>
          <a:xfrm>
            <a:off x="2883360" y="5574600"/>
            <a:ext cx="4804200" cy="355320"/>
          </a:xfrm>
          <a:prstGeom prst="rect">
            <a:avLst/>
          </a:prstGeom>
          <a:noFill/>
          <a:ln>
            <a:noFill/>
          </a:ln>
        </p:spPr>
        <p:txBody>
          <a:bodyPr lIns="0" tIns="0" rIns="0" bIns="0"/>
          <a:lstStyle/>
          <a:p>
            <a:r>
              <a:rPr lang="en-US" sz="2400" spc="-1">
                <a:solidFill>
                  <a:srgbClr val="FF0000"/>
                </a:solidFill>
                <a:latin typeface="Calibri"/>
              </a:rPr>
              <a:t>Gearbox Type: Phytron VGPL52</a:t>
            </a:r>
            <a:endParaRPr lang="en-US" sz="2400" spc="-1">
              <a:latin typeface="DejaVu Serif"/>
            </a:endParaRPr>
          </a:p>
        </p:txBody>
      </p:sp>
      <p:sp>
        <p:nvSpPr>
          <p:cNvPr id="243" name="Freeform 27"/>
          <p:cNvSpPr/>
          <p:nvPr/>
        </p:nvSpPr>
        <p:spPr>
          <a:xfrm>
            <a:off x="6839760" y="5236920"/>
            <a:ext cx="1962720" cy="461880"/>
          </a:xfrm>
          <a:custGeom>
            <a:avLst/>
            <a:gdLst/>
            <a:ahLst/>
            <a:cxnLst/>
            <a:rect l="0" t="0" r="r" b="b"/>
            <a:pathLst>
              <a:path w="5452" h="1283">
                <a:moveTo>
                  <a:pt x="7" y="1282"/>
                </a:moveTo>
                <a:lnTo>
                  <a:pt x="5283" y="113"/>
                </a:lnTo>
                <a:lnTo>
                  <a:pt x="5275" y="78"/>
                </a:lnTo>
                <a:lnTo>
                  <a:pt x="0" y="1247"/>
                </a:lnTo>
                <a:lnTo>
                  <a:pt x="7" y="1282"/>
                </a:lnTo>
                <a:moveTo>
                  <a:pt x="5268" y="208"/>
                </a:moveTo>
                <a:lnTo>
                  <a:pt x="5451" y="58"/>
                </a:lnTo>
                <a:lnTo>
                  <a:pt x="5222" y="0"/>
                </a:lnTo>
                <a:lnTo>
                  <a:pt x="5268" y="208"/>
                </a:lnTo>
              </a:path>
            </a:pathLst>
          </a:custGeom>
          <a:solidFill>
            <a:srgbClr val="FF0000"/>
          </a:solidFill>
          <a:ln>
            <a:noFill/>
          </a:ln>
        </p:spPr>
      </p:sp>
      <p:sp>
        <p:nvSpPr>
          <p:cNvPr id="244" name="Freeform 28"/>
          <p:cNvSpPr/>
          <p:nvPr/>
        </p:nvSpPr>
        <p:spPr>
          <a:xfrm>
            <a:off x="9560640" y="3652200"/>
            <a:ext cx="991440" cy="381600"/>
          </a:xfrm>
          <a:custGeom>
            <a:avLst/>
            <a:gdLst/>
            <a:ahLst/>
            <a:cxnLst/>
            <a:rect l="0" t="0" r="r" b="b"/>
            <a:pathLst>
              <a:path w="2754" h="1060">
                <a:moveTo>
                  <a:pt x="0" y="1059"/>
                </a:moveTo>
                <a:lnTo>
                  <a:pt x="2753" y="1059"/>
                </a:lnTo>
                <a:lnTo>
                  <a:pt x="2753" y="0"/>
                </a:lnTo>
                <a:lnTo>
                  <a:pt x="0" y="0"/>
                </a:lnTo>
                <a:lnTo>
                  <a:pt x="0" y="1059"/>
                </a:lnTo>
              </a:path>
            </a:pathLst>
          </a:custGeom>
          <a:noFill/>
          <a:ln w="25560">
            <a:solidFill>
              <a:srgbClr val="C00000"/>
            </a:solidFill>
            <a:round/>
          </a:ln>
        </p:spPr>
      </p:sp>
      <p:sp>
        <p:nvSpPr>
          <p:cNvPr id="245" name="Line 29"/>
          <p:cNvSpPr/>
          <p:nvPr/>
        </p:nvSpPr>
        <p:spPr>
          <a:xfrm flipH="1">
            <a:off x="9163200" y="3917160"/>
            <a:ext cx="367920" cy="251640"/>
          </a:xfrm>
          <a:prstGeom prst="line">
            <a:avLst/>
          </a:prstGeom>
          <a:ln w="25560">
            <a:solidFill>
              <a:srgbClr val="C00000"/>
            </a:solidFill>
            <a:round/>
          </a:ln>
        </p:spPr>
        <p:style>
          <a:lnRef idx="0">
            <a:scrgbClr r="0" g="0" b="0"/>
          </a:lnRef>
          <a:fillRef idx="0">
            <a:scrgbClr r="0" g="0" b="0"/>
          </a:fillRef>
          <a:effectRef idx="0">
            <a:scrgbClr r="0" g="0" b="0"/>
          </a:effectRef>
          <a:fontRef idx="minor"/>
        </p:style>
      </p:sp>
      <p:sp>
        <p:nvSpPr>
          <p:cNvPr id="246" name="TextShape 30"/>
          <p:cNvSpPr txBox="1"/>
          <p:nvPr/>
        </p:nvSpPr>
        <p:spPr>
          <a:xfrm>
            <a:off x="3797760" y="5940360"/>
            <a:ext cx="1672560" cy="355320"/>
          </a:xfrm>
          <a:prstGeom prst="rect">
            <a:avLst/>
          </a:prstGeom>
          <a:noFill/>
          <a:ln>
            <a:noFill/>
          </a:ln>
        </p:spPr>
        <p:txBody>
          <a:bodyPr lIns="0" tIns="0" rIns="0" bIns="0"/>
          <a:lstStyle/>
          <a:p>
            <a:r>
              <a:rPr lang="en-US" sz="2400" i="1" spc="-1">
                <a:solidFill>
                  <a:srgbClr val="000000"/>
                </a:solidFill>
                <a:latin typeface="Calibri"/>
              </a:rPr>
              <a:t>Ratio: 16:1</a:t>
            </a:r>
            <a:endParaRPr lang="en-US" sz="2400" spc="-1">
              <a:latin typeface="DejaVu Serif"/>
            </a:endParaRPr>
          </a:p>
        </p:txBody>
      </p:sp>
      <p:sp>
        <p:nvSpPr>
          <p:cNvPr id="247" name="Freeform 31"/>
          <p:cNvSpPr/>
          <p:nvPr/>
        </p:nvSpPr>
        <p:spPr>
          <a:xfrm>
            <a:off x="6321360" y="2819160"/>
            <a:ext cx="1741320" cy="1028520"/>
          </a:xfrm>
          <a:custGeom>
            <a:avLst/>
            <a:gdLst/>
            <a:ahLst/>
            <a:cxnLst/>
            <a:rect l="0" t="0" r="r" b="b"/>
            <a:pathLst>
              <a:path w="4837" h="2857">
                <a:moveTo>
                  <a:pt x="17" y="2856"/>
                </a:moveTo>
                <a:lnTo>
                  <a:pt x="139" y="2785"/>
                </a:lnTo>
                <a:lnTo>
                  <a:pt x="121" y="2754"/>
                </a:lnTo>
                <a:lnTo>
                  <a:pt x="0" y="2826"/>
                </a:lnTo>
                <a:lnTo>
                  <a:pt x="17" y="2856"/>
                </a:lnTo>
                <a:moveTo>
                  <a:pt x="230" y="2731"/>
                </a:moveTo>
                <a:lnTo>
                  <a:pt x="352" y="2659"/>
                </a:lnTo>
                <a:lnTo>
                  <a:pt x="334" y="2629"/>
                </a:lnTo>
                <a:lnTo>
                  <a:pt x="212" y="2701"/>
                </a:lnTo>
                <a:lnTo>
                  <a:pt x="230" y="2731"/>
                </a:lnTo>
                <a:moveTo>
                  <a:pt x="443" y="2606"/>
                </a:moveTo>
                <a:lnTo>
                  <a:pt x="565" y="2534"/>
                </a:lnTo>
                <a:lnTo>
                  <a:pt x="547" y="2504"/>
                </a:lnTo>
                <a:lnTo>
                  <a:pt x="425" y="2575"/>
                </a:lnTo>
                <a:lnTo>
                  <a:pt x="443" y="2606"/>
                </a:lnTo>
                <a:moveTo>
                  <a:pt x="656" y="2480"/>
                </a:moveTo>
                <a:lnTo>
                  <a:pt x="778" y="2409"/>
                </a:lnTo>
                <a:lnTo>
                  <a:pt x="760" y="2379"/>
                </a:lnTo>
                <a:lnTo>
                  <a:pt x="638" y="2450"/>
                </a:lnTo>
                <a:lnTo>
                  <a:pt x="656" y="2480"/>
                </a:lnTo>
                <a:moveTo>
                  <a:pt x="869" y="2355"/>
                </a:moveTo>
                <a:lnTo>
                  <a:pt x="990" y="2284"/>
                </a:lnTo>
                <a:lnTo>
                  <a:pt x="973" y="2253"/>
                </a:lnTo>
                <a:lnTo>
                  <a:pt x="851" y="2325"/>
                </a:lnTo>
                <a:lnTo>
                  <a:pt x="869" y="2355"/>
                </a:lnTo>
                <a:moveTo>
                  <a:pt x="1082" y="2230"/>
                </a:moveTo>
                <a:lnTo>
                  <a:pt x="1203" y="2157"/>
                </a:lnTo>
                <a:lnTo>
                  <a:pt x="1185" y="2127"/>
                </a:lnTo>
                <a:lnTo>
                  <a:pt x="1064" y="2200"/>
                </a:lnTo>
                <a:lnTo>
                  <a:pt x="1082" y="2230"/>
                </a:lnTo>
                <a:moveTo>
                  <a:pt x="1294" y="2104"/>
                </a:moveTo>
                <a:lnTo>
                  <a:pt x="1416" y="2032"/>
                </a:lnTo>
                <a:lnTo>
                  <a:pt x="1398" y="2002"/>
                </a:lnTo>
                <a:lnTo>
                  <a:pt x="1276" y="2073"/>
                </a:lnTo>
                <a:lnTo>
                  <a:pt x="1294" y="2104"/>
                </a:lnTo>
                <a:moveTo>
                  <a:pt x="1507" y="1979"/>
                </a:moveTo>
                <a:lnTo>
                  <a:pt x="1629" y="1907"/>
                </a:lnTo>
                <a:lnTo>
                  <a:pt x="1611" y="1877"/>
                </a:lnTo>
                <a:lnTo>
                  <a:pt x="1489" y="1948"/>
                </a:lnTo>
                <a:lnTo>
                  <a:pt x="1507" y="1979"/>
                </a:lnTo>
                <a:moveTo>
                  <a:pt x="1720" y="1853"/>
                </a:moveTo>
                <a:lnTo>
                  <a:pt x="1842" y="1782"/>
                </a:lnTo>
                <a:lnTo>
                  <a:pt x="1824" y="1751"/>
                </a:lnTo>
                <a:lnTo>
                  <a:pt x="1702" y="1823"/>
                </a:lnTo>
                <a:lnTo>
                  <a:pt x="1720" y="1853"/>
                </a:lnTo>
                <a:moveTo>
                  <a:pt x="1933" y="1728"/>
                </a:moveTo>
                <a:lnTo>
                  <a:pt x="2055" y="1656"/>
                </a:lnTo>
                <a:lnTo>
                  <a:pt x="2037" y="1626"/>
                </a:lnTo>
                <a:lnTo>
                  <a:pt x="1915" y="1698"/>
                </a:lnTo>
                <a:lnTo>
                  <a:pt x="1933" y="1728"/>
                </a:lnTo>
                <a:moveTo>
                  <a:pt x="2146" y="1603"/>
                </a:moveTo>
                <a:lnTo>
                  <a:pt x="2267" y="1531"/>
                </a:lnTo>
                <a:lnTo>
                  <a:pt x="2249" y="1501"/>
                </a:lnTo>
                <a:lnTo>
                  <a:pt x="2128" y="1572"/>
                </a:lnTo>
                <a:lnTo>
                  <a:pt x="2146" y="1603"/>
                </a:lnTo>
                <a:moveTo>
                  <a:pt x="2359" y="1478"/>
                </a:moveTo>
                <a:lnTo>
                  <a:pt x="2480" y="1406"/>
                </a:lnTo>
                <a:lnTo>
                  <a:pt x="2462" y="1376"/>
                </a:lnTo>
                <a:lnTo>
                  <a:pt x="2341" y="1447"/>
                </a:lnTo>
                <a:lnTo>
                  <a:pt x="2359" y="1478"/>
                </a:lnTo>
                <a:moveTo>
                  <a:pt x="2571" y="1352"/>
                </a:moveTo>
                <a:lnTo>
                  <a:pt x="2693" y="1281"/>
                </a:lnTo>
                <a:lnTo>
                  <a:pt x="2675" y="1250"/>
                </a:lnTo>
                <a:lnTo>
                  <a:pt x="2553" y="1322"/>
                </a:lnTo>
                <a:lnTo>
                  <a:pt x="2571" y="1352"/>
                </a:lnTo>
                <a:moveTo>
                  <a:pt x="2784" y="1227"/>
                </a:moveTo>
                <a:lnTo>
                  <a:pt x="2906" y="1156"/>
                </a:lnTo>
                <a:lnTo>
                  <a:pt x="2888" y="1125"/>
                </a:lnTo>
                <a:lnTo>
                  <a:pt x="2767" y="1197"/>
                </a:lnTo>
                <a:lnTo>
                  <a:pt x="2784" y="1227"/>
                </a:lnTo>
                <a:moveTo>
                  <a:pt x="2997" y="1102"/>
                </a:moveTo>
                <a:lnTo>
                  <a:pt x="3119" y="1030"/>
                </a:lnTo>
                <a:lnTo>
                  <a:pt x="3101" y="1000"/>
                </a:lnTo>
                <a:lnTo>
                  <a:pt x="2979" y="1072"/>
                </a:lnTo>
                <a:lnTo>
                  <a:pt x="2997" y="1102"/>
                </a:lnTo>
                <a:moveTo>
                  <a:pt x="3210" y="977"/>
                </a:moveTo>
                <a:lnTo>
                  <a:pt x="3332" y="905"/>
                </a:lnTo>
                <a:lnTo>
                  <a:pt x="3314" y="875"/>
                </a:lnTo>
                <a:lnTo>
                  <a:pt x="3192" y="946"/>
                </a:lnTo>
                <a:lnTo>
                  <a:pt x="3210" y="977"/>
                </a:lnTo>
                <a:moveTo>
                  <a:pt x="3423" y="851"/>
                </a:moveTo>
                <a:lnTo>
                  <a:pt x="3544" y="780"/>
                </a:lnTo>
                <a:lnTo>
                  <a:pt x="3526" y="749"/>
                </a:lnTo>
                <a:lnTo>
                  <a:pt x="3405" y="821"/>
                </a:lnTo>
                <a:lnTo>
                  <a:pt x="3423" y="851"/>
                </a:lnTo>
                <a:moveTo>
                  <a:pt x="3637" y="726"/>
                </a:moveTo>
                <a:lnTo>
                  <a:pt x="3758" y="655"/>
                </a:lnTo>
                <a:lnTo>
                  <a:pt x="3740" y="624"/>
                </a:lnTo>
                <a:lnTo>
                  <a:pt x="3619" y="696"/>
                </a:lnTo>
                <a:lnTo>
                  <a:pt x="3637" y="726"/>
                </a:lnTo>
                <a:moveTo>
                  <a:pt x="3849" y="601"/>
                </a:moveTo>
                <a:lnTo>
                  <a:pt x="3971" y="529"/>
                </a:lnTo>
                <a:lnTo>
                  <a:pt x="3953" y="499"/>
                </a:lnTo>
                <a:lnTo>
                  <a:pt x="3831" y="571"/>
                </a:lnTo>
                <a:lnTo>
                  <a:pt x="3849" y="601"/>
                </a:lnTo>
                <a:moveTo>
                  <a:pt x="4062" y="476"/>
                </a:moveTo>
                <a:lnTo>
                  <a:pt x="4184" y="404"/>
                </a:lnTo>
                <a:lnTo>
                  <a:pt x="4166" y="374"/>
                </a:lnTo>
                <a:lnTo>
                  <a:pt x="4045" y="445"/>
                </a:lnTo>
                <a:lnTo>
                  <a:pt x="4062" y="476"/>
                </a:lnTo>
                <a:moveTo>
                  <a:pt x="4275" y="350"/>
                </a:moveTo>
                <a:lnTo>
                  <a:pt x="4397" y="279"/>
                </a:lnTo>
                <a:lnTo>
                  <a:pt x="4379" y="249"/>
                </a:lnTo>
                <a:lnTo>
                  <a:pt x="4257" y="320"/>
                </a:lnTo>
                <a:lnTo>
                  <a:pt x="4275" y="350"/>
                </a:lnTo>
                <a:moveTo>
                  <a:pt x="4488" y="225"/>
                </a:moveTo>
                <a:lnTo>
                  <a:pt x="4610" y="154"/>
                </a:lnTo>
                <a:lnTo>
                  <a:pt x="4592" y="123"/>
                </a:lnTo>
                <a:lnTo>
                  <a:pt x="4470" y="195"/>
                </a:lnTo>
                <a:lnTo>
                  <a:pt x="4488" y="225"/>
                </a:lnTo>
                <a:moveTo>
                  <a:pt x="4707" y="199"/>
                </a:moveTo>
                <a:lnTo>
                  <a:pt x="4836" y="0"/>
                </a:lnTo>
                <a:lnTo>
                  <a:pt x="4600" y="16"/>
                </a:lnTo>
                <a:lnTo>
                  <a:pt x="4707" y="199"/>
                </a:lnTo>
              </a:path>
            </a:pathLst>
          </a:custGeom>
          <a:solidFill>
            <a:srgbClr val="4A7EBB"/>
          </a:solidFill>
          <a:ln>
            <a:noFill/>
          </a:ln>
        </p:spPr>
      </p:sp>
      <p:sp>
        <p:nvSpPr>
          <p:cNvPr id="248" name="TextShape 32"/>
          <p:cNvSpPr txBox="1"/>
          <p:nvPr/>
        </p:nvSpPr>
        <p:spPr>
          <a:xfrm>
            <a:off x="9760800" y="3706560"/>
            <a:ext cx="662040" cy="265680"/>
          </a:xfrm>
          <a:prstGeom prst="rect">
            <a:avLst/>
          </a:prstGeom>
          <a:noFill/>
          <a:ln>
            <a:noFill/>
          </a:ln>
        </p:spPr>
        <p:txBody>
          <a:bodyPr lIns="0" tIns="0" rIns="0" bIns="0"/>
          <a:lstStyle/>
          <a:p>
            <a:r>
              <a:rPr lang="en-US" spc="-1">
                <a:solidFill>
                  <a:srgbClr val="000000"/>
                </a:solidFill>
                <a:latin typeface="Calibri"/>
              </a:rPr>
              <a:t>Motor</a:t>
            </a:r>
            <a:endParaRPr lang="en-US" spc="-1">
              <a:latin typeface="DejaVu Serif"/>
            </a:endParaRPr>
          </a:p>
        </p:txBody>
      </p:sp>
      <p:sp>
        <p:nvSpPr>
          <p:cNvPr id="3" name="Slide Number Placeholder 2">
            <a:extLst>
              <a:ext uri="{FF2B5EF4-FFF2-40B4-BE49-F238E27FC236}">
                <a16:creationId xmlns:a16="http://schemas.microsoft.com/office/drawing/2014/main" id="{8A241183-3332-4483-9042-ED1A13AF2E01}"/>
              </a:ext>
            </a:extLst>
          </p:cNvPr>
          <p:cNvSpPr>
            <a:spLocks noGrp="1"/>
          </p:cNvSpPr>
          <p:nvPr>
            <p:ph type="sldNum" sz="quarter" idx="12"/>
          </p:nvPr>
        </p:nvSpPr>
        <p:spPr/>
        <p:txBody>
          <a:bodyPr/>
          <a:lstStyle/>
          <a:p>
            <a:fld id="{683549D1-6A9E-4216-AD44-F449925BF813}" type="slidenum">
              <a:rPr lang="en-US" smtClean="0"/>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250" name="TextShape 2"/>
          <p:cNvSpPr txBox="1"/>
          <p:nvPr/>
        </p:nvSpPr>
        <p:spPr>
          <a:xfrm>
            <a:off x="3303480" y="362520"/>
            <a:ext cx="6969960" cy="532440"/>
          </a:xfrm>
          <a:prstGeom prst="rect">
            <a:avLst/>
          </a:prstGeom>
          <a:noFill/>
          <a:ln>
            <a:noFill/>
          </a:ln>
        </p:spPr>
        <p:txBody>
          <a:bodyPr lIns="0" tIns="0" rIns="0" bIns="0"/>
          <a:lstStyle/>
          <a:p>
            <a:r>
              <a:rPr lang="en-US" sz="3600" spc="-1">
                <a:solidFill>
                  <a:srgbClr val="FF0000"/>
                </a:solidFill>
                <a:latin typeface="Calibri"/>
              </a:rPr>
              <a:t>Limit Switches - Requirements</a:t>
            </a:r>
            <a:endParaRPr lang="en-US" sz="3600" spc="-1">
              <a:latin typeface="DejaVu Serif"/>
            </a:endParaRPr>
          </a:p>
        </p:txBody>
      </p:sp>
      <p:sp>
        <p:nvSpPr>
          <p:cNvPr id="251" name="TextShape 3"/>
          <p:cNvSpPr txBox="1"/>
          <p:nvPr/>
        </p:nvSpPr>
        <p:spPr>
          <a:xfrm>
            <a:off x="2072640" y="155880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252" name="TextShape 4"/>
          <p:cNvSpPr txBox="1"/>
          <p:nvPr/>
        </p:nvSpPr>
        <p:spPr>
          <a:xfrm>
            <a:off x="2415720" y="1477800"/>
            <a:ext cx="8920800" cy="474480"/>
          </a:xfrm>
          <a:prstGeom prst="rect">
            <a:avLst/>
          </a:prstGeom>
          <a:noFill/>
          <a:ln>
            <a:noFill/>
          </a:ln>
        </p:spPr>
        <p:txBody>
          <a:bodyPr lIns="0" tIns="0" rIns="0" bIns="0"/>
          <a:lstStyle/>
          <a:p>
            <a:r>
              <a:rPr lang="en-US" sz="3209" spc="-1">
                <a:solidFill>
                  <a:srgbClr val="000000"/>
                </a:solidFill>
                <a:latin typeface="Calibri"/>
              </a:rPr>
              <a:t>Feed back screen position for Motor Control</a:t>
            </a:r>
            <a:endParaRPr lang="en-US" sz="3209" spc="-1">
              <a:latin typeface="DejaVu Serif"/>
            </a:endParaRPr>
          </a:p>
        </p:txBody>
      </p:sp>
      <p:sp>
        <p:nvSpPr>
          <p:cNvPr id="253" name="TextShape 5"/>
          <p:cNvSpPr txBox="1"/>
          <p:nvPr/>
        </p:nvSpPr>
        <p:spPr>
          <a:xfrm>
            <a:off x="2530200" y="2120760"/>
            <a:ext cx="354600" cy="355680"/>
          </a:xfrm>
          <a:prstGeom prst="rect">
            <a:avLst/>
          </a:prstGeom>
          <a:noFill/>
          <a:ln>
            <a:noFill/>
          </a:ln>
        </p:spPr>
        <p:txBody>
          <a:bodyPr lIns="0" tIns="0" rIns="0" bIns="0"/>
          <a:lstStyle/>
          <a:p>
            <a:r>
              <a:rPr lang="en-US" sz="2800" spc="-1">
                <a:solidFill>
                  <a:srgbClr val="000000"/>
                </a:solidFill>
                <a:latin typeface="Arial"/>
              </a:rPr>
              <a:t>–</a:t>
            </a:r>
            <a:endParaRPr lang="en-US" sz="2800" spc="-1">
              <a:latin typeface="DejaVu Serif"/>
            </a:endParaRPr>
          </a:p>
        </p:txBody>
      </p:sp>
      <p:sp>
        <p:nvSpPr>
          <p:cNvPr id="254" name="TextShape 6"/>
          <p:cNvSpPr txBox="1"/>
          <p:nvPr/>
        </p:nvSpPr>
        <p:spPr>
          <a:xfrm>
            <a:off x="2816760" y="2050200"/>
            <a:ext cx="6866280" cy="413280"/>
          </a:xfrm>
          <a:prstGeom prst="rect">
            <a:avLst/>
          </a:prstGeom>
          <a:noFill/>
          <a:ln>
            <a:noFill/>
          </a:ln>
        </p:spPr>
        <p:txBody>
          <a:bodyPr lIns="0" tIns="0" rIns="0" bIns="0"/>
          <a:lstStyle/>
          <a:p>
            <a:r>
              <a:rPr lang="en-US" sz="2800" spc="-1">
                <a:solidFill>
                  <a:srgbClr val="000000"/>
                </a:solidFill>
                <a:latin typeface="Calibri"/>
              </a:rPr>
              <a:t>Indicate screen disposition to operator</a:t>
            </a:r>
            <a:endParaRPr lang="en-US" sz="2800" spc="-1">
              <a:latin typeface="DejaVu Serif"/>
            </a:endParaRPr>
          </a:p>
        </p:txBody>
      </p:sp>
      <p:sp>
        <p:nvSpPr>
          <p:cNvPr id="255" name="TextShape 7"/>
          <p:cNvSpPr txBox="1"/>
          <p:nvPr/>
        </p:nvSpPr>
        <p:spPr>
          <a:xfrm>
            <a:off x="2072640" y="265572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256" name="TextShape 8"/>
          <p:cNvSpPr txBox="1"/>
          <p:nvPr/>
        </p:nvSpPr>
        <p:spPr>
          <a:xfrm>
            <a:off x="2415720" y="2574720"/>
            <a:ext cx="8907120" cy="474480"/>
          </a:xfrm>
          <a:prstGeom prst="rect">
            <a:avLst/>
          </a:prstGeom>
          <a:noFill/>
          <a:ln>
            <a:noFill/>
          </a:ln>
        </p:spPr>
        <p:txBody>
          <a:bodyPr lIns="0" tIns="0" rIns="0" bIns="0"/>
          <a:lstStyle/>
          <a:p>
            <a:r>
              <a:rPr lang="en-US" sz="3209" spc="-1">
                <a:solidFill>
                  <a:srgbClr val="000000"/>
                </a:solidFill>
                <a:latin typeface="Calibri"/>
              </a:rPr>
              <a:t>Protect screens and actuator from possible </a:t>
            </a:r>
            <a:endParaRPr lang="en-US" sz="3209" spc="-1">
              <a:latin typeface="DejaVu Serif"/>
            </a:endParaRPr>
          </a:p>
        </p:txBody>
      </p:sp>
      <p:sp>
        <p:nvSpPr>
          <p:cNvPr id="257" name="TextShape 9"/>
          <p:cNvSpPr txBox="1"/>
          <p:nvPr/>
        </p:nvSpPr>
        <p:spPr>
          <a:xfrm>
            <a:off x="2415720" y="3062880"/>
            <a:ext cx="4025520" cy="474480"/>
          </a:xfrm>
          <a:prstGeom prst="rect">
            <a:avLst/>
          </a:prstGeom>
          <a:noFill/>
          <a:ln>
            <a:noFill/>
          </a:ln>
        </p:spPr>
        <p:txBody>
          <a:bodyPr lIns="0" tIns="0" rIns="0" bIns="0"/>
          <a:lstStyle/>
          <a:p>
            <a:r>
              <a:rPr lang="en-US" sz="3209" spc="-1">
                <a:solidFill>
                  <a:srgbClr val="000000"/>
                </a:solidFill>
                <a:latin typeface="Calibri"/>
              </a:rPr>
              <a:t>over-travel damage</a:t>
            </a:r>
            <a:endParaRPr lang="en-US" sz="3209" spc="-1">
              <a:latin typeface="DejaVu Serif"/>
            </a:endParaRPr>
          </a:p>
        </p:txBody>
      </p:sp>
      <p:sp>
        <p:nvSpPr>
          <p:cNvPr id="258" name="TextShape 10"/>
          <p:cNvSpPr txBox="1"/>
          <p:nvPr/>
        </p:nvSpPr>
        <p:spPr>
          <a:xfrm>
            <a:off x="2072640" y="372924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259" name="TextShape 11"/>
          <p:cNvSpPr txBox="1"/>
          <p:nvPr/>
        </p:nvSpPr>
        <p:spPr>
          <a:xfrm>
            <a:off x="2415720" y="3648240"/>
            <a:ext cx="4629240" cy="474480"/>
          </a:xfrm>
          <a:prstGeom prst="rect">
            <a:avLst/>
          </a:prstGeom>
          <a:noFill/>
          <a:ln>
            <a:noFill/>
          </a:ln>
        </p:spPr>
        <p:txBody>
          <a:bodyPr lIns="0" tIns="0" rIns="0" bIns="0"/>
          <a:lstStyle/>
          <a:p>
            <a:r>
              <a:rPr lang="en-US" sz="3209" spc="-1">
                <a:solidFill>
                  <a:srgbClr val="000000"/>
                </a:solidFill>
                <a:latin typeface="Calibri"/>
              </a:rPr>
              <a:t>Must be highly reliable</a:t>
            </a:r>
            <a:endParaRPr lang="en-US" sz="3209" spc="-1">
              <a:latin typeface="DejaVu Serif"/>
            </a:endParaRPr>
          </a:p>
        </p:txBody>
      </p:sp>
      <p:sp>
        <p:nvSpPr>
          <p:cNvPr id="260" name="TextShape 12"/>
          <p:cNvSpPr txBox="1"/>
          <p:nvPr/>
        </p:nvSpPr>
        <p:spPr>
          <a:xfrm>
            <a:off x="2072640" y="431460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261" name="TextShape 13"/>
          <p:cNvSpPr txBox="1"/>
          <p:nvPr/>
        </p:nvSpPr>
        <p:spPr>
          <a:xfrm>
            <a:off x="2415720" y="4233600"/>
            <a:ext cx="8424000" cy="474480"/>
          </a:xfrm>
          <a:prstGeom prst="rect">
            <a:avLst/>
          </a:prstGeom>
          <a:noFill/>
          <a:ln>
            <a:noFill/>
          </a:ln>
        </p:spPr>
        <p:txBody>
          <a:bodyPr lIns="0" tIns="0" rIns="0" bIns="0"/>
          <a:lstStyle/>
          <a:p>
            <a:r>
              <a:rPr lang="en-US" sz="3209" spc="-1">
                <a:solidFill>
                  <a:srgbClr val="000000"/>
                </a:solidFill>
                <a:latin typeface="Calibri"/>
              </a:rPr>
              <a:t>Precision to ± 1mm adequate, as screen </a:t>
            </a:r>
            <a:endParaRPr lang="en-US" sz="3209" spc="-1">
              <a:latin typeface="DejaVu Serif"/>
            </a:endParaRPr>
          </a:p>
        </p:txBody>
      </p:sp>
      <p:sp>
        <p:nvSpPr>
          <p:cNvPr id="262" name="TextShape 14"/>
          <p:cNvSpPr txBox="1"/>
          <p:nvPr/>
        </p:nvSpPr>
        <p:spPr>
          <a:xfrm>
            <a:off x="2415720" y="4721400"/>
            <a:ext cx="4798440" cy="474480"/>
          </a:xfrm>
          <a:prstGeom prst="rect">
            <a:avLst/>
          </a:prstGeom>
          <a:noFill/>
          <a:ln>
            <a:noFill/>
          </a:ln>
        </p:spPr>
        <p:txBody>
          <a:bodyPr lIns="0" tIns="0" rIns="0" bIns="0"/>
          <a:lstStyle/>
          <a:p>
            <a:r>
              <a:rPr lang="en-US" sz="3209" spc="-1">
                <a:solidFill>
                  <a:srgbClr val="000000"/>
                </a:solidFill>
                <a:latin typeface="Calibri"/>
              </a:rPr>
              <a:t>alignment is not critical</a:t>
            </a:r>
            <a:endParaRPr lang="en-US" sz="3209" spc="-1">
              <a:latin typeface="DejaVu Serif"/>
            </a:endParaRPr>
          </a:p>
        </p:txBody>
      </p:sp>
      <p:sp>
        <p:nvSpPr>
          <p:cNvPr id="263" name="TextShape 15"/>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264" name="TextShape 16"/>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265" name="TextShape 17"/>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8</a:t>
            </a:r>
            <a:endParaRPr lang="en-US" sz="1200" spc="-1">
              <a:latin typeface="DejaVu Serif"/>
            </a:endParaRPr>
          </a:p>
        </p:txBody>
      </p:sp>
      <p:sp>
        <p:nvSpPr>
          <p:cNvPr id="3" name="Slide Number Placeholder 2">
            <a:extLst>
              <a:ext uri="{FF2B5EF4-FFF2-40B4-BE49-F238E27FC236}">
                <a16:creationId xmlns:a16="http://schemas.microsoft.com/office/drawing/2014/main" id="{49218171-B1F8-4AF2-95BA-C2DD36FD891E}"/>
              </a:ext>
            </a:extLst>
          </p:cNvPr>
          <p:cNvSpPr>
            <a:spLocks noGrp="1"/>
          </p:cNvSpPr>
          <p:nvPr>
            <p:ph type="sldNum" sz="quarter" idx="12"/>
          </p:nvPr>
        </p:nvSpPr>
        <p:spPr/>
        <p:txBody>
          <a:bodyPr/>
          <a:lstStyle/>
          <a:p>
            <a:fld id="{683549D1-6A9E-4216-AD44-F449925BF813}" type="slidenum">
              <a:rPr lang="en-US" smtClean="0"/>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267" name="TextShape 2"/>
          <p:cNvSpPr txBox="1"/>
          <p:nvPr/>
        </p:nvSpPr>
        <p:spPr>
          <a:xfrm>
            <a:off x="2072640" y="2006640"/>
            <a:ext cx="3044160" cy="385920"/>
          </a:xfrm>
          <a:prstGeom prst="rect">
            <a:avLst/>
          </a:prstGeom>
          <a:noFill/>
          <a:ln>
            <a:noFill/>
          </a:ln>
        </p:spPr>
        <p:txBody>
          <a:bodyPr lIns="0" tIns="0" rIns="0" bIns="0"/>
          <a:lstStyle/>
          <a:p>
            <a:r>
              <a:rPr lang="en-US" sz="2610" i="1" spc="-1">
                <a:solidFill>
                  <a:srgbClr val="000000"/>
                </a:solidFill>
                <a:latin typeface="Calibri"/>
              </a:rPr>
              <a:t>Position Indication</a:t>
            </a:r>
            <a:endParaRPr lang="en-US" sz="2610" spc="-1">
              <a:latin typeface="DejaVu Serif"/>
            </a:endParaRPr>
          </a:p>
        </p:txBody>
      </p:sp>
      <p:sp>
        <p:nvSpPr>
          <p:cNvPr id="268" name="TextShape 3"/>
          <p:cNvSpPr txBox="1"/>
          <p:nvPr/>
        </p:nvSpPr>
        <p:spPr>
          <a:xfrm>
            <a:off x="2072640" y="2402640"/>
            <a:ext cx="330480" cy="385920"/>
          </a:xfrm>
          <a:prstGeom prst="rect">
            <a:avLst/>
          </a:prstGeom>
          <a:noFill/>
          <a:ln>
            <a:noFill/>
          </a:ln>
        </p:spPr>
        <p:txBody>
          <a:bodyPr lIns="0" tIns="0" rIns="0" bIns="0"/>
          <a:lstStyle/>
          <a:p>
            <a:r>
              <a:rPr lang="en-US" sz="2610" spc="-1">
                <a:solidFill>
                  <a:srgbClr val="000000"/>
                </a:solidFill>
                <a:latin typeface="Calibri"/>
              </a:rPr>
              <a:t>1.</a:t>
            </a:r>
            <a:endParaRPr lang="en-US" sz="2610" spc="-1">
              <a:latin typeface="DejaVu Serif"/>
            </a:endParaRPr>
          </a:p>
        </p:txBody>
      </p:sp>
      <p:sp>
        <p:nvSpPr>
          <p:cNvPr id="269" name="TextShape 4"/>
          <p:cNvSpPr txBox="1"/>
          <p:nvPr/>
        </p:nvSpPr>
        <p:spPr>
          <a:xfrm>
            <a:off x="2588160" y="2402640"/>
            <a:ext cx="5176080" cy="385920"/>
          </a:xfrm>
          <a:prstGeom prst="rect">
            <a:avLst/>
          </a:prstGeom>
          <a:noFill/>
          <a:ln>
            <a:noFill/>
          </a:ln>
        </p:spPr>
        <p:txBody>
          <a:bodyPr lIns="0" tIns="0" rIns="0" bIns="0"/>
          <a:lstStyle/>
          <a:p>
            <a:r>
              <a:rPr lang="en-US" sz="2610" spc="-1">
                <a:solidFill>
                  <a:srgbClr val="000000"/>
                </a:solidFill>
                <a:latin typeface="Calibri"/>
              </a:rPr>
              <a:t>Upper End-of-travel (Top Limit)</a:t>
            </a:r>
            <a:endParaRPr lang="en-US" sz="2610" spc="-1">
              <a:latin typeface="DejaVu Serif"/>
            </a:endParaRPr>
          </a:p>
        </p:txBody>
      </p:sp>
      <p:sp>
        <p:nvSpPr>
          <p:cNvPr id="270" name="TextShape 5"/>
          <p:cNvSpPr txBox="1"/>
          <p:nvPr/>
        </p:nvSpPr>
        <p:spPr>
          <a:xfrm>
            <a:off x="2072640" y="2799360"/>
            <a:ext cx="330480" cy="385920"/>
          </a:xfrm>
          <a:prstGeom prst="rect">
            <a:avLst/>
          </a:prstGeom>
          <a:noFill/>
          <a:ln>
            <a:noFill/>
          </a:ln>
        </p:spPr>
        <p:txBody>
          <a:bodyPr lIns="0" tIns="0" rIns="0" bIns="0"/>
          <a:lstStyle/>
          <a:p>
            <a:r>
              <a:rPr lang="en-US" sz="2610" spc="-1">
                <a:solidFill>
                  <a:srgbClr val="000000"/>
                </a:solidFill>
                <a:latin typeface="Calibri"/>
              </a:rPr>
              <a:t>2.</a:t>
            </a:r>
            <a:endParaRPr lang="en-US" sz="2610" spc="-1">
              <a:latin typeface="DejaVu Serif"/>
            </a:endParaRPr>
          </a:p>
        </p:txBody>
      </p:sp>
      <p:sp>
        <p:nvSpPr>
          <p:cNvPr id="271" name="TextShape 6"/>
          <p:cNvSpPr txBox="1"/>
          <p:nvPr/>
        </p:nvSpPr>
        <p:spPr>
          <a:xfrm>
            <a:off x="2588160" y="2799360"/>
            <a:ext cx="3440520" cy="385920"/>
          </a:xfrm>
          <a:prstGeom prst="rect">
            <a:avLst/>
          </a:prstGeom>
          <a:noFill/>
          <a:ln>
            <a:noFill/>
          </a:ln>
        </p:spPr>
        <p:txBody>
          <a:bodyPr lIns="0" tIns="0" rIns="0" bIns="0"/>
          <a:lstStyle/>
          <a:p>
            <a:r>
              <a:rPr lang="en-US" sz="2610" spc="-1">
                <a:solidFill>
                  <a:srgbClr val="000000"/>
                </a:solidFill>
                <a:latin typeface="Calibri"/>
              </a:rPr>
              <a:t>Screens Out Position</a:t>
            </a:r>
            <a:endParaRPr lang="en-US" sz="2610" spc="-1">
              <a:latin typeface="DejaVu Serif"/>
            </a:endParaRPr>
          </a:p>
        </p:txBody>
      </p:sp>
      <p:sp>
        <p:nvSpPr>
          <p:cNvPr id="272" name="TextShape 7"/>
          <p:cNvSpPr txBox="1"/>
          <p:nvPr/>
        </p:nvSpPr>
        <p:spPr>
          <a:xfrm>
            <a:off x="2072640" y="3195360"/>
            <a:ext cx="330480" cy="385920"/>
          </a:xfrm>
          <a:prstGeom prst="rect">
            <a:avLst/>
          </a:prstGeom>
          <a:noFill/>
          <a:ln>
            <a:noFill/>
          </a:ln>
        </p:spPr>
        <p:txBody>
          <a:bodyPr lIns="0" tIns="0" rIns="0" bIns="0"/>
          <a:lstStyle/>
          <a:p>
            <a:r>
              <a:rPr lang="en-US" sz="2610" spc="-1">
                <a:solidFill>
                  <a:srgbClr val="000000"/>
                </a:solidFill>
                <a:latin typeface="Calibri"/>
              </a:rPr>
              <a:t>3.</a:t>
            </a:r>
            <a:endParaRPr lang="en-US" sz="2610" spc="-1">
              <a:latin typeface="DejaVu Serif"/>
            </a:endParaRPr>
          </a:p>
        </p:txBody>
      </p:sp>
      <p:sp>
        <p:nvSpPr>
          <p:cNvPr id="273" name="TextShape 8"/>
          <p:cNvSpPr txBox="1"/>
          <p:nvPr/>
        </p:nvSpPr>
        <p:spPr>
          <a:xfrm>
            <a:off x="2588160" y="3195360"/>
            <a:ext cx="4659480" cy="385920"/>
          </a:xfrm>
          <a:prstGeom prst="rect">
            <a:avLst/>
          </a:prstGeom>
          <a:noFill/>
          <a:ln>
            <a:noFill/>
          </a:ln>
        </p:spPr>
        <p:txBody>
          <a:bodyPr lIns="0" tIns="0" rIns="0" bIns="0"/>
          <a:lstStyle/>
          <a:p>
            <a:r>
              <a:rPr lang="en-US" sz="2610" spc="-1">
                <a:solidFill>
                  <a:srgbClr val="000000"/>
                </a:solidFill>
                <a:latin typeface="Calibri"/>
              </a:rPr>
              <a:t>Screen 2 Position (mid-way)</a:t>
            </a:r>
            <a:endParaRPr lang="en-US" sz="2610" spc="-1">
              <a:latin typeface="DejaVu Serif"/>
            </a:endParaRPr>
          </a:p>
        </p:txBody>
      </p:sp>
      <p:sp>
        <p:nvSpPr>
          <p:cNvPr id="274" name="TextShape 9"/>
          <p:cNvSpPr txBox="1"/>
          <p:nvPr/>
        </p:nvSpPr>
        <p:spPr>
          <a:xfrm>
            <a:off x="2072640" y="3591360"/>
            <a:ext cx="330480" cy="385920"/>
          </a:xfrm>
          <a:prstGeom prst="rect">
            <a:avLst/>
          </a:prstGeom>
          <a:noFill/>
          <a:ln>
            <a:noFill/>
          </a:ln>
        </p:spPr>
        <p:txBody>
          <a:bodyPr lIns="0" tIns="0" rIns="0" bIns="0"/>
          <a:lstStyle/>
          <a:p>
            <a:r>
              <a:rPr lang="en-US" sz="2610" spc="-1">
                <a:solidFill>
                  <a:srgbClr val="000000"/>
                </a:solidFill>
                <a:latin typeface="Calibri"/>
              </a:rPr>
              <a:t>4.</a:t>
            </a:r>
            <a:endParaRPr lang="en-US" sz="2610" spc="-1">
              <a:latin typeface="DejaVu Serif"/>
            </a:endParaRPr>
          </a:p>
        </p:txBody>
      </p:sp>
      <p:sp>
        <p:nvSpPr>
          <p:cNvPr id="275" name="TextShape 10"/>
          <p:cNvSpPr txBox="1"/>
          <p:nvPr/>
        </p:nvSpPr>
        <p:spPr>
          <a:xfrm>
            <a:off x="2588160" y="3591360"/>
            <a:ext cx="2876400" cy="385920"/>
          </a:xfrm>
          <a:prstGeom prst="rect">
            <a:avLst/>
          </a:prstGeom>
          <a:noFill/>
          <a:ln>
            <a:noFill/>
          </a:ln>
        </p:spPr>
        <p:txBody>
          <a:bodyPr lIns="0" tIns="0" rIns="0" bIns="0"/>
          <a:lstStyle/>
          <a:p>
            <a:r>
              <a:rPr lang="en-US" sz="2610" spc="-1">
                <a:solidFill>
                  <a:srgbClr val="000000"/>
                </a:solidFill>
                <a:latin typeface="Calibri"/>
              </a:rPr>
              <a:t>Screen 1 Position</a:t>
            </a:r>
            <a:endParaRPr lang="en-US" sz="2610" spc="-1">
              <a:latin typeface="DejaVu Serif"/>
            </a:endParaRPr>
          </a:p>
        </p:txBody>
      </p:sp>
      <p:sp>
        <p:nvSpPr>
          <p:cNvPr id="276" name="TextShape 11"/>
          <p:cNvSpPr txBox="1"/>
          <p:nvPr/>
        </p:nvSpPr>
        <p:spPr>
          <a:xfrm>
            <a:off x="2072640" y="3988440"/>
            <a:ext cx="330480" cy="385920"/>
          </a:xfrm>
          <a:prstGeom prst="rect">
            <a:avLst/>
          </a:prstGeom>
          <a:noFill/>
          <a:ln>
            <a:noFill/>
          </a:ln>
        </p:spPr>
        <p:txBody>
          <a:bodyPr lIns="0" tIns="0" rIns="0" bIns="0"/>
          <a:lstStyle/>
          <a:p>
            <a:r>
              <a:rPr lang="en-US" sz="2610" spc="-1">
                <a:solidFill>
                  <a:srgbClr val="000000"/>
                </a:solidFill>
                <a:latin typeface="Calibri"/>
              </a:rPr>
              <a:t>5.</a:t>
            </a:r>
            <a:endParaRPr lang="en-US" sz="2610" spc="-1">
              <a:latin typeface="DejaVu Serif"/>
            </a:endParaRPr>
          </a:p>
        </p:txBody>
      </p:sp>
      <p:sp>
        <p:nvSpPr>
          <p:cNvPr id="277" name="TextShape 12"/>
          <p:cNvSpPr txBox="1"/>
          <p:nvPr/>
        </p:nvSpPr>
        <p:spPr>
          <a:xfrm>
            <a:off x="2588160" y="3988440"/>
            <a:ext cx="5843880" cy="385920"/>
          </a:xfrm>
          <a:prstGeom prst="rect">
            <a:avLst/>
          </a:prstGeom>
          <a:noFill/>
          <a:ln>
            <a:noFill/>
          </a:ln>
        </p:spPr>
        <p:txBody>
          <a:bodyPr lIns="0" tIns="0" rIns="0" bIns="0"/>
          <a:lstStyle/>
          <a:p>
            <a:r>
              <a:rPr lang="en-US" sz="2610" spc="-1">
                <a:solidFill>
                  <a:srgbClr val="000000"/>
                </a:solidFill>
                <a:latin typeface="Calibri"/>
              </a:rPr>
              <a:t>Lower End-of-Travel (Bottom Limit)</a:t>
            </a:r>
            <a:endParaRPr lang="en-US" sz="2610" spc="-1">
              <a:latin typeface="DejaVu Serif"/>
            </a:endParaRPr>
          </a:p>
        </p:txBody>
      </p:sp>
      <p:sp>
        <p:nvSpPr>
          <p:cNvPr id="278" name="TextShape 13"/>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279" name="TextShape 14"/>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280" name="TextShape 15"/>
          <p:cNvSpPr txBox="1"/>
          <p:nvPr/>
        </p:nvSpPr>
        <p:spPr>
          <a:xfrm>
            <a:off x="10041600" y="6450840"/>
            <a:ext cx="151920" cy="178920"/>
          </a:xfrm>
          <a:prstGeom prst="rect">
            <a:avLst/>
          </a:prstGeom>
          <a:noFill/>
          <a:ln>
            <a:noFill/>
          </a:ln>
        </p:spPr>
        <p:txBody>
          <a:bodyPr lIns="0" tIns="0" rIns="0" bIns="0"/>
          <a:lstStyle/>
          <a:p>
            <a:r>
              <a:rPr lang="en-US" sz="1200" spc="-1">
                <a:solidFill>
                  <a:srgbClr val="898989"/>
                </a:solidFill>
                <a:latin typeface="Calibri"/>
              </a:rPr>
              <a:t>9</a:t>
            </a:r>
            <a:endParaRPr lang="en-US" sz="1200" spc="-1">
              <a:latin typeface="DejaVu Serif"/>
            </a:endParaRPr>
          </a:p>
        </p:txBody>
      </p:sp>
      <p:sp>
        <p:nvSpPr>
          <p:cNvPr id="281" name="TextShape 16"/>
          <p:cNvSpPr txBox="1"/>
          <p:nvPr/>
        </p:nvSpPr>
        <p:spPr>
          <a:xfrm>
            <a:off x="3433080" y="222480"/>
            <a:ext cx="6634800" cy="591840"/>
          </a:xfrm>
          <a:prstGeom prst="rect">
            <a:avLst/>
          </a:prstGeom>
          <a:noFill/>
          <a:ln>
            <a:noFill/>
          </a:ln>
        </p:spPr>
        <p:txBody>
          <a:bodyPr lIns="0" tIns="0" rIns="0" bIns="0"/>
          <a:lstStyle/>
          <a:p>
            <a:r>
              <a:rPr lang="en-US" sz="4000" spc="-1">
                <a:solidFill>
                  <a:srgbClr val="FF0000"/>
                </a:solidFill>
                <a:latin typeface="Calibri"/>
              </a:rPr>
              <a:t>Limit Switches - Functions</a:t>
            </a:r>
            <a:endParaRPr lang="en-US" sz="4000" spc="-1">
              <a:latin typeface="DejaVu Serif"/>
            </a:endParaRPr>
          </a:p>
        </p:txBody>
      </p:sp>
      <p:sp>
        <p:nvSpPr>
          <p:cNvPr id="282" name="TextShape 17"/>
          <p:cNvSpPr txBox="1"/>
          <p:nvPr/>
        </p:nvSpPr>
        <p:spPr>
          <a:xfrm>
            <a:off x="1922880" y="989280"/>
            <a:ext cx="10106280" cy="413280"/>
          </a:xfrm>
          <a:prstGeom prst="rect">
            <a:avLst/>
          </a:prstGeom>
          <a:noFill/>
          <a:ln>
            <a:noFill/>
          </a:ln>
        </p:spPr>
        <p:txBody>
          <a:bodyPr lIns="0" tIns="0" rIns="0" bIns="0"/>
          <a:lstStyle/>
          <a:p>
            <a:r>
              <a:rPr lang="en-US" sz="2800" spc="-1">
                <a:solidFill>
                  <a:srgbClr val="000000"/>
                </a:solidFill>
                <a:latin typeface="Calibri"/>
              </a:rPr>
              <a:t>Mechanically-operated limit switches on actuator frames</a:t>
            </a:r>
            <a:endParaRPr lang="en-US" sz="2800" spc="-1">
              <a:latin typeface="DejaVu Serif"/>
            </a:endParaRPr>
          </a:p>
        </p:txBody>
      </p:sp>
      <p:sp>
        <p:nvSpPr>
          <p:cNvPr id="283" name="TextShape 18"/>
          <p:cNvSpPr txBox="1"/>
          <p:nvPr/>
        </p:nvSpPr>
        <p:spPr>
          <a:xfrm>
            <a:off x="2380080" y="1416240"/>
            <a:ext cx="9848880" cy="413280"/>
          </a:xfrm>
          <a:prstGeom prst="rect">
            <a:avLst/>
          </a:prstGeom>
          <a:noFill/>
          <a:ln>
            <a:noFill/>
          </a:ln>
        </p:spPr>
        <p:txBody>
          <a:bodyPr lIns="0" tIns="0" rIns="0" bIns="0"/>
          <a:lstStyle/>
          <a:p>
            <a:r>
              <a:rPr lang="en-US" sz="2800" spc="-1">
                <a:solidFill>
                  <a:srgbClr val="000000"/>
                </a:solidFill>
                <a:latin typeface="Calibri"/>
              </a:rPr>
              <a:t>― linked to motion control module (encoders not used)</a:t>
            </a:r>
            <a:endParaRPr lang="en-US" sz="2800" spc="-1">
              <a:latin typeface="DejaVu Serif"/>
            </a:endParaRPr>
          </a:p>
        </p:txBody>
      </p:sp>
      <p:sp>
        <p:nvSpPr>
          <p:cNvPr id="284" name="TextShape 19"/>
          <p:cNvSpPr txBox="1"/>
          <p:nvPr/>
        </p:nvSpPr>
        <p:spPr>
          <a:xfrm>
            <a:off x="1691760" y="4640760"/>
            <a:ext cx="3102120" cy="355320"/>
          </a:xfrm>
          <a:prstGeom prst="rect">
            <a:avLst/>
          </a:prstGeom>
          <a:noFill/>
          <a:ln>
            <a:noFill/>
          </a:ln>
        </p:spPr>
        <p:txBody>
          <a:bodyPr lIns="0" tIns="0" rIns="0" bIns="0"/>
          <a:lstStyle/>
          <a:p>
            <a:r>
              <a:rPr lang="en-US" sz="2400" i="1" spc="-1">
                <a:solidFill>
                  <a:srgbClr val="000000"/>
                </a:solidFill>
                <a:latin typeface="Calibri"/>
              </a:rPr>
              <a:t>Other Requirements</a:t>
            </a:r>
            <a:endParaRPr lang="en-US" sz="2400" spc="-1">
              <a:latin typeface="DejaVu Serif"/>
            </a:endParaRPr>
          </a:p>
        </p:txBody>
      </p:sp>
      <p:sp>
        <p:nvSpPr>
          <p:cNvPr id="285" name="TextShape 20"/>
          <p:cNvSpPr txBox="1"/>
          <p:nvPr/>
        </p:nvSpPr>
        <p:spPr>
          <a:xfrm>
            <a:off x="2148960" y="5007240"/>
            <a:ext cx="4485960" cy="355320"/>
          </a:xfrm>
          <a:prstGeom prst="rect">
            <a:avLst/>
          </a:prstGeom>
          <a:noFill/>
          <a:ln>
            <a:noFill/>
          </a:ln>
        </p:spPr>
        <p:txBody>
          <a:bodyPr lIns="0" tIns="0" rIns="0" bIns="0"/>
          <a:lstStyle/>
          <a:p>
            <a:r>
              <a:rPr lang="en-US" sz="2400" spc="-1">
                <a:solidFill>
                  <a:srgbClr val="000000"/>
                </a:solidFill>
                <a:latin typeface="Calibri"/>
              </a:rPr>
              <a:t>Optical sensing not approved</a:t>
            </a:r>
            <a:endParaRPr lang="en-US" sz="2400" spc="-1">
              <a:latin typeface="DejaVu Serif"/>
            </a:endParaRPr>
          </a:p>
        </p:txBody>
      </p:sp>
      <p:pic>
        <p:nvPicPr>
          <p:cNvPr id="286" name="Picture 285"/>
          <p:cNvPicPr/>
          <p:nvPr/>
        </p:nvPicPr>
        <p:blipFill>
          <a:blip r:embed="rId2"/>
          <a:stretch/>
        </p:blipFill>
        <p:spPr>
          <a:xfrm>
            <a:off x="7848480" y="1964520"/>
            <a:ext cx="2594880" cy="4330800"/>
          </a:xfrm>
          <a:prstGeom prst="rect">
            <a:avLst/>
          </a:prstGeom>
          <a:ln>
            <a:noFill/>
          </a:ln>
        </p:spPr>
      </p:pic>
      <p:sp>
        <p:nvSpPr>
          <p:cNvPr id="287" name="Line 21"/>
          <p:cNvSpPr/>
          <p:nvPr/>
        </p:nvSpPr>
        <p:spPr>
          <a:xfrm flipH="1" flipV="1">
            <a:off x="9221520" y="3387600"/>
            <a:ext cx="423360" cy="606600"/>
          </a:xfrm>
          <a:prstGeom prst="line">
            <a:avLst/>
          </a:prstGeom>
          <a:ln w="9000">
            <a:solidFill>
              <a:srgbClr val="FFFFFF"/>
            </a:solidFill>
            <a:round/>
          </a:ln>
        </p:spPr>
        <p:style>
          <a:lnRef idx="0">
            <a:scrgbClr r="0" g="0" b="0"/>
          </a:lnRef>
          <a:fillRef idx="0">
            <a:scrgbClr r="0" g="0" b="0"/>
          </a:fillRef>
          <a:effectRef idx="0">
            <a:scrgbClr r="0" g="0" b="0"/>
          </a:effectRef>
          <a:fontRef idx="minor"/>
        </p:style>
      </p:sp>
      <p:sp>
        <p:nvSpPr>
          <p:cNvPr id="288" name="Line 22"/>
          <p:cNvSpPr/>
          <p:nvPr/>
        </p:nvSpPr>
        <p:spPr>
          <a:xfrm flipH="1">
            <a:off x="9232320" y="4581000"/>
            <a:ext cx="413640" cy="654840"/>
          </a:xfrm>
          <a:prstGeom prst="line">
            <a:avLst/>
          </a:prstGeom>
          <a:ln w="9000">
            <a:solidFill>
              <a:srgbClr val="FFFFFF"/>
            </a:solidFill>
            <a:round/>
          </a:ln>
        </p:spPr>
        <p:style>
          <a:lnRef idx="0">
            <a:scrgbClr r="0" g="0" b="0"/>
          </a:lnRef>
          <a:fillRef idx="0">
            <a:scrgbClr r="0" g="0" b="0"/>
          </a:fillRef>
          <a:effectRef idx="0">
            <a:scrgbClr r="0" g="0" b="0"/>
          </a:effectRef>
          <a:fontRef idx="minor"/>
        </p:style>
      </p:sp>
      <p:sp>
        <p:nvSpPr>
          <p:cNvPr id="289" name="Freeform 23"/>
          <p:cNvSpPr/>
          <p:nvPr/>
        </p:nvSpPr>
        <p:spPr>
          <a:xfrm>
            <a:off x="9492960" y="3979080"/>
            <a:ext cx="1056600" cy="572040"/>
          </a:xfrm>
          <a:custGeom>
            <a:avLst/>
            <a:gdLst/>
            <a:ahLst/>
            <a:cxnLst/>
            <a:rect l="0" t="0" r="r" b="b"/>
            <a:pathLst>
              <a:path w="2935" h="1589">
                <a:moveTo>
                  <a:pt x="0" y="264"/>
                </a:moveTo>
                <a:cubicBezTo>
                  <a:pt x="0" y="118"/>
                  <a:pt x="118" y="0"/>
                  <a:pt x="264" y="0"/>
                </a:cubicBezTo>
                <a:lnTo>
                  <a:pt x="2669" y="0"/>
                </a:lnTo>
                <a:cubicBezTo>
                  <a:pt x="2816" y="0"/>
                  <a:pt x="2934" y="118"/>
                  <a:pt x="2934" y="264"/>
                </a:cubicBezTo>
                <a:lnTo>
                  <a:pt x="2934" y="1324"/>
                </a:lnTo>
                <a:cubicBezTo>
                  <a:pt x="2934" y="1470"/>
                  <a:pt x="2816" y="1588"/>
                  <a:pt x="2669" y="1588"/>
                </a:cubicBezTo>
                <a:lnTo>
                  <a:pt x="264" y="1588"/>
                </a:lnTo>
                <a:cubicBezTo>
                  <a:pt x="118" y="1588"/>
                  <a:pt x="0" y="1470"/>
                  <a:pt x="0" y="1324"/>
                </a:cubicBezTo>
                <a:lnTo>
                  <a:pt x="0" y="264"/>
                </a:lnTo>
              </a:path>
            </a:pathLst>
          </a:custGeom>
          <a:noFill/>
          <a:ln w="9000">
            <a:solidFill>
              <a:srgbClr val="FFFFFF"/>
            </a:solidFill>
            <a:round/>
          </a:ln>
        </p:spPr>
      </p:sp>
      <p:sp>
        <p:nvSpPr>
          <p:cNvPr id="290" name="TextShape 24"/>
          <p:cNvSpPr txBox="1"/>
          <p:nvPr/>
        </p:nvSpPr>
        <p:spPr>
          <a:xfrm>
            <a:off x="2148960" y="5373000"/>
            <a:ext cx="7178760" cy="355320"/>
          </a:xfrm>
          <a:prstGeom prst="rect">
            <a:avLst/>
          </a:prstGeom>
          <a:noFill/>
          <a:ln>
            <a:noFill/>
          </a:ln>
        </p:spPr>
        <p:txBody>
          <a:bodyPr lIns="0" tIns="0" rIns="0" bIns="0"/>
          <a:lstStyle/>
          <a:p>
            <a:r>
              <a:rPr lang="en-US" sz="2400" spc="-1">
                <a:solidFill>
                  <a:srgbClr val="000000"/>
                </a:solidFill>
                <a:latin typeface="Calibri"/>
              </a:rPr>
              <a:t>Radiation resistance mandated (ESS Standard)</a:t>
            </a:r>
            <a:endParaRPr lang="en-US" sz="2400" spc="-1">
              <a:latin typeface="DejaVu Serif"/>
            </a:endParaRPr>
          </a:p>
        </p:txBody>
      </p:sp>
      <p:sp>
        <p:nvSpPr>
          <p:cNvPr id="291" name="TextShape 25"/>
          <p:cNvSpPr txBox="1"/>
          <p:nvPr/>
        </p:nvSpPr>
        <p:spPr>
          <a:xfrm>
            <a:off x="9817320" y="4034160"/>
            <a:ext cx="567720" cy="235080"/>
          </a:xfrm>
          <a:prstGeom prst="rect">
            <a:avLst/>
          </a:prstGeom>
          <a:noFill/>
          <a:ln>
            <a:noFill/>
          </a:ln>
        </p:spPr>
        <p:txBody>
          <a:bodyPr lIns="0" tIns="0" rIns="0" bIns="0"/>
          <a:lstStyle/>
          <a:p>
            <a:r>
              <a:rPr lang="en-US" sz="1600" spc="-1">
                <a:solidFill>
                  <a:srgbClr val="FFFFFF"/>
                </a:solidFill>
                <a:latin typeface="Calibri"/>
              </a:rPr>
              <a:t>Limit </a:t>
            </a:r>
            <a:endParaRPr lang="en-US" sz="1600" spc="-1">
              <a:latin typeface="DejaVu Serif"/>
            </a:endParaRPr>
          </a:p>
        </p:txBody>
      </p:sp>
      <p:sp>
        <p:nvSpPr>
          <p:cNvPr id="292" name="Freeform 26"/>
          <p:cNvSpPr/>
          <p:nvPr/>
        </p:nvSpPr>
        <p:spPr>
          <a:xfrm>
            <a:off x="8371200" y="3087360"/>
            <a:ext cx="104040" cy="2620080"/>
          </a:xfrm>
          <a:custGeom>
            <a:avLst/>
            <a:gdLst/>
            <a:ahLst/>
            <a:cxnLst/>
            <a:rect l="0" t="0" r="r" b="b"/>
            <a:pathLst>
              <a:path w="289" h="7278">
                <a:moveTo>
                  <a:pt x="162" y="36"/>
                </a:moveTo>
                <a:lnTo>
                  <a:pt x="162" y="7242"/>
                </a:lnTo>
                <a:lnTo>
                  <a:pt x="127" y="7242"/>
                </a:lnTo>
                <a:lnTo>
                  <a:pt x="127" y="36"/>
                </a:lnTo>
                <a:lnTo>
                  <a:pt x="162" y="36"/>
                </a:lnTo>
                <a:moveTo>
                  <a:pt x="5" y="238"/>
                </a:moveTo>
                <a:lnTo>
                  <a:pt x="145" y="0"/>
                </a:lnTo>
                <a:lnTo>
                  <a:pt x="283" y="238"/>
                </a:lnTo>
                <a:cubicBezTo>
                  <a:pt x="288" y="246"/>
                  <a:pt x="286" y="257"/>
                  <a:pt x="277" y="262"/>
                </a:cubicBezTo>
                <a:cubicBezTo>
                  <a:pt x="269" y="267"/>
                  <a:pt x="258" y="264"/>
                  <a:pt x="253" y="256"/>
                </a:cubicBezTo>
                <a:lnTo>
                  <a:pt x="130" y="44"/>
                </a:lnTo>
                <a:lnTo>
                  <a:pt x="160" y="44"/>
                </a:lnTo>
                <a:lnTo>
                  <a:pt x="36" y="256"/>
                </a:lnTo>
                <a:cubicBezTo>
                  <a:pt x="32" y="264"/>
                  <a:pt x="21" y="267"/>
                  <a:pt x="12" y="262"/>
                </a:cubicBezTo>
                <a:cubicBezTo>
                  <a:pt x="3" y="257"/>
                  <a:pt x="0" y="246"/>
                  <a:pt x="5" y="238"/>
                </a:cubicBezTo>
                <a:moveTo>
                  <a:pt x="283" y="7040"/>
                </a:moveTo>
                <a:lnTo>
                  <a:pt x="145" y="7277"/>
                </a:lnTo>
                <a:lnTo>
                  <a:pt x="5" y="7040"/>
                </a:lnTo>
                <a:cubicBezTo>
                  <a:pt x="0" y="7031"/>
                  <a:pt x="3" y="7020"/>
                  <a:pt x="12" y="7016"/>
                </a:cubicBezTo>
                <a:cubicBezTo>
                  <a:pt x="21" y="7011"/>
                  <a:pt x="32" y="7013"/>
                  <a:pt x="36" y="7022"/>
                </a:cubicBezTo>
                <a:lnTo>
                  <a:pt x="160" y="7234"/>
                </a:lnTo>
                <a:lnTo>
                  <a:pt x="130" y="7234"/>
                </a:lnTo>
                <a:lnTo>
                  <a:pt x="253" y="7022"/>
                </a:lnTo>
                <a:cubicBezTo>
                  <a:pt x="258" y="7013"/>
                  <a:pt x="269" y="7011"/>
                  <a:pt x="277" y="7016"/>
                </a:cubicBezTo>
                <a:cubicBezTo>
                  <a:pt x="286" y="7020"/>
                  <a:pt x="288" y="7031"/>
                  <a:pt x="283" y="7040"/>
                </a:cubicBezTo>
              </a:path>
            </a:pathLst>
          </a:custGeom>
          <a:solidFill>
            <a:srgbClr val="FFFFFF"/>
          </a:solidFill>
          <a:ln>
            <a:noFill/>
          </a:ln>
        </p:spPr>
      </p:sp>
      <p:sp>
        <p:nvSpPr>
          <p:cNvPr id="293" name="Line 27"/>
          <p:cNvSpPr/>
          <p:nvPr/>
        </p:nvSpPr>
        <p:spPr>
          <a:xfrm>
            <a:off x="8413680" y="3087360"/>
            <a:ext cx="808560" cy="0"/>
          </a:xfrm>
          <a:prstGeom prst="line">
            <a:avLst/>
          </a:prstGeom>
          <a:ln w="9000">
            <a:solidFill>
              <a:srgbClr val="4A7EBB"/>
            </a:solidFill>
            <a:round/>
          </a:ln>
        </p:spPr>
        <p:style>
          <a:lnRef idx="0">
            <a:scrgbClr r="0" g="0" b="0"/>
          </a:lnRef>
          <a:fillRef idx="0">
            <a:scrgbClr r="0" g="0" b="0"/>
          </a:fillRef>
          <a:effectRef idx="0">
            <a:scrgbClr r="0" g="0" b="0"/>
          </a:effectRef>
          <a:fontRef idx="minor"/>
        </p:style>
      </p:sp>
      <p:sp>
        <p:nvSpPr>
          <p:cNvPr id="294" name="Line 28"/>
          <p:cNvSpPr/>
          <p:nvPr/>
        </p:nvSpPr>
        <p:spPr>
          <a:xfrm>
            <a:off x="8404680" y="5698080"/>
            <a:ext cx="808560" cy="0"/>
          </a:xfrm>
          <a:prstGeom prst="line">
            <a:avLst/>
          </a:prstGeom>
          <a:ln w="9000">
            <a:solidFill>
              <a:srgbClr val="4A7EBB"/>
            </a:solidFill>
            <a:round/>
          </a:ln>
        </p:spPr>
        <p:style>
          <a:lnRef idx="0">
            <a:scrgbClr r="0" g="0" b="0"/>
          </a:lnRef>
          <a:fillRef idx="0">
            <a:scrgbClr r="0" g="0" b="0"/>
          </a:fillRef>
          <a:effectRef idx="0">
            <a:scrgbClr r="0" g="0" b="0"/>
          </a:effectRef>
          <a:fontRef idx="minor"/>
        </p:style>
      </p:sp>
      <p:sp>
        <p:nvSpPr>
          <p:cNvPr id="295" name="TextShape 29"/>
          <p:cNvSpPr txBox="1"/>
          <p:nvPr/>
        </p:nvSpPr>
        <p:spPr>
          <a:xfrm>
            <a:off x="9649200" y="4210920"/>
            <a:ext cx="876960" cy="235080"/>
          </a:xfrm>
          <a:prstGeom prst="rect">
            <a:avLst/>
          </a:prstGeom>
          <a:noFill/>
          <a:ln>
            <a:noFill/>
          </a:ln>
        </p:spPr>
        <p:txBody>
          <a:bodyPr lIns="0" tIns="0" rIns="0" bIns="0"/>
          <a:lstStyle/>
          <a:p>
            <a:r>
              <a:rPr lang="en-US" sz="1600" spc="-1">
                <a:solidFill>
                  <a:srgbClr val="FFFFFF"/>
                </a:solidFill>
                <a:latin typeface="Calibri"/>
              </a:rPr>
              <a:t>switches</a:t>
            </a:r>
            <a:endParaRPr lang="en-US" sz="1600" spc="-1">
              <a:latin typeface="DejaVu Serif"/>
            </a:endParaRPr>
          </a:p>
        </p:txBody>
      </p:sp>
      <p:sp>
        <p:nvSpPr>
          <p:cNvPr id="296" name="Freeform 30"/>
          <p:cNvSpPr/>
          <p:nvPr/>
        </p:nvSpPr>
        <p:spPr>
          <a:xfrm>
            <a:off x="8790240" y="6147720"/>
            <a:ext cx="64800" cy="176040"/>
          </a:xfrm>
          <a:custGeom>
            <a:avLst/>
            <a:gdLst/>
            <a:ahLst/>
            <a:cxnLst/>
            <a:rect l="0" t="0" r="r" b="b"/>
            <a:pathLst>
              <a:path w="180" h="489">
                <a:moveTo>
                  <a:pt x="0" y="488"/>
                </a:moveTo>
                <a:lnTo>
                  <a:pt x="179" y="488"/>
                </a:lnTo>
                <a:lnTo>
                  <a:pt x="179" y="0"/>
                </a:lnTo>
                <a:lnTo>
                  <a:pt x="0" y="0"/>
                </a:lnTo>
                <a:lnTo>
                  <a:pt x="0" y="488"/>
                </a:lnTo>
              </a:path>
            </a:pathLst>
          </a:custGeom>
          <a:solidFill>
            <a:srgbClr val="F58B17"/>
          </a:solidFill>
          <a:ln w="5760">
            <a:solidFill>
              <a:srgbClr val="000000"/>
            </a:solidFill>
            <a:custDash>
              <a:ds d="100000" sp="100000"/>
            </a:custDash>
            <a:round/>
          </a:ln>
        </p:spPr>
      </p:sp>
      <p:sp>
        <p:nvSpPr>
          <p:cNvPr id="297" name="Freeform 31"/>
          <p:cNvSpPr/>
          <p:nvPr/>
        </p:nvSpPr>
        <p:spPr>
          <a:xfrm>
            <a:off x="8898600" y="6176520"/>
            <a:ext cx="24840" cy="148680"/>
          </a:xfrm>
          <a:custGeom>
            <a:avLst/>
            <a:gdLst/>
            <a:ahLst/>
            <a:cxnLst/>
            <a:rect l="0" t="0" r="r" b="b"/>
            <a:pathLst>
              <a:path w="69" h="413">
                <a:moveTo>
                  <a:pt x="0" y="34"/>
                </a:moveTo>
                <a:lnTo>
                  <a:pt x="33" y="0"/>
                </a:lnTo>
                <a:lnTo>
                  <a:pt x="68" y="34"/>
                </a:lnTo>
                <a:lnTo>
                  <a:pt x="50" y="34"/>
                </a:lnTo>
                <a:lnTo>
                  <a:pt x="50" y="378"/>
                </a:lnTo>
                <a:lnTo>
                  <a:pt x="68" y="378"/>
                </a:lnTo>
                <a:lnTo>
                  <a:pt x="33" y="412"/>
                </a:lnTo>
                <a:lnTo>
                  <a:pt x="0" y="378"/>
                </a:lnTo>
                <a:lnTo>
                  <a:pt x="17" y="378"/>
                </a:lnTo>
                <a:lnTo>
                  <a:pt x="17" y="34"/>
                </a:lnTo>
                <a:lnTo>
                  <a:pt x="0" y="34"/>
                </a:lnTo>
              </a:path>
            </a:pathLst>
          </a:custGeom>
          <a:solidFill>
            <a:srgbClr val="FF0000"/>
          </a:solidFill>
          <a:ln w="2880">
            <a:solidFill>
              <a:srgbClr val="FF0000"/>
            </a:solidFill>
            <a:miter/>
          </a:ln>
        </p:spPr>
      </p:sp>
      <p:pic>
        <p:nvPicPr>
          <p:cNvPr id="298" name="Picture 297"/>
          <p:cNvPicPr/>
          <p:nvPr/>
        </p:nvPicPr>
        <p:blipFill>
          <a:blip r:embed="rId3"/>
          <a:stretch/>
        </p:blipFill>
        <p:spPr>
          <a:xfrm>
            <a:off x="9093720" y="5087160"/>
            <a:ext cx="133200" cy="293760"/>
          </a:xfrm>
          <a:prstGeom prst="rect">
            <a:avLst/>
          </a:prstGeom>
          <a:ln>
            <a:noFill/>
          </a:ln>
        </p:spPr>
      </p:pic>
      <p:pic>
        <p:nvPicPr>
          <p:cNvPr id="299" name="Picture 298"/>
          <p:cNvPicPr/>
          <p:nvPr/>
        </p:nvPicPr>
        <p:blipFill>
          <a:blip r:embed="rId3"/>
          <a:stretch/>
        </p:blipFill>
        <p:spPr>
          <a:xfrm rot="10800000" flipH="1">
            <a:off x="9217920" y="3576960"/>
            <a:ext cx="133200" cy="293760"/>
          </a:xfrm>
          <a:prstGeom prst="rect">
            <a:avLst/>
          </a:prstGeom>
          <a:ln>
            <a:noFill/>
          </a:ln>
        </p:spPr>
      </p:pic>
      <p:pic>
        <p:nvPicPr>
          <p:cNvPr id="300" name="Picture 299"/>
          <p:cNvPicPr/>
          <p:nvPr/>
        </p:nvPicPr>
        <p:blipFill>
          <a:blip r:embed="rId3"/>
          <a:stretch/>
        </p:blipFill>
        <p:spPr>
          <a:xfrm>
            <a:off x="9084720" y="4160520"/>
            <a:ext cx="133200" cy="293760"/>
          </a:xfrm>
          <a:prstGeom prst="rect">
            <a:avLst/>
          </a:prstGeom>
          <a:ln>
            <a:noFill/>
          </a:ln>
        </p:spPr>
      </p:pic>
      <p:sp>
        <p:nvSpPr>
          <p:cNvPr id="301" name="Freeform 32"/>
          <p:cNvSpPr/>
          <p:nvPr/>
        </p:nvSpPr>
        <p:spPr>
          <a:xfrm>
            <a:off x="8782680" y="2409120"/>
            <a:ext cx="110520" cy="212760"/>
          </a:xfrm>
          <a:custGeom>
            <a:avLst/>
            <a:gdLst/>
            <a:ahLst/>
            <a:cxnLst/>
            <a:rect l="0" t="0" r="r" b="b"/>
            <a:pathLst>
              <a:path w="307" h="591">
                <a:moveTo>
                  <a:pt x="0" y="154"/>
                </a:moveTo>
                <a:lnTo>
                  <a:pt x="153" y="0"/>
                </a:lnTo>
                <a:lnTo>
                  <a:pt x="306" y="154"/>
                </a:lnTo>
                <a:lnTo>
                  <a:pt x="229" y="154"/>
                </a:lnTo>
                <a:lnTo>
                  <a:pt x="229" y="437"/>
                </a:lnTo>
                <a:lnTo>
                  <a:pt x="306" y="437"/>
                </a:lnTo>
                <a:lnTo>
                  <a:pt x="153" y="590"/>
                </a:lnTo>
                <a:lnTo>
                  <a:pt x="0" y="437"/>
                </a:lnTo>
                <a:lnTo>
                  <a:pt x="77" y="437"/>
                </a:lnTo>
                <a:lnTo>
                  <a:pt x="77" y="154"/>
                </a:lnTo>
                <a:lnTo>
                  <a:pt x="0" y="154"/>
                </a:lnTo>
              </a:path>
            </a:pathLst>
          </a:custGeom>
          <a:solidFill>
            <a:srgbClr val="FF0000"/>
          </a:solidFill>
          <a:ln w="9000">
            <a:solidFill>
              <a:srgbClr val="385D8A"/>
            </a:solidFill>
            <a:miter/>
          </a:ln>
        </p:spPr>
      </p:sp>
      <p:sp>
        <p:nvSpPr>
          <p:cNvPr id="302" name="Line 33"/>
          <p:cNvSpPr/>
          <p:nvPr/>
        </p:nvSpPr>
        <p:spPr>
          <a:xfrm flipH="1">
            <a:off x="9212520" y="4251960"/>
            <a:ext cx="257040" cy="0"/>
          </a:xfrm>
          <a:prstGeom prst="line">
            <a:avLst/>
          </a:prstGeom>
          <a:ln w="9000">
            <a:solidFill>
              <a:srgbClr val="FFFFFF"/>
            </a:solidFill>
            <a:round/>
          </a:ln>
        </p:spPr>
        <p:style>
          <a:lnRef idx="0">
            <a:scrgbClr r="0" g="0" b="0"/>
          </a:lnRef>
          <a:fillRef idx="0">
            <a:scrgbClr r="0" g="0" b="0"/>
          </a:fillRef>
          <a:effectRef idx="0">
            <a:scrgbClr r="0" g="0" b="0"/>
          </a:effectRef>
          <a:fontRef idx="minor"/>
        </p:style>
      </p:sp>
      <p:pic>
        <p:nvPicPr>
          <p:cNvPr id="303" name="Picture 302"/>
          <p:cNvPicPr/>
          <p:nvPr/>
        </p:nvPicPr>
        <p:blipFill>
          <a:blip r:embed="rId3"/>
          <a:stretch/>
        </p:blipFill>
        <p:spPr>
          <a:xfrm rot="10800000" flipH="1">
            <a:off x="9220800" y="3067920"/>
            <a:ext cx="131760" cy="293760"/>
          </a:xfrm>
          <a:prstGeom prst="rect">
            <a:avLst/>
          </a:prstGeom>
          <a:ln>
            <a:noFill/>
          </a:ln>
        </p:spPr>
      </p:pic>
      <p:pic>
        <p:nvPicPr>
          <p:cNvPr id="304" name="Picture 303"/>
          <p:cNvPicPr/>
          <p:nvPr/>
        </p:nvPicPr>
        <p:blipFill>
          <a:blip r:embed="rId3"/>
          <a:stretch/>
        </p:blipFill>
        <p:spPr>
          <a:xfrm rot="10800000" flipH="1">
            <a:off x="9207120" y="6012360"/>
            <a:ext cx="131760" cy="293760"/>
          </a:xfrm>
          <a:prstGeom prst="rect">
            <a:avLst/>
          </a:prstGeom>
          <a:ln>
            <a:noFill/>
          </a:ln>
        </p:spPr>
      </p:pic>
      <p:sp>
        <p:nvSpPr>
          <p:cNvPr id="305" name="Line 34"/>
          <p:cNvSpPr/>
          <p:nvPr/>
        </p:nvSpPr>
        <p:spPr>
          <a:xfrm flipH="1" flipV="1">
            <a:off x="9192720" y="3008160"/>
            <a:ext cx="521280" cy="971640"/>
          </a:xfrm>
          <a:prstGeom prst="line">
            <a:avLst/>
          </a:prstGeom>
          <a:ln w="9000">
            <a:solidFill>
              <a:srgbClr val="FFFFFF"/>
            </a:solidFill>
            <a:round/>
          </a:ln>
        </p:spPr>
        <p:style>
          <a:lnRef idx="0">
            <a:scrgbClr r="0" g="0" b="0"/>
          </a:lnRef>
          <a:fillRef idx="0">
            <a:scrgbClr r="0" g="0" b="0"/>
          </a:fillRef>
          <a:effectRef idx="0">
            <a:scrgbClr r="0" g="0" b="0"/>
          </a:effectRef>
          <a:fontRef idx="minor"/>
        </p:style>
      </p:sp>
      <p:sp>
        <p:nvSpPr>
          <p:cNvPr id="306" name="Line 35"/>
          <p:cNvSpPr/>
          <p:nvPr/>
        </p:nvSpPr>
        <p:spPr>
          <a:xfrm flipV="1">
            <a:off x="9206400" y="4583880"/>
            <a:ext cx="534600" cy="1203480"/>
          </a:xfrm>
          <a:prstGeom prst="line">
            <a:avLst/>
          </a:prstGeom>
          <a:ln w="9000">
            <a:solidFill>
              <a:srgbClr val="FFFFFF"/>
            </a:solidFill>
            <a:round/>
          </a:ln>
        </p:spPr>
        <p:style>
          <a:lnRef idx="0">
            <a:scrgbClr r="0" g="0" b="0"/>
          </a:lnRef>
          <a:fillRef idx="0">
            <a:scrgbClr r="0" g="0" b="0"/>
          </a:fillRef>
          <a:effectRef idx="0">
            <a:scrgbClr r="0" g="0" b="0"/>
          </a:effectRef>
          <a:fontRef idx="minor"/>
        </p:style>
      </p:sp>
      <p:sp>
        <p:nvSpPr>
          <p:cNvPr id="307" name="TextShape 36"/>
          <p:cNvSpPr txBox="1"/>
          <p:nvPr/>
        </p:nvSpPr>
        <p:spPr>
          <a:xfrm>
            <a:off x="8073840" y="4320360"/>
            <a:ext cx="785520" cy="235080"/>
          </a:xfrm>
          <a:prstGeom prst="rect">
            <a:avLst/>
          </a:prstGeom>
          <a:noFill/>
          <a:ln>
            <a:noFill/>
          </a:ln>
        </p:spPr>
        <p:txBody>
          <a:bodyPr lIns="0" tIns="0" rIns="0" bIns="0"/>
          <a:lstStyle/>
          <a:p>
            <a:r>
              <a:rPr lang="en-US" sz="1600" spc="-1">
                <a:solidFill>
                  <a:srgbClr val="FFFFFF"/>
                </a:solidFill>
                <a:latin typeface="Calibri"/>
              </a:rPr>
              <a:t>600mm</a:t>
            </a:r>
            <a:endParaRPr lang="en-US" sz="1600" spc="-1">
              <a:latin typeface="DejaVu Serif"/>
            </a:endParaRPr>
          </a:p>
        </p:txBody>
      </p:sp>
      <p:sp>
        <p:nvSpPr>
          <p:cNvPr id="3" name="Slide Number Placeholder 2">
            <a:extLst>
              <a:ext uri="{FF2B5EF4-FFF2-40B4-BE49-F238E27FC236}">
                <a16:creationId xmlns:a16="http://schemas.microsoft.com/office/drawing/2014/main" id="{ADF39378-FA82-47FC-9B7B-FF3D7FB3F5DF}"/>
              </a:ext>
            </a:extLst>
          </p:cNvPr>
          <p:cNvSpPr>
            <a:spLocks noGrp="1"/>
          </p:cNvSpPr>
          <p:nvPr>
            <p:ph type="sldNum" sz="quarter" idx="12"/>
          </p:nvPr>
        </p:nvSpPr>
        <p:spPr/>
        <p:txBody>
          <a:bodyPr/>
          <a:lstStyle/>
          <a:p>
            <a:fld id="{683549D1-6A9E-4216-AD44-F449925BF813}" type="slidenum">
              <a:rPr lang="en-US" smtClean="0"/>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pic>
        <p:nvPicPr>
          <p:cNvPr id="309" name="Picture 308"/>
          <p:cNvPicPr/>
          <p:nvPr/>
        </p:nvPicPr>
        <p:blipFill>
          <a:blip r:embed="rId2"/>
          <a:stretch/>
        </p:blipFill>
        <p:spPr>
          <a:xfrm>
            <a:off x="7138560" y="1690200"/>
            <a:ext cx="3571920" cy="3742560"/>
          </a:xfrm>
          <a:prstGeom prst="rect">
            <a:avLst/>
          </a:prstGeom>
          <a:ln>
            <a:noFill/>
          </a:ln>
        </p:spPr>
      </p:pic>
      <p:sp>
        <p:nvSpPr>
          <p:cNvPr id="310" name="TextShape 2"/>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311" name="TextShape 3"/>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312" name="TextShape 4"/>
          <p:cNvSpPr txBox="1"/>
          <p:nvPr/>
        </p:nvSpPr>
        <p:spPr>
          <a:xfrm>
            <a:off x="9963840" y="6739560"/>
            <a:ext cx="195840" cy="178920"/>
          </a:xfrm>
          <a:prstGeom prst="rect">
            <a:avLst/>
          </a:prstGeom>
          <a:noFill/>
          <a:ln>
            <a:noFill/>
          </a:ln>
        </p:spPr>
        <p:txBody>
          <a:bodyPr lIns="0" tIns="0" rIns="0" bIns="0"/>
          <a:lstStyle/>
          <a:p>
            <a:r>
              <a:rPr lang="en-US" sz="1200" spc="-1">
                <a:solidFill>
                  <a:srgbClr val="898989"/>
                </a:solidFill>
                <a:latin typeface="Calibri"/>
              </a:rPr>
              <a:t>10</a:t>
            </a:r>
            <a:endParaRPr lang="en-US" sz="1200" spc="-1">
              <a:latin typeface="DejaVu Serif"/>
            </a:endParaRPr>
          </a:p>
        </p:txBody>
      </p:sp>
      <p:sp>
        <p:nvSpPr>
          <p:cNvPr id="313" name="TextShape 5"/>
          <p:cNvSpPr txBox="1"/>
          <p:nvPr/>
        </p:nvSpPr>
        <p:spPr>
          <a:xfrm>
            <a:off x="3847440" y="222480"/>
            <a:ext cx="5603040" cy="591840"/>
          </a:xfrm>
          <a:prstGeom prst="rect">
            <a:avLst/>
          </a:prstGeom>
          <a:noFill/>
          <a:ln>
            <a:noFill/>
          </a:ln>
        </p:spPr>
        <p:txBody>
          <a:bodyPr lIns="0" tIns="0" rIns="0" bIns="0"/>
          <a:lstStyle/>
          <a:p>
            <a:r>
              <a:rPr lang="en-US" sz="4000" spc="-1">
                <a:solidFill>
                  <a:srgbClr val="FF0000"/>
                </a:solidFill>
                <a:latin typeface="Calibri"/>
              </a:rPr>
              <a:t>Limit Switch Selection</a:t>
            </a:r>
            <a:endParaRPr lang="en-US" sz="4000" spc="-1">
              <a:latin typeface="DejaVu Serif"/>
            </a:endParaRPr>
          </a:p>
        </p:txBody>
      </p:sp>
      <p:sp>
        <p:nvSpPr>
          <p:cNvPr id="314" name="TextShape 6"/>
          <p:cNvSpPr txBox="1"/>
          <p:nvPr/>
        </p:nvSpPr>
        <p:spPr>
          <a:xfrm>
            <a:off x="1777440" y="921960"/>
            <a:ext cx="2314080" cy="443880"/>
          </a:xfrm>
          <a:prstGeom prst="rect">
            <a:avLst/>
          </a:prstGeom>
          <a:noFill/>
          <a:ln>
            <a:noFill/>
          </a:ln>
        </p:spPr>
        <p:txBody>
          <a:bodyPr lIns="0" tIns="0" rIns="0" bIns="0"/>
          <a:lstStyle/>
          <a:p>
            <a:r>
              <a:rPr lang="en-US" sz="3000" i="1" spc="-1">
                <a:solidFill>
                  <a:srgbClr val="000000"/>
                </a:solidFill>
                <a:latin typeface="Calibri"/>
              </a:rPr>
              <a:t>Switch Type</a:t>
            </a:r>
            <a:endParaRPr lang="en-US" sz="3000" spc="-1">
              <a:latin typeface="DejaVu Serif"/>
            </a:endParaRPr>
          </a:p>
        </p:txBody>
      </p:sp>
      <p:sp>
        <p:nvSpPr>
          <p:cNvPr id="315" name="TextShape 7"/>
          <p:cNvSpPr txBox="1"/>
          <p:nvPr/>
        </p:nvSpPr>
        <p:spPr>
          <a:xfrm>
            <a:off x="1777440" y="1418400"/>
            <a:ext cx="5755320" cy="385920"/>
          </a:xfrm>
          <a:prstGeom prst="rect">
            <a:avLst/>
          </a:prstGeom>
          <a:noFill/>
          <a:ln>
            <a:noFill/>
          </a:ln>
        </p:spPr>
        <p:txBody>
          <a:bodyPr lIns="0" tIns="0" rIns="0" bIns="0"/>
          <a:lstStyle/>
          <a:p>
            <a:r>
              <a:rPr lang="en-US" sz="2610" spc="-1">
                <a:solidFill>
                  <a:srgbClr val="000000"/>
                </a:solidFill>
                <a:latin typeface="Calibri"/>
              </a:rPr>
              <a:t>Le Crouzet</a:t>
            </a:r>
            <a:r>
              <a:rPr lang="en-US" sz="2610" spc="-1">
                <a:solidFill>
                  <a:srgbClr val="FF0000"/>
                </a:solidFill>
                <a:latin typeface="Calibri"/>
              </a:rPr>
              <a:t> SF133210_B 83160154</a:t>
            </a:r>
            <a:endParaRPr lang="en-US" sz="2610" spc="-1">
              <a:latin typeface="DejaVu Serif"/>
            </a:endParaRPr>
          </a:p>
        </p:txBody>
      </p:sp>
      <p:sp>
        <p:nvSpPr>
          <p:cNvPr id="316" name="TextShape 8"/>
          <p:cNvSpPr txBox="1"/>
          <p:nvPr/>
        </p:nvSpPr>
        <p:spPr>
          <a:xfrm>
            <a:off x="2234640" y="191988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17" name="TextShape 9"/>
          <p:cNvSpPr txBox="1"/>
          <p:nvPr/>
        </p:nvSpPr>
        <p:spPr>
          <a:xfrm>
            <a:off x="2521560" y="1854000"/>
            <a:ext cx="4470480" cy="385920"/>
          </a:xfrm>
          <a:prstGeom prst="rect">
            <a:avLst/>
          </a:prstGeom>
          <a:noFill/>
          <a:ln>
            <a:noFill/>
          </a:ln>
        </p:spPr>
        <p:txBody>
          <a:bodyPr lIns="0" tIns="0" rIns="0" bIns="0"/>
          <a:lstStyle/>
          <a:p>
            <a:r>
              <a:rPr lang="en-US" sz="2610" spc="-1">
                <a:solidFill>
                  <a:srgbClr val="000000"/>
                </a:solidFill>
                <a:latin typeface="Calibri"/>
              </a:rPr>
              <a:t>Special, limited availability</a:t>
            </a:r>
            <a:endParaRPr lang="en-US" sz="2610" spc="-1">
              <a:latin typeface="DejaVu Serif"/>
            </a:endParaRPr>
          </a:p>
        </p:txBody>
      </p:sp>
      <p:sp>
        <p:nvSpPr>
          <p:cNvPr id="318" name="TextShape 10"/>
          <p:cNvSpPr txBox="1"/>
          <p:nvPr/>
        </p:nvSpPr>
        <p:spPr>
          <a:xfrm>
            <a:off x="2234640" y="235620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19" name="TextShape 11"/>
          <p:cNvSpPr txBox="1"/>
          <p:nvPr/>
        </p:nvSpPr>
        <p:spPr>
          <a:xfrm>
            <a:off x="2521560" y="2290320"/>
            <a:ext cx="5671440" cy="385920"/>
          </a:xfrm>
          <a:prstGeom prst="rect">
            <a:avLst/>
          </a:prstGeom>
          <a:noFill/>
          <a:ln>
            <a:noFill/>
          </a:ln>
        </p:spPr>
        <p:txBody>
          <a:bodyPr lIns="0" tIns="0" rIns="0" bIns="0"/>
          <a:lstStyle/>
          <a:p>
            <a:r>
              <a:rPr lang="en-US" sz="2610" spc="-1">
                <a:solidFill>
                  <a:srgbClr val="000000"/>
                </a:solidFill>
                <a:latin typeface="Calibri"/>
              </a:rPr>
              <a:t>Contacts gold plated; body plastic</a:t>
            </a:r>
            <a:endParaRPr lang="en-US" sz="2610" spc="-1">
              <a:latin typeface="DejaVu Serif"/>
            </a:endParaRPr>
          </a:p>
        </p:txBody>
      </p:sp>
      <p:sp>
        <p:nvSpPr>
          <p:cNvPr id="320" name="TextShape 12"/>
          <p:cNvSpPr txBox="1"/>
          <p:nvPr/>
        </p:nvSpPr>
        <p:spPr>
          <a:xfrm>
            <a:off x="2234640" y="279180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21" name="TextShape 13"/>
          <p:cNvSpPr txBox="1"/>
          <p:nvPr/>
        </p:nvSpPr>
        <p:spPr>
          <a:xfrm>
            <a:off x="2521560" y="2726280"/>
            <a:ext cx="4299840" cy="385920"/>
          </a:xfrm>
          <a:prstGeom prst="rect">
            <a:avLst/>
          </a:prstGeom>
          <a:noFill/>
          <a:ln>
            <a:noFill/>
          </a:ln>
        </p:spPr>
        <p:txBody>
          <a:bodyPr lIns="0" tIns="0" rIns="0" bIns="0"/>
          <a:lstStyle/>
          <a:p>
            <a:r>
              <a:rPr lang="en-US" sz="2610" spc="-1">
                <a:solidFill>
                  <a:srgbClr val="000000"/>
                </a:solidFill>
                <a:latin typeface="Calibri"/>
              </a:rPr>
              <a:t>Qualified for ‘nuclear’ use</a:t>
            </a:r>
            <a:endParaRPr lang="en-US" sz="2610" spc="-1">
              <a:latin typeface="DejaVu Serif"/>
            </a:endParaRPr>
          </a:p>
        </p:txBody>
      </p:sp>
      <p:sp>
        <p:nvSpPr>
          <p:cNvPr id="322" name="TextShape 14"/>
          <p:cNvSpPr txBox="1"/>
          <p:nvPr/>
        </p:nvSpPr>
        <p:spPr>
          <a:xfrm>
            <a:off x="2234640" y="322740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23" name="TextShape 15"/>
          <p:cNvSpPr txBox="1"/>
          <p:nvPr/>
        </p:nvSpPr>
        <p:spPr>
          <a:xfrm>
            <a:off x="2521560" y="3161520"/>
            <a:ext cx="5438520" cy="385920"/>
          </a:xfrm>
          <a:prstGeom prst="rect">
            <a:avLst/>
          </a:prstGeom>
          <a:noFill/>
          <a:ln>
            <a:noFill/>
          </a:ln>
        </p:spPr>
        <p:txBody>
          <a:bodyPr lIns="0" tIns="0" rIns="0" bIns="0"/>
          <a:lstStyle/>
          <a:p>
            <a:r>
              <a:rPr lang="en-US" sz="2610" spc="-1">
                <a:solidFill>
                  <a:srgbClr val="000000"/>
                </a:solidFill>
                <a:latin typeface="Calibri"/>
              </a:rPr>
              <a:t>Dimensionally as Cat. No. 83160</a:t>
            </a:r>
            <a:endParaRPr lang="en-US" sz="2610" spc="-1">
              <a:latin typeface="DejaVu Serif"/>
            </a:endParaRPr>
          </a:p>
        </p:txBody>
      </p:sp>
      <p:sp>
        <p:nvSpPr>
          <p:cNvPr id="324" name="TextShape 16"/>
          <p:cNvSpPr txBox="1"/>
          <p:nvPr/>
        </p:nvSpPr>
        <p:spPr>
          <a:xfrm>
            <a:off x="2234640" y="366408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25" name="TextShape 17"/>
          <p:cNvSpPr txBox="1"/>
          <p:nvPr/>
        </p:nvSpPr>
        <p:spPr>
          <a:xfrm>
            <a:off x="2521560" y="3598200"/>
            <a:ext cx="5760000" cy="385920"/>
          </a:xfrm>
          <a:prstGeom prst="rect">
            <a:avLst/>
          </a:prstGeom>
          <a:noFill/>
          <a:ln>
            <a:noFill/>
          </a:ln>
        </p:spPr>
        <p:txBody>
          <a:bodyPr lIns="0" tIns="0" rIns="0" bIns="0"/>
          <a:lstStyle/>
          <a:p>
            <a:r>
              <a:rPr lang="en-US" sz="2610" spc="-1">
                <a:solidFill>
                  <a:srgbClr val="000000"/>
                </a:solidFill>
                <a:latin typeface="Calibri"/>
              </a:rPr>
              <a:t>Compatible with actuator supplier </a:t>
            </a:r>
            <a:endParaRPr lang="en-US" sz="2610" spc="-1">
              <a:latin typeface="DejaVu Serif"/>
            </a:endParaRPr>
          </a:p>
        </p:txBody>
      </p:sp>
      <p:sp>
        <p:nvSpPr>
          <p:cNvPr id="326" name="TextShape 18"/>
          <p:cNvSpPr txBox="1"/>
          <p:nvPr/>
        </p:nvSpPr>
        <p:spPr>
          <a:xfrm>
            <a:off x="2521560" y="3954960"/>
            <a:ext cx="5843880" cy="385920"/>
          </a:xfrm>
          <a:prstGeom prst="rect">
            <a:avLst/>
          </a:prstGeom>
          <a:noFill/>
          <a:ln>
            <a:noFill/>
          </a:ln>
        </p:spPr>
        <p:txBody>
          <a:bodyPr lIns="0" tIns="0" rIns="0" bIns="0"/>
          <a:lstStyle/>
          <a:p>
            <a:r>
              <a:rPr lang="en-US" sz="2610" spc="-1">
                <a:solidFill>
                  <a:srgbClr val="000000"/>
                </a:solidFill>
                <a:latin typeface="Calibri"/>
              </a:rPr>
              <a:t>suggested type </a:t>
            </a:r>
            <a:r>
              <a:rPr lang="en-US" sz="2610" i="1" spc="-1">
                <a:solidFill>
                  <a:srgbClr val="000000"/>
                </a:solidFill>
                <a:latin typeface="Calibri"/>
              </a:rPr>
              <a:t>V3FN (unavailable)</a:t>
            </a:r>
            <a:endParaRPr lang="en-US" sz="2610" spc="-1">
              <a:latin typeface="DejaVu Serif"/>
            </a:endParaRPr>
          </a:p>
        </p:txBody>
      </p:sp>
      <p:sp>
        <p:nvSpPr>
          <p:cNvPr id="327" name="TextShape 19"/>
          <p:cNvSpPr txBox="1"/>
          <p:nvPr/>
        </p:nvSpPr>
        <p:spPr>
          <a:xfrm>
            <a:off x="2234640" y="4456440"/>
            <a:ext cx="330480" cy="332640"/>
          </a:xfrm>
          <a:prstGeom prst="rect">
            <a:avLst/>
          </a:prstGeom>
          <a:noFill/>
          <a:ln>
            <a:noFill/>
          </a:ln>
        </p:spPr>
        <p:txBody>
          <a:bodyPr lIns="0" tIns="0" rIns="0" bIns="0"/>
          <a:lstStyle/>
          <a:p>
            <a:r>
              <a:rPr lang="en-US" sz="2610" spc="-1">
                <a:solidFill>
                  <a:srgbClr val="000000"/>
                </a:solidFill>
                <a:latin typeface="Arial"/>
              </a:rPr>
              <a:t>–</a:t>
            </a:r>
            <a:endParaRPr lang="en-US" sz="2610" spc="-1">
              <a:latin typeface="DejaVu Serif"/>
            </a:endParaRPr>
          </a:p>
        </p:txBody>
      </p:sp>
      <p:sp>
        <p:nvSpPr>
          <p:cNvPr id="328" name="TextShape 20"/>
          <p:cNvSpPr txBox="1"/>
          <p:nvPr/>
        </p:nvSpPr>
        <p:spPr>
          <a:xfrm>
            <a:off x="2521560" y="4390560"/>
            <a:ext cx="5988600" cy="385920"/>
          </a:xfrm>
          <a:prstGeom prst="rect">
            <a:avLst/>
          </a:prstGeom>
          <a:noFill/>
          <a:ln>
            <a:noFill/>
          </a:ln>
        </p:spPr>
        <p:txBody>
          <a:bodyPr lIns="0" tIns="0" rIns="0" bIns="0"/>
          <a:lstStyle/>
          <a:p>
            <a:r>
              <a:rPr lang="en-US" sz="2610" spc="-1">
                <a:solidFill>
                  <a:srgbClr val="000000"/>
                </a:solidFill>
                <a:latin typeface="Calibri"/>
              </a:rPr>
              <a:t>Roller actuated; same type for all 5 </a:t>
            </a:r>
            <a:endParaRPr lang="en-US" sz="2610" spc="-1">
              <a:latin typeface="DejaVu Serif"/>
            </a:endParaRPr>
          </a:p>
        </p:txBody>
      </p:sp>
      <p:sp>
        <p:nvSpPr>
          <p:cNvPr id="329" name="TextShape 21"/>
          <p:cNvSpPr txBox="1"/>
          <p:nvPr/>
        </p:nvSpPr>
        <p:spPr>
          <a:xfrm>
            <a:off x="2521560" y="4746960"/>
            <a:ext cx="1489680" cy="385920"/>
          </a:xfrm>
          <a:prstGeom prst="rect">
            <a:avLst/>
          </a:prstGeom>
          <a:noFill/>
          <a:ln>
            <a:noFill/>
          </a:ln>
        </p:spPr>
        <p:txBody>
          <a:bodyPr lIns="0" tIns="0" rIns="0" bIns="0"/>
          <a:lstStyle/>
          <a:p>
            <a:r>
              <a:rPr lang="en-US" sz="2610" spc="-1">
                <a:solidFill>
                  <a:srgbClr val="000000"/>
                </a:solidFill>
                <a:latin typeface="Calibri"/>
              </a:rPr>
              <a:t>positions</a:t>
            </a:r>
            <a:endParaRPr lang="en-US" sz="2610" spc="-1">
              <a:latin typeface="DejaVu Serif"/>
            </a:endParaRPr>
          </a:p>
        </p:txBody>
      </p:sp>
      <p:sp>
        <p:nvSpPr>
          <p:cNvPr id="3" name="Slide Number Placeholder 2">
            <a:extLst>
              <a:ext uri="{FF2B5EF4-FFF2-40B4-BE49-F238E27FC236}">
                <a16:creationId xmlns:a16="http://schemas.microsoft.com/office/drawing/2014/main" id="{CA87F564-2DD9-4E49-9421-B237B645B951}"/>
              </a:ext>
            </a:extLst>
          </p:cNvPr>
          <p:cNvSpPr>
            <a:spLocks noGrp="1"/>
          </p:cNvSpPr>
          <p:nvPr>
            <p:ph type="sldNum" sz="quarter" idx="12"/>
          </p:nvPr>
        </p:nvSpPr>
        <p:spPr/>
        <p:txBody>
          <a:bodyPr/>
          <a:lstStyle/>
          <a:p>
            <a:fld id="{683549D1-6A9E-4216-AD44-F449925BF813}"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331" name="TextShape 2"/>
          <p:cNvSpPr txBox="1"/>
          <p:nvPr/>
        </p:nvSpPr>
        <p:spPr>
          <a:xfrm>
            <a:off x="4969560" y="271440"/>
            <a:ext cx="2768400" cy="591840"/>
          </a:xfrm>
          <a:prstGeom prst="rect">
            <a:avLst/>
          </a:prstGeom>
          <a:noFill/>
          <a:ln>
            <a:noFill/>
          </a:ln>
        </p:spPr>
        <p:txBody>
          <a:bodyPr lIns="0" tIns="0" rIns="0" bIns="0"/>
          <a:lstStyle/>
          <a:p>
            <a:r>
              <a:rPr lang="en-US" sz="4000" spc="-1">
                <a:solidFill>
                  <a:srgbClr val="C00000"/>
                </a:solidFill>
                <a:latin typeface="Calibri"/>
              </a:rPr>
              <a:t>Conclusion</a:t>
            </a:r>
            <a:endParaRPr lang="en-US" sz="4000" spc="-1">
              <a:latin typeface="DejaVu Serif"/>
            </a:endParaRPr>
          </a:p>
        </p:txBody>
      </p:sp>
      <p:sp>
        <p:nvSpPr>
          <p:cNvPr id="332" name="TextShape 3"/>
          <p:cNvSpPr txBox="1"/>
          <p:nvPr/>
        </p:nvSpPr>
        <p:spPr>
          <a:xfrm>
            <a:off x="1844040" y="1116000"/>
            <a:ext cx="2222640" cy="474480"/>
          </a:xfrm>
          <a:prstGeom prst="rect">
            <a:avLst/>
          </a:prstGeom>
          <a:noFill/>
          <a:ln>
            <a:noFill/>
          </a:ln>
        </p:spPr>
        <p:txBody>
          <a:bodyPr lIns="0" tIns="0" rIns="0" bIns="0"/>
          <a:lstStyle/>
          <a:p>
            <a:r>
              <a:rPr lang="en-US" sz="3209" i="1" spc="-1">
                <a:solidFill>
                  <a:srgbClr val="000000"/>
                </a:solidFill>
                <a:latin typeface="Calibri"/>
              </a:rPr>
              <a:t>Next Steps</a:t>
            </a:r>
            <a:endParaRPr lang="en-US" sz="3209" spc="-1">
              <a:latin typeface="DejaVu Serif"/>
            </a:endParaRPr>
          </a:p>
        </p:txBody>
      </p:sp>
      <p:sp>
        <p:nvSpPr>
          <p:cNvPr id="333" name="TextShape 4"/>
          <p:cNvSpPr txBox="1"/>
          <p:nvPr/>
        </p:nvSpPr>
        <p:spPr>
          <a:xfrm>
            <a:off x="1844040" y="178200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34" name="TextShape 5"/>
          <p:cNvSpPr txBox="1"/>
          <p:nvPr/>
        </p:nvSpPr>
        <p:spPr>
          <a:xfrm>
            <a:off x="2187120" y="1701000"/>
            <a:ext cx="6520320" cy="474480"/>
          </a:xfrm>
          <a:prstGeom prst="rect">
            <a:avLst/>
          </a:prstGeom>
          <a:noFill/>
          <a:ln>
            <a:noFill/>
          </a:ln>
        </p:spPr>
        <p:txBody>
          <a:bodyPr lIns="0" tIns="0" rIns="0" bIns="0"/>
          <a:lstStyle/>
          <a:p>
            <a:r>
              <a:rPr lang="en-US" sz="3209" spc="-1">
                <a:solidFill>
                  <a:srgbClr val="000000"/>
                </a:solidFill>
                <a:latin typeface="Calibri"/>
              </a:rPr>
              <a:t>Finalise Specification Document</a:t>
            </a:r>
            <a:endParaRPr lang="en-US" sz="3209" spc="-1">
              <a:latin typeface="DejaVu Serif"/>
            </a:endParaRPr>
          </a:p>
        </p:txBody>
      </p:sp>
      <p:sp>
        <p:nvSpPr>
          <p:cNvPr id="335" name="TextShape 6"/>
          <p:cNvSpPr txBox="1"/>
          <p:nvPr/>
        </p:nvSpPr>
        <p:spPr>
          <a:xfrm>
            <a:off x="2301240" y="2344680"/>
            <a:ext cx="354600" cy="355680"/>
          </a:xfrm>
          <a:prstGeom prst="rect">
            <a:avLst/>
          </a:prstGeom>
          <a:noFill/>
          <a:ln>
            <a:noFill/>
          </a:ln>
        </p:spPr>
        <p:txBody>
          <a:bodyPr lIns="0" tIns="0" rIns="0" bIns="0"/>
          <a:lstStyle/>
          <a:p>
            <a:r>
              <a:rPr lang="en-US" sz="2800" spc="-1">
                <a:solidFill>
                  <a:srgbClr val="000000"/>
                </a:solidFill>
                <a:latin typeface="Arial"/>
              </a:rPr>
              <a:t>–</a:t>
            </a:r>
            <a:endParaRPr lang="en-US" sz="2800" spc="-1">
              <a:latin typeface="DejaVu Serif"/>
            </a:endParaRPr>
          </a:p>
        </p:txBody>
      </p:sp>
      <p:sp>
        <p:nvSpPr>
          <p:cNvPr id="336" name="TextShape 7"/>
          <p:cNvSpPr txBox="1"/>
          <p:nvPr/>
        </p:nvSpPr>
        <p:spPr>
          <a:xfrm>
            <a:off x="2588160" y="2274120"/>
            <a:ext cx="6616440" cy="413280"/>
          </a:xfrm>
          <a:prstGeom prst="rect">
            <a:avLst/>
          </a:prstGeom>
          <a:noFill/>
          <a:ln>
            <a:noFill/>
          </a:ln>
        </p:spPr>
        <p:txBody>
          <a:bodyPr lIns="0" tIns="0" rIns="0" bIns="0"/>
          <a:lstStyle/>
          <a:p>
            <a:r>
              <a:rPr lang="en-US" sz="2800" spc="-1">
                <a:solidFill>
                  <a:srgbClr val="000000"/>
                </a:solidFill>
                <a:latin typeface="Calibri"/>
              </a:rPr>
              <a:t>Vessel, Actuators + Motors, Switches</a:t>
            </a:r>
            <a:endParaRPr lang="en-US" sz="2800" spc="-1">
              <a:latin typeface="DejaVu Serif"/>
            </a:endParaRPr>
          </a:p>
        </p:txBody>
      </p:sp>
      <p:sp>
        <p:nvSpPr>
          <p:cNvPr id="337" name="TextShape 8"/>
          <p:cNvSpPr txBox="1"/>
          <p:nvPr/>
        </p:nvSpPr>
        <p:spPr>
          <a:xfrm>
            <a:off x="1844040" y="287964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38" name="TextShape 9"/>
          <p:cNvSpPr txBox="1"/>
          <p:nvPr/>
        </p:nvSpPr>
        <p:spPr>
          <a:xfrm>
            <a:off x="2187120" y="2798640"/>
            <a:ext cx="7889040" cy="474480"/>
          </a:xfrm>
          <a:prstGeom prst="rect">
            <a:avLst/>
          </a:prstGeom>
          <a:noFill/>
          <a:ln>
            <a:noFill/>
          </a:ln>
        </p:spPr>
        <p:txBody>
          <a:bodyPr lIns="0" tIns="0" rIns="0" bIns="0"/>
          <a:lstStyle/>
          <a:p>
            <a:r>
              <a:rPr lang="en-US" sz="3209" spc="-1">
                <a:solidFill>
                  <a:srgbClr val="000000"/>
                </a:solidFill>
                <a:latin typeface="Calibri"/>
              </a:rPr>
              <a:t>Discussions with Vessel Manufacturers</a:t>
            </a:r>
            <a:endParaRPr lang="en-US" sz="3209" spc="-1">
              <a:latin typeface="DejaVu Serif"/>
            </a:endParaRPr>
          </a:p>
        </p:txBody>
      </p:sp>
      <p:sp>
        <p:nvSpPr>
          <p:cNvPr id="339" name="TextShape 10"/>
          <p:cNvSpPr txBox="1"/>
          <p:nvPr/>
        </p:nvSpPr>
        <p:spPr>
          <a:xfrm>
            <a:off x="1844040" y="346536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40" name="TextShape 11"/>
          <p:cNvSpPr txBox="1"/>
          <p:nvPr/>
        </p:nvSpPr>
        <p:spPr>
          <a:xfrm>
            <a:off x="2187120" y="3384360"/>
            <a:ext cx="5788800" cy="474480"/>
          </a:xfrm>
          <a:prstGeom prst="rect">
            <a:avLst/>
          </a:prstGeom>
          <a:noFill/>
          <a:ln>
            <a:noFill/>
          </a:ln>
        </p:spPr>
        <p:txBody>
          <a:bodyPr lIns="0" tIns="0" rIns="0" bIns="0"/>
          <a:lstStyle/>
          <a:p>
            <a:r>
              <a:rPr lang="en-US" sz="3209" spc="-1">
                <a:solidFill>
                  <a:srgbClr val="000000"/>
                </a:solidFill>
                <a:latin typeface="Calibri"/>
              </a:rPr>
              <a:t>Procurement action by STFC</a:t>
            </a:r>
            <a:endParaRPr lang="en-US" sz="3209" spc="-1">
              <a:latin typeface="DejaVu Serif"/>
            </a:endParaRPr>
          </a:p>
        </p:txBody>
      </p:sp>
      <p:sp>
        <p:nvSpPr>
          <p:cNvPr id="341" name="TextShape 12"/>
          <p:cNvSpPr txBox="1"/>
          <p:nvPr/>
        </p:nvSpPr>
        <p:spPr>
          <a:xfrm>
            <a:off x="2301240" y="4027680"/>
            <a:ext cx="354600" cy="355680"/>
          </a:xfrm>
          <a:prstGeom prst="rect">
            <a:avLst/>
          </a:prstGeom>
          <a:noFill/>
          <a:ln>
            <a:noFill/>
          </a:ln>
        </p:spPr>
        <p:txBody>
          <a:bodyPr lIns="0" tIns="0" rIns="0" bIns="0"/>
          <a:lstStyle/>
          <a:p>
            <a:r>
              <a:rPr lang="en-US" sz="2800" spc="-1">
                <a:solidFill>
                  <a:srgbClr val="000000"/>
                </a:solidFill>
                <a:latin typeface="Arial"/>
              </a:rPr>
              <a:t>–</a:t>
            </a:r>
            <a:endParaRPr lang="en-US" sz="2800" spc="-1">
              <a:latin typeface="DejaVu Serif"/>
            </a:endParaRPr>
          </a:p>
        </p:txBody>
      </p:sp>
      <p:sp>
        <p:nvSpPr>
          <p:cNvPr id="342" name="TextShape 13"/>
          <p:cNvSpPr txBox="1"/>
          <p:nvPr/>
        </p:nvSpPr>
        <p:spPr>
          <a:xfrm>
            <a:off x="2588160" y="3956760"/>
            <a:ext cx="6784200" cy="413280"/>
          </a:xfrm>
          <a:prstGeom prst="rect">
            <a:avLst/>
          </a:prstGeom>
          <a:noFill/>
          <a:ln>
            <a:noFill/>
          </a:ln>
        </p:spPr>
        <p:txBody>
          <a:bodyPr lIns="0" tIns="0" rIns="0" bIns="0"/>
          <a:lstStyle/>
          <a:p>
            <a:r>
              <a:rPr lang="en-US" sz="2800" spc="-1">
                <a:solidFill>
                  <a:srgbClr val="000000"/>
                </a:solidFill>
                <a:latin typeface="Calibri"/>
              </a:rPr>
              <a:t>Quotes (x 3) requested from suppliers</a:t>
            </a:r>
            <a:endParaRPr lang="en-US" sz="2800" spc="-1">
              <a:latin typeface="DejaVu Serif"/>
            </a:endParaRPr>
          </a:p>
        </p:txBody>
      </p:sp>
      <p:sp>
        <p:nvSpPr>
          <p:cNvPr id="343" name="TextShape 14"/>
          <p:cNvSpPr txBox="1"/>
          <p:nvPr/>
        </p:nvSpPr>
        <p:spPr>
          <a:xfrm>
            <a:off x="1844040" y="4562640"/>
            <a:ext cx="40680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44" name="TextShape 15"/>
          <p:cNvSpPr txBox="1"/>
          <p:nvPr/>
        </p:nvSpPr>
        <p:spPr>
          <a:xfrm>
            <a:off x="2187120" y="4481640"/>
            <a:ext cx="9255960" cy="474480"/>
          </a:xfrm>
          <a:prstGeom prst="rect">
            <a:avLst/>
          </a:prstGeom>
          <a:noFill/>
          <a:ln>
            <a:noFill/>
          </a:ln>
        </p:spPr>
        <p:txBody>
          <a:bodyPr lIns="0" tIns="0" rIns="0" bIns="0"/>
          <a:lstStyle/>
          <a:p>
            <a:r>
              <a:rPr lang="en-US" sz="3209" spc="-1">
                <a:solidFill>
                  <a:srgbClr val="000000"/>
                </a:solidFill>
                <a:latin typeface="Calibri"/>
              </a:rPr>
              <a:t>Place orders for vessel, actuators and motors</a:t>
            </a:r>
            <a:endParaRPr lang="en-US" sz="3209" spc="-1">
              <a:latin typeface="DejaVu Serif"/>
            </a:endParaRPr>
          </a:p>
        </p:txBody>
      </p:sp>
      <p:sp>
        <p:nvSpPr>
          <p:cNvPr id="345" name="TextShape 16"/>
          <p:cNvSpPr txBox="1"/>
          <p:nvPr/>
        </p:nvSpPr>
        <p:spPr>
          <a:xfrm>
            <a:off x="2301240" y="5125320"/>
            <a:ext cx="354600" cy="355680"/>
          </a:xfrm>
          <a:prstGeom prst="rect">
            <a:avLst/>
          </a:prstGeom>
          <a:noFill/>
          <a:ln>
            <a:noFill/>
          </a:ln>
        </p:spPr>
        <p:txBody>
          <a:bodyPr lIns="0" tIns="0" rIns="0" bIns="0"/>
          <a:lstStyle/>
          <a:p>
            <a:r>
              <a:rPr lang="en-US" sz="2800" spc="-1">
                <a:solidFill>
                  <a:srgbClr val="000000"/>
                </a:solidFill>
                <a:latin typeface="Arial"/>
              </a:rPr>
              <a:t>–</a:t>
            </a:r>
            <a:endParaRPr lang="en-US" sz="2800" spc="-1">
              <a:latin typeface="DejaVu Serif"/>
            </a:endParaRPr>
          </a:p>
        </p:txBody>
      </p:sp>
      <p:sp>
        <p:nvSpPr>
          <p:cNvPr id="346" name="TextShape 17"/>
          <p:cNvSpPr txBox="1"/>
          <p:nvPr/>
        </p:nvSpPr>
        <p:spPr>
          <a:xfrm>
            <a:off x="2588160" y="5054400"/>
            <a:ext cx="9021240" cy="413280"/>
          </a:xfrm>
          <a:prstGeom prst="rect">
            <a:avLst/>
          </a:prstGeom>
          <a:noFill/>
          <a:ln>
            <a:noFill/>
          </a:ln>
        </p:spPr>
        <p:txBody>
          <a:bodyPr lIns="0" tIns="0" rIns="0" bIns="0"/>
          <a:lstStyle/>
          <a:p>
            <a:r>
              <a:rPr lang="en-US" sz="2800" spc="-1">
                <a:solidFill>
                  <a:srgbClr val="000000"/>
                </a:solidFill>
                <a:latin typeface="Calibri"/>
              </a:rPr>
              <a:t>Order limit switches for fitting by actuator supplier</a:t>
            </a:r>
            <a:endParaRPr lang="en-US" sz="2800" spc="-1">
              <a:latin typeface="DejaVu Serif"/>
            </a:endParaRPr>
          </a:p>
        </p:txBody>
      </p:sp>
      <p:sp>
        <p:nvSpPr>
          <p:cNvPr id="347" name="TextShape 18"/>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348" name="TextShape 19"/>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349" name="TextShape 20"/>
          <p:cNvSpPr txBox="1"/>
          <p:nvPr/>
        </p:nvSpPr>
        <p:spPr>
          <a:xfrm>
            <a:off x="9963840" y="6450840"/>
            <a:ext cx="195840" cy="178920"/>
          </a:xfrm>
          <a:prstGeom prst="rect">
            <a:avLst/>
          </a:prstGeom>
          <a:noFill/>
          <a:ln>
            <a:noFill/>
          </a:ln>
        </p:spPr>
        <p:txBody>
          <a:bodyPr lIns="0" tIns="0" rIns="0" bIns="0"/>
          <a:lstStyle/>
          <a:p>
            <a:r>
              <a:rPr lang="en-US" sz="1200" spc="-1">
                <a:solidFill>
                  <a:srgbClr val="898989"/>
                </a:solidFill>
                <a:latin typeface="Calibri"/>
              </a:rPr>
              <a:t>11</a:t>
            </a:r>
            <a:endParaRPr lang="en-US" sz="1200" spc="-1">
              <a:latin typeface="DejaVu Serif"/>
            </a:endParaRPr>
          </a:p>
        </p:txBody>
      </p:sp>
      <p:sp>
        <p:nvSpPr>
          <p:cNvPr id="3" name="Slide Number Placeholder 2">
            <a:extLst>
              <a:ext uri="{FF2B5EF4-FFF2-40B4-BE49-F238E27FC236}">
                <a16:creationId xmlns:a16="http://schemas.microsoft.com/office/drawing/2014/main" id="{9B94C638-F840-4DF7-A7A5-78E9F08CB953}"/>
              </a:ext>
            </a:extLst>
          </p:cNvPr>
          <p:cNvSpPr>
            <a:spLocks noGrp="1"/>
          </p:cNvSpPr>
          <p:nvPr>
            <p:ph type="sldNum" sz="quarter" idx="12"/>
          </p:nvPr>
        </p:nvSpPr>
        <p:spPr/>
        <p:txBody>
          <a:bodyPr/>
          <a:lstStyle/>
          <a:p>
            <a:fld id="{683549D1-6A9E-4216-AD44-F449925BF813}"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Freeform 1"/>
          <p:cNvSpPr/>
          <p:nvPr/>
        </p:nvSpPr>
        <p:spPr>
          <a:xfrm>
            <a:off x="1524000" y="-360"/>
            <a:ext cx="9144720" cy="6858720"/>
          </a:xfrm>
          <a:custGeom>
            <a:avLst/>
            <a:gdLst/>
            <a:ahLst/>
            <a:cxnLst/>
            <a:rect l="0" t="0" r="r" b="b"/>
            <a:pathLst>
              <a:path w="25402" h="19052">
                <a:moveTo>
                  <a:pt x="0" y="19051"/>
                </a:moveTo>
                <a:lnTo>
                  <a:pt x="25401" y="19051"/>
                </a:lnTo>
                <a:lnTo>
                  <a:pt x="25401" y="0"/>
                </a:lnTo>
                <a:lnTo>
                  <a:pt x="0" y="0"/>
                </a:lnTo>
                <a:lnTo>
                  <a:pt x="0" y="19051"/>
                </a:lnTo>
              </a:path>
            </a:pathLst>
          </a:custGeom>
          <a:solidFill>
            <a:srgbClr val="FFFFFF"/>
          </a:solidFill>
          <a:ln>
            <a:noFill/>
          </a:ln>
        </p:spPr>
      </p:sp>
      <p:sp>
        <p:nvSpPr>
          <p:cNvPr id="351" name="TextShape 2"/>
          <p:cNvSpPr txBox="1"/>
          <p:nvPr/>
        </p:nvSpPr>
        <p:spPr>
          <a:xfrm>
            <a:off x="2072640" y="6450840"/>
            <a:ext cx="884520" cy="178920"/>
          </a:xfrm>
          <a:prstGeom prst="rect">
            <a:avLst/>
          </a:prstGeom>
          <a:noFill/>
          <a:ln>
            <a:noFill/>
          </a:ln>
        </p:spPr>
        <p:txBody>
          <a:bodyPr lIns="0" tIns="0" rIns="0" bIns="0"/>
          <a:lstStyle/>
          <a:p>
            <a:r>
              <a:rPr lang="en-US" sz="1200" spc="-1">
                <a:solidFill>
                  <a:srgbClr val="898989"/>
                </a:solidFill>
                <a:latin typeface="Calibri"/>
              </a:rPr>
              <a:t>23/10/2017</a:t>
            </a:r>
            <a:endParaRPr lang="en-US" sz="1200" spc="-1">
              <a:latin typeface="DejaVu Serif"/>
            </a:endParaRPr>
          </a:p>
        </p:txBody>
      </p:sp>
      <p:sp>
        <p:nvSpPr>
          <p:cNvPr id="352" name="TextShape 3"/>
          <p:cNvSpPr txBox="1"/>
          <p:nvPr/>
        </p:nvSpPr>
        <p:spPr>
          <a:xfrm>
            <a:off x="5760480" y="6450840"/>
            <a:ext cx="797760" cy="178920"/>
          </a:xfrm>
          <a:prstGeom prst="rect">
            <a:avLst/>
          </a:prstGeom>
          <a:noFill/>
          <a:ln>
            <a:noFill/>
          </a:ln>
        </p:spPr>
        <p:txBody>
          <a:bodyPr lIns="0" tIns="0" rIns="0" bIns="0"/>
          <a:lstStyle/>
          <a:p>
            <a:r>
              <a:rPr lang="en-US" sz="1200" spc="-1">
                <a:solidFill>
                  <a:srgbClr val="898989"/>
                </a:solidFill>
                <a:latin typeface="Calibri"/>
              </a:rPr>
              <a:t>M G Ibison</a:t>
            </a:r>
            <a:endParaRPr lang="en-US" sz="1200" spc="-1">
              <a:latin typeface="DejaVu Serif"/>
            </a:endParaRPr>
          </a:p>
        </p:txBody>
      </p:sp>
      <p:sp>
        <p:nvSpPr>
          <p:cNvPr id="353" name="TextShape 4"/>
          <p:cNvSpPr txBox="1"/>
          <p:nvPr/>
        </p:nvSpPr>
        <p:spPr>
          <a:xfrm>
            <a:off x="9963840" y="6450840"/>
            <a:ext cx="195840" cy="178920"/>
          </a:xfrm>
          <a:prstGeom prst="rect">
            <a:avLst/>
          </a:prstGeom>
          <a:noFill/>
          <a:ln>
            <a:noFill/>
          </a:ln>
        </p:spPr>
        <p:txBody>
          <a:bodyPr lIns="0" tIns="0" rIns="0" bIns="0"/>
          <a:lstStyle/>
          <a:p>
            <a:r>
              <a:rPr lang="en-US" sz="1200" spc="-1">
                <a:solidFill>
                  <a:srgbClr val="898989"/>
                </a:solidFill>
                <a:latin typeface="Calibri"/>
              </a:rPr>
              <a:t>12</a:t>
            </a:r>
            <a:endParaRPr lang="en-US" sz="1200" spc="-1">
              <a:latin typeface="DejaVu Serif"/>
            </a:endParaRPr>
          </a:p>
        </p:txBody>
      </p:sp>
      <p:sp>
        <p:nvSpPr>
          <p:cNvPr id="354" name="TextShape 5"/>
          <p:cNvSpPr txBox="1"/>
          <p:nvPr/>
        </p:nvSpPr>
        <p:spPr>
          <a:xfrm>
            <a:off x="5108160" y="167400"/>
            <a:ext cx="2580840" cy="591840"/>
          </a:xfrm>
          <a:prstGeom prst="rect">
            <a:avLst/>
          </a:prstGeom>
          <a:noFill/>
          <a:ln>
            <a:noFill/>
          </a:ln>
        </p:spPr>
        <p:txBody>
          <a:bodyPr lIns="0" tIns="0" rIns="0" bIns="0"/>
          <a:lstStyle/>
          <a:p>
            <a:r>
              <a:rPr lang="en-US" sz="4000" spc="-1">
                <a:solidFill>
                  <a:srgbClr val="00B050"/>
                </a:solidFill>
                <a:latin typeface="Calibri"/>
              </a:rPr>
              <a:t>Standards</a:t>
            </a:r>
            <a:endParaRPr lang="en-US" sz="4000" spc="-1">
              <a:latin typeface="DejaVu Serif"/>
            </a:endParaRPr>
          </a:p>
        </p:txBody>
      </p:sp>
      <p:sp>
        <p:nvSpPr>
          <p:cNvPr id="355" name="TextShape 6"/>
          <p:cNvSpPr txBox="1"/>
          <p:nvPr/>
        </p:nvSpPr>
        <p:spPr>
          <a:xfrm>
            <a:off x="2072640" y="1496880"/>
            <a:ext cx="1665000" cy="474480"/>
          </a:xfrm>
          <a:prstGeom prst="rect">
            <a:avLst/>
          </a:prstGeom>
          <a:noFill/>
          <a:ln>
            <a:noFill/>
          </a:ln>
        </p:spPr>
        <p:txBody>
          <a:bodyPr lIns="0" tIns="0" rIns="0" bIns="0"/>
          <a:lstStyle/>
          <a:p>
            <a:r>
              <a:rPr lang="en-US" sz="3209" i="1" spc="-1">
                <a:solidFill>
                  <a:srgbClr val="000000"/>
                </a:solidFill>
                <a:latin typeface="Calibri"/>
              </a:rPr>
              <a:t>Vacuum</a:t>
            </a:r>
            <a:endParaRPr lang="en-US" sz="3209" spc="-1">
              <a:latin typeface="DejaVu Serif"/>
            </a:endParaRPr>
          </a:p>
        </p:txBody>
      </p:sp>
      <p:sp>
        <p:nvSpPr>
          <p:cNvPr id="356" name="TextShape 7"/>
          <p:cNvSpPr txBox="1"/>
          <p:nvPr/>
        </p:nvSpPr>
        <p:spPr>
          <a:xfrm>
            <a:off x="2530200" y="1985400"/>
            <a:ext cx="7594920" cy="474480"/>
          </a:xfrm>
          <a:prstGeom prst="rect">
            <a:avLst/>
          </a:prstGeom>
          <a:noFill/>
          <a:ln>
            <a:noFill/>
          </a:ln>
        </p:spPr>
        <p:txBody>
          <a:bodyPr lIns="0" tIns="0" rIns="0" bIns="0"/>
          <a:lstStyle/>
          <a:p>
            <a:r>
              <a:rPr lang="en-US" sz="3209" spc="-1">
                <a:solidFill>
                  <a:srgbClr val="000000"/>
                </a:solidFill>
                <a:latin typeface="Calibri"/>
              </a:rPr>
              <a:t>ESS Vacuum Handbook Parts 1 and 2</a:t>
            </a:r>
            <a:endParaRPr lang="en-US" sz="3209" spc="-1">
              <a:latin typeface="DejaVu Serif"/>
            </a:endParaRPr>
          </a:p>
        </p:txBody>
      </p:sp>
      <p:sp>
        <p:nvSpPr>
          <p:cNvPr id="357" name="TextShape 8"/>
          <p:cNvSpPr txBox="1"/>
          <p:nvPr/>
        </p:nvSpPr>
        <p:spPr>
          <a:xfrm>
            <a:off x="2530200" y="255384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58" name="TextShape 9"/>
          <p:cNvSpPr txBox="1"/>
          <p:nvPr/>
        </p:nvSpPr>
        <p:spPr>
          <a:xfrm>
            <a:off x="2987400" y="2472840"/>
            <a:ext cx="4365360" cy="474480"/>
          </a:xfrm>
          <a:prstGeom prst="rect">
            <a:avLst/>
          </a:prstGeom>
          <a:noFill/>
          <a:ln>
            <a:noFill/>
          </a:ln>
        </p:spPr>
        <p:txBody>
          <a:bodyPr lIns="0" tIns="0" rIns="0" bIns="0"/>
          <a:lstStyle/>
          <a:p>
            <a:r>
              <a:rPr lang="en-US" sz="3209" spc="-1">
                <a:solidFill>
                  <a:srgbClr val="000000"/>
                </a:solidFill>
                <a:latin typeface="Calibri"/>
              </a:rPr>
              <a:t>Materials, Flanges, …</a:t>
            </a:r>
            <a:endParaRPr lang="en-US" sz="3209" spc="-1">
              <a:latin typeface="DejaVu Serif"/>
            </a:endParaRPr>
          </a:p>
        </p:txBody>
      </p:sp>
      <p:sp>
        <p:nvSpPr>
          <p:cNvPr id="359" name="TextShape 10"/>
          <p:cNvSpPr txBox="1"/>
          <p:nvPr/>
        </p:nvSpPr>
        <p:spPr>
          <a:xfrm>
            <a:off x="2072640" y="2960280"/>
            <a:ext cx="4661280" cy="474480"/>
          </a:xfrm>
          <a:prstGeom prst="rect">
            <a:avLst/>
          </a:prstGeom>
          <a:noFill/>
          <a:ln>
            <a:noFill/>
          </a:ln>
        </p:spPr>
        <p:txBody>
          <a:bodyPr lIns="0" tIns="0" rIns="0" bIns="0"/>
          <a:lstStyle/>
          <a:p>
            <a:r>
              <a:rPr lang="en-US" sz="3209" i="1" spc="-1">
                <a:solidFill>
                  <a:srgbClr val="000000"/>
                </a:solidFill>
                <a:latin typeface="Calibri"/>
              </a:rPr>
              <a:t>Motion Control (MCAG)</a:t>
            </a:r>
            <a:endParaRPr lang="en-US" sz="3209" spc="-1">
              <a:latin typeface="DejaVu Serif"/>
            </a:endParaRPr>
          </a:p>
        </p:txBody>
      </p:sp>
      <p:sp>
        <p:nvSpPr>
          <p:cNvPr id="360" name="TextShape 11"/>
          <p:cNvSpPr txBox="1"/>
          <p:nvPr/>
        </p:nvSpPr>
        <p:spPr>
          <a:xfrm>
            <a:off x="2530200" y="352944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61" name="TextShape 12"/>
          <p:cNvSpPr txBox="1"/>
          <p:nvPr/>
        </p:nvSpPr>
        <p:spPr>
          <a:xfrm>
            <a:off x="2987400" y="3448440"/>
            <a:ext cx="8576280" cy="474480"/>
          </a:xfrm>
          <a:prstGeom prst="rect">
            <a:avLst/>
          </a:prstGeom>
          <a:noFill/>
          <a:ln>
            <a:noFill/>
          </a:ln>
        </p:spPr>
        <p:txBody>
          <a:bodyPr lIns="0" tIns="0" rIns="0" bIns="0"/>
          <a:lstStyle/>
          <a:p>
            <a:r>
              <a:rPr lang="en-US" sz="3209" spc="-1">
                <a:solidFill>
                  <a:srgbClr val="000000"/>
                </a:solidFill>
                <a:latin typeface="Calibri"/>
              </a:rPr>
              <a:t>ESS Motion Control Components Standard</a:t>
            </a:r>
            <a:endParaRPr lang="en-US" sz="3209" spc="-1">
              <a:latin typeface="DejaVu Serif"/>
            </a:endParaRPr>
          </a:p>
        </p:txBody>
      </p:sp>
      <p:sp>
        <p:nvSpPr>
          <p:cNvPr id="362" name="TextShape 13"/>
          <p:cNvSpPr txBox="1"/>
          <p:nvPr/>
        </p:nvSpPr>
        <p:spPr>
          <a:xfrm>
            <a:off x="2530200" y="4017240"/>
            <a:ext cx="406440" cy="407520"/>
          </a:xfrm>
          <a:prstGeom prst="rect">
            <a:avLst/>
          </a:prstGeom>
          <a:noFill/>
          <a:ln>
            <a:noFill/>
          </a:ln>
        </p:spPr>
        <p:txBody>
          <a:bodyPr lIns="0" tIns="0" rIns="0" bIns="0"/>
          <a:lstStyle/>
          <a:p>
            <a:r>
              <a:rPr lang="en-US" sz="3209" spc="-1">
                <a:solidFill>
                  <a:srgbClr val="000000"/>
                </a:solidFill>
                <a:latin typeface="Arial"/>
              </a:rPr>
              <a:t>•</a:t>
            </a:r>
            <a:endParaRPr lang="en-US" sz="3209" spc="-1">
              <a:latin typeface="DejaVu Serif"/>
            </a:endParaRPr>
          </a:p>
        </p:txBody>
      </p:sp>
      <p:sp>
        <p:nvSpPr>
          <p:cNvPr id="363" name="TextShape 14"/>
          <p:cNvSpPr txBox="1"/>
          <p:nvPr/>
        </p:nvSpPr>
        <p:spPr>
          <a:xfrm>
            <a:off x="2987400" y="3936240"/>
            <a:ext cx="6665040" cy="474480"/>
          </a:xfrm>
          <a:prstGeom prst="rect">
            <a:avLst/>
          </a:prstGeom>
          <a:noFill/>
          <a:ln>
            <a:noFill/>
          </a:ln>
        </p:spPr>
        <p:txBody>
          <a:bodyPr lIns="0" tIns="0" rIns="0" bIns="0"/>
          <a:lstStyle/>
          <a:p>
            <a:r>
              <a:rPr lang="en-US" sz="3209" spc="-1">
                <a:solidFill>
                  <a:srgbClr val="000000"/>
                </a:solidFill>
                <a:latin typeface="Calibri"/>
              </a:rPr>
              <a:t>EtherCAT Motion Control System</a:t>
            </a:r>
            <a:endParaRPr lang="en-US" sz="3209" spc="-1">
              <a:latin typeface="DejaVu Serif"/>
            </a:endParaRPr>
          </a:p>
        </p:txBody>
      </p:sp>
      <p:sp>
        <p:nvSpPr>
          <p:cNvPr id="3" name="Slide Number Placeholder 2">
            <a:extLst>
              <a:ext uri="{FF2B5EF4-FFF2-40B4-BE49-F238E27FC236}">
                <a16:creationId xmlns:a16="http://schemas.microsoft.com/office/drawing/2014/main" id="{0693CE51-DD68-4AB6-A715-13EF512FCE16}"/>
              </a:ext>
            </a:extLst>
          </p:cNvPr>
          <p:cNvSpPr>
            <a:spLocks noGrp="1"/>
          </p:cNvSpPr>
          <p:nvPr>
            <p:ph type="sldNum" sz="quarter" idx="12"/>
          </p:nvPr>
        </p:nvSpPr>
        <p:spPr/>
        <p:txBody>
          <a:bodyPr/>
          <a:lstStyle/>
          <a:p>
            <a:fld id="{683549D1-6A9E-4216-AD44-F449925BF813}" type="slidenum">
              <a:rPr lang="en-US" smtClean="0"/>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A26B-7777-4526-AED8-03D18BF83676}"/>
              </a:ext>
            </a:extLst>
          </p:cNvPr>
          <p:cNvSpPr txBox="1">
            <a:spLocks noGrp="1"/>
          </p:cNvSpPr>
          <p:nvPr>
            <p:ph type="title" idx="4294967295"/>
          </p:nvPr>
        </p:nvSpPr>
        <p:spPr>
          <a:xfrm>
            <a:off x="609703" y="494674"/>
            <a:ext cx="10970889" cy="701731"/>
          </a:xfrm>
        </p:spPr>
        <p:txBody>
          <a:bodyPr>
            <a:spAutoFit/>
          </a:bodyPr>
          <a:lstStyle/>
          <a:p>
            <a:pPr lvl="0"/>
            <a:r>
              <a:rPr lang="en-US"/>
              <a:t>ESS Tuning Dump Imaging Systems Vessel CDR</a:t>
            </a:r>
          </a:p>
        </p:txBody>
      </p:sp>
      <p:sp>
        <p:nvSpPr>
          <p:cNvPr id="3" name="Subtitle 2">
            <a:extLst>
              <a:ext uri="{FF2B5EF4-FFF2-40B4-BE49-F238E27FC236}">
                <a16:creationId xmlns:a16="http://schemas.microsoft.com/office/drawing/2014/main" id="{6DA662B2-9888-40F6-8816-B17718F6828F}"/>
              </a:ext>
            </a:extLst>
          </p:cNvPr>
          <p:cNvSpPr txBox="1">
            <a:spLocks noGrp="1"/>
          </p:cNvSpPr>
          <p:nvPr>
            <p:ph type="subTitle" idx="4294967295"/>
          </p:nvPr>
        </p:nvSpPr>
        <p:spPr>
          <a:xfrm>
            <a:off x="609703" y="1289158"/>
            <a:ext cx="10970889" cy="4608441"/>
          </a:xfrm>
        </p:spPr>
        <p:txBody>
          <a:bodyPr anchor="ctr">
            <a:spAutoFit/>
          </a:bodyPr>
          <a:lstStyle/>
          <a:p>
            <a:pPr lvl="0" algn="ctr"/>
            <a:endParaRPr lang="en-US"/>
          </a:p>
          <a:p>
            <a:pPr lvl="0" algn="ctr"/>
            <a:endParaRPr lang="en-US"/>
          </a:p>
          <a:p>
            <a:pPr lvl="0" algn="ctr"/>
            <a:endParaRPr lang="en-US"/>
          </a:p>
          <a:p>
            <a:pPr lvl="0" algn="ctr"/>
            <a:endParaRPr lang="en-US"/>
          </a:p>
          <a:p>
            <a:pPr lvl="0" algn="ctr"/>
            <a:r>
              <a:rPr lang="en-US"/>
              <a:t>Grey Christoforo</a:t>
            </a:r>
          </a:p>
          <a:p>
            <a:pPr lvl="0" algn="ctr"/>
            <a:r>
              <a:rPr lang="en-US"/>
              <a:t>Researcher, University of Oslo</a:t>
            </a:r>
          </a:p>
          <a:p>
            <a:pPr lvl="0" algn="ctr"/>
            <a:endParaRPr lang="en-US"/>
          </a:p>
          <a:p>
            <a:pPr lvl="0" algn="ctr"/>
            <a:r>
              <a:rPr lang="en-US"/>
              <a:t>Nov 7, 2018</a:t>
            </a:r>
          </a:p>
          <a:p>
            <a:pPr lvl="0" algn="ctr"/>
            <a:r>
              <a:rPr lang="en-US"/>
              <a:t>at Daresbury Laboratory, UK</a:t>
            </a:r>
          </a:p>
        </p:txBody>
      </p:sp>
      <p:sp>
        <p:nvSpPr>
          <p:cNvPr id="5" name="Slide Number Placeholder 4">
            <a:extLst>
              <a:ext uri="{FF2B5EF4-FFF2-40B4-BE49-F238E27FC236}">
                <a16:creationId xmlns:a16="http://schemas.microsoft.com/office/drawing/2014/main" id="{E69CCDC2-1B65-41ED-BB08-DC8193A788EA}"/>
              </a:ext>
            </a:extLst>
          </p:cNvPr>
          <p:cNvSpPr>
            <a:spLocks noGrp="1"/>
          </p:cNvSpPr>
          <p:nvPr>
            <p:ph type="sldNum" sz="quarter" idx="12"/>
          </p:nvPr>
        </p:nvSpPr>
        <p:spPr/>
        <p:txBody>
          <a:bodyPr/>
          <a:lstStyle/>
          <a:p>
            <a:fld id="{683549D1-6A9E-4216-AD44-F449925BF813}" type="slidenum">
              <a:rPr lang="en-US" smtClean="0"/>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53DAA-B563-4507-B6FC-6A70016A2B9C}"/>
              </a:ext>
            </a:extLst>
          </p:cNvPr>
          <p:cNvSpPr txBox="1">
            <a:spLocks noGrp="1"/>
          </p:cNvSpPr>
          <p:nvPr>
            <p:ph type="title" idx="4294967295"/>
          </p:nvPr>
        </p:nvSpPr>
        <p:spPr>
          <a:xfrm>
            <a:off x="838200" y="677041"/>
            <a:ext cx="10515600" cy="701731"/>
          </a:xfrm>
        </p:spPr>
        <p:txBody>
          <a:bodyPr>
            <a:spAutoFit/>
          </a:bodyPr>
          <a:lstStyle/>
          <a:p>
            <a:pPr lvl="0"/>
            <a:r>
              <a:rPr lang="en-US"/>
              <a:t>Outline</a:t>
            </a:r>
          </a:p>
        </p:txBody>
      </p:sp>
      <p:sp>
        <p:nvSpPr>
          <p:cNvPr id="3" name="Text Placeholder 2">
            <a:extLst>
              <a:ext uri="{FF2B5EF4-FFF2-40B4-BE49-F238E27FC236}">
                <a16:creationId xmlns:a16="http://schemas.microsoft.com/office/drawing/2014/main" id="{D96480A3-199D-462F-840A-5DFB67F2C5AB}"/>
              </a:ext>
            </a:extLst>
          </p:cNvPr>
          <p:cNvSpPr txBox="1">
            <a:spLocks noGrp="1"/>
          </p:cNvSpPr>
          <p:nvPr>
            <p:ph type="body" idx="4294967295"/>
          </p:nvPr>
        </p:nvSpPr>
        <p:spPr/>
        <p:txBody>
          <a:bodyPr/>
          <a:lstStyle/>
          <a:p>
            <a:pPr lvl="0">
              <a:buSzPct val="100000"/>
              <a:buAutoNum type="arabicParenR"/>
            </a:pPr>
            <a:r>
              <a:rPr lang="en-US"/>
              <a:t> Imaging screen design</a:t>
            </a:r>
          </a:p>
          <a:p>
            <a:pPr lvl="0">
              <a:buSzPct val="100000"/>
              <a:buAutoNum type="arabicParenR"/>
            </a:pPr>
            <a:r>
              <a:rPr lang="en-US"/>
              <a:t> Screen holder design</a:t>
            </a:r>
          </a:p>
          <a:p>
            <a:pPr lvl="0">
              <a:buSzPct val="100000"/>
              <a:buAutoNum type="arabicParenR"/>
            </a:pPr>
            <a:r>
              <a:rPr lang="en-US"/>
              <a:t> Limit and position switch locations</a:t>
            </a:r>
          </a:p>
          <a:p>
            <a:pPr lvl="0">
              <a:buSzPct val="100000"/>
              <a:buAutoNum type="arabicParenR"/>
            </a:pPr>
            <a:r>
              <a:rPr lang="en-US"/>
              <a:t> Motion control electronics</a:t>
            </a:r>
          </a:p>
        </p:txBody>
      </p:sp>
      <p:sp>
        <p:nvSpPr>
          <p:cNvPr id="5" name="Slide Number Placeholder 4">
            <a:extLst>
              <a:ext uri="{FF2B5EF4-FFF2-40B4-BE49-F238E27FC236}">
                <a16:creationId xmlns:a16="http://schemas.microsoft.com/office/drawing/2014/main" id="{6697E747-9616-41B3-8026-6BD3F9C6616F}"/>
              </a:ext>
            </a:extLst>
          </p:cNvPr>
          <p:cNvSpPr>
            <a:spLocks noGrp="1"/>
          </p:cNvSpPr>
          <p:nvPr>
            <p:ph type="sldNum" sz="quarter" idx="12"/>
          </p:nvPr>
        </p:nvSpPr>
        <p:spPr/>
        <p:txBody>
          <a:bodyPr/>
          <a:lstStyle/>
          <a:p>
            <a:fld id="{683549D1-6A9E-4216-AD44-F449925BF813}" type="slidenum">
              <a:rPr lang="en-US" smtClean="0"/>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9DB81-7E7C-4592-8D60-ED47000233D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Previous Design </a:t>
            </a:r>
          </a:p>
        </p:txBody>
      </p:sp>
      <p:pic>
        <p:nvPicPr>
          <p:cNvPr id="7" name="Content Placeholder 6">
            <a:extLst>
              <a:ext uri="{FF2B5EF4-FFF2-40B4-BE49-F238E27FC236}">
                <a16:creationId xmlns:a16="http://schemas.microsoft.com/office/drawing/2014/main" id="{A715651A-7351-4A95-BCF9-8E3E508106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278" y="307731"/>
            <a:ext cx="2569133" cy="3997637"/>
          </a:xfrm>
          <a:prstGeom prst="rect">
            <a:avLst/>
          </a:prstGeom>
        </p:spPr>
      </p:pic>
      <p:pic>
        <p:nvPicPr>
          <p:cNvPr id="9" name="Picture 8">
            <a:extLst>
              <a:ext uri="{FF2B5EF4-FFF2-40B4-BE49-F238E27FC236}">
                <a16:creationId xmlns:a16="http://schemas.microsoft.com/office/drawing/2014/main" id="{8F7B70B0-2A30-46E2-BCA5-B9DC06DA4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824" y="307731"/>
            <a:ext cx="2569133" cy="3997636"/>
          </a:xfrm>
          <a:prstGeom prst="rect">
            <a:avLst/>
          </a:prstGeom>
        </p:spPr>
      </p:pic>
      <p:cxnSp>
        <p:nvCxnSpPr>
          <p:cNvPr id="25" name="Straight Connector 2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2A187B1-7A7D-4EEB-A64D-02DFDE338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442" y="330553"/>
            <a:ext cx="2568481" cy="3996621"/>
          </a:xfrm>
          <a:prstGeom prst="rect">
            <a:avLst/>
          </a:prstGeom>
        </p:spPr>
      </p:pic>
      <p:cxnSp>
        <p:nvCxnSpPr>
          <p:cNvPr id="27" name="Straight Connector 2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78672F-23BA-4D36-8867-23C90E2B305E}"/>
              </a:ext>
            </a:extLst>
          </p:cNvPr>
          <p:cNvSpPr txBox="1"/>
          <p:nvPr/>
        </p:nvSpPr>
        <p:spPr>
          <a:xfrm>
            <a:off x="1422532" y="4238411"/>
            <a:ext cx="1209434" cy="369332"/>
          </a:xfrm>
          <a:prstGeom prst="rect">
            <a:avLst/>
          </a:prstGeom>
          <a:noFill/>
        </p:spPr>
        <p:txBody>
          <a:bodyPr wrap="none" rtlCol="0">
            <a:spAutoFit/>
          </a:bodyPr>
          <a:lstStyle/>
          <a:p>
            <a:r>
              <a:rPr lang="en-US" dirty="0"/>
              <a:t>Beam view</a:t>
            </a:r>
          </a:p>
        </p:txBody>
      </p:sp>
      <p:sp>
        <p:nvSpPr>
          <p:cNvPr id="18" name="TextBox 17">
            <a:extLst>
              <a:ext uri="{FF2B5EF4-FFF2-40B4-BE49-F238E27FC236}">
                <a16:creationId xmlns:a16="http://schemas.microsoft.com/office/drawing/2014/main" id="{7600AF40-48DF-48E8-852A-9AE5FE61EAFF}"/>
              </a:ext>
            </a:extLst>
          </p:cNvPr>
          <p:cNvSpPr txBox="1"/>
          <p:nvPr/>
        </p:nvSpPr>
        <p:spPr>
          <a:xfrm>
            <a:off x="9464760" y="4251313"/>
            <a:ext cx="1393843" cy="369332"/>
          </a:xfrm>
          <a:prstGeom prst="rect">
            <a:avLst/>
          </a:prstGeom>
          <a:noFill/>
        </p:spPr>
        <p:txBody>
          <a:bodyPr wrap="none" rtlCol="0">
            <a:spAutoFit/>
          </a:bodyPr>
          <a:lstStyle/>
          <a:p>
            <a:r>
              <a:rPr lang="en-US" dirty="0"/>
              <a:t>Camera view</a:t>
            </a:r>
          </a:p>
        </p:txBody>
      </p:sp>
      <p:sp>
        <p:nvSpPr>
          <p:cNvPr id="13" name="Rectangle 12">
            <a:extLst>
              <a:ext uri="{FF2B5EF4-FFF2-40B4-BE49-F238E27FC236}">
                <a16:creationId xmlns:a16="http://schemas.microsoft.com/office/drawing/2014/main" id="{CFE21A0D-46E4-40CC-B601-CC0590896E9C}"/>
              </a:ext>
            </a:extLst>
          </p:cNvPr>
          <p:cNvSpPr/>
          <p:nvPr/>
        </p:nvSpPr>
        <p:spPr>
          <a:xfrm>
            <a:off x="4465618" y="5882204"/>
            <a:ext cx="3260764" cy="369332"/>
          </a:xfrm>
          <a:prstGeom prst="rect">
            <a:avLst/>
          </a:prstGeom>
        </p:spPr>
        <p:txBody>
          <a:bodyPr wrap="none">
            <a:spAutoFit/>
          </a:bodyPr>
          <a:lstStyle/>
          <a:p>
            <a:r>
              <a:rPr lang="en-US" dirty="0">
                <a:solidFill>
                  <a:schemeClr val="bg1"/>
                </a:solidFill>
              </a:rPr>
              <a:t>Back in </a:t>
            </a:r>
            <a:r>
              <a:rPr lang="en-US" dirty="0" err="1">
                <a:solidFill>
                  <a:schemeClr val="bg1"/>
                </a:solidFill>
              </a:rPr>
              <a:t>eaaaarly</a:t>
            </a:r>
            <a:r>
              <a:rPr lang="en-US" dirty="0">
                <a:solidFill>
                  <a:schemeClr val="bg1"/>
                </a:solidFill>
              </a:rPr>
              <a:t> November 2018</a:t>
            </a:r>
          </a:p>
        </p:txBody>
      </p:sp>
      <p:sp>
        <p:nvSpPr>
          <p:cNvPr id="4" name="Slide Number Placeholder 3">
            <a:extLst>
              <a:ext uri="{FF2B5EF4-FFF2-40B4-BE49-F238E27FC236}">
                <a16:creationId xmlns:a16="http://schemas.microsoft.com/office/drawing/2014/main" id="{3689E1C4-5428-4B11-81A6-8A987DF55425}"/>
              </a:ext>
            </a:extLst>
          </p:cNvPr>
          <p:cNvSpPr>
            <a:spLocks noGrp="1"/>
          </p:cNvSpPr>
          <p:nvPr>
            <p:ph type="sldNum" sz="quarter" idx="12"/>
          </p:nvPr>
        </p:nvSpPr>
        <p:spPr/>
        <p:txBody>
          <a:bodyPr/>
          <a:lstStyle/>
          <a:p>
            <a:fld id="{683549D1-6A9E-4216-AD44-F449925BF813}" type="slidenum">
              <a:rPr lang="en-US" smtClean="0"/>
              <a:t>8</a:t>
            </a:fld>
            <a:endParaRPr lang="en-US"/>
          </a:p>
        </p:txBody>
      </p:sp>
    </p:spTree>
    <p:extLst>
      <p:ext uri="{BB962C8B-B14F-4D97-AF65-F5344CB8AC3E}">
        <p14:creationId xmlns:p14="http://schemas.microsoft.com/office/powerpoint/2010/main" val="7402367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1A1CF-3E9C-4EA0-944C-EF8482DD35C0}"/>
              </a:ext>
            </a:extLst>
          </p:cNvPr>
          <p:cNvPicPr>
            <a:picLocks noChangeAspect="1"/>
          </p:cNvPicPr>
          <p:nvPr/>
        </p:nvPicPr>
        <p:blipFill>
          <a:blip r:embed="rId3">
            <a:lum/>
            <a:alphaModFix/>
          </a:blip>
          <a:srcRect/>
          <a:stretch>
            <a:fillRect/>
          </a:stretch>
        </p:blipFill>
        <p:spPr>
          <a:xfrm>
            <a:off x="681126" y="-870"/>
            <a:ext cx="10828042" cy="6857947"/>
          </a:xfrm>
          <a:prstGeom prst="rect">
            <a:avLst/>
          </a:prstGeom>
          <a:noFill/>
          <a:ln>
            <a:noFill/>
          </a:ln>
        </p:spPr>
      </p:pic>
      <p:sp>
        <p:nvSpPr>
          <p:cNvPr id="3" name="Title 2">
            <a:extLst>
              <a:ext uri="{FF2B5EF4-FFF2-40B4-BE49-F238E27FC236}">
                <a16:creationId xmlns:a16="http://schemas.microsoft.com/office/drawing/2014/main" id="{BE86EE29-A41A-4B6E-8024-90F0F92E6FCA}"/>
              </a:ext>
            </a:extLst>
          </p:cNvPr>
          <p:cNvSpPr txBox="1">
            <a:spLocks noGrp="1"/>
          </p:cNvSpPr>
          <p:nvPr>
            <p:ph type="title" idx="4294967295"/>
          </p:nvPr>
        </p:nvSpPr>
        <p:spPr/>
        <p:txBody>
          <a:bodyPr/>
          <a:lstStyle/>
          <a:p>
            <a:pPr lvl="0"/>
            <a:r>
              <a:rPr lang="en-US"/>
              <a:t>Quick System Overview</a:t>
            </a:r>
          </a:p>
        </p:txBody>
      </p:sp>
      <p:sp>
        <p:nvSpPr>
          <p:cNvPr id="5" name="Slide Number Placeholder 4">
            <a:extLst>
              <a:ext uri="{FF2B5EF4-FFF2-40B4-BE49-F238E27FC236}">
                <a16:creationId xmlns:a16="http://schemas.microsoft.com/office/drawing/2014/main" id="{42AF7AB9-2C5D-4947-A169-B2F5DF040D71}"/>
              </a:ext>
            </a:extLst>
          </p:cNvPr>
          <p:cNvSpPr>
            <a:spLocks noGrp="1"/>
          </p:cNvSpPr>
          <p:nvPr>
            <p:ph type="sldNum" sz="quarter" idx="12"/>
          </p:nvPr>
        </p:nvSpPr>
        <p:spPr/>
        <p:txBody>
          <a:bodyPr/>
          <a:lstStyle/>
          <a:p>
            <a:fld id="{683549D1-6A9E-4216-AD44-F449925BF813}" type="slidenum">
              <a:rPr lang="en-US" smtClean="0"/>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5604C-6B9C-4F36-A9E7-1335FAAEF93A}"/>
              </a:ext>
            </a:extLst>
          </p:cNvPr>
          <p:cNvPicPr>
            <a:picLocks noChangeAspect="1"/>
          </p:cNvPicPr>
          <p:nvPr/>
        </p:nvPicPr>
        <p:blipFill>
          <a:blip r:embed="rId3">
            <a:lum/>
            <a:alphaModFix/>
          </a:blip>
          <a:srcRect/>
          <a:stretch>
            <a:fillRect/>
          </a:stretch>
        </p:blipFill>
        <p:spPr>
          <a:xfrm>
            <a:off x="681126" y="-870"/>
            <a:ext cx="10828042" cy="6857947"/>
          </a:xfrm>
          <a:prstGeom prst="rect">
            <a:avLst/>
          </a:prstGeom>
          <a:noFill/>
          <a:ln>
            <a:noFill/>
          </a:ln>
        </p:spPr>
      </p:pic>
      <p:sp>
        <p:nvSpPr>
          <p:cNvPr id="3" name="Title 2">
            <a:extLst>
              <a:ext uri="{FF2B5EF4-FFF2-40B4-BE49-F238E27FC236}">
                <a16:creationId xmlns:a16="http://schemas.microsoft.com/office/drawing/2014/main" id="{A4CFA732-4739-43CF-8F5D-D93CB40A70D4}"/>
              </a:ext>
            </a:extLst>
          </p:cNvPr>
          <p:cNvSpPr txBox="1">
            <a:spLocks noGrp="1"/>
          </p:cNvSpPr>
          <p:nvPr>
            <p:ph type="title" idx="4294967295"/>
          </p:nvPr>
        </p:nvSpPr>
        <p:spPr/>
        <p:txBody>
          <a:bodyPr/>
          <a:lstStyle/>
          <a:p>
            <a:pPr lvl="0"/>
            <a:r>
              <a:rPr lang="en-US"/>
              <a:t>Quick System Overview</a:t>
            </a:r>
          </a:p>
        </p:txBody>
      </p:sp>
      <p:sp>
        <p:nvSpPr>
          <p:cNvPr id="5" name="Slide Number Placeholder 4">
            <a:extLst>
              <a:ext uri="{FF2B5EF4-FFF2-40B4-BE49-F238E27FC236}">
                <a16:creationId xmlns:a16="http://schemas.microsoft.com/office/drawing/2014/main" id="{3D3C36A5-3AA1-46A5-A6FC-163055866040}"/>
              </a:ext>
            </a:extLst>
          </p:cNvPr>
          <p:cNvSpPr>
            <a:spLocks noGrp="1"/>
          </p:cNvSpPr>
          <p:nvPr>
            <p:ph type="sldNum" sz="quarter" idx="12"/>
          </p:nvPr>
        </p:nvSpPr>
        <p:spPr/>
        <p:txBody>
          <a:bodyPr/>
          <a:lstStyle/>
          <a:p>
            <a:fld id="{683549D1-6A9E-4216-AD44-F449925BF813}" type="slidenum">
              <a:rPr lang="en-US" smtClean="0"/>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95B25-9376-406B-B585-5687599CC941}"/>
              </a:ext>
            </a:extLst>
          </p:cNvPr>
          <p:cNvPicPr>
            <a:picLocks noChangeAspect="1"/>
          </p:cNvPicPr>
          <p:nvPr/>
        </p:nvPicPr>
        <p:blipFill>
          <a:blip r:embed="rId3">
            <a:lum/>
            <a:alphaModFix/>
          </a:blip>
          <a:srcRect/>
          <a:stretch>
            <a:fillRect/>
          </a:stretch>
        </p:blipFill>
        <p:spPr>
          <a:xfrm>
            <a:off x="681126" y="-870"/>
            <a:ext cx="10828042" cy="6857947"/>
          </a:xfrm>
          <a:prstGeom prst="rect">
            <a:avLst/>
          </a:prstGeom>
          <a:noFill/>
          <a:ln>
            <a:noFill/>
          </a:ln>
        </p:spPr>
      </p:pic>
      <p:sp>
        <p:nvSpPr>
          <p:cNvPr id="3" name="Title 2">
            <a:extLst>
              <a:ext uri="{FF2B5EF4-FFF2-40B4-BE49-F238E27FC236}">
                <a16:creationId xmlns:a16="http://schemas.microsoft.com/office/drawing/2014/main" id="{675909EA-E6AB-4589-8148-2083CD15E931}"/>
              </a:ext>
            </a:extLst>
          </p:cNvPr>
          <p:cNvSpPr txBox="1">
            <a:spLocks noGrp="1"/>
          </p:cNvSpPr>
          <p:nvPr>
            <p:ph type="title" idx="4294967295"/>
          </p:nvPr>
        </p:nvSpPr>
        <p:spPr/>
        <p:txBody>
          <a:bodyPr/>
          <a:lstStyle/>
          <a:p>
            <a:pPr lvl="0"/>
            <a:r>
              <a:rPr lang="en-US"/>
              <a:t>Quick System Overview</a:t>
            </a:r>
          </a:p>
        </p:txBody>
      </p:sp>
      <p:sp>
        <p:nvSpPr>
          <p:cNvPr id="5" name="Slide Number Placeholder 4">
            <a:extLst>
              <a:ext uri="{FF2B5EF4-FFF2-40B4-BE49-F238E27FC236}">
                <a16:creationId xmlns:a16="http://schemas.microsoft.com/office/drawing/2014/main" id="{7F2A77FF-49F9-47F0-8A04-C417959377C6}"/>
              </a:ext>
            </a:extLst>
          </p:cNvPr>
          <p:cNvSpPr>
            <a:spLocks noGrp="1"/>
          </p:cNvSpPr>
          <p:nvPr>
            <p:ph type="sldNum" sz="quarter" idx="12"/>
          </p:nvPr>
        </p:nvSpPr>
        <p:spPr/>
        <p:txBody>
          <a:bodyPr/>
          <a:lstStyle/>
          <a:p>
            <a:fld id="{683549D1-6A9E-4216-AD44-F449925BF813}" type="slidenum">
              <a:rPr lang="en-US" smtClean="0"/>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916E-C7DE-452E-B8B2-D4670D902690}"/>
              </a:ext>
            </a:extLst>
          </p:cNvPr>
          <p:cNvSpPr txBox="1">
            <a:spLocks noGrp="1"/>
          </p:cNvSpPr>
          <p:nvPr>
            <p:ph type="title" idx="4294967295"/>
          </p:nvPr>
        </p:nvSpPr>
        <p:spPr>
          <a:xfrm>
            <a:off x="609703" y="494674"/>
            <a:ext cx="10970889" cy="701731"/>
          </a:xfrm>
        </p:spPr>
        <p:txBody>
          <a:bodyPr>
            <a:spAutoFit/>
          </a:bodyPr>
          <a:lstStyle/>
          <a:p>
            <a:pPr lvl="0"/>
            <a:r>
              <a:rPr lang="en-US"/>
              <a:t>Imaging Screen Mechanical Design Rules</a:t>
            </a:r>
          </a:p>
        </p:txBody>
      </p:sp>
      <p:sp>
        <p:nvSpPr>
          <p:cNvPr id="3" name="Text Placeholder 2">
            <a:extLst>
              <a:ext uri="{FF2B5EF4-FFF2-40B4-BE49-F238E27FC236}">
                <a16:creationId xmlns:a16="http://schemas.microsoft.com/office/drawing/2014/main" id="{887600B4-78C9-4A61-86F6-F88B04C328CA}"/>
              </a:ext>
            </a:extLst>
          </p:cNvPr>
          <p:cNvSpPr txBox="1">
            <a:spLocks noGrp="1"/>
          </p:cNvSpPr>
          <p:nvPr>
            <p:ph type="body" idx="4294967295"/>
          </p:nvPr>
        </p:nvSpPr>
        <p:spPr/>
        <p:txBody>
          <a:bodyPr/>
          <a:lstStyle/>
          <a:p>
            <a:pPr lvl="0"/>
            <a:endParaRPr lang="en-US"/>
          </a:p>
          <a:p>
            <a:pPr lvl="0"/>
            <a:endParaRPr lang="en-US"/>
          </a:p>
          <a:p>
            <a:pPr lvl="0">
              <a:buSzPct val="45000"/>
              <a:buFont typeface="StarSymbol"/>
              <a:buChar char="●"/>
            </a:pPr>
            <a:r>
              <a:rPr lang="en-US"/>
              <a:t>Screens should be as large as possible</a:t>
            </a:r>
          </a:p>
          <a:p>
            <a:pPr lvl="0">
              <a:buSzPct val="45000"/>
              <a:buFont typeface="StarSymbol"/>
              <a:buChar char="●"/>
            </a:pPr>
            <a:r>
              <a:rPr lang="en-US"/>
              <a:t>Must be remountable/changeable in case they must be replaced</a:t>
            </a:r>
          </a:p>
        </p:txBody>
      </p:sp>
      <p:sp>
        <p:nvSpPr>
          <p:cNvPr id="5" name="Slide Number Placeholder 4">
            <a:extLst>
              <a:ext uri="{FF2B5EF4-FFF2-40B4-BE49-F238E27FC236}">
                <a16:creationId xmlns:a16="http://schemas.microsoft.com/office/drawing/2014/main" id="{74E706C0-0C92-49FB-963D-767EB142A020}"/>
              </a:ext>
            </a:extLst>
          </p:cNvPr>
          <p:cNvSpPr>
            <a:spLocks noGrp="1"/>
          </p:cNvSpPr>
          <p:nvPr>
            <p:ph type="sldNum" sz="quarter" idx="12"/>
          </p:nvPr>
        </p:nvSpPr>
        <p:spPr/>
        <p:txBody>
          <a:bodyPr/>
          <a:lstStyle/>
          <a:p>
            <a:fld id="{683549D1-6A9E-4216-AD44-F449925BF813}" type="slidenum">
              <a:rPr lang="en-US" smtClean="0"/>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D0455F-144D-49C9-A98B-DD302B0A34EE}"/>
              </a:ext>
            </a:extLst>
          </p:cNvPr>
          <p:cNvPicPr>
            <a:picLocks noChangeAspect="1"/>
          </p:cNvPicPr>
          <p:nvPr/>
        </p:nvPicPr>
        <p:blipFill>
          <a:blip r:embed="rId3">
            <a:lum/>
            <a:alphaModFix/>
          </a:blip>
          <a:srcRect/>
          <a:stretch>
            <a:fillRect/>
          </a:stretch>
        </p:blipFill>
        <p:spPr>
          <a:xfrm>
            <a:off x="2417497" y="16986"/>
            <a:ext cx="7420190" cy="6857947"/>
          </a:xfrm>
          <a:prstGeom prst="rect">
            <a:avLst/>
          </a:prstGeom>
          <a:noFill/>
          <a:ln>
            <a:noFill/>
          </a:ln>
        </p:spPr>
      </p:pic>
      <p:sp>
        <p:nvSpPr>
          <p:cNvPr id="4" name="Slide Number Placeholder 3">
            <a:extLst>
              <a:ext uri="{FF2B5EF4-FFF2-40B4-BE49-F238E27FC236}">
                <a16:creationId xmlns:a16="http://schemas.microsoft.com/office/drawing/2014/main" id="{2D7DB60F-940D-424D-AAEE-2CA1B669ADF9}"/>
              </a:ext>
            </a:extLst>
          </p:cNvPr>
          <p:cNvSpPr>
            <a:spLocks noGrp="1"/>
          </p:cNvSpPr>
          <p:nvPr>
            <p:ph type="sldNum" sz="quarter" idx="12"/>
          </p:nvPr>
        </p:nvSpPr>
        <p:spPr/>
        <p:txBody>
          <a:bodyPr/>
          <a:lstStyle/>
          <a:p>
            <a:fld id="{683549D1-6A9E-4216-AD44-F449925BF813}" type="slidenum">
              <a:rPr lang="en-US" smtClean="0"/>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EF12-8EAC-4988-AF28-C2236285767B}"/>
              </a:ext>
            </a:extLst>
          </p:cNvPr>
          <p:cNvSpPr txBox="1">
            <a:spLocks noGrp="1"/>
          </p:cNvSpPr>
          <p:nvPr>
            <p:ph type="title" idx="4294967295"/>
          </p:nvPr>
        </p:nvSpPr>
        <p:spPr>
          <a:xfrm>
            <a:off x="838200" y="677041"/>
            <a:ext cx="10515600" cy="701731"/>
          </a:xfrm>
        </p:spPr>
        <p:txBody>
          <a:bodyPr>
            <a:spAutoFit/>
          </a:bodyPr>
          <a:lstStyle/>
          <a:p>
            <a:pPr lvl="0"/>
            <a:r>
              <a:rPr lang="en-US"/>
              <a:t>Screen details</a:t>
            </a:r>
          </a:p>
        </p:txBody>
      </p:sp>
      <p:sp>
        <p:nvSpPr>
          <p:cNvPr id="3" name="Text Placeholder 2">
            <a:extLst>
              <a:ext uri="{FF2B5EF4-FFF2-40B4-BE49-F238E27FC236}">
                <a16:creationId xmlns:a16="http://schemas.microsoft.com/office/drawing/2014/main" id="{260B33B9-1048-442F-912C-28FDB7178D22}"/>
              </a:ext>
            </a:extLst>
          </p:cNvPr>
          <p:cNvSpPr txBox="1">
            <a:spLocks noGrp="1"/>
          </p:cNvSpPr>
          <p:nvPr>
            <p:ph type="body" idx="4294967295"/>
          </p:nvPr>
        </p:nvSpPr>
        <p:spPr/>
        <p:txBody>
          <a:bodyPr/>
          <a:lstStyle/>
          <a:p>
            <a:pPr lvl="0">
              <a:buSzPct val="45000"/>
              <a:buFont typeface="StarSymbol"/>
              <a:buChar char="●"/>
            </a:pPr>
            <a:r>
              <a:rPr lang="en-US"/>
              <a:t>The chromux</a:t>
            </a:r>
            <a:r>
              <a:rPr lang="en-US" baseline="33000"/>
              <a:t>1</a:t>
            </a:r>
            <a:r>
              <a:rPr lang="en-US"/>
              <a:t> screens are 230x230x1mm</a:t>
            </a:r>
          </a:p>
          <a:p>
            <a:pPr lvl="0">
              <a:buSzPct val="45000"/>
              <a:buFont typeface="StarSymbol"/>
              <a:buChar char="●"/>
            </a:pPr>
            <a:r>
              <a:rPr lang="en-US"/>
              <a:t>Has four holes for M5 screws to fit through in corners 1cm from edges</a:t>
            </a:r>
          </a:p>
          <a:p>
            <a:pPr lvl="0">
              <a:buSzPct val="45000"/>
              <a:buFont typeface="StarSymbol"/>
              <a:buChar char="●"/>
            </a:pPr>
            <a:r>
              <a:rPr lang="en-US"/>
              <a:t>Simple mounting hardware</a:t>
            </a:r>
          </a:p>
        </p:txBody>
      </p:sp>
      <p:pic>
        <p:nvPicPr>
          <p:cNvPr id="4" name="Picture 3">
            <a:extLst>
              <a:ext uri="{FF2B5EF4-FFF2-40B4-BE49-F238E27FC236}">
                <a16:creationId xmlns:a16="http://schemas.microsoft.com/office/drawing/2014/main" id="{9C276C01-46AF-4C69-9005-243DAB764BF1}"/>
              </a:ext>
            </a:extLst>
          </p:cNvPr>
          <p:cNvPicPr>
            <a:picLocks noChangeAspect="1"/>
          </p:cNvPicPr>
          <p:nvPr/>
        </p:nvPicPr>
        <p:blipFill>
          <a:blip r:embed="rId3">
            <a:lum/>
            <a:alphaModFix/>
          </a:blip>
          <a:srcRect/>
          <a:stretch>
            <a:fillRect/>
          </a:stretch>
        </p:blipFill>
        <p:spPr>
          <a:xfrm>
            <a:off x="1714586" y="5125062"/>
            <a:ext cx="2045147" cy="736880"/>
          </a:xfrm>
          <a:prstGeom prst="rect">
            <a:avLst/>
          </a:prstGeom>
          <a:noFill/>
          <a:ln>
            <a:noFill/>
          </a:ln>
        </p:spPr>
      </p:pic>
      <p:pic>
        <p:nvPicPr>
          <p:cNvPr id="5" name="Picture 4">
            <a:extLst>
              <a:ext uri="{FF2B5EF4-FFF2-40B4-BE49-F238E27FC236}">
                <a16:creationId xmlns:a16="http://schemas.microsoft.com/office/drawing/2014/main" id="{D9D63AB8-2357-49FD-A005-65639BF760E3}"/>
              </a:ext>
            </a:extLst>
          </p:cNvPr>
          <p:cNvPicPr>
            <a:picLocks noChangeAspect="1"/>
          </p:cNvPicPr>
          <p:nvPr/>
        </p:nvPicPr>
        <p:blipFill>
          <a:blip r:embed="rId4">
            <a:lum/>
            <a:alphaModFix/>
          </a:blip>
          <a:srcRect/>
          <a:stretch>
            <a:fillRect/>
          </a:stretch>
        </p:blipFill>
        <p:spPr>
          <a:xfrm>
            <a:off x="6856198" y="4487042"/>
            <a:ext cx="3371705" cy="2148798"/>
          </a:xfrm>
          <a:prstGeom prst="rect">
            <a:avLst/>
          </a:prstGeom>
          <a:noFill/>
          <a:ln>
            <a:noFill/>
          </a:ln>
        </p:spPr>
      </p:pic>
      <p:sp>
        <p:nvSpPr>
          <p:cNvPr id="6" name="TextBox 5">
            <a:extLst>
              <a:ext uri="{FF2B5EF4-FFF2-40B4-BE49-F238E27FC236}">
                <a16:creationId xmlns:a16="http://schemas.microsoft.com/office/drawing/2014/main" id="{B9D7267C-F6CA-4CB8-B5DF-B1D393131765}"/>
              </a:ext>
            </a:extLst>
          </p:cNvPr>
          <p:cNvSpPr txBox="1"/>
          <p:nvPr/>
        </p:nvSpPr>
        <p:spPr>
          <a:xfrm>
            <a:off x="1549093" y="6305289"/>
            <a:ext cx="4804918" cy="449201"/>
          </a:xfrm>
          <a:prstGeom prst="rect">
            <a:avLst/>
          </a:prstGeom>
          <a:noFill/>
          <a:ln>
            <a:noFill/>
          </a:ln>
        </p:spPr>
        <p:txBody>
          <a:bodyPr wrap="none" lIns="108877" tIns="54439" rIns="108877" bIns="54439" anchorCtr="0" compatLnSpc="0">
            <a:spAutoFit/>
          </a:bodyPr>
          <a:lstStyle/>
          <a:p>
            <a:pPr hangingPunct="0">
              <a:defRPr sz="1800"/>
            </a:pPr>
            <a:r>
              <a:rPr lang="en-US" sz="2177" baseline="33000">
                <a:latin typeface="DejaVu Sans" pitchFamily="18"/>
                <a:ea typeface="DejaVu Sans" pitchFamily="2"/>
                <a:cs typeface="DejaVu Sans" pitchFamily="2"/>
              </a:rPr>
              <a:t>1 </a:t>
            </a:r>
            <a:r>
              <a:rPr lang="en-US" sz="2177">
                <a:latin typeface="DejaVu Sans" pitchFamily="18"/>
                <a:ea typeface="DejaVu Sans" pitchFamily="2"/>
                <a:cs typeface="DejaVu Sans" pitchFamily="2"/>
              </a:rPr>
              <a:t>see backup for chromux details</a:t>
            </a:r>
          </a:p>
        </p:txBody>
      </p:sp>
      <p:sp>
        <p:nvSpPr>
          <p:cNvPr id="8" name="Slide Number Placeholder 7">
            <a:extLst>
              <a:ext uri="{FF2B5EF4-FFF2-40B4-BE49-F238E27FC236}">
                <a16:creationId xmlns:a16="http://schemas.microsoft.com/office/drawing/2014/main" id="{CE18039F-84D5-4334-8234-98065FBD233A}"/>
              </a:ext>
            </a:extLst>
          </p:cNvPr>
          <p:cNvSpPr>
            <a:spLocks noGrp="1"/>
          </p:cNvSpPr>
          <p:nvPr>
            <p:ph type="sldNum" sz="quarter" idx="12"/>
          </p:nvPr>
        </p:nvSpPr>
        <p:spPr/>
        <p:txBody>
          <a:bodyPr/>
          <a:lstStyle/>
          <a:p>
            <a:fld id="{683549D1-6A9E-4216-AD44-F449925BF813}"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D004-8705-4E6F-8432-662FE8CA4F13}"/>
              </a:ext>
            </a:extLst>
          </p:cNvPr>
          <p:cNvSpPr txBox="1">
            <a:spLocks noGrp="1"/>
          </p:cNvSpPr>
          <p:nvPr>
            <p:ph type="title" idx="4294967295"/>
          </p:nvPr>
        </p:nvSpPr>
        <p:spPr>
          <a:xfrm>
            <a:off x="838200" y="677041"/>
            <a:ext cx="10515600" cy="701731"/>
          </a:xfrm>
        </p:spPr>
        <p:txBody>
          <a:bodyPr>
            <a:spAutoFit/>
          </a:bodyPr>
          <a:lstStyle/>
          <a:p>
            <a:pPr lvl="0"/>
            <a:r>
              <a:rPr lang="en-US"/>
              <a:t>Screen Holder</a:t>
            </a:r>
          </a:p>
        </p:txBody>
      </p:sp>
      <p:pic>
        <p:nvPicPr>
          <p:cNvPr id="3" name="Picture Placeholder 2">
            <a:extLst>
              <a:ext uri="{FF2B5EF4-FFF2-40B4-BE49-F238E27FC236}">
                <a16:creationId xmlns:a16="http://schemas.microsoft.com/office/drawing/2014/main" id="{D54CAAB2-7F6A-4A3B-A2A5-7BB7257C6CF2}"/>
              </a:ext>
            </a:extLst>
          </p:cNvPr>
          <p:cNvPicPr>
            <a:picLocks noGrp="1" noChangeAspect="1"/>
          </p:cNvPicPr>
          <p:nvPr>
            <p:ph type="pic" idx="4294967295"/>
          </p:nvPr>
        </p:nvPicPr>
        <p:blipFill>
          <a:blip r:embed="rId3">
            <a:lum/>
            <a:alphaModFix/>
          </a:blip>
          <a:srcRect/>
          <a:stretch>
            <a:fillRect/>
          </a:stretch>
        </p:blipFill>
        <p:spPr>
          <a:xfrm>
            <a:off x="6011312" y="1548233"/>
            <a:ext cx="5489582" cy="3977496"/>
          </a:xfrm>
        </p:spPr>
      </p:pic>
      <p:sp>
        <p:nvSpPr>
          <p:cNvPr id="4" name="Freeform: Shape 3">
            <a:extLst>
              <a:ext uri="{FF2B5EF4-FFF2-40B4-BE49-F238E27FC236}">
                <a16:creationId xmlns:a16="http://schemas.microsoft.com/office/drawing/2014/main" id="{9453E5BC-ECBC-44C4-8043-4C9F52793C41}"/>
              </a:ext>
            </a:extLst>
          </p:cNvPr>
          <p:cNvSpPr/>
          <p:nvPr/>
        </p:nvSpPr>
        <p:spPr>
          <a:xfrm>
            <a:off x="9289383" y="1769471"/>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1</a:t>
            </a:r>
          </a:p>
        </p:txBody>
      </p:sp>
      <p:sp>
        <p:nvSpPr>
          <p:cNvPr id="5" name="Freeform: Shape 4">
            <a:extLst>
              <a:ext uri="{FF2B5EF4-FFF2-40B4-BE49-F238E27FC236}">
                <a16:creationId xmlns:a16="http://schemas.microsoft.com/office/drawing/2014/main" id="{538951FF-F02C-4607-A048-526D5B97D557}"/>
              </a:ext>
            </a:extLst>
          </p:cNvPr>
          <p:cNvSpPr/>
          <p:nvPr/>
        </p:nvSpPr>
        <p:spPr>
          <a:xfrm>
            <a:off x="8515049" y="3428757"/>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2</a:t>
            </a:r>
          </a:p>
        </p:txBody>
      </p:sp>
      <p:sp>
        <p:nvSpPr>
          <p:cNvPr id="6" name="Freeform: Shape 5">
            <a:extLst>
              <a:ext uri="{FF2B5EF4-FFF2-40B4-BE49-F238E27FC236}">
                <a16:creationId xmlns:a16="http://schemas.microsoft.com/office/drawing/2014/main" id="{2815BD0E-8091-47D5-8D4C-9B44B1371798}"/>
              </a:ext>
            </a:extLst>
          </p:cNvPr>
          <p:cNvSpPr/>
          <p:nvPr/>
        </p:nvSpPr>
        <p:spPr>
          <a:xfrm>
            <a:off x="7298674" y="4534512"/>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3</a:t>
            </a:r>
          </a:p>
        </p:txBody>
      </p:sp>
      <p:sp>
        <p:nvSpPr>
          <p:cNvPr id="7" name="Freeform: Shape 6">
            <a:extLst>
              <a:ext uri="{FF2B5EF4-FFF2-40B4-BE49-F238E27FC236}">
                <a16:creationId xmlns:a16="http://schemas.microsoft.com/office/drawing/2014/main" id="{1F79A9A9-4F65-432F-9BD3-91EDA328F1FF}"/>
              </a:ext>
            </a:extLst>
          </p:cNvPr>
          <p:cNvSpPr/>
          <p:nvPr/>
        </p:nvSpPr>
        <p:spPr>
          <a:xfrm>
            <a:off x="11058417" y="1880088"/>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4</a:t>
            </a:r>
          </a:p>
        </p:txBody>
      </p:sp>
      <p:sp>
        <p:nvSpPr>
          <p:cNvPr id="8" name="Freeform: Shape 7">
            <a:extLst>
              <a:ext uri="{FF2B5EF4-FFF2-40B4-BE49-F238E27FC236}">
                <a16:creationId xmlns:a16="http://schemas.microsoft.com/office/drawing/2014/main" id="{6A5718B5-E569-4BD8-B43D-3B5C27E02668}"/>
              </a:ext>
            </a:extLst>
          </p:cNvPr>
          <p:cNvSpPr/>
          <p:nvPr/>
        </p:nvSpPr>
        <p:spPr>
          <a:xfrm>
            <a:off x="663706" y="3784567"/>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1</a:t>
            </a:r>
          </a:p>
        </p:txBody>
      </p:sp>
      <p:sp>
        <p:nvSpPr>
          <p:cNvPr id="9" name="TextBox 8">
            <a:extLst>
              <a:ext uri="{FF2B5EF4-FFF2-40B4-BE49-F238E27FC236}">
                <a16:creationId xmlns:a16="http://schemas.microsoft.com/office/drawing/2014/main" id="{952F7379-2828-4C53-A221-830F68B8F1FA}"/>
              </a:ext>
            </a:extLst>
          </p:cNvPr>
          <p:cNvSpPr txBox="1"/>
          <p:nvPr/>
        </p:nvSpPr>
        <p:spPr>
          <a:xfrm>
            <a:off x="1106181" y="3784567"/>
            <a:ext cx="4036182"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Long Vertical Bar (915mm)</a:t>
            </a:r>
          </a:p>
        </p:txBody>
      </p:sp>
      <p:sp>
        <p:nvSpPr>
          <p:cNvPr id="10" name="TextBox 9">
            <a:extLst>
              <a:ext uri="{FF2B5EF4-FFF2-40B4-BE49-F238E27FC236}">
                <a16:creationId xmlns:a16="http://schemas.microsoft.com/office/drawing/2014/main" id="{51AB515D-B4C9-4974-9008-E16AF93B882E}"/>
              </a:ext>
            </a:extLst>
          </p:cNvPr>
          <p:cNvSpPr txBox="1"/>
          <p:nvPr/>
        </p:nvSpPr>
        <p:spPr>
          <a:xfrm>
            <a:off x="120192" y="1504246"/>
            <a:ext cx="5971689" cy="2356100"/>
          </a:xfrm>
          <a:prstGeom prst="rect">
            <a:avLst/>
          </a:prstGeom>
          <a:noFill/>
          <a:ln>
            <a:noFill/>
          </a:ln>
        </p:spPr>
        <p:txBody>
          <a:bodyPr wrap="none" lIns="108877" tIns="54439" rIns="108877" bIns="54439" anchorCtr="0" compatLnSpc="0"/>
          <a:lstStyle/>
          <a:p>
            <a:pPr hangingPunct="0">
              <a:defRPr sz="1800"/>
            </a:pPr>
            <a:r>
              <a:rPr lang="en-US" sz="2177">
                <a:latin typeface="DejaVu Sans" pitchFamily="18"/>
                <a:ea typeface="DejaVu Sans" pitchFamily="2"/>
                <a:cs typeface="DejaVu Sans" pitchFamily="2"/>
              </a:rPr>
              <a:t>Made of four pieces of Aluminum framing</a:t>
            </a:r>
          </a:p>
          <a:p>
            <a:pPr hangingPunct="0">
              <a:buSzPct val="45000"/>
              <a:buFont typeface="StarSymbol"/>
              <a:buChar char="●"/>
              <a:defRPr sz="1800"/>
            </a:pPr>
            <a:r>
              <a:rPr lang="en-US" sz="2177">
                <a:latin typeface="DejaVu Sans" pitchFamily="18"/>
                <a:ea typeface="DejaVu Sans" pitchFamily="2"/>
                <a:cs typeface="DejaVu Sans" pitchFamily="2"/>
              </a:rPr>
              <a:t>20x20mm cross-section</a:t>
            </a:r>
          </a:p>
          <a:p>
            <a:pPr hangingPunct="0">
              <a:buSzPct val="45000"/>
              <a:buFont typeface="StarSymbol"/>
              <a:buChar char="●"/>
              <a:defRPr sz="1800"/>
            </a:pPr>
            <a:r>
              <a:rPr lang="en-US" sz="2177">
                <a:latin typeface="DejaVu Sans" pitchFamily="18"/>
                <a:ea typeface="DejaVu Sans" pitchFamily="2"/>
                <a:cs typeface="DejaVu Sans" pitchFamily="2"/>
              </a:rPr>
              <a:t>Not anodized</a:t>
            </a:r>
          </a:p>
          <a:p>
            <a:pPr hangingPunct="0">
              <a:buSzPct val="45000"/>
              <a:buFont typeface="StarSymbol"/>
              <a:buChar char="●"/>
              <a:defRPr sz="1800"/>
            </a:pPr>
            <a:r>
              <a:rPr lang="en-US" sz="2177">
                <a:latin typeface="DejaVu Sans" pitchFamily="18"/>
                <a:ea typeface="DejaVu Sans" pitchFamily="2"/>
                <a:cs typeface="DejaVu Sans" pitchFamily="2"/>
              </a:rPr>
              <a:t>1405mm total height</a:t>
            </a:r>
          </a:p>
          <a:p>
            <a:pPr hangingPunct="0">
              <a:buSzPct val="45000"/>
              <a:buFont typeface="StarSymbol"/>
              <a:buChar char="●"/>
              <a:defRPr sz="1800"/>
            </a:pPr>
            <a:r>
              <a:rPr lang="en-US" sz="2177">
                <a:latin typeface="DejaVu Sans" pitchFamily="18"/>
                <a:ea typeface="DejaVu Sans" pitchFamily="2"/>
                <a:cs typeface="DejaVu Sans" pitchFamily="2"/>
              </a:rPr>
              <a:t>230mm total width</a:t>
            </a:r>
          </a:p>
          <a:p>
            <a:pPr hangingPunct="0">
              <a:buSzPct val="45000"/>
              <a:buFont typeface="StarSymbol"/>
              <a:buChar char="●"/>
              <a:defRPr sz="1800"/>
            </a:pPr>
            <a:r>
              <a:rPr lang="en-US" sz="2177">
                <a:latin typeface="DejaVu Sans" pitchFamily="18"/>
                <a:ea typeface="DejaVu Sans" pitchFamily="2"/>
                <a:cs typeface="DejaVu Sans" pitchFamily="2"/>
              </a:rPr>
              <a:t>M5 tapped hole for connection...</a:t>
            </a:r>
          </a:p>
          <a:p>
            <a:pPr hangingPunct="0">
              <a:defRPr sz="1800"/>
            </a:pPr>
            <a:endParaRPr lang="en-US" sz="2177">
              <a:latin typeface="DejaVu Sans" pitchFamily="18"/>
              <a:ea typeface="DejaVu Sans" pitchFamily="2"/>
              <a:cs typeface="DejaVu Sans" pitchFamily="2"/>
            </a:endParaRPr>
          </a:p>
        </p:txBody>
      </p:sp>
      <p:sp>
        <p:nvSpPr>
          <p:cNvPr id="11" name="Freeform: Shape 10">
            <a:extLst>
              <a:ext uri="{FF2B5EF4-FFF2-40B4-BE49-F238E27FC236}">
                <a16:creationId xmlns:a16="http://schemas.microsoft.com/office/drawing/2014/main" id="{7796C824-AFDD-453B-88AD-3A9A2C90BDE2}"/>
              </a:ext>
            </a:extLst>
          </p:cNvPr>
          <p:cNvSpPr/>
          <p:nvPr/>
        </p:nvSpPr>
        <p:spPr>
          <a:xfrm>
            <a:off x="663706" y="4349857"/>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2</a:t>
            </a:r>
          </a:p>
        </p:txBody>
      </p:sp>
      <p:sp>
        <p:nvSpPr>
          <p:cNvPr id="12" name="TextBox 11">
            <a:extLst>
              <a:ext uri="{FF2B5EF4-FFF2-40B4-BE49-F238E27FC236}">
                <a16:creationId xmlns:a16="http://schemas.microsoft.com/office/drawing/2014/main" id="{817F1D59-80F6-4FF9-B4D1-98D12A96E9FA}"/>
              </a:ext>
            </a:extLst>
          </p:cNvPr>
          <p:cNvSpPr txBox="1"/>
          <p:nvPr/>
        </p:nvSpPr>
        <p:spPr>
          <a:xfrm>
            <a:off x="1106181" y="4349857"/>
            <a:ext cx="2980444"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Cross bar (190mm)</a:t>
            </a:r>
          </a:p>
        </p:txBody>
      </p:sp>
      <p:sp>
        <p:nvSpPr>
          <p:cNvPr id="13" name="Freeform: Shape 12">
            <a:extLst>
              <a:ext uri="{FF2B5EF4-FFF2-40B4-BE49-F238E27FC236}">
                <a16:creationId xmlns:a16="http://schemas.microsoft.com/office/drawing/2014/main" id="{841459D4-859C-4034-817D-CF1C7A1C064E}"/>
              </a:ext>
            </a:extLst>
          </p:cNvPr>
          <p:cNvSpPr/>
          <p:nvPr/>
        </p:nvSpPr>
        <p:spPr>
          <a:xfrm>
            <a:off x="663706" y="4890757"/>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4</a:t>
            </a:r>
          </a:p>
        </p:txBody>
      </p:sp>
      <p:sp>
        <p:nvSpPr>
          <p:cNvPr id="14" name="TextBox 13">
            <a:extLst>
              <a:ext uri="{FF2B5EF4-FFF2-40B4-BE49-F238E27FC236}">
                <a16:creationId xmlns:a16="http://schemas.microsoft.com/office/drawing/2014/main" id="{1676AB28-9318-4BF6-92EA-609EEE8B3D3B}"/>
              </a:ext>
            </a:extLst>
          </p:cNvPr>
          <p:cNvSpPr txBox="1"/>
          <p:nvPr/>
        </p:nvSpPr>
        <p:spPr>
          <a:xfrm>
            <a:off x="1106182" y="4890757"/>
            <a:ext cx="2959220"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Side bars (490mm)</a:t>
            </a:r>
          </a:p>
        </p:txBody>
      </p:sp>
      <p:sp>
        <p:nvSpPr>
          <p:cNvPr id="15" name="Freeform: Shape 14">
            <a:extLst>
              <a:ext uri="{FF2B5EF4-FFF2-40B4-BE49-F238E27FC236}">
                <a16:creationId xmlns:a16="http://schemas.microsoft.com/office/drawing/2014/main" id="{421D60F1-E31B-4F10-AAE7-A3146B7EE0F2}"/>
              </a:ext>
            </a:extLst>
          </p:cNvPr>
          <p:cNvSpPr/>
          <p:nvPr/>
        </p:nvSpPr>
        <p:spPr>
          <a:xfrm>
            <a:off x="221230" y="4890757"/>
            <a:ext cx="331857" cy="33185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wrap="none" lIns="108877" tIns="54439" rIns="108877" bIns="54439" anchor="ctr" anchorCtr="0" compatLnSpc="0">
            <a:noAutofit/>
          </a:bodyPr>
          <a:lstStyle/>
          <a:p>
            <a:pPr algn="ctr" hangingPunct="0">
              <a:defRPr sz="1800"/>
            </a:pPr>
            <a:r>
              <a:rPr lang="en-US" sz="2177">
                <a:latin typeface="DejaVu Sans" pitchFamily="18"/>
                <a:ea typeface="DejaVu Sans" pitchFamily="2"/>
                <a:cs typeface="DejaVu Sans" pitchFamily="2"/>
              </a:rPr>
              <a:t>3</a:t>
            </a:r>
          </a:p>
        </p:txBody>
      </p:sp>
      <p:pic>
        <p:nvPicPr>
          <p:cNvPr id="16" name="Picture 15">
            <a:extLst>
              <a:ext uri="{FF2B5EF4-FFF2-40B4-BE49-F238E27FC236}">
                <a16:creationId xmlns:a16="http://schemas.microsoft.com/office/drawing/2014/main" id="{1CBB7976-0D33-4CB1-8332-75D79D3ED3FA}"/>
              </a:ext>
            </a:extLst>
          </p:cNvPr>
          <p:cNvPicPr>
            <a:picLocks noChangeAspect="1"/>
          </p:cNvPicPr>
          <p:nvPr/>
        </p:nvPicPr>
        <p:blipFill>
          <a:blip r:embed="rId4">
            <a:lum/>
            <a:alphaModFix/>
          </a:blip>
          <a:srcRect/>
          <a:stretch>
            <a:fillRect/>
          </a:stretch>
        </p:blipFill>
        <p:spPr>
          <a:xfrm>
            <a:off x="4534068" y="5659430"/>
            <a:ext cx="1636205" cy="976845"/>
          </a:xfrm>
          <a:prstGeom prst="rect">
            <a:avLst/>
          </a:prstGeom>
          <a:noFill/>
          <a:ln>
            <a:noFill/>
          </a:ln>
        </p:spPr>
      </p:pic>
      <p:sp>
        <p:nvSpPr>
          <p:cNvPr id="17" name="TextBox 16">
            <a:extLst>
              <a:ext uri="{FF2B5EF4-FFF2-40B4-BE49-F238E27FC236}">
                <a16:creationId xmlns:a16="http://schemas.microsoft.com/office/drawing/2014/main" id="{48F32E7F-6AEF-4AC7-BFD5-494E97DCB123}"/>
              </a:ext>
            </a:extLst>
          </p:cNvPr>
          <p:cNvSpPr txBox="1"/>
          <p:nvPr/>
        </p:nvSpPr>
        <p:spPr>
          <a:xfrm>
            <a:off x="110610" y="5807068"/>
            <a:ext cx="4327865"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Simple connection hardware:</a:t>
            </a:r>
          </a:p>
        </p:txBody>
      </p:sp>
      <p:sp>
        <p:nvSpPr>
          <p:cNvPr id="19" name="Slide Number Placeholder 18">
            <a:extLst>
              <a:ext uri="{FF2B5EF4-FFF2-40B4-BE49-F238E27FC236}">
                <a16:creationId xmlns:a16="http://schemas.microsoft.com/office/drawing/2014/main" id="{C538C825-E1AC-4027-AE0A-B232F3BE7D76}"/>
              </a:ext>
            </a:extLst>
          </p:cNvPr>
          <p:cNvSpPr>
            <a:spLocks noGrp="1"/>
          </p:cNvSpPr>
          <p:nvPr>
            <p:ph type="sldNum" sz="quarter" idx="12"/>
          </p:nvPr>
        </p:nvSpPr>
        <p:spPr/>
        <p:txBody>
          <a:bodyPr/>
          <a:lstStyle/>
          <a:p>
            <a:fld id="{683549D1-6A9E-4216-AD44-F449925BF813}"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B7F2-2F6A-4A43-9894-0A1AFE5DCDF6}"/>
              </a:ext>
            </a:extLst>
          </p:cNvPr>
          <p:cNvSpPr txBox="1">
            <a:spLocks noGrp="1"/>
          </p:cNvSpPr>
          <p:nvPr>
            <p:ph type="title" idx="4294967295"/>
          </p:nvPr>
        </p:nvSpPr>
        <p:spPr>
          <a:xfrm>
            <a:off x="609703" y="56181"/>
            <a:ext cx="10970889" cy="1578717"/>
          </a:xfrm>
        </p:spPr>
        <p:txBody>
          <a:bodyPr/>
          <a:lstStyle/>
          <a:p>
            <a:pPr lvl="0"/>
            <a:r>
              <a:rPr lang="en-US"/>
              <a:t>Screen Holder Connection to Moving Flange</a:t>
            </a:r>
          </a:p>
        </p:txBody>
      </p:sp>
      <p:pic>
        <p:nvPicPr>
          <p:cNvPr id="3" name="Picture 2">
            <a:extLst>
              <a:ext uri="{FF2B5EF4-FFF2-40B4-BE49-F238E27FC236}">
                <a16:creationId xmlns:a16="http://schemas.microsoft.com/office/drawing/2014/main" id="{74A9B3D5-6CC3-4DEF-82F3-82192B8D46CC}"/>
              </a:ext>
            </a:extLst>
          </p:cNvPr>
          <p:cNvPicPr>
            <a:picLocks noChangeAspect="1"/>
          </p:cNvPicPr>
          <p:nvPr/>
        </p:nvPicPr>
        <p:blipFill>
          <a:blip r:embed="rId3">
            <a:lum/>
            <a:alphaModFix/>
          </a:blip>
          <a:srcRect/>
          <a:stretch>
            <a:fillRect/>
          </a:stretch>
        </p:blipFill>
        <p:spPr>
          <a:xfrm>
            <a:off x="774325" y="1769470"/>
            <a:ext cx="4078099" cy="4722216"/>
          </a:xfrm>
          <a:prstGeom prst="rect">
            <a:avLst/>
          </a:prstGeom>
          <a:noFill/>
          <a:ln>
            <a:noFill/>
          </a:ln>
        </p:spPr>
      </p:pic>
      <p:sp>
        <p:nvSpPr>
          <p:cNvPr id="4" name="TextBox 3">
            <a:extLst>
              <a:ext uri="{FF2B5EF4-FFF2-40B4-BE49-F238E27FC236}">
                <a16:creationId xmlns:a16="http://schemas.microsoft.com/office/drawing/2014/main" id="{E9776B48-7935-4567-B95D-11DCAE8F3BDA}"/>
              </a:ext>
            </a:extLst>
          </p:cNvPr>
          <p:cNvSpPr txBox="1"/>
          <p:nvPr/>
        </p:nvSpPr>
        <p:spPr>
          <a:xfrm>
            <a:off x="5639824" y="3096899"/>
            <a:ext cx="5814617" cy="78846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Standard M5 0.8mm pitch</a:t>
            </a:r>
          </a:p>
          <a:p>
            <a:pPr hangingPunct="0">
              <a:defRPr sz="1800"/>
            </a:pPr>
            <a:r>
              <a:rPr lang="en-US" sz="2177">
                <a:latin typeface="DejaVu Sans" pitchFamily="18"/>
                <a:ea typeface="DejaVu Sans" pitchFamily="2"/>
                <a:cs typeface="DejaVu Sans" pitchFamily="2"/>
              </a:rPr>
              <a:t>machine screw into moving flange plate</a:t>
            </a:r>
          </a:p>
        </p:txBody>
      </p:sp>
      <p:sp>
        <p:nvSpPr>
          <p:cNvPr id="6" name="Slide Number Placeholder 5">
            <a:extLst>
              <a:ext uri="{FF2B5EF4-FFF2-40B4-BE49-F238E27FC236}">
                <a16:creationId xmlns:a16="http://schemas.microsoft.com/office/drawing/2014/main" id="{1ACA7BFB-3A40-4BA3-B2FA-B42434C8B74B}"/>
              </a:ext>
            </a:extLst>
          </p:cNvPr>
          <p:cNvSpPr>
            <a:spLocks noGrp="1"/>
          </p:cNvSpPr>
          <p:nvPr>
            <p:ph type="sldNum" sz="quarter" idx="12"/>
          </p:nvPr>
        </p:nvSpPr>
        <p:spPr/>
        <p:txBody>
          <a:bodyPr/>
          <a:lstStyle/>
          <a:p>
            <a:fld id="{683549D1-6A9E-4216-AD44-F449925BF813}" type="slidenum">
              <a:rPr lang="en-US" smtClean="0"/>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158D-D082-4433-AA9E-BFA0307A655F}"/>
              </a:ext>
            </a:extLst>
          </p:cNvPr>
          <p:cNvSpPr txBox="1">
            <a:spLocks noGrp="1"/>
          </p:cNvSpPr>
          <p:nvPr>
            <p:ph type="title" idx="4294967295"/>
          </p:nvPr>
        </p:nvSpPr>
        <p:spPr>
          <a:xfrm>
            <a:off x="838200" y="677041"/>
            <a:ext cx="10515600" cy="701731"/>
          </a:xfrm>
        </p:spPr>
        <p:txBody>
          <a:bodyPr>
            <a:spAutoFit/>
          </a:bodyPr>
          <a:lstStyle/>
          <a:p>
            <a:pPr lvl="0"/>
            <a:r>
              <a:rPr lang="en-US"/>
              <a:t>More Screen Holder Views</a:t>
            </a:r>
          </a:p>
        </p:txBody>
      </p:sp>
      <p:pic>
        <p:nvPicPr>
          <p:cNvPr id="3" name="Picture 2">
            <a:extLst>
              <a:ext uri="{FF2B5EF4-FFF2-40B4-BE49-F238E27FC236}">
                <a16:creationId xmlns:a16="http://schemas.microsoft.com/office/drawing/2014/main" id="{FB6C2227-BD87-420A-AB50-1FE13D332735}"/>
              </a:ext>
            </a:extLst>
          </p:cNvPr>
          <p:cNvPicPr>
            <a:picLocks noChangeAspect="1"/>
          </p:cNvPicPr>
          <p:nvPr/>
        </p:nvPicPr>
        <p:blipFill>
          <a:blip r:embed="rId3">
            <a:lum/>
            <a:alphaModFix/>
          </a:blip>
          <a:srcRect/>
          <a:stretch>
            <a:fillRect/>
          </a:stretch>
        </p:blipFill>
        <p:spPr>
          <a:xfrm>
            <a:off x="331848" y="2322566"/>
            <a:ext cx="1719387" cy="2893516"/>
          </a:xfrm>
          <a:prstGeom prst="rect">
            <a:avLst/>
          </a:prstGeom>
          <a:noFill/>
          <a:ln>
            <a:noFill/>
          </a:ln>
        </p:spPr>
      </p:pic>
      <p:pic>
        <p:nvPicPr>
          <p:cNvPr id="4" name="Picture 3">
            <a:extLst>
              <a:ext uri="{FF2B5EF4-FFF2-40B4-BE49-F238E27FC236}">
                <a16:creationId xmlns:a16="http://schemas.microsoft.com/office/drawing/2014/main" id="{B10A05E9-4278-4C2D-9459-90E118C80E65}"/>
              </a:ext>
            </a:extLst>
          </p:cNvPr>
          <p:cNvPicPr>
            <a:picLocks noChangeAspect="1"/>
          </p:cNvPicPr>
          <p:nvPr/>
        </p:nvPicPr>
        <p:blipFill>
          <a:blip r:embed="rId4">
            <a:lum/>
            <a:alphaModFix/>
          </a:blip>
          <a:srcRect/>
          <a:stretch>
            <a:fillRect/>
          </a:stretch>
        </p:blipFill>
        <p:spPr>
          <a:xfrm>
            <a:off x="2551197" y="3198809"/>
            <a:ext cx="4526673" cy="1336139"/>
          </a:xfrm>
          <a:prstGeom prst="rect">
            <a:avLst/>
          </a:prstGeom>
          <a:noFill/>
          <a:ln>
            <a:noFill/>
          </a:ln>
        </p:spPr>
      </p:pic>
      <p:pic>
        <p:nvPicPr>
          <p:cNvPr id="5" name="Picture 4">
            <a:extLst>
              <a:ext uri="{FF2B5EF4-FFF2-40B4-BE49-F238E27FC236}">
                <a16:creationId xmlns:a16="http://schemas.microsoft.com/office/drawing/2014/main" id="{69669F11-7401-426A-B434-68220C94DABA}"/>
              </a:ext>
            </a:extLst>
          </p:cNvPr>
          <p:cNvPicPr>
            <a:picLocks noChangeAspect="1"/>
          </p:cNvPicPr>
          <p:nvPr/>
        </p:nvPicPr>
        <p:blipFill>
          <a:blip r:embed="rId5">
            <a:lum/>
            <a:alphaModFix/>
          </a:blip>
          <a:srcRect/>
          <a:stretch>
            <a:fillRect/>
          </a:stretch>
        </p:blipFill>
        <p:spPr>
          <a:xfrm>
            <a:off x="9620804" y="1990709"/>
            <a:ext cx="2037308" cy="3429192"/>
          </a:xfrm>
          <a:prstGeom prst="rect">
            <a:avLst/>
          </a:prstGeom>
          <a:noFill/>
          <a:ln>
            <a:noFill/>
          </a:ln>
        </p:spPr>
      </p:pic>
      <p:pic>
        <p:nvPicPr>
          <p:cNvPr id="6" name="Picture 5">
            <a:extLst>
              <a:ext uri="{FF2B5EF4-FFF2-40B4-BE49-F238E27FC236}">
                <a16:creationId xmlns:a16="http://schemas.microsoft.com/office/drawing/2014/main" id="{32ADB6C3-1E1A-4B32-9D94-ACF7BA9FAC68}"/>
              </a:ext>
            </a:extLst>
          </p:cNvPr>
          <p:cNvPicPr>
            <a:picLocks noChangeAspect="1"/>
          </p:cNvPicPr>
          <p:nvPr/>
        </p:nvPicPr>
        <p:blipFill>
          <a:blip r:embed="rId6">
            <a:lum/>
            <a:alphaModFix/>
          </a:blip>
          <a:srcRect/>
          <a:stretch>
            <a:fillRect/>
          </a:stretch>
        </p:blipFill>
        <p:spPr>
          <a:xfrm>
            <a:off x="7519911" y="1518618"/>
            <a:ext cx="1326994" cy="5227841"/>
          </a:xfrm>
          <a:prstGeom prst="rect">
            <a:avLst/>
          </a:prstGeom>
          <a:noFill/>
          <a:ln>
            <a:noFill/>
          </a:ln>
        </p:spPr>
      </p:pic>
      <p:sp>
        <p:nvSpPr>
          <p:cNvPr id="7" name="TextBox 6">
            <a:extLst>
              <a:ext uri="{FF2B5EF4-FFF2-40B4-BE49-F238E27FC236}">
                <a16:creationId xmlns:a16="http://schemas.microsoft.com/office/drawing/2014/main" id="{23B432A5-092B-495E-9126-7353F7EF5715}"/>
              </a:ext>
            </a:extLst>
          </p:cNvPr>
          <p:cNvSpPr txBox="1"/>
          <p:nvPr/>
        </p:nvSpPr>
        <p:spPr>
          <a:xfrm>
            <a:off x="331849" y="5419465"/>
            <a:ext cx="889616"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Back</a:t>
            </a:r>
          </a:p>
        </p:txBody>
      </p:sp>
      <p:sp>
        <p:nvSpPr>
          <p:cNvPr id="8" name="TextBox 7">
            <a:extLst>
              <a:ext uri="{FF2B5EF4-FFF2-40B4-BE49-F238E27FC236}">
                <a16:creationId xmlns:a16="http://schemas.microsoft.com/office/drawing/2014/main" id="{D3BB492E-DB35-405D-BC35-60FF4F0FE7C8}"/>
              </a:ext>
            </a:extLst>
          </p:cNvPr>
          <p:cNvSpPr txBox="1"/>
          <p:nvPr/>
        </p:nvSpPr>
        <p:spPr>
          <a:xfrm>
            <a:off x="4534068" y="4645132"/>
            <a:ext cx="705334"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Top</a:t>
            </a:r>
          </a:p>
        </p:txBody>
      </p:sp>
      <p:sp>
        <p:nvSpPr>
          <p:cNvPr id="9" name="TextBox 8">
            <a:extLst>
              <a:ext uri="{FF2B5EF4-FFF2-40B4-BE49-F238E27FC236}">
                <a16:creationId xmlns:a16="http://schemas.microsoft.com/office/drawing/2014/main" id="{EC98C5AA-18C0-48BC-976C-EAB3E8F4D8DE}"/>
              </a:ext>
            </a:extLst>
          </p:cNvPr>
          <p:cNvSpPr txBox="1"/>
          <p:nvPr/>
        </p:nvSpPr>
        <p:spPr>
          <a:xfrm>
            <a:off x="4908169" y="5752193"/>
            <a:ext cx="2309299"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Back Isometric</a:t>
            </a:r>
          </a:p>
        </p:txBody>
      </p:sp>
      <p:sp>
        <p:nvSpPr>
          <p:cNvPr id="10" name="TextBox 9">
            <a:extLst>
              <a:ext uri="{FF2B5EF4-FFF2-40B4-BE49-F238E27FC236}">
                <a16:creationId xmlns:a16="http://schemas.microsoft.com/office/drawing/2014/main" id="{E90F4FCD-BF7D-4D1F-9BA7-7F0C374E8E65}"/>
              </a:ext>
            </a:extLst>
          </p:cNvPr>
          <p:cNvSpPr txBox="1"/>
          <p:nvPr/>
        </p:nvSpPr>
        <p:spPr>
          <a:xfrm>
            <a:off x="9842043" y="5542279"/>
            <a:ext cx="1657133" cy="449201"/>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Right Side</a:t>
            </a:r>
          </a:p>
        </p:txBody>
      </p:sp>
      <p:sp>
        <p:nvSpPr>
          <p:cNvPr id="12" name="Slide Number Placeholder 11">
            <a:extLst>
              <a:ext uri="{FF2B5EF4-FFF2-40B4-BE49-F238E27FC236}">
                <a16:creationId xmlns:a16="http://schemas.microsoft.com/office/drawing/2014/main" id="{08183D1A-84CF-4DA6-8898-204A6D6AF3BF}"/>
              </a:ext>
            </a:extLst>
          </p:cNvPr>
          <p:cNvSpPr>
            <a:spLocks noGrp="1"/>
          </p:cNvSpPr>
          <p:nvPr>
            <p:ph type="sldNum" sz="quarter" idx="12"/>
          </p:nvPr>
        </p:nvSpPr>
        <p:spPr/>
        <p:txBody>
          <a:bodyPr/>
          <a:lstStyle/>
          <a:p>
            <a:fld id="{683549D1-6A9E-4216-AD44-F449925BF813}" type="slidenum">
              <a:rPr lang="en-US" smtClean="0"/>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E98D-2542-4FBC-9C02-5C1550E2F294}"/>
              </a:ext>
            </a:extLst>
          </p:cNvPr>
          <p:cNvSpPr txBox="1">
            <a:spLocks noGrp="1"/>
          </p:cNvSpPr>
          <p:nvPr>
            <p:ph type="title" idx="4294967295"/>
          </p:nvPr>
        </p:nvSpPr>
        <p:spPr>
          <a:xfrm>
            <a:off x="838200" y="677041"/>
            <a:ext cx="10515600" cy="701731"/>
          </a:xfrm>
        </p:spPr>
        <p:txBody>
          <a:bodyPr>
            <a:spAutoFit/>
          </a:bodyPr>
          <a:lstStyle/>
          <a:p>
            <a:pPr lvl="0"/>
            <a:r>
              <a:rPr lang="en-US"/>
              <a:t>Screen Holder Design Rules</a:t>
            </a:r>
          </a:p>
        </p:txBody>
      </p:sp>
      <p:sp>
        <p:nvSpPr>
          <p:cNvPr id="3" name="Text Placeholder 2">
            <a:extLst>
              <a:ext uri="{FF2B5EF4-FFF2-40B4-BE49-F238E27FC236}">
                <a16:creationId xmlns:a16="http://schemas.microsoft.com/office/drawing/2014/main" id="{98E1FC83-2CAF-4A01-A64F-27C359A89832}"/>
              </a:ext>
            </a:extLst>
          </p:cNvPr>
          <p:cNvSpPr txBox="1">
            <a:spLocks noGrp="1"/>
          </p:cNvSpPr>
          <p:nvPr>
            <p:ph type="body" idx="4294967295"/>
          </p:nvPr>
        </p:nvSpPr>
        <p:spPr/>
        <p:txBody>
          <a:bodyPr>
            <a:normAutofit lnSpcReduction="10000"/>
          </a:bodyPr>
          <a:lstStyle/>
          <a:p>
            <a:pPr>
              <a:spcBef>
                <a:spcPts val="1714"/>
              </a:spcBef>
              <a:buSzPct val="45000"/>
              <a:buFont typeface="StarSymbol"/>
              <a:buChar char="●"/>
            </a:pPr>
            <a:r>
              <a:rPr lang="en-US"/>
              <a:t>Must not crash into or otherwise interfere with the chamber</a:t>
            </a:r>
          </a:p>
          <a:p>
            <a:pPr>
              <a:spcBef>
                <a:spcPts val="1714"/>
              </a:spcBef>
              <a:buSzPct val="45000"/>
              <a:buFont typeface="StarSymbol"/>
              <a:buChar char="●"/>
            </a:pPr>
            <a:r>
              <a:rPr lang="en-US"/>
              <a:t>Must hold two screens centered on the beam &amp; angled for the 45</a:t>
            </a:r>
            <a:r>
              <a:rPr lang="en-US" altLang="zh-CN">
                <a:latin typeface="DejaVu Sans" pitchFamily="34"/>
              </a:rPr>
              <a:t>° viewport</a:t>
            </a:r>
          </a:p>
          <a:p>
            <a:pPr>
              <a:spcBef>
                <a:spcPts val="1714"/>
              </a:spcBef>
              <a:buSzPct val="45000"/>
              <a:buFont typeface="StarSymbol"/>
              <a:buChar char="●"/>
            </a:pPr>
            <a:r>
              <a:rPr lang="en-US">
                <a:latin typeface="DejaVu Sans" pitchFamily="34"/>
              </a:rPr>
              <a:t>Must be made of vacuum compatible material</a:t>
            </a:r>
          </a:p>
          <a:p>
            <a:pPr>
              <a:spcBef>
                <a:spcPts val="1714"/>
              </a:spcBef>
              <a:buSzPct val="45000"/>
              <a:buFont typeface="StarSymbol"/>
              <a:buChar char="●"/>
            </a:pPr>
            <a:r>
              <a:rPr lang="en-US">
                <a:latin typeface="DejaVu Sans" pitchFamily="34"/>
              </a:rPr>
              <a:t>Should have robust and easy/semi-easy screen mounting mechanism</a:t>
            </a:r>
          </a:p>
          <a:p>
            <a:pPr>
              <a:spcBef>
                <a:spcPts val="1714"/>
              </a:spcBef>
              <a:buSzPct val="45000"/>
              <a:buFont typeface="StarSymbol"/>
              <a:buChar char="●"/>
            </a:pPr>
            <a:r>
              <a:rPr lang="en-US">
                <a:latin typeface="DejaVu Sans" pitchFamily="34"/>
              </a:rPr>
              <a:t>Must never interfere with the beam</a:t>
            </a:r>
          </a:p>
          <a:p>
            <a:pPr>
              <a:spcBef>
                <a:spcPts val="1714"/>
              </a:spcBef>
              <a:buSzPct val="45000"/>
              <a:buFont typeface="StarSymbol"/>
              <a:buChar char="●"/>
            </a:pPr>
            <a:r>
              <a:rPr lang="en-US">
                <a:latin typeface="DejaVu Sans" pitchFamily="34"/>
              </a:rPr>
              <a:t>Must be possible to completely remove both screens from beam</a:t>
            </a:r>
          </a:p>
        </p:txBody>
      </p:sp>
      <p:sp>
        <p:nvSpPr>
          <p:cNvPr id="5" name="Slide Number Placeholder 4">
            <a:extLst>
              <a:ext uri="{FF2B5EF4-FFF2-40B4-BE49-F238E27FC236}">
                <a16:creationId xmlns:a16="http://schemas.microsoft.com/office/drawing/2014/main" id="{2A1638E1-8D78-4844-9275-2D7ECD014D1C}"/>
              </a:ext>
            </a:extLst>
          </p:cNvPr>
          <p:cNvSpPr>
            <a:spLocks noGrp="1"/>
          </p:cNvSpPr>
          <p:nvPr>
            <p:ph type="sldNum" sz="quarter" idx="12"/>
          </p:nvPr>
        </p:nvSpPr>
        <p:spPr/>
        <p:txBody>
          <a:bodyPr/>
          <a:lstStyle/>
          <a:p>
            <a:fld id="{683549D1-6A9E-4216-AD44-F449925BF813}" type="slidenum">
              <a:rPr lang="en-US" smtClean="0"/>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84EC6-B261-4EAD-9909-D7F4C37BEEB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New Design</a:t>
            </a:r>
          </a:p>
        </p:txBody>
      </p:sp>
      <p:pic>
        <p:nvPicPr>
          <p:cNvPr id="9" name="Picture 8">
            <a:extLst>
              <a:ext uri="{FF2B5EF4-FFF2-40B4-BE49-F238E27FC236}">
                <a16:creationId xmlns:a16="http://schemas.microsoft.com/office/drawing/2014/main" id="{04E9DF7F-3E15-4513-B30C-DDCF4DD8A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774807"/>
            <a:ext cx="3425609" cy="3063485"/>
          </a:xfrm>
          <a:prstGeom prst="rect">
            <a:avLst/>
          </a:prstGeom>
        </p:spPr>
      </p:pic>
      <p:pic>
        <p:nvPicPr>
          <p:cNvPr id="5" name="Picture 4">
            <a:extLst>
              <a:ext uri="{FF2B5EF4-FFF2-40B4-BE49-F238E27FC236}">
                <a16:creationId xmlns:a16="http://schemas.microsoft.com/office/drawing/2014/main" id="{68F3F9FB-BF25-4799-ADC5-06A99C31C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771357"/>
            <a:ext cx="3433323" cy="3070384"/>
          </a:xfrm>
          <a:prstGeom prst="rect">
            <a:avLst/>
          </a:prstGeom>
        </p:spPr>
      </p:pic>
      <p:cxnSp>
        <p:nvCxnSpPr>
          <p:cNvPr id="34" name="Straight Connector 3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6123F1D-5B16-4141-98EE-CA433C2C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796661"/>
            <a:ext cx="3423916" cy="3064404"/>
          </a:xfrm>
          <a:prstGeom prst="rect">
            <a:avLst/>
          </a:prstGeom>
        </p:spPr>
      </p:pic>
      <p:cxnSp>
        <p:nvCxnSpPr>
          <p:cNvPr id="36" name="Straight Connector 3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1DA777-7AC2-413D-91B6-31B2E46AAD5B}"/>
              </a:ext>
            </a:extLst>
          </p:cNvPr>
          <p:cNvSpPr txBox="1"/>
          <p:nvPr/>
        </p:nvSpPr>
        <p:spPr>
          <a:xfrm>
            <a:off x="1394540" y="3857867"/>
            <a:ext cx="1209434" cy="369332"/>
          </a:xfrm>
          <a:prstGeom prst="rect">
            <a:avLst/>
          </a:prstGeom>
          <a:noFill/>
        </p:spPr>
        <p:txBody>
          <a:bodyPr wrap="none" rtlCol="0">
            <a:spAutoFit/>
          </a:bodyPr>
          <a:lstStyle/>
          <a:p>
            <a:r>
              <a:rPr lang="en-US" dirty="0"/>
              <a:t>Beam view</a:t>
            </a:r>
          </a:p>
        </p:txBody>
      </p:sp>
      <p:sp>
        <p:nvSpPr>
          <p:cNvPr id="22" name="TextBox 21">
            <a:extLst>
              <a:ext uri="{FF2B5EF4-FFF2-40B4-BE49-F238E27FC236}">
                <a16:creationId xmlns:a16="http://schemas.microsoft.com/office/drawing/2014/main" id="{B1E367B4-2007-46B2-A5C9-FE6235E3D8EF}"/>
              </a:ext>
            </a:extLst>
          </p:cNvPr>
          <p:cNvSpPr txBox="1"/>
          <p:nvPr/>
        </p:nvSpPr>
        <p:spPr>
          <a:xfrm>
            <a:off x="9436768" y="3870769"/>
            <a:ext cx="1393843" cy="369332"/>
          </a:xfrm>
          <a:prstGeom prst="rect">
            <a:avLst/>
          </a:prstGeom>
          <a:noFill/>
        </p:spPr>
        <p:txBody>
          <a:bodyPr wrap="none" rtlCol="0">
            <a:spAutoFit/>
          </a:bodyPr>
          <a:lstStyle/>
          <a:p>
            <a:r>
              <a:rPr lang="en-US" dirty="0"/>
              <a:t>Camera view</a:t>
            </a:r>
          </a:p>
        </p:txBody>
      </p:sp>
      <p:sp>
        <p:nvSpPr>
          <p:cNvPr id="4" name="Slide Number Placeholder 3">
            <a:extLst>
              <a:ext uri="{FF2B5EF4-FFF2-40B4-BE49-F238E27FC236}">
                <a16:creationId xmlns:a16="http://schemas.microsoft.com/office/drawing/2014/main" id="{7EA1A0E3-93C9-45C8-B4D3-D00B4299A128}"/>
              </a:ext>
            </a:extLst>
          </p:cNvPr>
          <p:cNvSpPr>
            <a:spLocks noGrp="1"/>
          </p:cNvSpPr>
          <p:nvPr>
            <p:ph type="sldNum" sz="quarter" idx="12"/>
          </p:nvPr>
        </p:nvSpPr>
        <p:spPr/>
        <p:txBody>
          <a:bodyPr/>
          <a:lstStyle/>
          <a:p>
            <a:fld id="{683549D1-6A9E-4216-AD44-F449925BF813}" type="slidenum">
              <a:rPr lang="en-US" smtClean="0"/>
              <a:t>9</a:t>
            </a:fld>
            <a:endParaRPr lang="en-US"/>
          </a:p>
        </p:txBody>
      </p:sp>
    </p:spTree>
    <p:extLst>
      <p:ext uri="{BB962C8B-B14F-4D97-AF65-F5344CB8AC3E}">
        <p14:creationId xmlns:p14="http://schemas.microsoft.com/office/powerpoint/2010/main" val="2275480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4A24-8309-4A22-96BD-F7A5C91FD8E1}"/>
              </a:ext>
            </a:extLst>
          </p:cNvPr>
          <p:cNvSpPr txBox="1">
            <a:spLocks noGrp="1"/>
          </p:cNvSpPr>
          <p:nvPr>
            <p:ph type="title" idx="4294967295"/>
          </p:nvPr>
        </p:nvSpPr>
        <p:spPr>
          <a:xfrm>
            <a:off x="609703" y="56181"/>
            <a:ext cx="10970889" cy="1578717"/>
          </a:xfrm>
        </p:spPr>
        <p:txBody>
          <a:bodyPr/>
          <a:lstStyle/>
          <a:p>
            <a:pPr lvl="0"/>
            <a:r>
              <a:rPr lang="en-US"/>
              <a:t>Screen Positioner Location Feedback Switches</a:t>
            </a:r>
          </a:p>
        </p:txBody>
      </p:sp>
      <p:sp>
        <p:nvSpPr>
          <p:cNvPr id="3" name="Text Placeholder 2">
            <a:extLst>
              <a:ext uri="{FF2B5EF4-FFF2-40B4-BE49-F238E27FC236}">
                <a16:creationId xmlns:a16="http://schemas.microsoft.com/office/drawing/2014/main" id="{20C69F05-4DF9-47EE-9825-C0003FC5C90C}"/>
              </a:ext>
            </a:extLst>
          </p:cNvPr>
          <p:cNvSpPr txBox="1">
            <a:spLocks noGrp="1"/>
          </p:cNvSpPr>
          <p:nvPr>
            <p:ph type="body" idx="4294967295"/>
          </p:nvPr>
        </p:nvSpPr>
        <p:spPr>
          <a:xfrm>
            <a:off x="609703" y="1604413"/>
            <a:ext cx="10970889" cy="4700005"/>
          </a:xfrm>
        </p:spPr>
        <p:txBody>
          <a:bodyPr>
            <a:normAutofit fontScale="77500" lnSpcReduction="20000"/>
          </a:bodyPr>
          <a:lstStyle/>
          <a:p>
            <a:pPr lvl="0">
              <a:buSzPct val="45000"/>
              <a:buFont typeface="StarSymbol"/>
              <a:buChar char="●"/>
            </a:pPr>
            <a:r>
              <a:rPr lang="en-US"/>
              <a:t>Electromechanical switches installed by UHV Design on their actuator will tell the control system where the positioner is</a:t>
            </a:r>
          </a:p>
          <a:p>
            <a:pPr lvl="0">
              <a:buSzPct val="45000"/>
              <a:buFont typeface="StarSymbol"/>
              <a:buChar char="●"/>
            </a:pPr>
            <a:r>
              <a:rPr lang="en-US"/>
              <a:t>There will be five total switches</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Two limit switches (these should never be reached)</a:t>
            </a:r>
          </a:p>
          <a:p>
            <a:pPr marL="0" lvl="2" indent="0" hangingPunct="0">
              <a:spcBef>
                <a:spcPts val="1708"/>
              </a:spcBef>
              <a:buSzPct val="100000"/>
              <a:buAutoNum type="arabicParenR"/>
            </a:pPr>
            <a:r>
              <a:rPr lang="en-US" sz="3871">
                <a:highlight>
                  <a:scrgbClr r="0" g="0" b="0">
                    <a:alpha val="0"/>
                  </a:scrgbClr>
                </a:highlight>
                <a:latin typeface="DejaVu Sans" pitchFamily="18"/>
              </a:rPr>
              <a:t> Screen extraction end of travel limit [LT]</a:t>
            </a:r>
          </a:p>
          <a:p>
            <a:pPr marL="0" lvl="2" indent="0" hangingPunct="0">
              <a:spcBef>
                <a:spcPts val="1708"/>
              </a:spcBef>
              <a:buSzPct val="100000"/>
              <a:buAutoNum type="arabicParenR"/>
            </a:pPr>
            <a:r>
              <a:rPr lang="en-US" sz="3871">
                <a:highlight>
                  <a:scrgbClr r="0" g="0" b="0">
                    <a:alpha val="0"/>
                  </a:scrgbClr>
                </a:highlight>
                <a:latin typeface="DejaVu Sans" pitchFamily="18"/>
              </a:rPr>
              <a:t> Screen insertion end of travel limit [LB]</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Three position switches:</a:t>
            </a:r>
          </a:p>
          <a:p>
            <a:pPr marL="0" lvl="2" indent="0" hangingPunct="0">
              <a:spcBef>
                <a:spcPts val="1708"/>
              </a:spcBef>
              <a:buSzPct val="100000"/>
              <a:buAutoNum type="arabicParenR"/>
            </a:pPr>
            <a:r>
              <a:rPr lang="en-US" sz="3871">
                <a:highlight>
                  <a:scrgbClr r="0" g="0" b="0">
                    <a:alpha val="0"/>
                  </a:scrgbClr>
                </a:highlight>
                <a:latin typeface="DejaVu Sans" pitchFamily="18"/>
              </a:rPr>
              <a:t> Screens fully withdrawn [SA]</a:t>
            </a:r>
          </a:p>
          <a:p>
            <a:pPr marL="0" lvl="2" indent="0" hangingPunct="0">
              <a:spcBef>
                <a:spcPts val="1708"/>
              </a:spcBef>
              <a:buSzPct val="100000"/>
              <a:buAutoNum type="arabicParenR"/>
            </a:pPr>
            <a:r>
              <a:rPr lang="en-US" sz="3871">
                <a:highlight>
                  <a:scrgbClr r="0" g="0" b="0">
                    <a:alpha val="0"/>
                  </a:scrgbClr>
                </a:highlight>
                <a:latin typeface="DejaVu Sans" pitchFamily="18"/>
              </a:rPr>
              <a:t> Bottom screen centered on the beam [SB]</a:t>
            </a:r>
          </a:p>
          <a:p>
            <a:pPr marL="0" lvl="2" indent="0" hangingPunct="0">
              <a:spcBef>
                <a:spcPts val="1708"/>
              </a:spcBef>
              <a:buSzPct val="100000"/>
              <a:buAutoNum type="arabicParenR"/>
            </a:pPr>
            <a:r>
              <a:rPr lang="en-US" sz="3871">
                <a:highlight>
                  <a:scrgbClr r="0" g="0" b="0">
                    <a:alpha val="0"/>
                  </a:scrgbClr>
                </a:highlight>
                <a:latin typeface="DejaVu Sans" pitchFamily="18"/>
              </a:rPr>
              <a:t> Top screen centered on the beam [SC]</a:t>
            </a:r>
          </a:p>
        </p:txBody>
      </p:sp>
      <p:sp>
        <p:nvSpPr>
          <p:cNvPr id="5" name="Slide Number Placeholder 4">
            <a:extLst>
              <a:ext uri="{FF2B5EF4-FFF2-40B4-BE49-F238E27FC236}">
                <a16:creationId xmlns:a16="http://schemas.microsoft.com/office/drawing/2014/main" id="{19B6BDD1-C9F0-4FFD-974E-46CCB1B8E5D8}"/>
              </a:ext>
            </a:extLst>
          </p:cNvPr>
          <p:cNvSpPr>
            <a:spLocks noGrp="1"/>
          </p:cNvSpPr>
          <p:nvPr>
            <p:ph type="sldNum" sz="quarter" idx="12"/>
          </p:nvPr>
        </p:nvSpPr>
        <p:spPr/>
        <p:txBody>
          <a:bodyPr/>
          <a:lstStyle/>
          <a:p>
            <a:fld id="{683549D1-6A9E-4216-AD44-F449925BF813}" type="slidenum">
              <a:rPr lang="en-US" smtClean="0"/>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9477-D825-4EFA-B4E6-DB3A80DABCE6}"/>
              </a:ext>
            </a:extLst>
          </p:cNvPr>
          <p:cNvSpPr txBox="1">
            <a:spLocks noGrp="1"/>
          </p:cNvSpPr>
          <p:nvPr>
            <p:ph type="title" idx="4294967295"/>
          </p:nvPr>
        </p:nvSpPr>
        <p:spPr>
          <a:xfrm>
            <a:off x="838200" y="677041"/>
            <a:ext cx="10515600" cy="701731"/>
          </a:xfrm>
        </p:spPr>
        <p:txBody>
          <a:bodyPr>
            <a:spAutoFit/>
          </a:bodyPr>
          <a:lstStyle/>
          <a:p>
            <a:pPr lvl="0"/>
            <a:r>
              <a:rPr lang="en-US"/>
              <a:t>Linear Actuator</a:t>
            </a:r>
          </a:p>
        </p:txBody>
      </p:sp>
      <p:pic>
        <p:nvPicPr>
          <p:cNvPr id="3" name="Picture 2">
            <a:extLst>
              <a:ext uri="{FF2B5EF4-FFF2-40B4-BE49-F238E27FC236}">
                <a16:creationId xmlns:a16="http://schemas.microsoft.com/office/drawing/2014/main" id="{C3861A79-3171-4C37-A958-BF549C556EA0}"/>
              </a:ext>
            </a:extLst>
          </p:cNvPr>
          <p:cNvPicPr>
            <a:picLocks noChangeAspect="1"/>
          </p:cNvPicPr>
          <p:nvPr/>
        </p:nvPicPr>
        <p:blipFill>
          <a:blip r:embed="rId3">
            <a:lum/>
            <a:alphaModFix/>
          </a:blip>
          <a:srcRect/>
          <a:stretch>
            <a:fillRect/>
          </a:stretch>
        </p:blipFill>
        <p:spPr>
          <a:xfrm>
            <a:off x="2322557" y="2096971"/>
            <a:ext cx="4330693" cy="3433112"/>
          </a:xfrm>
          <a:prstGeom prst="rect">
            <a:avLst/>
          </a:prstGeom>
          <a:noFill/>
          <a:ln>
            <a:noFill/>
          </a:ln>
        </p:spPr>
      </p:pic>
      <p:pic>
        <p:nvPicPr>
          <p:cNvPr id="4" name="Picture 3">
            <a:extLst>
              <a:ext uri="{FF2B5EF4-FFF2-40B4-BE49-F238E27FC236}">
                <a16:creationId xmlns:a16="http://schemas.microsoft.com/office/drawing/2014/main" id="{C1116B82-BAF2-4F0F-8FEB-3D4E84F5B0FF}"/>
              </a:ext>
            </a:extLst>
          </p:cNvPr>
          <p:cNvPicPr>
            <a:picLocks noChangeAspect="1"/>
          </p:cNvPicPr>
          <p:nvPr/>
        </p:nvPicPr>
        <p:blipFill>
          <a:blip r:embed="rId4">
            <a:lum/>
            <a:alphaModFix/>
          </a:blip>
          <a:srcRect/>
          <a:stretch>
            <a:fillRect/>
          </a:stretch>
        </p:blipFill>
        <p:spPr>
          <a:xfrm>
            <a:off x="7327418" y="1528635"/>
            <a:ext cx="1630107" cy="4665164"/>
          </a:xfrm>
          <a:prstGeom prst="rect">
            <a:avLst/>
          </a:prstGeom>
          <a:noFill/>
          <a:ln>
            <a:noFill/>
          </a:ln>
        </p:spPr>
      </p:pic>
      <p:sp>
        <p:nvSpPr>
          <p:cNvPr id="6" name="Slide Number Placeholder 5">
            <a:extLst>
              <a:ext uri="{FF2B5EF4-FFF2-40B4-BE49-F238E27FC236}">
                <a16:creationId xmlns:a16="http://schemas.microsoft.com/office/drawing/2014/main" id="{D576FBC1-A7AF-44A8-A433-950B6C5643C5}"/>
              </a:ext>
            </a:extLst>
          </p:cNvPr>
          <p:cNvSpPr>
            <a:spLocks noGrp="1"/>
          </p:cNvSpPr>
          <p:nvPr>
            <p:ph type="sldNum" sz="quarter" idx="12"/>
          </p:nvPr>
        </p:nvSpPr>
        <p:spPr/>
        <p:txBody>
          <a:bodyPr/>
          <a:lstStyle/>
          <a:p>
            <a:fld id="{683549D1-6A9E-4216-AD44-F449925BF813}" type="slidenum">
              <a:rPr lang="en-US" smtClean="0"/>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6A5E-3508-4DE1-BD26-D9AC611DF3A7}"/>
              </a:ext>
            </a:extLst>
          </p:cNvPr>
          <p:cNvSpPr txBox="1">
            <a:spLocks noGrp="1"/>
          </p:cNvSpPr>
          <p:nvPr>
            <p:ph type="title" idx="4294967295"/>
          </p:nvPr>
        </p:nvSpPr>
        <p:spPr>
          <a:xfrm>
            <a:off x="838200" y="677041"/>
            <a:ext cx="10515600" cy="701731"/>
          </a:xfrm>
        </p:spPr>
        <p:txBody>
          <a:bodyPr>
            <a:spAutoFit/>
          </a:bodyPr>
          <a:lstStyle/>
          <a:p>
            <a:pPr lvl="0"/>
            <a:r>
              <a:rPr lang="en-US"/>
              <a:t>Actuator Travel Limits</a:t>
            </a:r>
          </a:p>
        </p:txBody>
      </p:sp>
      <p:pic>
        <p:nvPicPr>
          <p:cNvPr id="3" name="Picture 2">
            <a:extLst>
              <a:ext uri="{FF2B5EF4-FFF2-40B4-BE49-F238E27FC236}">
                <a16:creationId xmlns:a16="http://schemas.microsoft.com/office/drawing/2014/main" id="{C204D439-5660-4DB4-B64D-4B925D6051A9}"/>
              </a:ext>
            </a:extLst>
          </p:cNvPr>
          <p:cNvPicPr>
            <a:picLocks noChangeAspect="1"/>
          </p:cNvPicPr>
          <p:nvPr/>
        </p:nvPicPr>
        <p:blipFill>
          <a:blip r:embed="rId3">
            <a:lum/>
            <a:alphaModFix/>
          </a:blip>
          <a:srcRect/>
          <a:stretch>
            <a:fillRect/>
          </a:stretch>
        </p:blipFill>
        <p:spPr>
          <a:xfrm>
            <a:off x="2274650" y="1597009"/>
            <a:ext cx="7636637" cy="2384408"/>
          </a:xfrm>
          <a:prstGeom prst="rect">
            <a:avLst/>
          </a:prstGeom>
          <a:noFill/>
          <a:ln>
            <a:noFill/>
          </a:ln>
        </p:spPr>
      </p:pic>
      <p:pic>
        <p:nvPicPr>
          <p:cNvPr id="4" name="Picture 3">
            <a:extLst>
              <a:ext uri="{FF2B5EF4-FFF2-40B4-BE49-F238E27FC236}">
                <a16:creationId xmlns:a16="http://schemas.microsoft.com/office/drawing/2014/main" id="{D7E87CED-7641-4BF2-8D85-4D229445E397}"/>
              </a:ext>
            </a:extLst>
          </p:cNvPr>
          <p:cNvPicPr>
            <a:picLocks noChangeAspect="1"/>
          </p:cNvPicPr>
          <p:nvPr/>
        </p:nvPicPr>
        <p:blipFill>
          <a:blip r:embed="rId4">
            <a:lum/>
            <a:alphaModFix/>
          </a:blip>
          <a:srcRect/>
          <a:stretch>
            <a:fillRect/>
          </a:stretch>
        </p:blipFill>
        <p:spPr>
          <a:xfrm>
            <a:off x="2339107" y="4221382"/>
            <a:ext cx="7613554" cy="2303839"/>
          </a:xfrm>
          <a:prstGeom prst="rect">
            <a:avLst/>
          </a:prstGeom>
          <a:noFill/>
          <a:ln>
            <a:noFill/>
          </a:ln>
        </p:spPr>
      </p:pic>
      <p:sp>
        <p:nvSpPr>
          <p:cNvPr id="6" name="Slide Number Placeholder 5">
            <a:extLst>
              <a:ext uri="{FF2B5EF4-FFF2-40B4-BE49-F238E27FC236}">
                <a16:creationId xmlns:a16="http://schemas.microsoft.com/office/drawing/2014/main" id="{893054B0-BA8F-4AC0-B21B-AD86D2FF238A}"/>
              </a:ext>
            </a:extLst>
          </p:cNvPr>
          <p:cNvSpPr>
            <a:spLocks noGrp="1"/>
          </p:cNvSpPr>
          <p:nvPr>
            <p:ph type="sldNum" sz="quarter" idx="12"/>
          </p:nvPr>
        </p:nvSpPr>
        <p:spPr/>
        <p:txBody>
          <a:bodyPr/>
          <a:lstStyle/>
          <a:p>
            <a:fld id="{683549D1-6A9E-4216-AD44-F449925BF813}" type="slidenum">
              <a:rPr lang="en-US" smtClean="0"/>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D023-E69A-46E8-8284-BD3ACC2A4191}"/>
              </a:ext>
            </a:extLst>
          </p:cNvPr>
          <p:cNvSpPr txBox="1">
            <a:spLocks noGrp="1"/>
          </p:cNvSpPr>
          <p:nvPr>
            <p:ph type="title" idx="4294967295"/>
          </p:nvPr>
        </p:nvSpPr>
        <p:spPr>
          <a:xfrm>
            <a:off x="838200" y="677041"/>
            <a:ext cx="10515600" cy="701731"/>
          </a:xfrm>
        </p:spPr>
        <p:txBody>
          <a:bodyPr>
            <a:spAutoFit/>
          </a:bodyPr>
          <a:lstStyle/>
          <a:p>
            <a:pPr lvl="0"/>
            <a:r>
              <a:rPr lang="en-US"/>
              <a:t>LT Limit Switch</a:t>
            </a:r>
          </a:p>
        </p:txBody>
      </p:sp>
      <p:pic>
        <p:nvPicPr>
          <p:cNvPr id="3" name="Picture 2">
            <a:extLst>
              <a:ext uri="{FF2B5EF4-FFF2-40B4-BE49-F238E27FC236}">
                <a16:creationId xmlns:a16="http://schemas.microsoft.com/office/drawing/2014/main" id="{1F8F3693-B271-4DBA-B077-E14DF0168E64}"/>
              </a:ext>
            </a:extLst>
          </p:cNvPr>
          <p:cNvPicPr>
            <a:picLocks noChangeAspect="1"/>
          </p:cNvPicPr>
          <p:nvPr/>
        </p:nvPicPr>
        <p:blipFill>
          <a:blip r:embed="rId3">
            <a:lum/>
            <a:alphaModFix/>
          </a:blip>
          <a:srcRect/>
          <a:stretch>
            <a:fillRect/>
          </a:stretch>
        </p:blipFill>
        <p:spPr>
          <a:xfrm>
            <a:off x="2690998" y="2212382"/>
            <a:ext cx="7613554" cy="2303839"/>
          </a:xfrm>
          <a:prstGeom prst="rect">
            <a:avLst/>
          </a:prstGeom>
          <a:noFill/>
          <a:ln>
            <a:noFill/>
          </a:ln>
        </p:spPr>
      </p:pic>
      <p:sp>
        <p:nvSpPr>
          <p:cNvPr id="4" name="TextBox 3">
            <a:extLst>
              <a:ext uri="{FF2B5EF4-FFF2-40B4-BE49-F238E27FC236}">
                <a16:creationId xmlns:a16="http://schemas.microsoft.com/office/drawing/2014/main" id="{427AC723-4B75-43AB-A4CD-769084E9F903}"/>
              </a:ext>
            </a:extLst>
          </p:cNvPr>
          <p:cNvSpPr txBox="1"/>
          <p:nvPr/>
        </p:nvSpPr>
        <p:spPr>
          <a:xfrm>
            <a:off x="2687949" y="4770122"/>
            <a:ext cx="9484340" cy="112772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Location = 860mm</a:t>
            </a:r>
          </a:p>
          <a:p>
            <a:pPr hangingPunct="0">
              <a:defRPr sz="1800"/>
            </a:pPr>
            <a:r>
              <a:rPr lang="en-US" sz="2177">
                <a:latin typeface="DejaVu Sans" pitchFamily="18"/>
                <a:ea typeface="DejaVu Sans" pitchFamily="2"/>
                <a:cs typeface="DejaVu Sans" pitchFamily="2"/>
              </a:rPr>
              <a:t>Prevents actuator from over extending</a:t>
            </a:r>
          </a:p>
          <a:p>
            <a:pPr hangingPunct="0">
              <a:defRPr sz="1800"/>
            </a:pPr>
            <a:r>
              <a:rPr lang="en-US" sz="2177">
                <a:latin typeface="DejaVu Sans" pitchFamily="18"/>
                <a:ea typeface="DejaVu Sans" pitchFamily="2"/>
                <a:cs typeface="DejaVu Sans" pitchFamily="2"/>
              </a:rPr>
              <a:t>and the screen holder from crashing into the top of the chamber  </a:t>
            </a:r>
          </a:p>
        </p:txBody>
      </p:sp>
      <p:pic>
        <p:nvPicPr>
          <p:cNvPr id="5" name="Picture 4">
            <a:extLst>
              <a:ext uri="{FF2B5EF4-FFF2-40B4-BE49-F238E27FC236}">
                <a16:creationId xmlns:a16="http://schemas.microsoft.com/office/drawing/2014/main" id="{44667CA6-5257-4CD6-99A3-F3A8C8F2DE1D}"/>
              </a:ext>
            </a:extLst>
          </p:cNvPr>
          <p:cNvPicPr>
            <a:picLocks noChangeAspect="1"/>
          </p:cNvPicPr>
          <p:nvPr/>
        </p:nvPicPr>
        <p:blipFill>
          <a:blip r:embed="rId4">
            <a:lum/>
            <a:alphaModFix/>
          </a:blip>
          <a:srcRect/>
          <a:stretch>
            <a:fillRect/>
          </a:stretch>
        </p:blipFill>
        <p:spPr>
          <a:xfrm>
            <a:off x="427" y="1"/>
            <a:ext cx="2681860" cy="6857947"/>
          </a:xfrm>
          <a:prstGeom prst="rect">
            <a:avLst/>
          </a:prstGeom>
          <a:noFill/>
          <a:ln>
            <a:noFill/>
          </a:ln>
        </p:spPr>
      </p:pic>
      <p:sp>
        <p:nvSpPr>
          <p:cNvPr id="7" name="Slide Number Placeholder 6">
            <a:extLst>
              <a:ext uri="{FF2B5EF4-FFF2-40B4-BE49-F238E27FC236}">
                <a16:creationId xmlns:a16="http://schemas.microsoft.com/office/drawing/2014/main" id="{8C72F612-7F78-487B-8F34-AF27B0196D7E}"/>
              </a:ext>
            </a:extLst>
          </p:cNvPr>
          <p:cNvSpPr>
            <a:spLocks noGrp="1"/>
          </p:cNvSpPr>
          <p:nvPr>
            <p:ph type="sldNum" sz="quarter" idx="12"/>
          </p:nvPr>
        </p:nvSpPr>
        <p:spPr/>
        <p:txBody>
          <a:bodyPr/>
          <a:lstStyle/>
          <a:p>
            <a:fld id="{683549D1-6A9E-4216-AD44-F449925BF813}" type="slidenum">
              <a:rPr lang="en-US" smtClean="0"/>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C1B4-3902-49DA-BED9-E5F21F877A22}"/>
              </a:ext>
            </a:extLst>
          </p:cNvPr>
          <p:cNvSpPr txBox="1">
            <a:spLocks noGrp="1"/>
          </p:cNvSpPr>
          <p:nvPr>
            <p:ph type="title" idx="4294967295"/>
          </p:nvPr>
        </p:nvSpPr>
        <p:spPr>
          <a:xfrm>
            <a:off x="838200" y="677041"/>
            <a:ext cx="10515600" cy="701731"/>
          </a:xfrm>
        </p:spPr>
        <p:txBody>
          <a:bodyPr>
            <a:spAutoFit/>
          </a:bodyPr>
          <a:lstStyle/>
          <a:p>
            <a:pPr lvl="0"/>
            <a:r>
              <a:rPr lang="en-US"/>
              <a:t>SA Position Switch</a:t>
            </a:r>
          </a:p>
        </p:txBody>
      </p:sp>
      <p:pic>
        <p:nvPicPr>
          <p:cNvPr id="3" name="Picture 2">
            <a:extLst>
              <a:ext uri="{FF2B5EF4-FFF2-40B4-BE49-F238E27FC236}">
                <a16:creationId xmlns:a16="http://schemas.microsoft.com/office/drawing/2014/main" id="{1BFBEEAD-44F6-42ED-BE74-5FA46563021C}"/>
              </a:ext>
            </a:extLst>
          </p:cNvPr>
          <p:cNvPicPr>
            <a:picLocks noChangeAspect="1"/>
          </p:cNvPicPr>
          <p:nvPr/>
        </p:nvPicPr>
        <p:blipFill>
          <a:blip r:embed="rId3">
            <a:lum/>
            <a:alphaModFix/>
          </a:blip>
          <a:srcRect/>
          <a:stretch>
            <a:fillRect/>
          </a:stretch>
        </p:blipFill>
        <p:spPr>
          <a:xfrm>
            <a:off x="2778099" y="2212382"/>
            <a:ext cx="7613554" cy="2303839"/>
          </a:xfrm>
          <a:prstGeom prst="rect">
            <a:avLst/>
          </a:prstGeom>
          <a:noFill/>
          <a:ln>
            <a:noFill/>
          </a:ln>
        </p:spPr>
      </p:pic>
      <p:sp>
        <p:nvSpPr>
          <p:cNvPr id="4" name="TextBox 3">
            <a:extLst>
              <a:ext uri="{FF2B5EF4-FFF2-40B4-BE49-F238E27FC236}">
                <a16:creationId xmlns:a16="http://schemas.microsoft.com/office/drawing/2014/main" id="{4230E1E4-D432-42C4-9C15-4E9F6F3DAD0A}"/>
              </a:ext>
            </a:extLst>
          </p:cNvPr>
          <p:cNvSpPr txBox="1"/>
          <p:nvPr/>
        </p:nvSpPr>
        <p:spPr>
          <a:xfrm>
            <a:off x="2724967" y="4756621"/>
            <a:ext cx="5541466" cy="78846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Location = 850mm</a:t>
            </a:r>
          </a:p>
          <a:p>
            <a:pPr hangingPunct="0">
              <a:defRPr sz="1800"/>
            </a:pPr>
            <a:r>
              <a:rPr lang="en-US" sz="2177">
                <a:latin typeface="DejaVu Sans" pitchFamily="18"/>
                <a:ea typeface="DejaVu Sans" pitchFamily="2"/>
                <a:cs typeface="DejaVu Sans" pitchFamily="2"/>
              </a:rPr>
              <a:t>Both screens are removed from beam</a:t>
            </a:r>
          </a:p>
        </p:txBody>
      </p:sp>
      <p:pic>
        <p:nvPicPr>
          <p:cNvPr id="5" name="Picture 4">
            <a:extLst>
              <a:ext uri="{FF2B5EF4-FFF2-40B4-BE49-F238E27FC236}">
                <a16:creationId xmlns:a16="http://schemas.microsoft.com/office/drawing/2014/main" id="{6AF40D99-9EFE-4E2A-9ED7-800BD64049E7}"/>
              </a:ext>
            </a:extLst>
          </p:cNvPr>
          <p:cNvPicPr>
            <a:picLocks noChangeAspect="1"/>
          </p:cNvPicPr>
          <p:nvPr/>
        </p:nvPicPr>
        <p:blipFill>
          <a:blip r:embed="rId4">
            <a:lum/>
            <a:alphaModFix/>
          </a:blip>
          <a:srcRect/>
          <a:stretch>
            <a:fillRect/>
          </a:stretch>
        </p:blipFill>
        <p:spPr>
          <a:xfrm>
            <a:off x="427" y="1"/>
            <a:ext cx="2687086" cy="6857947"/>
          </a:xfrm>
          <a:prstGeom prst="rect">
            <a:avLst/>
          </a:prstGeom>
          <a:noFill/>
          <a:ln>
            <a:noFill/>
          </a:ln>
        </p:spPr>
      </p:pic>
      <p:sp>
        <p:nvSpPr>
          <p:cNvPr id="7" name="Slide Number Placeholder 6">
            <a:extLst>
              <a:ext uri="{FF2B5EF4-FFF2-40B4-BE49-F238E27FC236}">
                <a16:creationId xmlns:a16="http://schemas.microsoft.com/office/drawing/2014/main" id="{96F84773-466E-4A7F-819B-B7F92DBC105F}"/>
              </a:ext>
            </a:extLst>
          </p:cNvPr>
          <p:cNvSpPr>
            <a:spLocks noGrp="1"/>
          </p:cNvSpPr>
          <p:nvPr>
            <p:ph type="sldNum" sz="quarter" idx="12"/>
          </p:nvPr>
        </p:nvSpPr>
        <p:spPr/>
        <p:txBody>
          <a:bodyPr/>
          <a:lstStyle/>
          <a:p>
            <a:fld id="{683549D1-6A9E-4216-AD44-F449925BF813}" type="slidenum">
              <a:rPr lang="en-US" smtClean="0"/>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B556-8909-46F6-8E31-96ED96F84D91}"/>
              </a:ext>
            </a:extLst>
          </p:cNvPr>
          <p:cNvSpPr txBox="1">
            <a:spLocks noGrp="1"/>
          </p:cNvSpPr>
          <p:nvPr>
            <p:ph type="title" idx="4294967295"/>
          </p:nvPr>
        </p:nvSpPr>
        <p:spPr>
          <a:xfrm>
            <a:off x="838200" y="677041"/>
            <a:ext cx="10515600" cy="701731"/>
          </a:xfrm>
        </p:spPr>
        <p:txBody>
          <a:bodyPr>
            <a:spAutoFit/>
          </a:bodyPr>
          <a:lstStyle/>
          <a:p>
            <a:pPr lvl="0"/>
            <a:r>
              <a:rPr lang="en-US"/>
              <a:t>SB Position Switch</a:t>
            </a:r>
          </a:p>
        </p:txBody>
      </p:sp>
      <p:pic>
        <p:nvPicPr>
          <p:cNvPr id="3" name="Picture 2">
            <a:extLst>
              <a:ext uri="{FF2B5EF4-FFF2-40B4-BE49-F238E27FC236}">
                <a16:creationId xmlns:a16="http://schemas.microsoft.com/office/drawing/2014/main" id="{F7F1F29B-C672-413E-8696-5FD3C2917886}"/>
              </a:ext>
            </a:extLst>
          </p:cNvPr>
          <p:cNvPicPr>
            <a:picLocks noChangeAspect="1"/>
          </p:cNvPicPr>
          <p:nvPr/>
        </p:nvPicPr>
        <p:blipFill>
          <a:blip r:embed="rId3">
            <a:lum/>
            <a:alphaModFix/>
          </a:blip>
          <a:srcRect/>
          <a:stretch>
            <a:fillRect/>
          </a:stretch>
        </p:blipFill>
        <p:spPr>
          <a:xfrm>
            <a:off x="2778099" y="2212382"/>
            <a:ext cx="7613554" cy="2303839"/>
          </a:xfrm>
          <a:prstGeom prst="rect">
            <a:avLst/>
          </a:prstGeom>
          <a:noFill/>
          <a:ln>
            <a:noFill/>
          </a:ln>
        </p:spPr>
      </p:pic>
      <p:sp>
        <p:nvSpPr>
          <p:cNvPr id="4" name="TextBox 3">
            <a:extLst>
              <a:ext uri="{FF2B5EF4-FFF2-40B4-BE49-F238E27FC236}">
                <a16:creationId xmlns:a16="http://schemas.microsoft.com/office/drawing/2014/main" id="{0C7DB7C6-5B6F-462D-A42E-09594866F2F8}"/>
              </a:ext>
            </a:extLst>
          </p:cNvPr>
          <p:cNvSpPr txBox="1"/>
          <p:nvPr/>
        </p:nvSpPr>
        <p:spPr>
          <a:xfrm>
            <a:off x="2681416" y="4756621"/>
            <a:ext cx="5130969" cy="78846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Location = 607.55mm</a:t>
            </a:r>
          </a:p>
          <a:p>
            <a:pPr hangingPunct="0">
              <a:defRPr sz="1800"/>
            </a:pPr>
            <a:r>
              <a:rPr lang="en-US" sz="2177">
                <a:latin typeface="DejaVu Sans" pitchFamily="18"/>
                <a:ea typeface="DejaVu Sans" pitchFamily="2"/>
                <a:cs typeface="DejaVu Sans" pitchFamily="2"/>
              </a:rPr>
              <a:t>Bottom screen is centered in beam</a:t>
            </a:r>
          </a:p>
        </p:txBody>
      </p:sp>
      <p:pic>
        <p:nvPicPr>
          <p:cNvPr id="5" name="Picture 4">
            <a:extLst>
              <a:ext uri="{FF2B5EF4-FFF2-40B4-BE49-F238E27FC236}">
                <a16:creationId xmlns:a16="http://schemas.microsoft.com/office/drawing/2014/main" id="{0E5C2F3A-1902-41A7-8072-A435AA24ABDF}"/>
              </a:ext>
            </a:extLst>
          </p:cNvPr>
          <p:cNvPicPr>
            <a:picLocks noChangeAspect="1"/>
          </p:cNvPicPr>
          <p:nvPr/>
        </p:nvPicPr>
        <p:blipFill>
          <a:blip r:embed="rId4">
            <a:lum/>
            <a:alphaModFix/>
          </a:blip>
          <a:srcRect/>
          <a:stretch>
            <a:fillRect/>
          </a:stretch>
        </p:blipFill>
        <p:spPr>
          <a:xfrm>
            <a:off x="28299" y="122378"/>
            <a:ext cx="2626986" cy="6625387"/>
          </a:xfrm>
          <a:prstGeom prst="rect">
            <a:avLst/>
          </a:prstGeom>
          <a:noFill/>
          <a:ln>
            <a:noFill/>
          </a:ln>
        </p:spPr>
      </p:pic>
      <p:sp>
        <p:nvSpPr>
          <p:cNvPr id="7" name="Slide Number Placeholder 6">
            <a:extLst>
              <a:ext uri="{FF2B5EF4-FFF2-40B4-BE49-F238E27FC236}">
                <a16:creationId xmlns:a16="http://schemas.microsoft.com/office/drawing/2014/main" id="{C5F816FF-8D00-4B0E-8D62-AA771A9EFE34}"/>
              </a:ext>
            </a:extLst>
          </p:cNvPr>
          <p:cNvSpPr>
            <a:spLocks noGrp="1"/>
          </p:cNvSpPr>
          <p:nvPr>
            <p:ph type="sldNum" sz="quarter" idx="12"/>
          </p:nvPr>
        </p:nvSpPr>
        <p:spPr/>
        <p:txBody>
          <a:bodyPr/>
          <a:lstStyle/>
          <a:p>
            <a:fld id="{683549D1-6A9E-4216-AD44-F449925BF813}"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36B8-198F-455B-83AB-A86629FA50D3}"/>
              </a:ext>
            </a:extLst>
          </p:cNvPr>
          <p:cNvSpPr txBox="1">
            <a:spLocks noGrp="1"/>
          </p:cNvSpPr>
          <p:nvPr>
            <p:ph type="title" idx="4294967295"/>
          </p:nvPr>
        </p:nvSpPr>
        <p:spPr>
          <a:xfrm>
            <a:off x="838200" y="677041"/>
            <a:ext cx="10515600" cy="701731"/>
          </a:xfrm>
        </p:spPr>
        <p:txBody>
          <a:bodyPr>
            <a:spAutoFit/>
          </a:bodyPr>
          <a:lstStyle/>
          <a:p>
            <a:pPr lvl="0"/>
            <a:r>
              <a:rPr lang="en-US"/>
              <a:t>SC Position Switch</a:t>
            </a:r>
          </a:p>
        </p:txBody>
      </p:sp>
      <p:pic>
        <p:nvPicPr>
          <p:cNvPr id="3" name="Picture 2">
            <a:extLst>
              <a:ext uri="{FF2B5EF4-FFF2-40B4-BE49-F238E27FC236}">
                <a16:creationId xmlns:a16="http://schemas.microsoft.com/office/drawing/2014/main" id="{F288C0A9-1F35-4C06-A59A-E2DF0660DB74}"/>
              </a:ext>
            </a:extLst>
          </p:cNvPr>
          <p:cNvPicPr>
            <a:picLocks noChangeAspect="1"/>
          </p:cNvPicPr>
          <p:nvPr/>
        </p:nvPicPr>
        <p:blipFill>
          <a:blip r:embed="rId3">
            <a:lum/>
            <a:alphaModFix/>
          </a:blip>
          <a:srcRect/>
          <a:stretch>
            <a:fillRect/>
          </a:stretch>
        </p:blipFill>
        <p:spPr>
          <a:xfrm>
            <a:off x="3213607" y="2212382"/>
            <a:ext cx="7613554" cy="2303839"/>
          </a:xfrm>
          <a:prstGeom prst="rect">
            <a:avLst/>
          </a:prstGeom>
          <a:noFill/>
          <a:ln>
            <a:noFill/>
          </a:ln>
        </p:spPr>
      </p:pic>
      <p:sp>
        <p:nvSpPr>
          <p:cNvPr id="4" name="TextBox 3">
            <a:extLst>
              <a:ext uri="{FF2B5EF4-FFF2-40B4-BE49-F238E27FC236}">
                <a16:creationId xmlns:a16="http://schemas.microsoft.com/office/drawing/2014/main" id="{94937FDF-C436-4AE1-8001-A20FF62462BC}"/>
              </a:ext>
            </a:extLst>
          </p:cNvPr>
          <p:cNvSpPr txBox="1"/>
          <p:nvPr/>
        </p:nvSpPr>
        <p:spPr>
          <a:xfrm>
            <a:off x="3204026" y="4756621"/>
            <a:ext cx="4594476" cy="78846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Location = 372.55mm</a:t>
            </a:r>
          </a:p>
          <a:p>
            <a:pPr hangingPunct="0">
              <a:defRPr sz="1800"/>
            </a:pPr>
            <a:r>
              <a:rPr lang="en-US" sz="2177">
                <a:latin typeface="DejaVu Sans" pitchFamily="18"/>
                <a:ea typeface="DejaVu Sans" pitchFamily="2"/>
                <a:cs typeface="DejaVu Sans" pitchFamily="2"/>
              </a:rPr>
              <a:t>Top screen is centered in beam</a:t>
            </a:r>
          </a:p>
        </p:txBody>
      </p:sp>
      <p:pic>
        <p:nvPicPr>
          <p:cNvPr id="5" name="Picture 4">
            <a:extLst>
              <a:ext uri="{FF2B5EF4-FFF2-40B4-BE49-F238E27FC236}">
                <a16:creationId xmlns:a16="http://schemas.microsoft.com/office/drawing/2014/main" id="{C9AB711A-DC43-4E37-93E7-74F6CC9F0DA3}"/>
              </a:ext>
            </a:extLst>
          </p:cNvPr>
          <p:cNvPicPr>
            <a:picLocks noChangeAspect="1"/>
          </p:cNvPicPr>
          <p:nvPr/>
        </p:nvPicPr>
        <p:blipFill>
          <a:blip r:embed="rId4">
            <a:lum/>
            <a:alphaModFix/>
          </a:blip>
          <a:srcRect/>
          <a:stretch>
            <a:fillRect/>
          </a:stretch>
        </p:blipFill>
        <p:spPr>
          <a:xfrm>
            <a:off x="-7848" y="604050"/>
            <a:ext cx="3018508" cy="5922477"/>
          </a:xfrm>
          <a:prstGeom prst="rect">
            <a:avLst/>
          </a:prstGeom>
          <a:noFill/>
          <a:ln>
            <a:noFill/>
          </a:ln>
        </p:spPr>
      </p:pic>
      <p:sp>
        <p:nvSpPr>
          <p:cNvPr id="7" name="Slide Number Placeholder 6">
            <a:extLst>
              <a:ext uri="{FF2B5EF4-FFF2-40B4-BE49-F238E27FC236}">
                <a16:creationId xmlns:a16="http://schemas.microsoft.com/office/drawing/2014/main" id="{7335064B-AA36-40AA-B798-37668CE35B43}"/>
              </a:ext>
            </a:extLst>
          </p:cNvPr>
          <p:cNvSpPr>
            <a:spLocks noGrp="1"/>
          </p:cNvSpPr>
          <p:nvPr>
            <p:ph type="sldNum" sz="quarter" idx="12"/>
          </p:nvPr>
        </p:nvSpPr>
        <p:spPr/>
        <p:txBody>
          <a:bodyPr/>
          <a:lstStyle/>
          <a:p>
            <a:fld id="{683549D1-6A9E-4216-AD44-F449925BF813}" type="slidenum">
              <a:rPr lang="en-US" smtClean="0"/>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7E1A-C4FB-45C3-8812-C322E94BDE48}"/>
              </a:ext>
            </a:extLst>
          </p:cNvPr>
          <p:cNvSpPr txBox="1">
            <a:spLocks noGrp="1"/>
          </p:cNvSpPr>
          <p:nvPr>
            <p:ph type="title" idx="4294967295"/>
          </p:nvPr>
        </p:nvSpPr>
        <p:spPr>
          <a:xfrm>
            <a:off x="838200" y="677041"/>
            <a:ext cx="10515600" cy="701731"/>
          </a:xfrm>
        </p:spPr>
        <p:txBody>
          <a:bodyPr>
            <a:spAutoFit/>
          </a:bodyPr>
          <a:lstStyle/>
          <a:p>
            <a:pPr lvl="0"/>
            <a:r>
              <a:rPr lang="en-US"/>
              <a:t>LB Limit Switch</a:t>
            </a:r>
          </a:p>
        </p:txBody>
      </p:sp>
      <p:pic>
        <p:nvPicPr>
          <p:cNvPr id="3" name="Picture 2">
            <a:extLst>
              <a:ext uri="{FF2B5EF4-FFF2-40B4-BE49-F238E27FC236}">
                <a16:creationId xmlns:a16="http://schemas.microsoft.com/office/drawing/2014/main" id="{E7A3EBAD-A945-4CFC-948A-171354A81064}"/>
              </a:ext>
            </a:extLst>
          </p:cNvPr>
          <p:cNvPicPr>
            <a:picLocks noChangeAspect="1"/>
          </p:cNvPicPr>
          <p:nvPr/>
        </p:nvPicPr>
        <p:blipFill>
          <a:blip r:embed="rId3">
            <a:lum/>
            <a:alphaModFix/>
          </a:blip>
          <a:srcRect/>
          <a:stretch>
            <a:fillRect/>
          </a:stretch>
        </p:blipFill>
        <p:spPr>
          <a:xfrm>
            <a:off x="2865201" y="2212382"/>
            <a:ext cx="7613554" cy="2303839"/>
          </a:xfrm>
          <a:prstGeom prst="rect">
            <a:avLst/>
          </a:prstGeom>
          <a:noFill/>
          <a:ln>
            <a:noFill/>
          </a:ln>
        </p:spPr>
      </p:pic>
      <p:sp>
        <p:nvSpPr>
          <p:cNvPr id="4" name="TextBox 3">
            <a:extLst>
              <a:ext uri="{FF2B5EF4-FFF2-40B4-BE49-F238E27FC236}">
                <a16:creationId xmlns:a16="http://schemas.microsoft.com/office/drawing/2014/main" id="{9652944E-C77E-444F-82BA-98448716EC86}"/>
              </a:ext>
            </a:extLst>
          </p:cNvPr>
          <p:cNvSpPr txBox="1"/>
          <p:nvPr/>
        </p:nvSpPr>
        <p:spPr>
          <a:xfrm>
            <a:off x="2812069" y="4756621"/>
            <a:ext cx="5054922" cy="1127720"/>
          </a:xfrm>
          <a:prstGeom prst="rect">
            <a:avLst/>
          </a:prstGeom>
          <a:noFill/>
          <a:ln>
            <a:noFill/>
          </a:ln>
        </p:spPr>
        <p:txBody>
          <a:bodyPr wrap="none" lIns="108877" tIns="54439" rIns="108877" bIns="54439" anchorCtr="0" compatLnSpc="0">
            <a:spAutoFit/>
          </a:bodyPr>
          <a:lstStyle/>
          <a:p>
            <a:pPr hangingPunct="0">
              <a:defRPr sz="1800"/>
            </a:pPr>
            <a:r>
              <a:rPr lang="en-US" sz="2177">
                <a:latin typeface="DejaVu Sans" pitchFamily="18"/>
                <a:ea typeface="DejaVu Sans" pitchFamily="2"/>
                <a:cs typeface="DejaVu Sans" pitchFamily="2"/>
              </a:rPr>
              <a:t>Location = 352.55mm</a:t>
            </a:r>
          </a:p>
          <a:p>
            <a:pPr hangingPunct="0">
              <a:defRPr sz="1800"/>
            </a:pPr>
            <a:r>
              <a:rPr lang="en-US" sz="2177">
                <a:latin typeface="DejaVu Sans" pitchFamily="18"/>
                <a:ea typeface="DejaVu Sans" pitchFamily="2"/>
                <a:cs typeface="DejaVu Sans" pitchFamily="2"/>
              </a:rPr>
              <a:t>Prevents screen holder from being</a:t>
            </a:r>
          </a:p>
          <a:p>
            <a:pPr hangingPunct="0">
              <a:defRPr sz="1800"/>
            </a:pPr>
            <a:r>
              <a:rPr lang="en-US" sz="2177">
                <a:latin typeface="DejaVu Sans" pitchFamily="18"/>
                <a:ea typeface="DejaVu Sans" pitchFamily="2"/>
                <a:cs typeface="DejaVu Sans" pitchFamily="2"/>
              </a:rPr>
              <a:t>inserted too far into the chamber</a:t>
            </a:r>
          </a:p>
        </p:txBody>
      </p:sp>
      <p:pic>
        <p:nvPicPr>
          <p:cNvPr id="5" name="Picture 4">
            <a:extLst>
              <a:ext uri="{FF2B5EF4-FFF2-40B4-BE49-F238E27FC236}">
                <a16:creationId xmlns:a16="http://schemas.microsoft.com/office/drawing/2014/main" id="{8ED51A58-2FF8-4CFF-8F98-6F2373FF5361}"/>
              </a:ext>
            </a:extLst>
          </p:cNvPr>
          <p:cNvPicPr>
            <a:picLocks noChangeAspect="1"/>
          </p:cNvPicPr>
          <p:nvPr/>
        </p:nvPicPr>
        <p:blipFill>
          <a:blip r:embed="rId4">
            <a:lum/>
            <a:alphaModFix/>
          </a:blip>
          <a:srcRect/>
          <a:stretch>
            <a:fillRect/>
          </a:stretch>
        </p:blipFill>
        <p:spPr>
          <a:xfrm>
            <a:off x="81432" y="774334"/>
            <a:ext cx="2684472" cy="5622847"/>
          </a:xfrm>
          <a:prstGeom prst="rect">
            <a:avLst/>
          </a:prstGeom>
          <a:noFill/>
          <a:ln>
            <a:noFill/>
          </a:ln>
        </p:spPr>
      </p:pic>
      <p:sp>
        <p:nvSpPr>
          <p:cNvPr id="7" name="Slide Number Placeholder 6">
            <a:extLst>
              <a:ext uri="{FF2B5EF4-FFF2-40B4-BE49-F238E27FC236}">
                <a16:creationId xmlns:a16="http://schemas.microsoft.com/office/drawing/2014/main" id="{61F39753-CB46-47E2-8403-912EEA62CE6F}"/>
              </a:ext>
            </a:extLst>
          </p:cNvPr>
          <p:cNvSpPr>
            <a:spLocks noGrp="1"/>
          </p:cNvSpPr>
          <p:nvPr>
            <p:ph type="sldNum" sz="quarter" idx="12"/>
          </p:nvPr>
        </p:nvSpPr>
        <p:spPr/>
        <p:txBody>
          <a:bodyPr/>
          <a:lstStyle/>
          <a:p>
            <a:fld id="{683549D1-6A9E-4216-AD44-F449925BF813}" type="slidenum">
              <a:rPr lang="en-US" smtClean="0"/>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D0CC-AFB3-4792-93CA-79917BA86C30}"/>
              </a:ext>
            </a:extLst>
          </p:cNvPr>
          <p:cNvSpPr txBox="1">
            <a:spLocks noGrp="1"/>
          </p:cNvSpPr>
          <p:nvPr>
            <p:ph type="title" idx="4294967295"/>
          </p:nvPr>
        </p:nvSpPr>
        <p:spPr/>
        <p:txBody>
          <a:bodyPr/>
          <a:lstStyle/>
          <a:p>
            <a:pPr lvl="0"/>
            <a:r>
              <a:rPr lang="en-US"/>
              <a:t>Screen Holder Animations</a:t>
            </a:r>
          </a:p>
        </p:txBody>
      </p:sp>
      <p:sp>
        <p:nvSpPr>
          <p:cNvPr id="4" name="Slide Number Placeholder 3">
            <a:extLst>
              <a:ext uri="{FF2B5EF4-FFF2-40B4-BE49-F238E27FC236}">
                <a16:creationId xmlns:a16="http://schemas.microsoft.com/office/drawing/2014/main" id="{BA115236-98EC-4DC6-9313-D0DB79B1B5FD}"/>
              </a:ext>
            </a:extLst>
          </p:cNvPr>
          <p:cNvSpPr>
            <a:spLocks noGrp="1"/>
          </p:cNvSpPr>
          <p:nvPr>
            <p:ph type="sldNum" sz="quarter" idx="12"/>
          </p:nvPr>
        </p:nvSpPr>
        <p:spPr/>
        <p:txBody>
          <a:bodyPr/>
          <a:lstStyle/>
          <a:p>
            <a:fld id="{683549D1-6A9E-4216-AD44-F449925BF813}" type="slidenum">
              <a:rPr lang="en-US" smtClean="0"/>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CB8D-2B18-4B5C-854E-611D6AFB70E7}"/>
              </a:ext>
            </a:extLst>
          </p:cNvPr>
          <p:cNvSpPr txBox="1">
            <a:spLocks noGrp="1"/>
          </p:cNvSpPr>
          <p:nvPr>
            <p:ph type="title" idx="4294967295"/>
          </p:nvPr>
        </p:nvSpPr>
        <p:spPr>
          <a:xfrm>
            <a:off x="838200" y="677041"/>
            <a:ext cx="10515600" cy="701731"/>
          </a:xfrm>
        </p:spPr>
        <p:txBody>
          <a:bodyPr>
            <a:spAutoFit/>
          </a:bodyPr>
          <a:lstStyle/>
          <a:p>
            <a:pPr lvl="0"/>
            <a:r>
              <a:rPr lang="en-US"/>
              <a:t>Motion Control Electronics</a:t>
            </a:r>
          </a:p>
        </p:txBody>
      </p:sp>
      <p:sp>
        <p:nvSpPr>
          <p:cNvPr id="3" name="Text Placeholder 2">
            <a:extLst>
              <a:ext uri="{FF2B5EF4-FFF2-40B4-BE49-F238E27FC236}">
                <a16:creationId xmlns:a16="http://schemas.microsoft.com/office/drawing/2014/main" id="{4F521555-CF3C-48EF-9D51-6F837A425663}"/>
              </a:ext>
            </a:extLst>
          </p:cNvPr>
          <p:cNvSpPr txBox="1">
            <a:spLocks noGrp="1"/>
          </p:cNvSpPr>
          <p:nvPr>
            <p:ph type="body" idx="4294967295"/>
          </p:nvPr>
        </p:nvSpPr>
        <p:spPr/>
        <p:txBody>
          <a:bodyPr>
            <a:normAutofit fontScale="70000" lnSpcReduction="20000"/>
          </a:bodyPr>
          <a:lstStyle/>
          <a:p>
            <a:pPr lvl="0">
              <a:buSzPct val="45000"/>
              <a:buFont typeface="StarSymbol"/>
              <a:buChar char="●"/>
            </a:pPr>
            <a:r>
              <a:rPr lang="en-US"/>
              <a:t>Following standard EtherCAT recommendations from the ESS Motion Control and Automation Group</a:t>
            </a:r>
          </a:p>
          <a:p>
            <a:pPr lvl="0">
              <a:buSzPct val="45000"/>
              <a:buFont typeface="StarSymbol"/>
              <a:buChar char="●"/>
            </a:pPr>
            <a:r>
              <a:rPr lang="en-US"/>
              <a:t>All from Beckhoff</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EtherCAT coupler</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digital input terminal</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digital output terminal</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stepper motor driver terminal</a:t>
            </a:r>
          </a:p>
          <a:p>
            <a:pPr lvl="0">
              <a:buSzPct val="45000"/>
              <a:buFont typeface="StarSymbol"/>
              <a:buChar char="●"/>
            </a:pPr>
            <a:r>
              <a:rPr lang="en-US"/>
              <a:t>Power supplies</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24V DC ~300W (for electronics, lights, switches)</a:t>
            </a:r>
          </a:p>
          <a:p>
            <a:pPr marL="0" lvl="1" indent="0" hangingPunct="0">
              <a:spcBef>
                <a:spcPts val="1708"/>
              </a:spcBef>
              <a:buSzPct val="75000"/>
              <a:buFont typeface="StarSymbol"/>
              <a:buChar char="–"/>
            </a:pPr>
            <a:r>
              <a:rPr lang="en-US" sz="3871">
                <a:highlight>
                  <a:scrgbClr r="0" g="0" b="0">
                    <a:alpha val="0"/>
                  </a:scrgbClr>
                </a:highlight>
                <a:latin typeface="DejaVu Sans" pitchFamily="18"/>
              </a:rPr>
              <a:t>One 50V DC ~200W (for stepper motor)</a:t>
            </a:r>
          </a:p>
        </p:txBody>
      </p:sp>
      <p:pic>
        <p:nvPicPr>
          <p:cNvPr id="4" name="Picture 3">
            <a:extLst>
              <a:ext uri="{FF2B5EF4-FFF2-40B4-BE49-F238E27FC236}">
                <a16:creationId xmlns:a16="http://schemas.microsoft.com/office/drawing/2014/main" id="{C99BFE69-CCEE-4027-9F57-F28405A7D9C3}"/>
              </a:ext>
            </a:extLst>
          </p:cNvPr>
          <p:cNvPicPr>
            <a:picLocks noChangeAspect="1"/>
          </p:cNvPicPr>
          <p:nvPr/>
        </p:nvPicPr>
        <p:blipFill>
          <a:blip r:embed="rId3">
            <a:lum/>
            <a:alphaModFix/>
          </a:blip>
          <a:srcRect/>
          <a:stretch>
            <a:fillRect/>
          </a:stretch>
        </p:blipFill>
        <p:spPr>
          <a:xfrm>
            <a:off x="8153577" y="2654423"/>
            <a:ext cx="3236697" cy="3566813"/>
          </a:xfrm>
          <a:prstGeom prst="rect">
            <a:avLst/>
          </a:prstGeom>
          <a:noFill/>
          <a:ln>
            <a:noFill/>
          </a:ln>
        </p:spPr>
      </p:pic>
      <p:sp>
        <p:nvSpPr>
          <p:cNvPr id="6" name="Slide Number Placeholder 5">
            <a:extLst>
              <a:ext uri="{FF2B5EF4-FFF2-40B4-BE49-F238E27FC236}">
                <a16:creationId xmlns:a16="http://schemas.microsoft.com/office/drawing/2014/main" id="{5247E745-977D-4C15-829B-B3B9322ECD88}"/>
              </a:ext>
            </a:extLst>
          </p:cNvPr>
          <p:cNvSpPr>
            <a:spLocks noGrp="1"/>
          </p:cNvSpPr>
          <p:nvPr>
            <p:ph type="sldNum" sz="quarter" idx="12"/>
          </p:nvPr>
        </p:nvSpPr>
        <p:spPr/>
        <p:txBody>
          <a:bodyPr/>
          <a:lstStyle/>
          <a:p>
            <a:fld id="{683549D1-6A9E-4216-AD44-F449925BF813}" type="slidenum">
              <a:rPr lang="en-US" smtClean="0"/>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3860</Words>
  <Application>Microsoft Office PowerPoint</Application>
  <PresentationFormat>Widescreen</PresentationFormat>
  <Paragraphs>967</Paragraphs>
  <Slides>108</Slides>
  <Notes>33</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108</vt:i4>
      </vt:variant>
    </vt:vector>
  </HeadingPairs>
  <TitlesOfParts>
    <vt:vector size="121" baseType="lpstr">
      <vt:lpstr>等线</vt:lpstr>
      <vt:lpstr>Arial</vt:lpstr>
      <vt:lpstr>Calibri</vt:lpstr>
      <vt:lpstr>Calibri Light</vt:lpstr>
      <vt:lpstr>Computer Modern</vt:lpstr>
      <vt:lpstr>DejaVu Sans</vt:lpstr>
      <vt:lpstr>DejaVu Serif</vt:lpstr>
      <vt:lpstr>Lucida Grande</vt:lpstr>
      <vt:lpstr>StarSymbol</vt:lpstr>
      <vt:lpstr>Times New Roman</vt:lpstr>
      <vt:lpstr>Wingdings</vt:lpstr>
      <vt:lpstr>ヒラギノ角ゴ Pro W3</vt:lpstr>
      <vt:lpstr>Office Theme</vt:lpstr>
      <vt:lpstr>Beam Imaging at the Tuning Dump</vt:lpstr>
      <vt:lpstr>System Overview</vt:lpstr>
      <vt:lpstr>System Overview: Where Will It Go?</vt:lpstr>
      <vt:lpstr>System Overview: Camera, Mirrors, Optics</vt:lpstr>
      <vt:lpstr>System Overview: Where Will It Go?</vt:lpstr>
      <vt:lpstr>Recent Updates</vt:lpstr>
      <vt:lpstr>Early Design</vt:lpstr>
      <vt:lpstr>Previous Design </vt:lpstr>
      <vt:lpstr>New Design</vt:lpstr>
      <vt:lpstr>Depth of field tricks</vt:lpstr>
      <vt:lpstr>Scintillating Screens</vt:lpstr>
      <vt:lpstr>Screen Holder Design</vt:lpstr>
      <vt:lpstr>Motion Control</vt:lpstr>
      <vt:lpstr>Motion Control</vt:lpstr>
      <vt:lpstr>Motion Control</vt:lpstr>
      <vt:lpstr>Schedule</vt:lpstr>
      <vt:lpstr>Questions?</vt:lpstr>
      <vt:lpstr>Danger: Backup Slides Below</vt:lpstr>
      <vt:lpstr>ESS Tuning Dump Imaging System Input to the Vacuum Vessel CDR</vt:lpstr>
      <vt:lpstr>Some overall requirements of Im. Sys.</vt:lpstr>
      <vt:lpstr>Two imaging systems </vt:lpstr>
      <vt:lpstr>Interfaces imaging system and vacuum vessel</vt:lpstr>
      <vt:lpstr>PowerPoint Presentation</vt:lpstr>
      <vt:lpstr>ESS Tuning Dump Vessel Actuator Design CDR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 Tuning Dump Imaging Systems Vessel CDR</vt:lpstr>
      <vt:lpstr>Outline</vt:lpstr>
      <vt:lpstr>Quick System Overview</vt:lpstr>
      <vt:lpstr>Quick System Overview</vt:lpstr>
      <vt:lpstr>Quick System Overview</vt:lpstr>
      <vt:lpstr>Imaging Screen Mechanical Design Rules</vt:lpstr>
      <vt:lpstr>PowerPoint Presentation</vt:lpstr>
      <vt:lpstr>Screen details</vt:lpstr>
      <vt:lpstr>Screen Holder</vt:lpstr>
      <vt:lpstr>Screen Holder Connection to Moving Flange</vt:lpstr>
      <vt:lpstr>More Screen Holder Views</vt:lpstr>
      <vt:lpstr>Screen Holder Design Rules</vt:lpstr>
      <vt:lpstr>Screen Positioner Location Feedback Switches</vt:lpstr>
      <vt:lpstr>Linear Actuator</vt:lpstr>
      <vt:lpstr>Actuator Travel Limits</vt:lpstr>
      <vt:lpstr>LT Limit Switch</vt:lpstr>
      <vt:lpstr>SA Position Switch</vt:lpstr>
      <vt:lpstr>SB Position Switch</vt:lpstr>
      <vt:lpstr>SC Position Switch</vt:lpstr>
      <vt:lpstr>LB Limit Switch</vt:lpstr>
      <vt:lpstr>Screen Holder Animations</vt:lpstr>
      <vt:lpstr>Motion Control Electronics</vt:lpstr>
      <vt:lpstr>EtherCAT coupler</vt:lpstr>
      <vt:lpstr>Digital Input Terminal</vt:lpstr>
      <vt:lpstr>Digital Output Terminal</vt:lpstr>
      <vt:lpstr>Stepper Motor Driver Terminal</vt:lpstr>
      <vt:lpstr>The Stepper Motor</vt:lpstr>
      <vt:lpstr>Screen View From Camera</vt:lpstr>
      <vt:lpstr>Screen View From Beam</vt:lpstr>
      <vt:lpstr>PowerPoint Presentation</vt:lpstr>
      <vt:lpstr>Chromux screens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Imaging at the Tuning Dump</dc:title>
  <dc:creator>Greyson Christoforo</dc:creator>
  <cp:lastModifiedBy>Greyson Christoforo</cp:lastModifiedBy>
  <cp:revision>4</cp:revision>
  <dcterms:created xsi:type="dcterms:W3CDTF">2018-11-21T14:23:38Z</dcterms:created>
  <dcterms:modified xsi:type="dcterms:W3CDTF">2018-11-21T15:01:58Z</dcterms:modified>
</cp:coreProperties>
</file>