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3"/>
  </p:notesMasterIdLst>
  <p:sldIdLst>
    <p:sldId id="349" r:id="rId3"/>
    <p:sldId id="389" r:id="rId4"/>
    <p:sldId id="350" r:id="rId5"/>
    <p:sldId id="387" r:id="rId6"/>
    <p:sldId id="383" r:id="rId7"/>
    <p:sldId id="385" r:id="rId8"/>
    <p:sldId id="386" r:id="rId9"/>
    <p:sldId id="384" r:id="rId10"/>
    <p:sldId id="381" r:id="rId11"/>
    <p:sldId id="38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D6FF"/>
    <a:srgbClr val="D9D9D9"/>
    <a:srgbClr val="BFBFBF"/>
    <a:srgbClr val="1E9FDB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2" autoAdjust="0"/>
    <p:restoredTop sz="93243" autoAdjust="0"/>
  </p:normalViewPr>
  <p:slideViewPr>
    <p:cSldViewPr>
      <p:cViewPr varScale="1">
        <p:scale>
          <a:sx n="69" d="100"/>
          <a:sy n="69" d="100"/>
        </p:scale>
        <p:origin x="-1092" y="-108"/>
      </p:cViewPr>
      <p:guideLst>
        <p:guide orient="horz" pos="111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pPr/>
              <a:t>2018-11-20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20/11/2018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xmlns="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xmlns="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xmlns="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xmlns="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pPr/>
              <a:t>20/11/2018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xmlns="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xmlns="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xmlns="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pPr/>
              <a:t>20/11/2018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2018-11-20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defTabSz="315314"/>
            <a:r>
              <a:rPr lang="en-US" b="1" dirty="0"/>
              <a:t>Rack and Interconnect Design in E-plan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pl-PL" sz="1800" dirty="0">
                <a:solidFill>
                  <a:srgbClr val="FFFFFF"/>
                </a:solidFill>
              </a:rPr>
              <a:t>Krystian BEC</a:t>
            </a:r>
            <a:endParaRPr lang="en-US" sz="1400" dirty="0">
              <a:solidFill>
                <a:prstClr val="white"/>
              </a:solidFill>
            </a:endParaRPr>
          </a:p>
          <a:p>
            <a:pPr defTabSz="315314"/>
            <a:r>
              <a:rPr lang="pl-PL" sz="1400" dirty="0">
                <a:solidFill>
                  <a:srgbClr val="FFFFFF"/>
                </a:solidFill>
              </a:rPr>
              <a:t>WUT</a:t>
            </a:r>
            <a:endParaRPr lang="en-GB" sz="1400" dirty="0">
              <a:solidFill>
                <a:srgbClr val="FFFFFF"/>
              </a:solidFill>
            </a:endParaRPr>
          </a:p>
          <a:p>
            <a:pPr defTabSz="315314"/>
            <a:r>
              <a:rPr lang="en-GB" sz="1400" dirty="0">
                <a:solidFill>
                  <a:srgbClr val="FFFFFF"/>
                </a:solidFill>
              </a:rPr>
              <a:t>22 November 2018 , BI forum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26384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767408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 algn="ctr"/>
            <a:endParaRPr lang="pl-PL" sz="4000" b="1" dirty="0"/>
          </a:p>
          <a:p>
            <a:pPr marL="457200" indent="-457200" algn="ctr"/>
            <a:endParaRPr lang="pl-PL" sz="4000" b="1" dirty="0"/>
          </a:p>
          <a:p>
            <a:pPr marL="457200" indent="-457200" algn="ctr"/>
            <a:endParaRPr lang="pl-PL" sz="4000" b="1" dirty="0"/>
          </a:p>
          <a:p>
            <a:pPr marL="457200" indent="-457200" algn="ctr"/>
            <a:r>
              <a:rPr lang="en-GB" sz="4000" b="1" dirty="0" smtClean="0"/>
              <a:t>Thanks for your attention!</a:t>
            </a:r>
          </a:p>
          <a:p>
            <a:pPr marL="457200" indent="-457200" algn="ctr">
              <a:buAutoNum type="arabicPeriod" startAt="3"/>
            </a:pP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D67781-6055-F64F-A806-D85C7E62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78585A-9404-A84A-80D9-59A5C4BF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Symbol zastępczy zawartości 11"/>
          <p:cNvSpPr>
            <a:spLocks noGrp="1"/>
          </p:cNvSpPr>
          <p:nvPr>
            <p:ph idx="1"/>
          </p:nvPr>
        </p:nvSpPr>
        <p:spPr>
          <a:xfrm>
            <a:off x="551384" y="1628800"/>
            <a:ext cx="10972800" cy="4345166"/>
          </a:xfrm>
        </p:spPr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1. Design and preparation of infrastructure documentation and rack cabling for BD:</a:t>
            </a:r>
          </a:p>
          <a:p>
            <a:pPr marL="457200" indent="-457200" algn="just">
              <a:buNone/>
            </a:pPr>
            <a:r>
              <a:rPr lang="en-US" dirty="0"/>
              <a:t>		- 3D rack occupation designs </a:t>
            </a:r>
            <a:r>
              <a:rPr lang="pl-PL" dirty="0"/>
              <a:t>of </a:t>
            </a:r>
            <a:r>
              <a:rPr lang="en-US" dirty="0"/>
              <a:t>~ 50 BD racks,</a:t>
            </a:r>
          </a:p>
          <a:p>
            <a:pPr marL="457200" indent="-457200" algn="just">
              <a:buNone/>
            </a:pPr>
            <a:r>
              <a:rPr lang="en-US" dirty="0"/>
              <a:t>		- all cables connections between devices and modules inside racks,</a:t>
            </a:r>
          </a:p>
          <a:p>
            <a:pPr marL="457200" indent="-457200" algn="just">
              <a:buNone/>
            </a:pPr>
            <a:r>
              <a:rPr lang="en-US" dirty="0"/>
              <a:t>		- list of all cables types and connectors in each rack.</a:t>
            </a:r>
          </a:p>
          <a:p>
            <a:pPr marL="457200" indent="-457200" algn="just">
              <a:buNone/>
            </a:pPr>
            <a:endParaRPr lang="en-US" dirty="0"/>
          </a:p>
          <a:p>
            <a:pPr marL="457200" indent="-457200" algn="just">
              <a:buNone/>
            </a:pPr>
            <a:r>
              <a:rPr lang="en-US" dirty="0"/>
              <a:t>2. Design and production of BD racks patch panels.	</a:t>
            </a:r>
          </a:p>
          <a:p>
            <a:pPr marL="457200" indent="-457200" algn="just">
              <a:buNone/>
            </a:pPr>
            <a:endParaRPr lang="en-US" dirty="0"/>
          </a:p>
          <a:p>
            <a:pPr marL="457200" indent="-457200" algn="just">
              <a:buNone/>
            </a:pPr>
            <a:r>
              <a:rPr lang="en-US" dirty="0"/>
              <a:t>3. Help with BD racks installation.</a:t>
            </a:r>
          </a:p>
          <a:p>
            <a:pPr marL="457200" indent="-457200" algn="just">
              <a:buNone/>
            </a:pPr>
            <a:endParaRPr lang="en-US" dirty="0"/>
          </a:p>
          <a:p>
            <a:pPr marL="457200" indent="-457200" algn="just">
              <a:buNone/>
            </a:pPr>
            <a:r>
              <a:rPr lang="en-US" dirty="0"/>
              <a:t>4. Laboratory works: devices testing, lab organization, etc.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221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>
              <a:tabLst>
                <a:tab pos="10769600" algn="l"/>
              </a:tabLst>
            </a:pPr>
            <a:r>
              <a:rPr lang="en-US" sz="2000" dirty="0"/>
              <a:t>Preparation of documentation for few racks ( mainly from FEB building) – 2D draft layouts.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984" y="2132856"/>
            <a:ext cx="324036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2132856"/>
            <a:ext cx="49739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479376" y="6453336"/>
            <a:ext cx="11017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https://confluence.esss.lu.se/display/BIG/Beam+Diagnostics+WUT+racks+layout%2C+installation+work+and+patch+panels+designs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/>
            <a:r>
              <a:rPr lang="en-US" sz="2000" dirty="0"/>
              <a:t>Based on 2D drawing they will be drawn in 3D in E-Plan Pro Panel.</a:t>
            </a:r>
          </a:p>
          <a:p>
            <a:pPr marL="457200" indent="-457200"/>
            <a:endParaRPr lang="en-US" sz="20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21022"/>
            <a:ext cx="3204386" cy="453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1704" y="2362730"/>
            <a:ext cx="3500908" cy="449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9974" y="2780928"/>
            <a:ext cx="519202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/>
            <a:r>
              <a:rPr lang="en-US" sz="2000" dirty="0"/>
              <a:t>Designs and production patch panels for BD systems by WUT.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				</a:t>
            </a:r>
            <a:r>
              <a:rPr lang="en-US" sz="1600" dirty="0"/>
              <a:t>List of patch panels designed and produced for BD systems</a:t>
            </a:r>
            <a:r>
              <a:rPr lang="pl-PL" sz="1600" dirty="0"/>
              <a:t> </a:t>
            </a:r>
            <a:r>
              <a:rPr lang="pl-PL" sz="1600" dirty="0" err="1"/>
              <a:t>until</a:t>
            </a:r>
            <a:r>
              <a:rPr lang="pl-PL" sz="1600" dirty="0"/>
              <a:t> </a:t>
            </a:r>
            <a:r>
              <a:rPr lang="pl-PL" sz="1600" dirty="0" err="1"/>
              <a:t>Nov</a:t>
            </a:r>
            <a:r>
              <a:rPr lang="pl-PL" sz="1600" dirty="0"/>
              <a:t>. 2018</a:t>
            </a:r>
            <a:r>
              <a:rPr lang="en-US" sz="1600" dirty="0"/>
              <a:t>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2492896"/>
            <a:ext cx="75057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/>
            <a:r>
              <a:rPr lang="en-GB" sz="2000" dirty="0" smtClean="0"/>
              <a:t>Designs and production patch panels for BD systems by WUT</a:t>
            </a:r>
          </a:p>
          <a:p>
            <a:pPr marL="457200" indent="-457200"/>
            <a:endParaRPr lang="pl-PL" sz="2000" dirty="0"/>
          </a:p>
          <a:p>
            <a:pPr marL="457200" indent="-457200"/>
            <a:endParaRPr lang="pl-PL" sz="2000" dirty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9312" y="2276872"/>
            <a:ext cx="60013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344" y="2276872"/>
            <a:ext cx="578003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Work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lnSpcReduction="10000"/>
          </a:bodyPr>
          <a:lstStyle/>
          <a:p>
            <a:pPr marL="457200" indent="-457200"/>
            <a:r>
              <a:rPr lang="en-GB" sz="2000" dirty="0" smtClean="0"/>
              <a:t>Designs and production patch panels for BD systems by WUT.</a:t>
            </a:r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endParaRPr lang="en-GB" sz="2000" dirty="0" smtClean="0"/>
          </a:p>
          <a:p>
            <a:pPr marL="457200" indent="-457200"/>
            <a:r>
              <a:rPr lang="en-GB" sz="1400" dirty="0" smtClean="0"/>
              <a:t>                                                                                       </a:t>
            </a:r>
          </a:p>
          <a:p>
            <a:pPr marL="457200" indent="-457200"/>
            <a:endParaRPr lang="en-GB" sz="1400" dirty="0" smtClean="0"/>
          </a:p>
          <a:p>
            <a:pPr marL="457200" indent="-457200"/>
            <a:endParaRPr lang="en-GB" sz="1400" dirty="0" smtClean="0"/>
          </a:p>
          <a:p>
            <a:pPr marL="457200" indent="-457200"/>
            <a:r>
              <a:rPr lang="en-GB" sz="1400" dirty="0" smtClean="0"/>
              <a:t>                                                                                    BCM patch panel from rack no. FEB-050ROW:CNPW-U-013</a:t>
            </a:r>
          </a:p>
          <a:p>
            <a:pPr marL="457200" indent="-457200"/>
            <a:endParaRPr lang="pl-PL" sz="2000" dirty="0"/>
          </a:p>
          <a:p>
            <a:pPr marL="457200" indent="-457200"/>
            <a:endParaRPr lang="pl-PL" sz="20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8008" y="2348880"/>
            <a:ext cx="28083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600" y="2348880"/>
            <a:ext cx="28083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8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695400" y="1412776"/>
            <a:ext cx="11017224" cy="4968552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marL="457200" indent="-457200"/>
            <a:r>
              <a:rPr lang="en-US" sz="2800" b="1" dirty="0"/>
              <a:t>Main problems</a:t>
            </a:r>
            <a:r>
              <a:rPr lang="en-US" sz="2800" dirty="0"/>
              <a:t>: poor or incomplete documentation necessary for work </a:t>
            </a:r>
          </a:p>
          <a:p>
            <a:pPr marL="457200" indent="-457200"/>
            <a:r>
              <a:rPr lang="en-US" sz="2800" dirty="0"/>
              <a:t>		            (mainly internal rack connections, cables, connectors </a:t>
            </a:r>
            <a:r>
              <a:rPr lang="en-US" sz="2800" dirty="0" err="1"/>
              <a:t>ect</a:t>
            </a:r>
            <a:r>
              <a:rPr lang="en-US" sz="2800" dirty="0"/>
              <a:t>.)</a:t>
            </a:r>
          </a:p>
          <a:p>
            <a:pPr marL="457200" indent="-457200"/>
            <a:r>
              <a:rPr lang="en-US" sz="2800" b="1" dirty="0"/>
              <a:t>Effects</a:t>
            </a:r>
            <a:r>
              <a:rPr lang="en-US" sz="2800" dirty="0"/>
              <a:t>: can’t fulfill tasks in 100% - significant delays.</a:t>
            </a:r>
            <a:endParaRPr lang="en-US" sz="2800" b="1" dirty="0"/>
          </a:p>
          <a:p>
            <a:endParaRPr lang="en-US" sz="2000" b="1" dirty="0"/>
          </a:p>
          <a:p>
            <a:r>
              <a:rPr lang="en-US" sz="2000" b="1" dirty="0"/>
              <a:t>To effectively perform tasks WUT team </a:t>
            </a:r>
            <a:r>
              <a:rPr lang="en-US" sz="2000" b="1" dirty="0" smtClean="0"/>
              <a:t>needs </a:t>
            </a:r>
            <a:r>
              <a:rPr lang="en-US" sz="2000" dirty="0" smtClean="0"/>
              <a:t>a full </a:t>
            </a:r>
            <a:r>
              <a:rPr lang="en-US" sz="2000" dirty="0"/>
              <a:t>documentation of diagnostics systems placed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racks including: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cable </a:t>
            </a:r>
            <a:r>
              <a:rPr lang="en-US" sz="2000" dirty="0"/>
              <a:t>connections,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types </a:t>
            </a:r>
            <a:r>
              <a:rPr lang="en-US" sz="2000" dirty="0"/>
              <a:t>of cables,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types </a:t>
            </a:r>
            <a:r>
              <a:rPr lang="en-US" sz="2000" dirty="0"/>
              <a:t>of connectors,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types </a:t>
            </a:r>
            <a:r>
              <a:rPr lang="en-US" sz="2000" dirty="0"/>
              <a:t>of </a:t>
            </a:r>
            <a:r>
              <a:rPr lang="en-US" sz="2000" dirty="0" err="1" smtClean="0"/>
              <a:t>commercialy</a:t>
            </a:r>
            <a:r>
              <a:rPr lang="en-US" sz="2000" dirty="0" smtClean="0"/>
              <a:t> </a:t>
            </a:r>
            <a:r>
              <a:rPr lang="en-US" sz="2000" dirty="0"/>
              <a:t>available devices and links to 3D drawings (to be implemented in E-Plan),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3D drawings of </a:t>
            </a:r>
            <a:r>
              <a:rPr lang="en-US" sz="2000" dirty="0" smtClean="0"/>
              <a:t>non </a:t>
            </a:r>
            <a:r>
              <a:rPr lang="en-US" sz="2000" dirty="0"/>
              <a:t>commercial devices (to be implemented in E-Plan</a:t>
            </a:r>
            <a:r>
              <a:rPr lang="en-US" sz="2000" dirty="0" smtClean="0"/>
              <a:t>);</a:t>
            </a:r>
            <a:endParaRPr lang="en-US" sz="2000" dirty="0"/>
          </a:p>
          <a:p>
            <a:r>
              <a:rPr lang="en-US" sz="2000" b="1" dirty="0"/>
              <a:t>available  at the latest first week of February 2019 to fulfill schedule.</a:t>
            </a:r>
          </a:p>
          <a:p>
            <a:pPr lvl="0"/>
            <a:endParaRPr lang="en-US" sz="2000" b="1" dirty="0"/>
          </a:p>
          <a:p>
            <a:pPr lvl="0"/>
            <a:r>
              <a:rPr lang="en-US" sz="2000" dirty="0"/>
              <a:t>More precise description of laboratory </a:t>
            </a:r>
            <a:r>
              <a:rPr lang="en-US" sz="2000" dirty="0" smtClean="0"/>
              <a:t>works is also missing.</a:t>
            </a:r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457200" indent="-457200" algn="ctr"/>
            <a:endParaRPr lang="en-US" sz="2000" dirty="0"/>
          </a:p>
          <a:p>
            <a:pPr marL="457200" indent="-457200" algn="ctr"/>
            <a:endParaRPr lang="en-US" sz="2000" dirty="0"/>
          </a:p>
          <a:p>
            <a:pPr marL="457200" indent="-457200"/>
            <a:r>
              <a:rPr lang="en-US" sz="20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E-Plan Pro Panel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90BC18-6AF6-4C4B-86FF-F98503078409}"/>
              </a:ext>
            </a:extLst>
          </p:cNvPr>
          <p:cNvSpPr txBox="1"/>
          <p:nvPr/>
        </p:nvSpPr>
        <p:spPr>
          <a:xfrm>
            <a:off x="10897386" y="697584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sv-SE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E2AA7E-F07E-234D-B086-057C816BD82A}"/>
              </a:ext>
            </a:extLst>
          </p:cNvPr>
          <p:cNvSpPr txBox="1"/>
          <p:nvPr/>
        </p:nvSpPr>
        <p:spPr>
          <a:xfrm>
            <a:off x="767408" y="1772816"/>
            <a:ext cx="10945216" cy="4752528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marL="457200" indent="-457200"/>
            <a:r>
              <a:rPr lang="en-US" sz="2000" dirty="0"/>
              <a:t>	</a:t>
            </a:r>
            <a:r>
              <a:rPr lang="en-US" sz="2000" b="1" i="1" dirty="0"/>
              <a:t>Thoughts and experiences with E-Plan Pro Panel</a:t>
            </a:r>
          </a:p>
          <a:p>
            <a:pPr marL="457200" indent="-457200"/>
            <a:endParaRPr lang="en-US" sz="2000" dirty="0"/>
          </a:p>
          <a:p>
            <a:pPr marL="457200" indent="-457200">
              <a:buAutoNum type="arabicPeriod"/>
            </a:pPr>
            <a:r>
              <a:rPr lang="en-US" sz="2000" dirty="0"/>
              <a:t>Main problem right now is lack of training for the E-Plan Pro Panel software.</a:t>
            </a:r>
          </a:p>
          <a:p>
            <a:pPr marL="457200" indent="-457200"/>
            <a:r>
              <a:rPr lang="en-US" sz="2000" dirty="0"/>
              <a:t>	Polish team attended a course of E-Plan Electric P8 (only for 2D</a:t>
            </a:r>
            <a:r>
              <a:rPr lang="en-US" sz="2000" dirty="0" smtClean="0"/>
              <a:t>).</a:t>
            </a:r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2.	Is </a:t>
            </a:r>
            <a:r>
              <a:rPr lang="en-US" sz="2000" dirty="0"/>
              <a:t>there any database where </a:t>
            </a:r>
            <a:r>
              <a:rPr lang="en-US" sz="2000" dirty="0" smtClean="0"/>
              <a:t>we could </a:t>
            </a:r>
            <a:r>
              <a:rPr lang="en-US" sz="2000" dirty="0"/>
              <a:t>get all 3D models (racks electronics, components, devices etc. ?)</a:t>
            </a:r>
          </a:p>
          <a:p>
            <a:pPr marL="457200" indent="-457200"/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Data Portal (helpful E-Plan database – unavailable for use!)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pl-PL" sz="2000" dirty="0" smtClean="0"/>
          </a:p>
          <a:p>
            <a:pPr marL="457200" indent="-457200"/>
            <a:r>
              <a:rPr lang="pl-PL" sz="2000" dirty="0" smtClean="0"/>
              <a:t>3.	</a:t>
            </a:r>
            <a:r>
              <a:rPr lang="en-US" sz="2000" dirty="0" smtClean="0"/>
              <a:t>Problem </a:t>
            </a:r>
            <a:r>
              <a:rPr lang="en-US" sz="2000" dirty="0"/>
              <a:t>with stability (lags, network speed) during work through remote computer</a:t>
            </a:r>
            <a:r>
              <a:rPr lang="en-US" sz="2000" dirty="0" smtClean="0"/>
              <a:t>.</a:t>
            </a:r>
            <a:endParaRPr lang="pl-PL" sz="2000" dirty="0" smtClean="0"/>
          </a:p>
          <a:p>
            <a:pPr marL="457200" indent="-457200"/>
            <a:r>
              <a:rPr lang="en-US" sz="2000" dirty="0" smtClean="0"/>
              <a:t> </a:t>
            </a:r>
            <a:endParaRPr lang="en-US" sz="2000" dirty="0"/>
          </a:p>
          <a:p>
            <a:pPr marL="457200" indent="-457200"/>
            <a:endParaRPr lang="en-US" sz="2000" dirty="0"/>
          </a:p>
          <a:p>
            <a:pPr marL="457200" indent="-457200">
              <a:buAutoNum type="arabicPeriod" startAt="3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2737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2047</TotalTime>
  <Words>147</Words>
  <Application>Microsoft Office PowerPoint</Application>
  <PresentationFormat>Niestandardowy</PresentationFormat>
  <Paragraphs>105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2" baseType="lpstr">
      <vt:lpstr>Office-tema</vt:lpstr>
      <vt:lpstr>2_Anpassad formgivning</vt:lpstr>
      <vt:lpstr>Rack and Interconnect Design in E-plan</vt:lpstr>
      <vt:lpstr>Scope of Work</vt:lpstr>
      <vt:lpstr>Ongoing Work</vt:lpstr>
      <vt:lpstr>Ongoing Work</vt:lpstr>
      <vt:lpstr>Ongoing Work</vt:lpstr>
      <vt:lpstr>Ongoing Work</vt:lpstr>
      <vt:lpstr>Ongoing Work</vt:lpstr>
      <vt:lpstr>Issues</vt:lpstr>
      <vt:lpstr>E-Plan Pro Panel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 and interconnect design in e-plan</dc:title>
  <dc:creator>Krystian Bec</dc:creator>
  <cp:lastModifiedBy>Krystian</cp:lastModifiedBy>
  <cp:revision>116</cp:revision>
  <dcterms:created xsi:type="dcterms:W3CDTF">2018-11-09T13:20:50Z</dcterms:created>
  <dcterms:modified xsi:type="dcterms:W3CDTF">2018-11-20T12:52:37Z</dcterms:modified>
</cp:coreProperties>
</file>