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Lst>
  <p:sldIdLst>
    <p:sldId id="367" r:id="rId2"/>
    <p:sldId id="369" r:id="rId3"/>
    <p:sldId id="358" r:id="rId4"/>
    <p:sldId id="368" r:id="rId5"/>
    <p:sldId id="353" r:id="rId6"/>
    <p:sldId id="362" r:id="rId7"/>
    <p:sldId id="360" r:id="rId8"/>
    <p:sldId id="359" r:id="rId9"/>
    <p:sldId id="361" r:id="rId10"/>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274"/>
    <p:restoredTop sz="94624"/>
  </p:normalViewPr>
  <p:slideViewPr>
    <p:cSldViewPr snapToGrid="0" snapToObjects="1">
      <p:cViewPr varScale="1">
        <p:scale>
          <a:sx n="87" d="100"/>
          <a:sy n="87" d="100"/>
        </p:scale>
        <p:origin x="247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ADFE15-09DA-444C-A427-59FFCD47E191}" type="datetimeFigureOut">
              <a:rPr lang="sv-SE" smtClean="0"/>
              <a:t>2018-11-21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A4F5420-2E7D-D446-B34B-050F5E641391}" type="slidenum">
              <a:rPr lang="sv-SE" smtClean="0"/>
              <a:t>‹#›</a:t>
            </a:fld>
            <a:endParaRPr lang="sv-SE"/>
          </a:p>
        </p:txBody>
      </p:sp>
    </p:spTree>
    <p:extLst>
      <p:ext uri="{BB962C8B-B14F-4D97-AF65-F5344CB8AC3E}">
        <p14:creationId xmlns:p14="http://schemas.microsoft.com/office/powerpoint/2010/main" val="3800160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ADFE15-09DA-444C-A427-59FFCD47E191}" type="datetimeFigureOut">
              <a:rPr lang="sv-SE" smtClean="0"/>
              <a:t>2018-11-21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A4F5420-2E7D-D446-B34B-050F5E641391}" type="slidenum">
              <a:rPr lang="sv-SE" smtClean="0"/>
              <a:t>‹#›</a:t>
            </a:fld>
            <a:endParaRPr lang="sv-SE"/>
          </a:p>
        </p:txBody>
      </p:sp>
    </p:spTree>
    <p:extLst>
      <p:ext uri="{BB962C8B-B14F-4D97-AF65-F5344CB8AC3E}">
        <p14:creationId xmlns:p14="http://schemas.microsoft.com/office/powerpoint/2010/main" val="41122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ADFE15-09DA-444C-A427-59FFCD47E191}" type="datetimeFigureOut">
              <a:rPr lang="sv-SE" smtClean="0"/>
              <a:t>2018-11-21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A4F5420-2E7D-D446-B34B-050F5E641391}" type="slidenum">
              <a:rPr lang="sv-SE" smtClean="0"/>
              <a:t>‹#›</a:t>
            </a:fld>
            <a:endParaRPr lang="sv-SE"/>
          </a:p>
        </p:txBody>
      </p:sp>
    </p:spTree>
    <p:extLst>
      <p:ext uri="{BB962C8B-B14F-4D97-AF65-F5344CB8AC3E}">
        <p14:creationId xmlns:p14="http://schemas.microsoft.com/office/powerpoint/2010/main" val="1449989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6DC40F-55C4-384F-A14E-20FF4C53AB90}"/>
              </a:ext>
            </a:extLst>
          </p:cNvPr>
          <p:cNvSpPr/>
          <p:nvPr userDrawn="1"/>
        </p:nvSpPr>
        <p:spPr>
          <a:xfrm>
            <a:off x="0" y="0"/>
            <a:ext cx="9144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pic>
        <p:nvPicPr>
          <p:cNvPr id="9" name="Picture 8">
            <a:extLst>
              <a:ext uri="{FF2B5EF4-FFF2-40B4-BE49-F238E27FC236}">
                <a16:creationId xmlns:a16="http://schemas.microsoft.com/office/drawing/2014/main" id="{C7D684BB-AC49-4844-95DA-6540E04D6DE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96336" y="256034"/>
            <a:ext cx="1513752" cy="894048"/>
          </a:xfrm>
          <a:prstGeom prst="rect">
            <a:avLst/>
          </a:prstGeom>
          <a:solidFill>
            <a:srgbClr val="0094CA"/>
          </a:solidFill>
        </p:spPr>
      </p:pic>
      <p:sp>
        <p:nvSpPr>
          <p:cNvPr id="2" name="Title 1"/>
          <p:cNvSpPr>
            <a:spLocks noGrp="1"/>
          </p:cNvSpPr>
          <p:nvPr>
            <p:ph type="title" hasCustomPrompt="1"/>
          </p:nvPr>
        </p:nvSpPr>
        <p:spPr>
          <a:xfrm>
            <a:off x="457200" y="346646"/>
            <a:ext cx="7139136" cy="562074"/>
          </a:xfrm>
        </p:spPr>
        <p:txBody>
          <a:bodyPr lIns="90000" anchor="b">
            <a:noAutofit/>
          </a:bodyPr>
          <a:lstStyle>
            <a:lvl1pPr algn="l">
              <a:defRPr sz="24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sp>
        <p:nvSpPr>
          <p:cNvPr id="3" name="Content Placeholder 2"/>
          <p:cNvSpPr>
            <a:spLocks noGrp="1"/>
          </p:cNvSpPr>
          <p:nvPr>
            <p:ph idx="1" hasCustomPrompt="1"/>
          </p:nvPr>
        </p:nvSpPr>
        <p:spPr>
          <a:xfrm>
            <a:off x="457200" y="1781000"/>
            <a:ext cx="8229600" cy="4345166"/>
          </a:xfrm>
        </p:spPr>
        <p:txBody>
          <a:bodyPr lIns="90000">
            <a:noAutofit/>
          </a:bodyPr>
          <a:lstStyle>
            <a:lvl1pPr marL="257175" indent="-257175">
              <a:buFont typeface="Arial" panose="020B0604020202020204" pitchFamily="34" charset="0"/>
              <a:buChar char="•"/>
              <a:defRPr/>
            </a:lvl1pPr>
          </a:lstStyle>
          <a:p>
            <a:pPr lvl="0"/>
            <a:r>
              <a:rPr lang="en-US" noProof="0" dirty="0"/>
              <a:t>Avoid text less than 16 points.  Always use Calibri font</a:t>
            </a:r>
          </a:p>
        </p:txBody>
      </p:sp>
      <p:sp>
        <p:nvSpPr>
          <p:cNvPr id="5" name="Footer Placeholder 4"/>
          <p:cNvSpPr>
            <a:spLocks noGrp="1"/>
          </p:cNvSpPr>
          <p:nvPr>
            <p:ph type="ftr" sz="quarter" idx="11"/>
          </p:nvPr>
        </p:nvSpPr>
        <p:spPr>
          <a:xfrm>
            <a:off x="3124200" y="6453337"/>
            <a:ext cx="2895600" cy="365125"/>
          </a:xfrm>
        </p:spPr>
        <p:txBody>
          <a:bodyPr anchor="b"/>
          <a:lstStyle>
            <a:lvl1pPr>
              <a:defRPr>
                <a:solidFill>
                  <a:schemeClr val="tx1">
                    <a:lumMod val="65000"/>
                    <a:lumOff val="35000"/>
                  </a:schemeClr>
                </a:solidFill>
              </a:defRPr>
            </a:lvl1pPr>
          </a:lstStyle>
          <a:p>
            <a:r>
              <a:rPr lang="en-GB"/>
              <a:t>© European Spallation Source ERIC</a:t>
            </a:r>
          </a:p>
        </p:txBody>
      </p:sp>
      <p:sp>
        <p:nvSpPr>
          <p:cNvPr id="6" name="Slide Number Placeholder 5"/>
          <p:cNvSpPr>
            <a:spLocks noGrp="1"/>
          </p:cNvSpPr>
          <p:nvPr>
            <p:ph type="sldNum" sz="quarter" idx="12"/>
          </p:nvPr>
        </p:nvSpPr>
        <p:spPr>
          <a:xfrm>
            <a:off x="6553200" y="6453337"/>
            <a:ext cx="2133600" cy="365125"/>
          </a:xfrm>
        </p:spPr>
        <p:txBody>
          <a:bodyPr anchor="b"/>
          <a:lstStyle>
            <a:lvl1pPr>
              <a:defRPr>
                <a:solidFill>
                  <a:schemeClr val="tx1">
                    <a:lumMod val="65000"/>
                    <a:lumOff val="35000"/>
                  </a:schemeClr>
                </a:solidFill>
              </a:defRPr>
            </a:lvl1pPr>
          </a:lstStyle>
          <a:p>
            <a:fld id="{551115BC-487E-4422-894C-CB7CD3E79223}" type="slidenum">
              <a:rPr lang="en-GB" smtClean="0"/>
              <a:pPr/>
              <a:t>‹#›</a:t>
            </a:fld>
            <a:endParaRPr lang="en-GB"/>
          </a:p>
        </p:txBody>
      </p:sp>
      <p:sp>
        <p:nvSpPr>
          <p:cNvPr id="17" name="Text Placeholder 16">
            <a:extLst>
              <a:ext uri="{FF2B5EF4-FFF2-40B4-BE49-F238E27FC236}">
                <a16:creationId xmlns:a16="http://schemas.microsoft.com/office/drawing/2014/main" id="{38011E48-F5AC-104B-BB7F-6322AAB1F2D8}"/>
              </a:ext>
            </a:extLst>
          </p:cNvPr>
          <p:cNvSpPr>
            <a:spLocks noGrp="1"/>
          </p:cNvSpPr>
          <p:nvPr>
            <p:ph type="body" sz="quarter" idx="13" hasCustomPrompt="1"/>
          </p:nvPr>
        </p:nvSpPr>
        <p:spPr>
          <a:xfrm>
            <a:off x="457200" y="797780"/>
            <a:ext cx="7139136" cy="590550"/>
          </a:xfrm>
        </p:spPr>
        <p:txBody>
          <a:bodyPr lIns="90000">
            <a:noAutofit/>
          </a:bodyPr>
          <a:lstStyle>
            <a:lvl1pPr marL="0" indent="0">
              <a:buNone/>
              <a:defRPr lang="sv-SE" sz="18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3674701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latin typeface="Book Antiqua" panose="02040602050305030304" pitchFamily="18" charset="0"/>
              </a:defRPr>
            </a:lvl1pPr>
          </a:lstStyle>
          <a:p>
            <a:r>
              <a:rPr lang="en-US" dirty="0"/>
              <a:t>Click to edit Master title style</a:t>
            </a:r>
            <a:endParaRPr lang="sv-S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latin typeface="Book Antiqua" panose="0204060205030503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sv-SE" dirty="0"/>
          </a:p>
        </p:txBody>
      </p:sp>
      <p:sp>
        <p:nvSpPr>
          <p:cNvPr id="4" name="Date Placeholder 3"/>
          <p:cNvSpPr>
            <a:spLocks noGrp="1"/>
          </p:cNvSpPr>
          <p:nvPr>
            <p:ph type="dt" sz="half" idx="10"/>
          </p:nvPr>
        </p:nvSpPr>
        <p:spPr/>
        <p:txBody>
          <a:bodyPr/>
          <a:lstStyle>
            <a:lvl1pPr>
              <a:defRPr>
                <a:solidFill>
                  <a:schemeClr val="bg1"/>
                </a:solidFill>
                <a:latin typeface="Book Antiqua" panose="02040602050305030304" pitchFamily="18" charset="0"/>
              </a:defRPr>
            </a:lvl1pPr>
          </a:lstStyle>
          <a:p>
            <a:fld id="{5ED7AC81-318B-4D49-A602-9E30227C87EC}" type="datetime1">
              <a:rPr lang="sv-SE" smtClean="0"/>
              <a:pPr/>
              <a:t>2018-11-21</a:t>
            </a:fld>
            <a:endParaRPr lang="sv-SE"/>
          </a:p>
        </p:txBody>
      </p:sp>
      <p:sp>
        <p:nvSpPr>
          <p:cNvPr id="5" name="Footer Placeholder 4"/>
          <p:cNvSpPr>
            <a:spLocks noGrp="1"/>
          </p:cNvSpPr>
          <p:nvPr>
            <p:ph type="ftr" sz="quarter" idx="11"/>
          </p:nvPr>
        </p:nvSpPr>
        <p:spPr/>
        <p:txBody>
          <a:bodyPr/>
          <a:lstStyle>
            <a:lvl1pPr>
              <a:defRPr>
                <a:solidFill>
                  <a:schemeClr val="bg1"/>
                </a:solidFill>
                <a:latin typeface="Book Antiqua" panose="02040602050305030304" pitchFamily="18" charset="0"/>
              </a:defRPr>
            </a:lvl1pPr>
          </a:lstStyle>
          <a:p>
            <a:endParaRPr lang="sv-SE"/>
          </a:p>
        </p:txBody>
      </p:sp>
      <p:sp>
        <p:nvSpPr>
          <p:cNvPr id="6" name="Slide Number Placeholder 5"/>
          <p:cNvSpPr>
            <a:spLocks noGrp="1"/>
          </p:cNvSpPr>
          <p:nvPr>
            <p:ph type="sldNum" sz="quarter" idx="12"/>
          </p:nvPr>
        </p:nvSpPr>
        <p:spPr/>
        <p:txBody>
          <a:bodyPr/>
          <a:lstStyle>
            <a:lvl1pPr>
              <a:defRPr>
                <a:solidFill>
                  <a:schemeClr val="bg1"/>
                </a:solidFill>
                <a:latin typeface="Book Antiqua" panose="02040602050305030304" pitchFamily="18" charset="0"/>
              </a:defRPr>
            </a:lvl1pPr>
          </a:lstStyle>
          <a:p>
            <a:fld id="{551115BC-487E-4422-894C-CB7CD3E79223}" type="slidenum">
              <a:rPr lang="sv-SE" smtClean="0"/>
              <a:pPr/>
              <a:t>‹#›</a:t>
            </a:fld>
            <a:endParaRPr lang="sv-SE"/>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626104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
        <p:nvSpPr>
          <p:cNvPr id="2" name="Title 1"/>
          <p:cNvSpPr>
            <a:spLocks noGrp="1"/>
          </p:cNvSpPr>
          <p:nvPr>
            <p:ph type="title"/>
          </p:nvPr>
        </p:nvSpPr>
        <p:spPr/>
        <p:txBody>
          <a:bodyPr/>
          <a:lstStyle>
            <a:lvl1pPr>
              <a:defRPr>
                <a:solidFill>
                  <a:schemeClr val="bg1"/>
                </a:solidFill>
                <a:latin typeface="Book Antiqua" panose="02040602050305030304" pitchFamily="18" charset="0"/>
              </a:defRPr>
            </a:lvl1pPr>
          </a:lstStyle>
          <a:p>
            <a:r>
              <a:rPr lang="en-GB" noProof="0" dirty="0"/>
              <a:t>Click to edit Master title style</a:t>
            </a:r>
          </a:p>
        </p:txBody>
      </p:sp>
      <p:sp>
        <p:nvSpPr>
          <p:cNvPr id="3" name="Content Placeholder 2"/>
          <p:cNvSpPr>
            <a:spLocks noGrp="1"/>
          </p:cNvSpPr>
          <p:nvPr>
            <p:ph idx="1" hasCustomPrompt="1"/>
          </p:nvPr>
        </p:nvSpPr>
        <p:spPr/>
        <p:txBody>
          <a:bodyPr/>
          <a:lstStyle>
            <a:lvl1pPr marL="225425" indent="-225425">
              <a:buFont typeface="Wingdings" pitchFamily="2" charset="2"/>
              <a:buChar char="§"/>
              <a:tabLst/>
              <a:defRPr>
                <a:solidFill>
                  <a:schemeClr val="tx1"/>
                </a:solidFill>
                <a:effectLst/>
                <a:latin typeface="Book Antiqua" panose="02040602050305030304" pitchFamily="18" charset="0"/>
              </a:defRPr>
            </a:lvl1pPr>
            <a:lvl2pPr marL="534988" indent="-273050">
              <a:buFont typeface="Wingdings" pitchFamily="2" charset="2"/>
              <a:buChar char="§"/>
              <a:tabLst/>
              <a:defRPr>
                <a:solidFill>
                  <a:schemeClr val="tx1"/>
                </a:solidFill>
                <a:effectLst/>
                <a:latin typeface="Book Antiqua" panose="02040602050305030304" pitchFamily="18" charset="0"/>
              </a:defRPr>
            </a:lvl2pPr>
            <a:lvl3pPr marL="715963" indent="-163513">
              <a:buFont typeface="Wingdings" pitchFamily="2" charset="2"/>
              <a:buChar char="§"/>
              <a:tabLst/>
              <a:defRPr>
                <a:solidFill>
                  <a:schemeClr val="tx1"/>
                </a:solidFill>
                <a:effectLst/>
                <a:latin typeface="Book Antiqua" panose="02040602050305030304" pitchFamily="18" charset="0"/>
              </a:defRPr>
            </a:lvl3pPr>
            <a:lvl4pPr marL="933450" indent="-163513">
              <a:buFont typeface="Wingdings" pitchFamily="2" charset="2"/>
              <a:buChar char="§"/>
              <a:tabLst/>
              <a:defRPr>
                <a:solidFill>
                  <a:schemeClr val="tx1"/>
                </a:solidFill>
                <a:effectLst/>
                <a:latin typeface="Book Antiqua" panose="02040602050305030304" pitchFamily="18" charset="0"/>
              </a:defRPr>
            </a:lvl4pPr>
            <a:lvl5pPr marL="1160463" indent="-173038">
              <a:buFont typeface="Wingdings" pitchFamily="2" charset="2"/>
              <a:buChar char="§"/>
              <a:tabLst/>
              <a:defRPr>
                <a:solidFill>
                  <a:schemeClr val="tx1"/>
                </a:solidFill>
                <a:effectLst/>
                <a:latin typeface="Book Antiqua" panose="02040602050305030304" pitchFamily="18" charset="0"/>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10"/>
          </p:nvPr>
        </p:nvSpPr>
        <p:spPr/>
        <p:txBody>
          <a:bodyPr/>
          <a:lstStyle/>
          <a:p>
            <a:fld id="{6EB99CB0-346B-43FA-9EE6-F90C3F3BC0BA}" type="datetime1">
              <a:rPr lang="sv-SE" smtClean="0"/>
              <a:t>2018-11-21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4211904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ADFE15-09DA-444C-A427-59FFCD47E191}" type="datetimeFigureOut">
              <a:rPr lang="sv-SE" smtClean="0"/>
              <a:t>2018-11-21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A4F5420-2E7D-D446-B34B-050F5E641391}" type="slidenum">
              <a:rPr lang="sv-SE" smtClean="0"/>
              <a:t>‹#›</a:t>
            </a:fld>
            <a:endParaRPr lang="sv-SE"/>
          </a:p>
        </p:txBody>
      </p:sp>
    </p:spTree>
    <p:extLst>
      <p:ext uri="{BB962C8B-B14F-4D97-AF65-F5344CB8AC3E}">
        <p14:creationId xmlns:p14="http://schemas.microsoft.com/office/powerpoint/2010/main" val="2235004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ADFE15-09DA-444C-A427-59FFCD47E191}" type="datetimeFigureOut">
              <a:rPr lang="sv-SE" smtClean="0"/>
              <a:t>2018-11-21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A4F5420-2E7D-D446-B34B-050F5E641391}" type="slidenum">
              <a:rPr lang="sv-SE" smtClean="0"/>
              <a:t>‹#›</a:t>
            </a:fld>
            <a:endParaRPr lang="sv-SE"/>
          </a:p>
        </p:txBody>
      </p:sp>
    </p:spTree>
    <p:extLst>
      <p:ext uri="{BB962C8B-B14F-4D97-AF65-F5344CB8AC3E}">
        <p14:creationId xmlns:p14="http://schemas.microsoft.com/office/powerpoint/2010/main" val="236457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ADFE15-09DA-444C-A427-59FFCD47E191}" type="datetimeFigureOut">
              <a:rPr lang="sv-SE" smtClean="0"/>
              <a:t>2018-11-21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2A4F5420-2E7D-D446-B34B-050F5E641391}" type="slidenum">
              <a:rPr lang="sv-SE" smtClean="0"/>
              <a:t>‹#›</a:t>
            </a:fld>
            <a:endParaRPr lang="sv-SE"/>
          </a:p>
        </p:txBody>
      </p:sp>
    </p:spTree>
    <p:extLst>
      <p:ext uri="{BB962C8B-B14F-4D97-AF65-F5344CB8AC3E}">
        <p14:creationId xmlns:p14="http://schemas.microsoft.com/office/powerpoint/2010/main" val="3119967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ADFE15-09DA-444C-A427-59FFCD47E191}" type="datetimeFigureOut">
              <a:rPr lang="sv-SE" smtClean="0"/>
              <a:t>2018-11-21</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2A4F5420-2E7D-D446-B34B-050F5E641391}" type="slidenum">
              <a:rPr lang="sv-SE" smtClean="0"/>
              <a:t>‹#›</a:t>
            </a:fld>
            <a:endParaRPr lang="sv-SE"/>
          </a:p>
        </p:txBody>
      </p:sp>
    </p:spTree>
    <p:extLst>
      <p:ext uri="{BB962C8B-B14F-4D97-AF65-F5344CB8AC3E}">
        <p14:creationId xmlns:p14="http://schemas.microsoft.com/office/powerpoint/2010/main" val="2582472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ADFE15-09DA-444C-A427-59FFCD47E191}" type="datetimeFigureOut">
              <a:rPr lang="sv-SE" smtClean="0"/>
              <a:t>2018-11-21</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2A4F5420-2E7D-D446-B34B-050F5E641391}" type="slidenum">
              <a:rPr lang="sv-SE" smtClean="0"/>
              <a:t>‹#›</a:t>
            </a:fld>
            <a:endParaRPr lang="sv-SE"/>
          </a:p>
        </p:txBody>
      </p:sp>
    </p:spTree>
    <p:extLst>
      <p:ext uri="{BB962C8B-B14F-4D97-AF65-F5344CB8AC3E}">
        <p14:creationId xmlns:p14="http://schemas.microsoft.com/office/powerpoint/2010/main" val="1971913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ADFE15-09DA-444C-A427-59FFCD47E191}" type="datetimeFigureOut">
              <a:rPr lang="sv-SE" smtClean="0"/>
              <a:t>2018-11-21</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2A4F5420-2E7D-D446-B34B-050F5E641391}" type="slidenum">
              <a:rPr lang="sv-SE" smtClean="0"/>
              <a:t>‹#›</a:t>
            </a:fld>
            <a:endParaRPr lang="sv-SE"/>
          </a:p>
        </p:txBody>
      </p:sp>
    </p:spTree>
    <p:extLst>
      <p:ext uri="{BB962C8B-B14F-4D97-AF65-F5344CB8AC3E}">
        <p14:creationId xmlns:p14="http://schemas.microsoft.com/office/powerpoint/2010/main" val="1291008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ADFE15-09DA-444C-A427-59FFCD47E191}" type="datetimeFigureOut">
              <a:rPr lang="sv-SE" smtClean="0"/>
              <a:t>2018-11-21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2A4F5420-2E7D-D446-B34B-050F5E641391}" type="slidenum">
              <a:rPr lang="sv-SE" smtClean="0"/>
              <a:t>‹#›</a:t>
            </a:fld>
            <a:endParaRPr lang="sv-SE"/>
          </a:p>
        </p:txBody>
      </p:sp>
    </p:spTree>
    <p:extLst>
      <p:ext uri="{BB962C8B-B14F-4D97-AF65-F5344CB8AC3E}">
        <p14:creationId xmlns:p14="http://schemas.microsoft.com/office/powerpoint/2010/main" val="4167047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ADFE15-09DA-444C-A427-59FFCD47E191}" type="datetimeFigureOut">
              <a:rPr lang="sv-SE" smtClean="0"/>
              <a:t>2018-11-21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2A4F5420-2E7D-D446-B34B-050F5E641391}" type="slidenum">
              <a:rPr lang="sv-SE" smtClean="0"/>
              <a:t>‹#›</a:t>
            </a:fld>
            <a:endParaRPr lang="sv-SE"/>
          </a:p>
        </p:txBody>
      </p:sp>
    </p:spTree>
    <p:extLst>
      <p:ext uri="{BB962C8B-B14F-4D97-AF65-F5344CB8AC3E}">
        <p14:creationId xmlns:p14="http://schemas.microsoft.com/office/powerpoint/2010/main" val="132775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DFE15-09DA-444C-A427-59FFCD47E191}" type="datetimeFigureOut">
              <a:rPr lang="sv-SE" smtClean="0"/>
              <a:t>2018-11-21</a:t>
            </a:fld>
            <a:endParaRPr lang="sv-S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4F5420-2E7D-D446-B34B-050F5E641391}" type="slidenum">
              <a:rPr lang="sv-SE" smtClean="0"/>
              <a:t>‹#›</a:t>
            </a:fld>
            <a:endParaRPr lang="sv-SE"/>
          </a:p>
        </p:txBody>
      </p:sp>
    </p:spTree>
    <p:extLst>
      <p:ext uri="{BB962C8B-B14F-4D97-AF65-F5344CB8AC3E}">
        <p14:creationId xmlns:p14="http://schemas.microsoft.com/office/powerpoint/2010/main" val="150730511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4.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14.emf"/><Relationship Id="rId1" Type="http://schemas.openxmlformats.org/officeDocument/2006/relationships/slideLayout" Target="../slideLayouts/slideLayout14.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34C9C-2543-4F4E-A43A-82645669458B}"/>
              </a:ext>
            </a:extLst>
          </p:cNvPr>
          <p:cNvSpPr>
            <a:spLocks noGrp="1"/>
          </p:cNvSpPr>
          <p:nvPr>
            <p:ph type="ctrTitle"/>
          </p:nvPr>
        </p:nvSpPr>
        <p:spPr/>
        <p:txBody>
          <a:bodyPr/>
          <a:lstStyle/>
          <a:p>
            <a:pPr algn="ctr"/>
            <a:r>
              <a:rPr lang="en-US" dirty="0"/>
              <a:t>BSM</a:t>
            </a:r>
          </a:p>
        </p:txBody>
      </p:sp>
      <p:sp>
        <p:nvSpPr>
          <p:cNvPr id="3" name="Subtitle 2">
            <a:extLst>
              <a:ext uri="{FF2B5EF4-FFF2-40B4-BE49-F238E27FC236}">
                <a16:creationId xmlns:a16="http://schemas.microsoft.com/office/drawing/2014/main" id="{19BC7D05-A3B1-3D49-A425-F624F3931C4E}"/>
              </a:ext>
            </a:extLst>
          </p:cNvPr>
          <p:cNvSpPr>
            <a:spLocks noGrp="1"/>
          </p:cNvSpPr>
          <p:nvPr>
            <p:ph type="subTitle" idx="1"/>
          </p:nvPr>
        </p:nvSpPr>
        <p:spPr>
          <a:xfrm>
            <a:off x="1371600" y="3886200"/>
            <a:ext cx="6400800" cy="905933"/>
          </a:xfrm>
        </p:spPr>
        <p:txBody>
          <a:bodyPr>
            <a:normAutofit/>
          </a:bodyPr>
          <a:lstStyle/>
          <a:p>
            <a:r>
              <a:rPr lang="en-US" sz="1800" i="1" dirty="0"/>
              <a:t>S. </a:t>
            </a:r>
            <a:r>
              <a:rPr lang="en-US" sz="1800" i="1" dirty="0" err="1"/>
              <a:t>Grishin</a:t>
            </a:r>
            <a:r>
              <a:rPr lang="en-US" sz="1800" i="1"/>
              <a:t> (installation manager),</a:t>
            </a:r>
          </a:p>
          <a:p>
            <a:r>
              <a:rPr lang="en-US" sz="1800" i="1"/>
              <a:t>I. </a:t>
            </a:r>
            <a:r>
              <a:rPr lang="en-US" sz="1800" i="1" err="1"/>
              <a:t>Dolenc</a:t>
            </a:r>
            <a:r>
              <a:rPr lang="en-US" sz="1800" i="1"/>
              <a:t> </a:t>
            </a:r>
            <a:r>
              <a:rPr lang="en-US" sz="1800" i="1" err="1"/>
              <a:t>Kittelmann</a:t>
            </a:r>
            <a:r>
              <a:rPr lang="en-US" sz="1800" i="1"/>
              <a:t> (BSM system lead)</a:t>
            </a:r>
          </a:p>
        </p:txBody>
      </p:sp>
      <p:sp>
        <p:nvSpPr>
          <p:cNvPr id="5" name="Title 1">
            <a:extLst>
              <a:ext uri="{FF2B5EF4-FFF2-40B4-BE49-F238E27FC236}">
                <a16:creationId xmlns:a16="http://schemas.microsoft.com/office/drawing/2014/main" id="{ABF369CE-9AAE-DB4B-8BB4-D015970BAF40}"/>
              </a:ext>
            </a:extLst>
          </p:cNvPr>
          <p:cNvSpPr txBox="1">
            <a:spLocks/>
          </p:cNvSpPr>
          <p:nvPr/>
        </p:nvSpPr>
        <p:spPr>
          <a:xfrm>
            <a:off x="823309" y="6228763"/>
            <a:ext cx="7772400" cy="79208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pPr algn="ctr"/>
            <a:r>
              <a:rPr lang="en-GB" sz="1800" i="1">
                <a:latin typeface="Book Antiqua" panose="02040602050305030304" pitchFamily="18" charset="0"/>
              </a:rPr>
              <a:t>BI Forum, ESS, Lund, Sweden, 20-22/11/2018</a:t>
            </a:r>
          </a:p>
        </p:txBody>
      </p:sp>
    </p:spTree>
    <p:extLst>
      <p:ext uri="{BB962C8B-B14F-4D97-AF65-F5344CB8AC3E}">
        <p14:creationId xmlns:p14="http://schemas.microsoft.com/office/powerpoint/2010/main" val="3358216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83B7D-ED52-4E4F-B8A8-55AA1A953909}"/>
              </a:ext>
            </a:extLst>
          </p:cNvPr>
          <p:cNvSpPr>
            <a:spLocks noGrp="1"/>
          </p:cNvSpPr>
          <p:nvPr>
            <p:ph type="title"/>
          </p:nvPr>
        </p:nvSpPr>
        <p:spPr>
          <a:xfrm>
            <a:off x="171450" y="129612"/>
            <a:ext cx="7886700" cy="1325563"/>
          </a:xfrm>
        </p:spPr>
        <p:txBody>
          <a:bodyPr>
            <a:normAutofit/>
          </a:bodyPr>
          <a:lstStyle/>
          <a:p>
            <a:r>
              <a:rPr lang="sv-SE" sz="3600" err="1"/>
              <a:t>BSMs</a:t>
            </a:r>
            <a:r>
              <a:rPr lang="sv-SE" sz="3600"/>
              <a:t> @ ESS</a:t>
            </a:r>
          </a:p>
        </p:txBody>
      </p:sp>
      <p:sp>
        <p:nvSpPr>
          <p:cNvPr id="3" name="Content Placeholder 2">
            <a:extLst>
              <a:ext uri="{FF2B5EF4-FFF2-40B4-BE49-F238E27FC236}">
                <a16:creationId xmlns:a16="http://schemas.microsoft.com/office/drawing/2014/main" id="{37BC2A6B-4EEF-EE4B-A412-53F2F142764F}"/>
              </a:ext>
            </a:extLst>
          </p:cNvPr>
          <p:cNvSpPr>
            <a:spLocks noGrp="1"/>
          </p:cNvSpPr>
          <p:nvPr>
            <p:ph idx="1"/>
          </p:nvPr>
        </p:nvSpPr>
        <p:spPr>
          <a:xfrm>
            <a:off x="191670" y="1621830"/>
            <a:ext cx="8382616" cy="3678130"/>
          </a:xfrm>
        </p:spPr>
        <p:txBody>
          <a:bodyPr>
            <a:normAutofit/>
          </a:bodyPr>
          <a:lstStyle/>
          <a:p>
            <a:r>
              <a:rPr lang="en-GB" sz="1800" dirty="0"/>
              <a:t>Longitudinal Bunch Shape Monitoring (LBM)</a:t>
            </a:r>
          </a:p>
          <a:p>
            <a:pPr lvl="1"/>
            <a:r>
              <a:rPr lang="en-GB" sz="1400" dirty="0"/>
              <a:t>Originally foreseen 4 LBM devices along the ESS </a:t>
            </a:r>
            <a:r>
              <a:rPr lang="en-GB" sz="1400" dirty="0" err="1"/>
              <a:t>linac</a:t>
            </a:r>
            <a:endParaRPr lang="en-GB" sz="1400" dirty="0"/>
          </a:p>
          <a:p>
            <a:pPr lvl="1"/>
            <a:r>
              <a:rPr lang="en-GB" sz="1400" dirty="0"/>
              <a:t>LBM1: MEBT</a:t>
            </a:r>
          </a:p>
          <a:p>
            <a:pPr lvl="1"/>
            <a:r>
              <a:rPr lang="en-GB" sz="1400" dirty="0"/>
              <a:t>LBM2: End of DTL (LEDP)</a:t>
            </a:r>
          </a:p>
          <a:p>
            <a:pPr lvl="1"/>
            <a:r>
              <a:rPr lang="en-GB" sz="1400" dirty="0"/>
              <a:t>LBM3 &amp; LBM4: After Frequency jump (MB), at the end of HB – now both cancelled</a:t>
            </a:r>
          </a:p>
          <a:p>
            <a:pPr lvl="1"/>
            <a:endParaRPr lang="en-GB" sz="1400" dirty="0"/>
          </a:p>
          <a:p>
            <a:r>
              <a:rPr lang="en-GB" sz="1800" dirty="0"/>
              <a:t>MEBT &amp; DTL LBM: </a:t>
            </a:r>
            <a:r>
              <a:rPr lang="en-GB" sz="1400" dirty="0"/>
              <a:t>Bunch Shape Monitor (BSM) – “</a:t>
            </a:r>
            <a:r>
              <a:rPr lang="en-GB" sz="1400" dirty="0" err="1"/>
              <a:t>Feschenko</a:t>
            </a:r>
            <a:r>
              <a:rPr lang="en-GB" sz="1400" dirty="0"/>
              <a:t> device”</a:t>
            </a:r>
          </a:p>
          <a:p>
            <a:pPr lvl="1"/>
            <a:r>
              <a:rPr lang="en-GB" sz="1400" dirty="0"/>
              <a:t>2 year contract with INR, Moscow (S. </a:t>
            </a:r>
            <a:r>
              <a:rPr lang="en-GB" sz="1400" dirty="0" err="1"/>
              <a:t>Feschenko</a:t>
            </a:r>
            <a:r>
              <a:rPr lang="en-GB" sz="1400" dirty="0"/>
              <a:t>, S. </a:t>
            </a:r>
            <a:r>
              <a:rPr lang="en-GB" sz="1400" dirty="0" err="1"/>
              <a:t>Gavrilov</a:t>
            </a:r>
            <a:r>
              <a:rPr lang="en-GB" sz="1400" dirty="0"/>
              <a:t>)</a:t>
            </a:r>
          </a:p>
          <a:p>
            <a:pPr lvl="1"/>
            <a:r>
              <a:rPr lang="en-GB" sz="1400" dirty="0"/>
              <a:t>Design and production of 2 BSMs </a:t>
            </a:r>
          </a:p>
          <a:p>
            <a:pPr lvl="1"/>
            <a:r>
              <a:rPr lang="en-GB" sz="1400" dirty="0"/>
              <a:t>Modernize RF deflector design</a:t>
            </a:r>
          </a:p>
          <a:p>
            <a:pPr lvl="1"/>
            <a:r>
              <a:rPr lang="en-GB" sz="1400" dirty="0"/>
              <a:t>Resolution improved from 1</a:t>
            </a:r>
            <a:r>
              <a:rPr lang="en-GB" sz="1400" baseline="30000" dirty="0"/>
              <a:t>o</a:t>
            </a:r>
            <a:r>
              <a:rPr lang="en-GB" sz="1400" dirty="0"/>
              <a:t> to 0.7</a:t>
            </a:r>
            <a:r>
              <a:rPr lang="en-GB" sz="1400" baseline="30000" dirty="0"/>
              <a:t>o</a:t>
            </a:r>
            <a:endParaRPr lang="sv-SE" sz="1400" dirty="0"/>
          </a:p>
        </p:txBody>
      </p:sp>
      <p:pic>
        <p:nvPicPr>
          <p:cNvPr id="4" name="Picture 3">
            <a:extLst>
              <a:ext uri="{FF2B5EF4-FFF2-40B4-BE49-F238E27FC236}">
                <a16:creationId xmlns:a16="http://schemas.microsoft.com/office/drawing/2014/main" id="{E17A16EB-8CFF-C848-8A60-A76577E226F6}"/>
              </a:ext>
            </a:extLst>
          </p:cNvPr>
          <p:cNvPicPr>
            <a:picLocks noChangeAspect="1"/>
          </p:cNvPicPr>
          <p:nvPr/>
        </p:nvPicPr>
        <p:blipFill>
          <a:blip r:embed="rId2"/>
          <a:stretch>
            <a:fillRect/>
          </a:stretch>
        </p:blipFill>
        <p:spPr>
          <a:xfrm>
            <a:off x="0" y="4921044"/>
            <a:ext cx="9144000" cy="1868129"/>
          </a:xfrm>
          <a:prstGeom prst="rect">
            <a:avLst/>
          </a:prstGeom>
        </p:spPr>
      </p:pic>
    </p:spTree>
    <p:extLst>
      <p:ext uri="{BB962C8B-B14F-4D97-AF65-F5344CB8AC3E}">
        <p14:creationId xmlns:p14="http://schemas.microsoft.com/office/powerpoint/2010/main" val="279753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83B7D-ED52-4E4F-B8A8-55AA1A953909}"/>
              </a:ext>
            </a:extLst>
          </p:cNvPr>
          <p:cNvSpPr>
            <a:spLocks noGrp="1"/>
          </p:cNvSpPr>
          <p:nvPr>
            <p:ph type="title"/>
          </p:nvPr>
        </p:nvSpPr>
        <p:spPr>
          <a:xfrm>
            <a:off x="171450" y="129612"/>
            <a:ext cx="7886700" cy="1325563"/>
          </a:xfrm>
        </p:spPr>
        <p:txBody>
          <a:bodyPr>
            <a:normAutofit/>
          </a:bodyPr>
          <a:lstStyle/>
          <a:p>
            <a:r>
              <a:rPr lang="sv-SE" sz="3600" err="1"/>
              <a:t>BSMs</a:t>
            </a:r>
            <a:r>
              <a:rPr lang="sv-SE" sz="3600"/>
              <a:t> @ ESS</a:t>
            </a:r>
          </a:p>
        </p:txBody>
      </p:sp>
      <p:sp>
        <p:nvSpPr>
          <p:cNvPr id="3" name="Content Placeholder 2">
            <a:extLst>
              <a:ext uri="{FF2B5EF4-FFF2-40B4-BE49-F238E27FC236}">
                <a16:creationId xmlns:a16="http://schemas.microsoft.com/office/drawing/2014/main" id="{37BC2A6B-4EEF-EE4B-A412-53F2F142764F}"/>
              </a:ext>
            </a:extLst>
          </p:cNvPr>
          <p:cNvSpPr>
            <a:spLocks noGrp="1"/>
          </p:cNvSpPr>
          <p:nvPr>
            <p:ph idx="1"/>
          </p:nvPr>
        </p:nvSpPr>
        <p:spPr>
          <a:xfrm>
            <a:off x="191670" y="1494505"/>
            <a:ext cx="8382616" cy="3667430"/>
          </a:xfrm>
        </p:spPr>
        <p:txBody>
          <a:bodyPr>
            <a:normAutofit/>
          </a:bodyPr>
          <a:lstStyle/>
          <a:p>
            <a:r>
              <a:rPr lang="en-GB" sz="1800" b="1"/>
              <a:t>April 2018: </a:t>
            </a:r>
          </a:p>
          <a:p>
            <a:pPr lvl="1"/>
            <a:r>
              <a:rPr lang="en-GB" sz="1600"/>
              <a:t>2 BSM devices arrive to ESS: MEBT &amp; DTL BSM</a:t>
            </a:r>
          </a:p>
          <a:p>
            <a:pPr lvl="1"/>
            <a:r>
              <a:rPr lang="en-GB" sz="1600"/>
              <a:t>On schedule</a:t>
            </a:r>
          </a:p>
          <a:p>
            <a:pPr marL="539750" indent="0">
              <a:buNone/>
            </a:pPr>
            <a:r>
              <a:rPr lang="en-GB" sz="1000" i="1"/>
              <a:t>"On Monday, 23. April, 2018, two Bunch Shape Monitor (BSM) devices arrived to ESS, following a 2 year long design and fabrication period without any delay. The BSMs were designed and fabricated by a team of experts from INR, Moscow, Russia, lead by S. </a:t>
            </a:r>
            <a:r>
              <a:rPr lang="en-GB" sz="1000" i="1" err="1"/>
              <a:t>Gavrilov</a:t>
            </a:r>
            <a:r>
              <a:rPr lang="en-GB" sz="1000" i="1"/>
              <a:t> and A. </a:t>
            </a:r>
            <a:r>
              <a:rPr lang="en-GB" sz="1000" i="1" err="1"/>
              <a:t>Feschenko</a:t>
            </a:r>
            <a:r>
              <a:rPr lang="en-GB" sz="1000" i="1"/>
              <a:t>. The two devices, which were prior to shipment disassembled and packed in 11 boxes, are currently stored in the RATS space in Lund. They will be installed in the MEBT and LEDP sections of the ESS </a:t>
            </a:r>
            <a:r>
              <a:rPr lang="en-GB" sz="1000" i="1" err="1"/>
              <a:t>linac</a:t>
            </a:r>
            <a:r>
              <a:rPr lang="en-GB" sz="1000" i="1"/>
              <a:t> and will provide valuable information about the average time structure of the proton bunch as measured during the commissioning and start-up periods of the ESS </a:t>
            </a:r>
            <a:r>
              <a:rPr lang="en-GB" sz="1000" i="1" err="1"/>
              <a:t>linac</a:t>
            </a:r>
            <a:r>
              <a:rPr lang="en-GB" sz="1000" i="1"/>
              <a:t>.”</a:t>
            </a:r>
          </a:p>
          <a:p>
            <a:pPr marL="184150" indent="-184150"/>
            <a:r>
              <a:rPr lang="en-GB" sz="1800" b="1"/>
              <a:t>May 2018: </a:t>
            </a:r>
          </a:p>
          <a:p>
            <a:pPr marL="493713" lvl="1" indent="-184150"/>
            <a:r>
              <a:rPr lang="en-GB" sz="1600"/>
              <a:t>Working meeting with S. </a:t>
            </a:r>
            <a:r>
              <a:rPr lang="en-GB" sz="1600" err="1"/>
              <a:t>Feschenko</a:t>
            </a:r>
            <a:r>
              <a:rPr lang="en-GB" sz="1600"/>
              <a:t> and S. </a:t>
            </a:r>
            <a:r>
              <a:rPr lang="en-GB" sz="1600" err="1"/>
              <a:t>Gavrilov</a:t>
            </a:r>
            <a:endParaRPr lang="en-GB" sz="1600"/>
          </a:p>
          <a:p>
            <a:pPr marL="493713" lvl="1" indent="-184150"/>
            <a:r>
              <a:rPr lang="en-GB" sz="1600"/>
              <a:t>Discussing installation plans, commissioning, DAQ</a:t>
            </a:r>
          </a:p>
          <a:p>
            <a:pPr marL="222250" indent="0">
              <a:buNone/>
            </a:pPr>
            <a:br>
              <a:rPr lang="sv-SE" sz="1050"/>
            </a:br>
            <a:endParaRPr lang="sv-SE" sz="1050"/>
          </a:p>
          <a:p>
            <a:endParaRPr lang="sv-SE"/>
          </a:p>
        </p:txBody>
      </p:sp>
      <p:pic>
        <p:nvPicPr>
          <p:cNvPr id="6" name="Picture 5">
            <a:extLst>
              <a:ext uri="{FF2B5EF4-FFF2-40B4-BE49-F238E27FC236}">
                <a16:creationId xmlns:a16="http://schemas.microsoft.com/office/drawing/2014/main" id="{A9227F99-7BC0-F94B-B052-446D03A45849}"/>
              </a:ext>
            </a:extLst>
          </p:cNvPr>
          <p:cNvPicPr>
            <a:picLocks noChangeAspect="1"/>
          </p:cNvPicPr>
          <p:nvPr/>
        </p:nvPicPr>
        <p:blipFill>
          <a:blip r:embed="rId2"/>
          <a:stretch>
            <a:fillRect/>
          </a:stretch>
        </p:blipFill>
        <p:spPr>
          <a:xfrm>
            <a:off x="422299" y="4758222"/>
            <a:ext cx="2558407" cy="1918805"/>
          </a:xfrm>
          <a:prstGeom prst="rect">
            <a:avLst/>
          </a:prstGeom>
        </p:spPr>
      </p:pic>
      <p:pic>
        <p:nvPicPr>
          <p:cNvPr id="8" name="Picture 7">
            <a:extLst>
              <a:ext uri="{FF2B5EF4-FFF2-40B4-BE49-F238E27FC236}">
                <a16:creationId xmlns:a16="http://schemas.microsoft.com/office/drawing/2014/main" id="{2DCE14FD-E8EA-A848-8D47-363B46F043C6}"/>
              </a:ext>
            </a:extLst>
          </p:cNvPr>
          <p:cNvPicPr>
            <a:picLocks noChangeAspect="1"/>
          </p:cNvPicPr>
          <p:nvPr/>
        </p:nvPicPr>
        <p:blipFill>
          <a:blip r:embed="rId3"/>
          <a:stretch>
            <a:fillRect/>
          </a:stretch>
        </p:blipFill>
        <p:spPr>
          <a:xfrm>
            <a:off x="3265884" y="4770365"/>
            <a:ext cx="2588651" cy="1941488"/>
          </a:xfrm>
          <a:prstGeom prst="rect">
            <a:avLst/>
          </a:prstGeom>
        </p:spPr>
      </p:pic>
      <p:pic>
        <p:nvPicPr>
          <p:cNvPr id="10" name="Picture 9">
            <a:extLst>
              <a:ext uri="{FF2B5EF4-FFF2-40B4-BE49-F238E27FC236}">
                <a16:creationId xmlns:a16="http://schemas.microsoft.com/office/drawing/2014/main" id="{A5E0CE0E-CF40-0945-B6EA-59899B01C216}"/>
              </a:ext>
            </a:extLst>
          </p:cNvPr>
          <p:cNvPicPr>
            <a:picLocks noChangeAspect="1"/>
          </p:cNvPicPr>
          <p:nvPr/>
        </p:nvPicPr>
        <p:blipFill>
          <a:blip r:embed="rId4"/>
          <a:stretch>
            <a:fillRect/>
          </a:stretch>
        </p:blipFill>
        <p:spPr>
          <a:xfrm>
            <a:off x="6054923" y="4770365"/>
            <a:ext cx="2588651" cy="1941488"/>
          </a:xfrm>
          <a:prstGeom prst="rect">
            <a:avLst/>
          </a:prstGeom>
        </p:spPr>
      </p:pic>
    </p:spTree>
    <p:extLst>
      <p:ext uri="{BB962C8B-B14F-4D97-AF65-F5344CB8AC3E}">
        <p14:creationId xmlns:p14="http://schemas.microsoft.com/office/powerpoint/2010/main" val="1031121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CEFC9-5BAD-7D4F-BFBC-4873347D2F96}"/>
              </a:ext>
            </a:extLst>
          </p:cNvPr>
          <p:cNvSpPr>
            <a:spLocks noGrp="1"/>
          </p:cNvSpPr>
          <p:nvPr>
            <p:ph type="title"/>
          </p:nvPr>
        </p:nvSpPr>
        <p:spPr>
          <a:xfrm>
            <a:off x="129886" y="175121"/>
            <a:ext cx="7886700" cy="1325563"/>
          </a:xfrm>
        </p:spPr>
        <p:txBody>
          <a:bodyPr>
            <a:normAutofit/>
          </a:bodyPr>
          <a:lstStyle/>
          <a:p>
            <a:r>
              <a:rPr lang="en-GB" sz="3600"/>
              <a:t>List of additional equipment</a:t>
            </a:r>
          </a:p>
        </p:txBody>
      </p:sp>
      <p:sp>
        <p:nvSpPr>
          <p:cNvPr id="3" name="Content Placeholder 2">
            <a:extLst>
              <a:ext uri="{FF2B5EF4-FFF2-40B4-BE49-F238E27FC236}">
                <a16:creationId xmlns:a16="http://schemas.microsoft.com/office/drawing/2014/main" id="{8BD5A4E3-D33C-D34A-B689-EA514BC781F2}"/>
              </a:ext>
            </a:extLst>
          </p:cNvPr>
          <p:cNvSpPr>
            <a:spLocks noGrp="1"/>
          </p:cNvSpPr>
          <p:nvPr>
            <p:ph idx="1"/>
          </p:nvPr>
        </p:nvSpPr>
        <p:spPr>
          <a:xfrm>
            <a:off x="181029" y="1538129"/>
            <a:ext cx="6382006" cy="2176360"/>
          </a:xfrm>
        </p:spPr>
        <p:txBody>
          <a:bodyPr>
            <a:normAutofit/>
          </a:bodyPr>
          <a:lstStyle/>
          <a:p>
            <a:pPr marL="0" indent="0">
              <a:buNone/>
            </a:pPr>
            <a:r>
              <a:rPr lang="en-GB" sz="2200"/>
              <a:t>According to the contract with INR</a:t>
            </a:r>
          </a:p>
          <a:p>
            <a:r>
              <a:rPr lang="en-GB" sz="2200"/>
              <a:t>Certain items provided by ESS</a:t>
            </a:r>
          </a:p>
          <a:p>
            <a:r>
              <a:rPr lang="en-GB" sz="2200"/>
              <a:t>Procurement close to final (Clement)</a:t>
            </a:r>
          </a:p>
          <a:p>
            <a:pPr lvl="1"/>
            <a:r>
              <a:rPr lang="en-GB" sz="1800"/>
              <a:t>Orders: all in place</a:t>
            </a:r>
          </a:p>
          <a:p>
            <a:pPr lvl="1"/>
            <a:r>
              <a:rPr lang="en-GB" sz="1800"/>
              <a:t>Received: all items apart from one (rack mountable PC)</a:t>
            </a:r>
          </a:p>
        </p:txBody>
      </p:sp>
      <p:pic>
        <p:nvPicPr>
          <p:cNvPr id="5" name="Picture 4">
            <a:extLst>
              <a:ext uri="{FF2B5EF4-FFF2-40B4-BE49-F238E27FC236}">
                <a16:creationId xmlns:a16="http://schemas.microsoft.com/office/drawing/2014/main" id="{2372A2E9-BEDA-A247-9ECB-9965EBE9D82A}"/>
              </a:ext>
            </a:extLst>
          </p:cNvPr>
          <p:cNvPicPr>
            <a:picLocks noChangeAspect="1"/>
          </p:cNvPicPr>
          <p:nvPr/>
        </p:nvPicPr>
        <p:blipFill>
          <a:blip r:embed="rId2"/>
          <a:stretch>
            <a:fillRect/>
          </a:stretch>
        </p:blipFill>
        <p:spPr>
          <a:xfrm>
            <a:off x="6467809" y="1556276"/>
            <a:ext cx="2519363" cy="1889522"/>
          </a:xfrm>
          <a:prstGeom prst="rect">
            <a:avLst/>
          </a:prstGeom>
        </p:spPr>
      </p:pic>
      <p:pic>
        <p:nvPicPr>
          <p:cNvPr id="7" name="Picture 6">
            <a:extLst>
              <a:ext uri="{FF2B5EF4-FFF2-40B4-BE49-F238E27FC236}">
                <a16:creationId xmlns:a16="http://schemas.microsoft.com/office/drawing/2014/main" id="{3A740C02-00E8-9C48-AA98-04DFF03C45DE}"/>
              </a:ext>
            </a:extLst>
          </p:cNvPr>
          <p:cNvPicPr>
            <a:picLocks noChangeAspect="1"/>
          </p:cNvPicPr>
          <p:nvPr/>
        </p:nvPicPr>
        <p:blipFill>
          <a:blip r:embed="rId3"/>
          <a:stretch>
            <a:fillRect/>
          </a:stretch>
        </p:blipFill>
        <p:spPr>
          <a:xfrm>
            <a:off x="1301907" y="3482600"/>
            <a:ext cx="6301528" cy="3319807"/>
          </a:xfrm>
          <a:prstGeom prst="rect">
            <a:avLst/>
          </a:prstGeom>
        </p:spPr>
      </p:pic>
    </p:spTree>
    <p:extLst>
      <p:ext uri="{BB962C8B-B14F-4D97-AF65-F5344CB8AC3E}">
        <p14:creationId xmlns:p14="http://schemas.microsoft.com/office/powerpoint/2010/main" val="2923838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05A3E-8693-DA40-B2B7-95B68C16A1F6}"/>
              </a:ext>
            </a:extLst>
          </p:cNvPr>
          <p:cNvSpPr>
            <a:spLocks noGrp="1"/>
          </p:cNvSpPr>
          <p:nvPr>
            <p:ph type="title"/>
          </p:nvPr>
        </p:nvSpPr>
        <p:spPr>
          <a:xfrm>
            <a:off x="375186" y="163246"/>
            <a:ext cx="7886700" cy="1325563"/>
          </a:xfrm>
        </p:spPr>
        <p:txBody>
          <a:bodyPr>
            <a:normAutofit/>
          </a:bodyPr>
          <a:lstStyle/>
          <a:p>
            <a:r>
              <a:rPr lang="sv-SE" sz="3600"/>
              <a:t>BSM </a:t>
            </a:r>
            <a:r>
              <a:rPr lang="sv-SE" sz="3600" err="1"/>
              <a:t>cleaning</a:t>
            </a:r>
            <a:r>
              <a:rPr lang="sv-SE" sz="3600"/>
              <a:t> (MEBT)</a:t>
            </a:r>
          </a:p>
        </p:txBody>
      </p:sp>
      <p:pic>
        <p:nvPicPr>
          <p:cNvPr id="6" name="Content Placeholder 5">
            <a:extLst>
              <a:ext uri="{FF2B5EF4-FFF2-40B4-BE49-F238E27FC236}">
                <a16:creationId xmlns:a16="http://schemas.microsoft.com/office/drawing/2014/main" id="{B2FE3A9F-38F4-F649-B5BE-3ABE1C908DDC}"/>
              </a:ext>
            </a:extLst>
          </p:cNvPr>
          <p:cNvPicPr>
            <a:picLocks noGrp="1" noChangeAspect="1"/>
          </p:cNvPicPr>
          <p:nvPr>
            <p:ph idx="1"/>
          </p:nvPr>
        </p:nvPicPr>
        <p:blipFill>
          <a:blip r:embed="rId2"/>
          <a:stretch>
            <a:fillRect/>
          </a:stretch>
        </p:blipFill>
        <p:spPr>
          <a:xfrm>
            <a:off x="3315683" y="2444521"/>
            <a:ext cx="5626328" cy="4219746"/>
          </a:xfrm>
        </p:spPr>
      </p:pic>
      <p:sp>
        <p:nvSpPr>
          <p:cNvPr id="4" name="Slide Number Placeholder 3">
            <a:extLst>
              <a:ext uri="{FF2B5EF4-FFF2-40B4-BE49-F238E27FC236}">
                <a16:creationId xmlns:a16="http://schemas.microsoft.com/office/drawing/2014/main" id="{5371A1DB-B51C-5C49-A10C-84C1E44732C9}"/>
              </a:ext>
            </a:extLst>
          </p:cNvPr>
          <p:cNvSpPr>
            <a:spLocks noGrp="1"/>
          </p:cNvSpPr>
          <p:nvPr>
            <p:ph type="sldNum" sz="quarter" idx="12"/>
          </p:nvPr>
        </p:nvSpPr>
        <p:spPr/>
        <p:txBody>
          <a:bodyPr/>
          <a:lstStyle/>
          <a:p>
            <a:fld id="{551115BC-487E-4422-894C-CB7CD3E79223}" type="slidenum">
              <a:rPr lang="en-GB" smtClean="0"/>
              <a:pPr/>
              <a:t>5</a:t>
            </a:fld>
            <a:endParaRPr lang="en-GB"/>
          </a:p>
        </p:txBody>
      </p:sp>
      <p:pic>
        <p:nvPicPr>
          <p:cNvPr id="10" name="Picture 9">
            <a:extLst>
              <a:ext uri="{FF2B5EF4-FFF2-40B4-BE49-F238E27FC236}">
                <a16:creationId xmlns:a16="http://schemas.microsoft.com/office/drawing/2014/main" id="{12FB1DA7-50C0-2D4D-B9C2-B7CFEE09848D}"/>
              </a:ext>
            </a:extLst>
          </p:cNvPr>
          <p:cNvPicPr>
            <a:picLocks noChangeAspect="1"/>
          </p:cNvPicPr>
          <p:nvPr/>
        </p:nvPicPr>
        <p:blipFill>
          <a:blip r:embed="rId3"/>
          <a:stretch>
            <a:fillRect/>
          </a:stretch>
        </p:blipFill>
        <p:spPr>
          <a:xfrm>
            <a:off x="395107" y="2430706"/>
            <a:ext cx="2809734" cy="3204083"/>
          </a:xfrm>
          <a:prstGeom prst="rect">
            <a:avLst/>
          </a:prstGeom>
        </p:spPr>
      </p:pic>
      <p:sp>
        <p:nvSpPr>
          <p:cNvPr id="11" name="Rectangle 10">
            <a:extLst>
              <a:ext uri="{FF2B5EF4-FFF2-40B4-BE49-F238E27FC236}">
                <a16:creationId xmlns:a16="http://schemas.microsoft.com/office/drawing/2014/main" id="{0C3EE285-314B-9D44-BCA0-105F58044CEE}"/>
              </a:ext>
            </a:extLst>
          </p:cNvPr>
          <p:cNvSpPr/>
          <p:nvPr/>
        </p:nvSpPr>
        <p:spPr>
          <a:xfrm>
            <a:off x="457200" y="5799111"/>
            <a:ext cx="2713512" cy="1015663"/>
          </a:xfrm>
          <a:prstGeom prst="rect">
            <a:avLst/>
          </a:prstGeom>
        </p:spPr>
        <p:txBody>
          <a:bodyPr wrap="square">
            <a:spAutoFit/>
          </a:bodyPr>
          <a:lstStyle/>
          <a:p>
            <a:r>
              <a:rPr lang="sv-SE" sz="1200">
                <a:solidFill>
                  <a:srgbClr val="000000"/>
                </a:solidFill>
                <a:latin typeface="Book Antiqua" panose="02040602050305030304" pitchFamily="18" charset="0"/>
              </a:rPr>
              <a:t>INR: ”ESS </a:t>
            </a:r>
            <a:r>
              <a:rPr lang="sv-SE" sz="1200" err="1">
                <a:solidFill>
                  <a:srgbClr val="000000"/>
                </a:solidFill>
                <a:latin typeface="Book Antiqua" panose="02040602050305030304" pitchFamily="18" charset="0"/>
              </a:rPr>
              <a:t>can</a:t>
            </a:r>
            <a:r>
              <a:rPr lang="sv-SE" sz="1200">
                <a:solidFill>
                  <a:srgbClr val="000000"/>
                </a:solidFill>
                <a:latin typeface="Book Antiqua" panose="02040602050305030304" pitchFamily="18" charset="0"/>
              </a:rPr>
              <a:t> </a:t>
            </a:r>
            <a:r>
              <a:rPr lang="sv-SE" sz="1200" err="1">
                <a:solidFill>
                  <a:srgbClr val="000000"/>
                </a:solidFill>
                <a:latin typeface="Book Antiqua" panose="02040602050305030304" pitchFamily="18" charset="0"/>
              </a:rPr>
              <a:t>open</a:t>
            </a:r>
            <a:r>
              <a:rPr lang="sv-SE" sz="1200">
                <a:solidFill>
                  <a:srgbClr val="000000"/>
                </a:solidFill>
                <a:latin typeface="Book Antiqua" panose="02040602050305030304" pitchFamily="18" charset="0"/>
              </a:rPr>
              <a:t> Box#1 (</a:t>
            </a:r>
            <a:r>
              <a:rPr lang="sv-SE" sz="1200" u="sng" err="1">
                <a:solidFill>
                  <a:srgbClr val="000000"/>
                </a:solidFill>
                <a:latin typeface="Book Antiqua" panose="02040602050305030304" pitchFamily="18" charset="0"/>
              </a:rPr>
              <a:t>number</a:t>
            </a:r>
            <a:r>
              <a:rPr lang="sv-SE" sz="1200" u="sng">
                <a:solidFill>
                  <a:srgbClr val="000000"/>
                </a:solidFill>
                <a:latin typeface="Book Antiqua" panose="02040602050305030304" pitchFamily="18" charset="0"/>
              </a:rPr>
              <a:t> </a:t>
            </a:r>
            <a:r>
              <a:rPr lang="sv-SE" sz="1200" u="sng" err="1">
                <a:solidFill>
                  <a:srgbClr val="000000"/>
                </a:solidFill>
                <a:latin typeface="Book Antiqua" panose="02040602050305030304" pitchFamily="18" charset="0"/>
              </a:rPr>
              <a:t>one</a:t>
            </a:r>
            <a:r>
              <a:rPr lang="sv-SE" sz="1200">
                <a:solidFill>
                  <a:srgbClr val="000000"/>
                </a:solidFill>
                <a:latin typeface="Book Antiqua" panose="02040602050305030304" pitchFamily="18" charset="0"/>
              </a:rPr>
              <a:t>) to </a:t>
            </a:r>
            <a:r>
              <a:rPr lang="sv-SE" sz="1200" err="1">
                <a:solidFill>
                  <a:srgbClr val="000000"/>
                </a:solidFill>
                <a:latin typeface="Book Antiqua" panose="02040602050305030304" pitchFamily="18" charset="0"/>
              </a:rPr>
              <a:t>clean</a:t>
            </a:r>
            <a:r>
              <a:rPr lang="sv-SE" sz="1200">
                <a:solidFill>
                  <a:srgbClr val="000000"/>
                </a:solidFill>
                <a:latin typeface="Book Antiqua" panose="02040602050305030304" pitchFamily="18" charset="0"/>
              </a:rPr>
              <a:t> vacuum parts. </a:t>
            </a:r>
          </a:p>
          <a:p>
            <a:r>
              <a:rPr lang="sv-SE" sz="1200" err="1">
                <a:solidFill>
                  <a:srgbClr val="000000"/>
                </a:solidFill>
                <a:latin typeface="Book Antiqua" panose="02040602050305030304" pitchFamily="18" charset="0"/>
              </a:rPr>
              <a:t>You</a:t>
            </a:r>
            <a:r>
              <a:rPr lang="sv-SE" sz="1200">
                <a:solidFill>
                  <a:srgbClr val="000000"/>
                </a:solidFill>
                <a:latin typeface="Book Antiqua" panose="02040602050305030304" pitchFamily="18" charset="0"/>
              </a:rPr>
              <a:t> </a:t>
            </a:r>
            <a:r>
              <a:rPr lang="sv-SE" sz="1200" err="1">
                <a:solidFill>
                  <a:srgbClr val="000000"/>
                </a:solidFill>
                <a:latin typeface="Book Antiqua" panose="02040602050305030304" pitchFamily="18" charset="0"/>
              </a:rPr>
              <a:t>will</a:t>
            </a:r>
            <a:r>
              <a:rPr lang="sv-SE" sz="1200">
                <a:solidFill>
                  <a:srgbClr val="000000"/>
                </a:solidFill>
                <a:latin typeface="Book Antiqua" panose="02040602050305030304" pitchFamily="18" charset="0"/>
              </a:rPr>
              <a:t> </a:t>
            </a:r>
            <a:r>
              <a:rPr lang="sv-SE" sz="1200" err="1">
                <a:solidFill>
                  <a:srgbClr val="000000"/>
                </a:solidFill>
                <a:latin typeface="Book Antiqua" panose="02040602050305030304" pitchFamily="18" charset="0"/>
              </a:rPr>
              <a:t>need</a:t>
            </a:r>
            <a:r>
              <a:rPr lang="sv-SE" sz="1200">
                <a:solidFill>
                  <a:srgbClr val="000000"/>
                </a:solidFill>
                <a:latin typeface="Book Antiqua" panose="02040602050305030304" pitchFamily="18" charset="0"/>
              </a:rPr>
              <a:t> to </a:t>
            </a:r>
            <a:r>
              <a:rPr lang="sv-SE" sz="1200" err="1">
                <a:solidFill>
                  <a:srgbClr val="000000"/>
                </a:solidFill>
                <a:latin typeface="Book Antiqua" panose="02040602050305030304" pitchFamily="18" charset="0"/>
              </a:rPr>
              <a:t>disassemble</a:t>
            </a:r>
            <a:r>
              <a:rPr lang="sv-SE" sz="1200">
                <a:solidFill>
                  <a:srgbClr val="000000"/>
                </a:solidFill>
                <a:latin typeface="Book Antiqua" panose="02040602050305030304" pitchFamily="18" charset="0"/>
              </a:rPr>
              <a:t> </a:t>
            </a:r>
            <a:r>
              <a:rPr lang="sv-SE" sz="1200" err="1">
                <a:solidFill>
                  <a:srgbClr val="000000"/>
                </a:solidFill>
                <a:latin typeface="Book Antiqua" panose="02040602050305030304" pitchFamily="18" charset="0"/>
              </a:rPr>
              <a:t>them</a:t>
            </a:r>
            <a:r>
              <a:rPr lang="sv-SE" sz="1200">
                <a:solidFill>
                  <a:srgbClr val="000000"/>
                </a:solidFill>
                <a:latin typeface="Book Antiqua" panose="02040602050305030304" pitchFamily="18" charset="0"/>
              </a:rPr>
              <a:t>, </a:t>
            </a:r>
            <a:r>
              <a:rPr lang="sv-SE" sz="1200" err="1">
                <a:solidFill>
                  <a:srgbClr val="000000"/>
                </a:solidFill>
                <a:latin typeface="Book Antiqua" panose="02040602050305030304" pitchFamily="18" charset="0"/>
              </a:rPr>
              <a:t>because</a:t>
            </a:r>
            <a:r>
              <a:rPr lang="sv-SE" sz="1200">
                <a:solidFill>
                  <a:srgbClr val="000000"/>
                </a:solidFill>
                <a:latin typeface="Book Antiqua" panose="02040602050305030304" pitchFamily="18" charset="0"/>
              </a:rPr>
              <a:t> it </a:t>
            </a:r>
            <a:r>
              <a:rPr lang="sv-SE" sz="1200" err="1">
                <a:solidFill>
                  <a:srgbClr val="000000"/>
                </a:solidFill>
                <a:latin typeface="Book Antiqua" panose="02040602050305030304" pitchFamily="18" charset="0"/>
              </a:rPr>
              <a:t>was</a:t>
            </a:r>
            <a:r>
              <a:rPr lang="sv-SE" sz="1200">
                <a:solidFill>
                  <a:srgbClr val="000000"/>
                </a:solidFill>
                <a:latin typeface="Book Antiqua" panose="02040602050305030304" pitchFamily="18" charset="0"/>
              </a:rPr>
              <a:t> </a:t>
            </a:r>
            <a:r>
              <a:rPr lang="sv-SE" sz="1200" err="1">
                <a:solidFill>
                  <a:srgbClr val="000000"/>
                </a:solidFill>
                <a:latin typeface="Book Antiqua" panose="02040602050305030304" pitchFamily="18" charset="0"/>
              </a:rPr>
              <a:t>packed</a:t>
            </a:r>
            <a:r>
              <a:rPr lang="sv-SE" sz="1200">
                <a:solidFill>
                  <a:srgbClr val="000000"/>
                </a:solidFill>
                <a:latin typeface="Book Antiqua" panose="02040602050305030304" pitchFamily="18" charset="0"/>
              </a:rPr>
              <a:t> as </a:t>
            </a:r>
            <a:r>
              <a:rPr lang="sv-SE" sz="1200" err="1">
                <a:solidFill>
                  <a:srgbClr val="000000"/>
                </a:solidFill>
                <a:latin typeface="Book Antiqua" panose="02040602050305030304" pitchFamily="18" charset="0"/>
              </a:rPr>
              <a:t>one</a:t>
            </a:r>
            <a:r>
              <a:rPr lang="sv-SE" sz="1200">
                <a:solidFill>
                  <a:srgbClr val="000000"/>
                </a:solidFill>
                <a:latin typeface="Book Antiqua" panose="02040602050305030304" pitchFamily="18" charset="0"/>
              </a:rPr>
              <a:t> part ready for installation”.</a:t>
            </a:r>
          </a:p>
        </p:txBody>
      </p:sp>
      <p:sp>
        <p:nvSpPr>
          <p:cNvPr id="12" name="TextBox 11">
            <a:extLst>
              <a:ext uri="{FF2B5EF4-FFF2-40B4-BE49-F238E27FC236}">
                <a16:creationId xmlns:a16="http://schemas.microsoft.com/office/drawing/2014/main" id="{8BBEAE34-9650-7441-B181-BD18198A01D6}"/>
              </a:ext>
            </a:extLst>
          </p:cNvPr>
          <p:cNvSpPr txBox="1"/>
          <p:nvPr/>
        </p:nvSpPr>
        <p:spPr>
          <a:xfrm>
            <a:off x="7609485" y="2807121"/>
            <a:ext cx="1122960" cy="523220"/>
          </a:xfrm>
          <a:prstGeom prst="rect">
            <a:avLst/>
          </a:prstGeom>
          <a:noFill/>
        </p:spPr>
        <p:txBody>
          <a:bodyPr wrap="square" rtlCol="0">
            <a:spAutoFit/>
          </a:bodyPr>
          <a:lstStyle/>
          <a:p>
            <a:r>
              <a:rPr lang="sv-SE" sz="2800" b="1" i="1" err="1">
                <a:solidFill>
                  <a:schemeClr val="bg1"/>
                </a:solidFill>
                <a:latin typeface="Book Antiqua" panose="02040602050305030304" pitchFamily="18" charset="0"/>
              </a:rPr>
              <a:t>Done</a:t>
            </a:r>
            <a:endParaRPr lang="sv-SE" sz="2800" b="1" i="1">
              <a:solidFill>
                <a:schemeClr val="bg1"/>
              </a:solidFill>
              <a:latin typeface="Book Antiqua" panose="02040602050305030304" pitchFamily="18" charset="0"/>
            </a:endParaRPr>
          </a:p>
        </p:txBody>
      </p:sp>
      <p:sp>
        <p:nvSpPr>
          <p:cNvPr id="8" name="Content Placeholder 2">
            <a:extLst>
              <a:ext uri="{FF2B5EF4-FFF2-40B4-BE49-F238E27FC236}">
                <a16:creationId xmlns:a16="http://schemas.microsoft.com/office/drawing/2014/main" id="{ECB08DF2-D41D-414D-821F-9C47D8678114}"/>
              </a:ext>
            </a:extLst>
          </p:cNvPr>
          <p:cNvSpPr txBox="1">
            <a:spLocks/>
          </p:cNvSpPr>
          <p:nvPr/>
        </p:nvSpPr>
        <p:spPr>
          <a:xfrm>
            <a:off x="284265" y="1611869"/>
            <a:ext cx="7886700" cy="4351338"/>
          </a:xfrm>
          <a:prstGeom prst="rect">
            <a:avLst/>
          </a:prstGeom>
        </p:spPr>
        <p:txBody>
          <a:bodyPr vert="horz" lIns="91440" tIns="45720" rIns="91440" bIns="45720" rtlCol="0">
            <a:normAutofit/>
          </a:bodyPr>
          <a:lstStyle>
            <a:lvl1pPr marL="225425" indent="-225425" algn="l" defTabSz="914400" rtl="0" eaLnBrk="1" latinLnBrk="0" hangingPunct="1">
              <a:lnSpc>
                <a:spcPct val="90000"/>
              </a:lnSpc>
              <a:spcBef>
                <a:spcPts val="1000"/>
              </a:spcBef>
              <a:buFont typeface="Wingdings" pitchFamily="2" charset="2"/>
              <a:buChar char="§"/>
              <a:tabLst/>
              <a:defRPr sz="2800" kern="1200">
                <a:solidFill>
                  <a:schemeClr val="tx1"/>
                </a:solidFill>
                <a:effectLst/>
                <a:latin typeface="Book Antiqua" panose="02040602050305030304" pitchFamily="18" charset="0"/>
                <a:ea typeface="+mn-ea"/>
                <a:cs typeface="+mn-cs"/>
              </a:defRPr>
            </a:lvl1pPr>
            <a:lvl2pPr marL="534988" indent="-273050" algn="l" defTabSz="914400" rtl="0" eaLnBrk="1" latinLnBrk="0" hangingPunct="1">
              <a:lnSpc>
                <a:spcPct val="90000"/>
              </a:lnSpc>
              <a:spcBef>
                <a:spcPts val="500"/>
              </a:spcBef>
              <a:buFont typeface="Wingdings" pitchFamily="2" charset="2"/>
              <a:buChar char="§"/>
              <a:tabLst/>
              <a:defRPr sz="2400" kern="1200">
                <a:solidFill>
                  <a:schemeClr val="tx1"/>
                </a:solidFill>
                <a:effectLst/>
                <a:latin typeface="Book Antiqua" panose="02040602050305030304" pitchFamily="18" charset="0"/>
                <a:ea typeface="+mn-ea"/>
                <a:cs typeface="+mn-cs"/>
              </a:defRPr>
            </a:lvl2pPr>
            <a:lvl3pPr marL="715963" indent="-163513" algn="l" defTabSz="914400" rtl="0" eaLnBrk="1" latinLnBrk="0" hangingPunct="1">
              <a:lnSpc>
                <a:spcPct val="90000"/>
              </a:lnSpc>
              <a:spcBef>
                <a:spcPts val="500"/>
              </a:spcBef>
              <a:buFont typeface="Wingdings" pitchFamily="2" charset="2"/>
              <a:buChar char="§"/>
              <a:tabLst/>
              <a:defRPr sz="2000" kern="1200">
                <a:solidFill>
                  <a:schemeClr val="tx1"/>
                </a:solidFill>
                <a:effectLst/>
                <a:latin typeface="Book Antiqua" panose="02040602050305030304" pitchFamily="18" charset="0"/>
                <a:ea typeface="+mn-ea"/>
                <a:cs typeface="+mn-cs"/>
              </a:defRPr>
            </a:lvl3pPr>
            <a:lvl4pPr marL="933450" indent="-163513" algn="l" defTabSz="914400" rtl="0" eaLnBrk="1" latinLnBrk="0" hangingPunct="1">
              <a:lnSpc>
                <a:spcPct val="90000"/>
              </a:lnSpc>
              <a:spcBef>
                <a:spcPts val="500"/>
              </a:spcBef>
              <a:buFont typeface="Wingdings" pitchFamily="2" charset="2"/>
              <a:buChar char="§"/>
              <a:tabLst/>
              <a:defRPr sz="1800" kern="1200">
                <a:solidFill>
                  <a:schemeClr val="tx1"/>
                </a:solidFill>
                <a:effectLst/>
                <a:latin typeface="Book Antiqua" panose="02040602050305030304" pitchFamily="18" charset="0"/>
                <a:ea typeface="+mn-ea"/>
                <a:cs typeface="+mn-cs"/>
              </a:defRPr>
            </a:lvl4pPr>
            <a:lvl5pPr marL="1160463" indent="-173038" algn="l" defTabSz="914400" rtl="0" eaLnBrk="1" latinLnBrk="0" hangingPunct="1">
              <a:lnSpc>
                <a:spcPct val="90000"/>
              </a:lnSpc>
              <a:spcBef>
                <a:spcPts val="500"/>
              </a:spcBef>
              <a:buFont typeface="Wingdings" pitchFamily="2" charset="2"/>
              <a:buChar char="§"/>
              <a:tabLst/>
              <a:defRPr sz="1800" kern="1200">
                <a:solidFill>
                  <a:schemeClr val="tx1"/>
                </a:solidFill>
                <a:effectLst/>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None/>
            </a:pPr>
            <a:r>
              <a:rPr lang="sv-SE" dirty="0"/>
              <a:t>BSM </a:t>
            </a:r>
            <a:r>
              <a:rPr lang="sv-SE" dirty="0" err="1"/>
              <a:t>cleaning</a:t>
            </a:r>
            <a:r>
              <a:rPr lang="sv-SE" dirty="0"/>
              <a:t>: </a:t>
            </a:r>
            <a:r>
              <a:rPr lang="sv-SE" dirty="0" err="1"/>
              <a:t>necessary</a:t>
            </a:r>
            <a:r>
              <a:rPr lang="sv-SE" dirty="0"/>
              <a:t> minimum to cross-check BSM-MEBT </a:t>
            </a:r>
            <a:r>
              <a:rPr lang="sv-SE" dirty="0" err="1"/>
              <a:t>mechanical</a:t>
            </a:r>
            <a:r>
              <a:rPr lang="sv-SE" dirty="0"/>
              <a:t> integration at Bilbao</a:t>
            </a:r>
            <a:endParaRPr lang="en-GB" dirty="0"/>
          </a:p>
        </p:txBody>
      </p:sp>
    </p:spTree>
    <p:extLst>
      <p:ext uri="{BB962C8B-B14F-4D97-AF65-F5344CB8AC3E}">
        <p14:creationId xmlns:p14="http://schemas.microsoft.com/office/powerpoint/2010/main" val="205197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4459C-4440-C34D-840D-E49FD62F5289}"/>
              </a:ext>
            </a:extLst>
          </p:cNvPr>
          <p:cNvSpPr>
            <a:spLocks noGrp="1"/>
          </p:cNvSpPr>
          <p:nvPr>
            <p:ph type="title"/>
          </p:nvPr>
        </p:nvSpPr>
        <p:spPr>
          <a:xfrm>
            <a:off x="369409" y="204271"/>
            <a:ext cx="6959682" cy="1325563"/>
          </a:xfrm>
        </p:spPr>
        <p:txBody>
          <a:bodyPr>
            <a:normAutofit/>
          </a:bodyPr>
          <a:lstStyle/>
          <a:p>
            <a:r>
              <a:rPr lang="sv-SE" sz="3600"/>
              <a:t>BSM </a:t>
            </a:r>
            <a:r>
              <a:rPr lang="sv-SE" sz="3600" err="1"/>
              <a:t>cleaning</a:t>
            </a:r>
            <a:r>
              <a:rPr lang="sv-SE" sz="3600"/>
              <a:t> at ESS vacuum </a:t>
            </a:r>
            <a:r>
              <a:rPr lang="sv-SE" sz="3600" err="1"/>
              <a:t>facility</a:t>
            </a:r>
            <a:r>
              <a:rPr lang="sv-SE" sz="3600"/>
              <a:t> </a:t>
            </a:r>
          </a:p>
        </p:txBody>
      </p:sp>
      <p:pic>
        <p:nvPicPr>
          <p:cNvPr id="6" name="Content Placeholder 5">
            <a:extLst>
              <a:ext uri="{FF2B5EF4-FFF2-40B4-BE49-F238E27FC236}">
                <a16:creationId xmlns:a16="http://schemas.microsoft.com/office/drawing/2014/main" id="{89A1CF39-357C-0140-829D-50BF0BCE6E43}"/>
              </a:ext>
            </a:extLst>
          </p:cNvPr>
          <p:cNvPicPr>
            <a:picLocks noGrp="1" noChangeAspect="1"/>
          </p:cNvPicPr>
          <p:nvPr>
            <p:ph idx="1"/>
          </p:nvPr>
        </p:nvPicPr>
        <p:blipFill>
          <a:blip r:embed="rId2"/>
          <a:stretch>
            <a:fillRect/>
          </a:stretch>
        </p:blipFill>
        <p:spPr>
          <a:xfrm>
            <a:off x="1671108" y="1825625"/>
            <a:ext cx="5801784" cy="4351338"/>
          </a:xfrm>
        </p:spPr>
      </p:pic>
      <p:pic>
        <p:nvPicPr>
          <p:cNvPr id="8" name="Picture 7">
            <a:extLst>
              <a:ext uri="{FF2B5EF4-FFF2-40B4-BE49-F238E27FC236}">
                <a16:creationId xmlns:a16="http://schemas.microsoft.com/office/drawing/2014/main" id="{883793A7-A9F4-4B4D-B872-4481901EF7CF}"/>
              </a:ext>
            </a:extLst>
          </p:cNvPr>
          <p:cNvPicPr>
            <a:picLocks noChangeAspect="1"/>
          </p:cNvPicPr>
          <p:nvPr/>
        </p:nvPicPr>
        <p:blipFill>
          <a:blip r:embed="rId3"/>
          <a:stretch>
            <a:fillRect/>
          </a:stretch>
        </p:blipFill>
        <p:spPr>
          <a:xfrm>
            <a:off x="6470122" y="1529834"/>
            <a:ext cx="2647950" cy="1985963"/>
          </a:xfrm>
          <a:prstGeom prst="rect">
            <a:avLst/>
          </a:prstGeom>
        </p:spPr>
      </p:pic>
      <p:pic>
        <p:nvPicPr>
          <p:cNvPr id="10" name="Picture 9">
            <a:extLst>
              <a:ext uri="{FF2B5EF4-FFF2-40B4-BE49-F238E27FC236}">
                <a16:creationId xmlns:a16="http://schemas.microsoft.com/office/drawing/2014/main" id="{358C3C98-01F0-E048-A512-D11337AEEDBF}"/>
              </a:ext>
            </a:extLst>
          </p:cNvPr>
          <p:cNvPicPr>
            <a:picLocks noChangeAspect="1"/>
          </p:cNvPicPr>
          <p:nvPr/>
        </p:nvPicPr>
        <p:blipFill>
          <a:blip r:embed="rId4"/>
          <a:stretch>
            <a:fillRect/>
          </a:stretch>
        </p:blipFill>
        <p:spPr>
          <a:xfrm rot="5400000">
            <a:off x="6280812" y="4004840"/>
            <a:ext cx="2096558" cy="1572419"/>
          </a:xfrm>
          <a:prstGeom prst="rect">
            <a:avLst/>
          </a:prstGeom>
        </p:spPr>
      </p:pic>
    </p:spTree>
    <p:extLst>
      <p:ext uri="{BB962C8B-B14F-4D97-AF65-F5344CB8AC3E}">
        <p14:creationId xmlns:p14="http://schemas.microsoft.com/office/powerpoint/2010/main" val="2436031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CA656-5AC3-C34A-A0A2-E513DA9BD177}"/>
              </a:ext>
            </a:extLst>
          </p:cNvPr>
          <p:cNvSpPr>
            <a:spLocks noGrp="1"/>
          </p:cNvSpPr>
          <p:nvPr>
            <p:ph type="title"/>
          </p:nvPr>
        </p:nvSpPr>
        <p:spPr/>
        <p:txBody>
          <a:bodyPr/>
          <a:lstStyle/>
          <a:p>
            <a:r>
              <a:rPr lang="sv-SE" b="0"/>
              <a:t>"</a:t>
            </a:r>
            <a:r>
              <a:rPr lang="sv-SE" b="0" err="1"/>
              <a:t>big</a:t>
            </a:r>
            <a:r>
              <a:rPr lang="sv-SE" b="0"/>
              <a:t>" BSM parts for UHV-</a:t>
            </a:r>
            <a:r>
              <a:rPr lang="sv-SE" b="0" err="1"/>
              <a:t>cleaning</a:t>
            </a:r>
            <a:endParaRPr lang="sv-SE"/>
          </a:p>
        </p:txBody>
      </p:sp>
      <p:pic>
        <p:nvPicPr>
          <p:cNvPr id="6" name="Content Placeholder 5">
            <a:extLst>
              <a:ext uri="{FF2B5EF4-FFF2-40B4-BE49-F238E27FC236}">
                <a16:creationId xmlns:a16="http://schemas.microsoft.com/office/drawing/2014/main" id="{62B33DC1-A48B-434C-8C6E-00FD58C5391F}"/>
              </a:ext>
            </a:extLst>
          </p:cNvPr>
          <p:cNvPicPr>
            <a:picLocks noGrp="1" noChangeAspect="1"/>
          </p:cNvPicPr>
          <p:nvPr>
            <p:ph idx="1"/>
          </p:nvPr>
        </p:nvPicPr>
        <p:blipFill>
          <a:blip r:embed="rId2"/>
          <a:stretch>
            <a:fillRect/>
          </a:stretch>
        </p:blipFill>
        <p:spPr>
          <a:xfrm>
            <a:off x="1491956" y="1825625"/>
            <a:ext cx="6160088" cy="4351338"/>
          </a:xfrm>
        </p:spPr>
      </p:pic>
      <p:pic>
        <p:nvPicPr>
          <p:cNvPr id="8" name="Picture 7">
            <a:extLst>
              <a:ext uri="{FF2B5EF4-FFF2-40B4-BE49-F238E27FC236}">
                <a16:creationId xmlns:a16="http://schemas.microsoft.com/office/drawing/2014/main" id="{EB417F4B-62A4-9F4C-A5F5-093ECDB18D11}"/>
              </a:ext>
            </a:extLst>
          </p:cNvPr>
          <p:cNvPicPr>
            <a:picLocks noChangeAspect="1"/>
          </p:cNvPicPr>
          <p:nvPr/>
        </p:nvPicPr>
        <p:blipFill>
          <a:blip r:embed="rId3"/>
          <a:stretch>
            <a:fillRect/>
          </a:stretch>
        </p:blipFill>
        <p:spPr>
          <a:xfrm>
            <a:off x="532160" y="4910851"/>
            <a:ext cx="889446" cy="628283"/>
          </a:xfrm>
          <a:prstGeom prst="rect">
            <a:avLst/>
          </a:prstGeom>
        </p:spPr>
      </p:pic>
      <p:pic>
        <p:nvPicPr>
          <p:cNvPr id="10" name="Picture 9">
            <a:extLst>
              <a:ext uri="{FF2B5EF4-FFF2-40B4-BE49-F238E27FC236}">
                <a16:creationId xmlns:a16="http://schemas.microsoft.com/office/drawing/2014/main" id="{72F99127-5A3D-C449-8B1C-FB7940676D74}"/>
              </a:ext>
            </a:extLst>
          </p:cNvPr>
          <p:cNvPicPr>
            <a:picLocks noChangeAspect="1"/>
          </p:cNvPicPr>
          <p:nvPr/>
        </p:nvPicPr>
        <p:blipFill>
          <a:blip r:embed="rId4"/>
          <a:stretch>
            <a:fillRect/>
          </a:stretch>
        </p:blipFill>
        <p:spPr>
          <a:xfrm>
            <a:off x="3482592" y="4546214"/>
            <a:ext cx="1311905" cy="926699"/>
          </a:xfrm>
          <a:prstGeom prst="rect">
            <a:avLst/>
          </a:prstGeom>
        </p:spPr>
      </p:pic>
      <p:pic>
        <p:nvPicPr>
          <p:cNvPr id="12" name="Picture 11">
            <a:extLst>
              <a:ext uri="{FF2B5EF4-FFF2-40B4-BE49-F238E27FC236}">
                <a16:creationId xmlns:a16="http://schemas.microsoft.com/office/drawing/2014/main" id="{63D2C86F-3F99-414E-8C88-C4B32D762331}"/>
              </a:ext>
            </a:extLst>
          </p:cNvPr>
          <p:cNvPicPr>
            <a:picLocks noChangeAspect="1"/>
          </p:cNvPicPr>
          <p:nvPr/>
        </p:nvPicPr>
        <p:blipFill>
          <a:blip r:embed="rId5"/>
          <a:stretch>
            <a:fillRect/>
          </a:stretch>
        </p:blipFill>
        <p:spPr>
          <a:xfrm>
            <a:off x="2091603" y="4494196"/>
            <a:ext cx="914312" cy="645848"/>
          </a:xfrm>
          <a:prstGeom prst="rect">
            <a:avLst/>
          </a:prstGeom>
        </p:spPr>
      </p:pic>
      <p:pic>
        <p:nvPicPr>
          <p:cNvPr id="14" name="Picture 13">
            <a:extLst>
              <a:ext uri="{FF2B5EF4-FFF2-40B4-BE49-F238E27FC236}">
                <a16:creationId xmlns:a16="http://schemas.microsoft.com/office/drawing/2014/main" id="{0F73B149-98DC-E340-B670-40FC138F1986}"/>
              </a:ext>
            </a:extLst>
          </p:cNvPr>
          <p:cNvPicPr>
            <a:picLocks noChangeAspect="1"/>
          </p:cNvPicPr>
          <p:nvPr/>
        </p:nvPicPr>
        <p:blipFill>
          <a:blip r:embed="rId6"/>
          <a:stretch>
            <a:fillRect/>
          </a:stretch>
        </p:blipFill>
        <p:spPr>
          <a:xfrm>
            <a:off x="6460495" y="4133394"/>
            <a:ext cx="1597655" cy="1128545"/>
          </a:xfrm>
          <a:prstGeom prst="rect">
            <a:avLst/>
          </a:prstGeom>
        </p:spPr>
      </p:pic>
      <p:pic>
        <p:nvPicPr>
          <p:cNvPr id="16" name="Picture 15">
            <a:extLst>
              <a:ext uri="{FF2B5EF4-FFF2-40B4-BE49-F238E27FC236}">
                <a16:creationId xmlns:a16="http://schemas.microsoft.com/office/drawing/2014/main" id="{00CEBFDC-0771-8F4E-9C59-D7802E67E496}"/>
              </a:ext>
            </a:extLst>
          </p:cNvPr>
          <p:cNvPicPr>
            <a:picLocks noChangeAspect="1"/>
          </p:cNvPicPr>
          <p:nvPr/>
        </p:nvPicPr>
        <p:blipFill>
          <a:blip r:embed="rId7"/>
          <a:stretch>
            <a:fillRect/>
          </a:stretch>
        </p:blipFill>
        <p:spPr>
          <a:xfrm>
            <a:off x="5058005" y="4830838"/>
            <a:ext cx="875472" cy="618412"/>
          </a:xfrm>
          <a:prstGeom prst="rect">
            <a:avLst/>
          </a:prstGeom>
        </p:spPr>
      </p:pic>
      <p:pic>
        <p:nvPicPr>
          <p:cNvPr id="18" name="Picture 17">
            <a:extLst>
              <a:ext uri="{FF2B5EF4-FFF2-40B4-BE49-F238E27FC236}">
                <a16:creationId xmlns:a16="http://schemas.microsoft.com/office/drawing/2014/main" id="{F1FA2B1C-78B6-4743-B868-C9E8714367FD}"/>
              </a:ext>
            </a:extLst>
          </p:cNvPr>
          <p:cNvPicPr>
            <a:picLocks noChangeAspect="1"/>
          </p:cNvPicPr>
          <p:nvPr/>
        </p:nvPicPr>
        <p:blipFill>
          <a:blip r:embed="rId8"/>
          <a:stretch>
            <a:fillRect/>
          </a:stretch>
        </p:blipFill>
        <p:spPr>
          <a:xfrm>
            <a:off x="3060071" y="2078120"/>
            <a:ext cx="3246714" cy="2293400"/>
          </a:xfrm>
          <a:prstGeom prst="rect">
            <a:avLst/>
          </a:prstGeom>
        </p:spPr>
      </p:pic>
    </p:spTree>
    <p:extLst>
      <p:ext uri="{BB962C8B-B14F-4D97-AF65-F5344CB8AC3E}">
        <p14:creationId xmlns:p14="http://schemas.microsoft.com/office/powerpoint/2010/main" val="4174281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659B0A9-233F-4B4B-8758-1C28DE26F91C}"/>
              </a:ext>
            </a:extLst>
          </p:cNvPr>
          <p:cNvSpPr>
            <a:spLocks noGrp="1"/>
          </p:cNvSpPr>
          <p:nvPr>
            <p:ph type="title"/>
          </p:nvPr>
        </p:nvSpPr>
        <p:spPr>
          <a:xfrm>
            <a:off x="527802" y="123603"/>
            <a:ext cx="7886700" cy="1325563"/>
          </a:xfrm>
        </p:spPr>
        <p:txBody>
          <a:bodyPr>
            <a:normAutofit/>
          </a:bodyPr>
          <a:lstStyle/>
          <a:p>
            <a:r>
              <a:rPr lang="sv-SE" sz="3600"/>
              <a:t>BSM </a:t>
            </a:r>
            <a:r>
              <a:rPr lang="sv-SE" sz="3600" err="1"/>
              <a:t>cleaning</a:t>
            </a:r>
            <a:r>
              <a:rPr lang="sv-SE" sz="3600"/>
              <a:t> : small </a:t>
            </a:r>
            <a:r>
              <a:rPr lang="sv-SE" sz="3600" err="1"/>
              <a:t>lesson</a:t>
            </a:r>
            <a:endParaRPr lang="sv-SE" sz="3600"/>
          </a:p>
        </p:txBody>
      </p:sp>
      <p:sp>
        <p:nvSpPr>
          <p:cNvPr id="3" name="Content Placeholder 2">
            <a:extLst>
              <a:ext uri="{FF2B5EF4-FFF2-40B4-BE49-F238E27FC236}">
                <a16:creationId xmlns:a16="http://schemas.microsoft.com/office/drawing/2014/main" id="{B18723C2-0412-0147-BF75-483F3D0E7606}"/>
              </a:ext>
            </a:extLst>
          </p:cNvPr>
          <p:cNvSpPr>
            <a:spLocks noGrp="1"/>
          </p:cNvSpPr>
          <p:nvPr>
            <p:ph idx="1"/>
          </p:nvPr>
        </p:nvSpPr>
        <p:spPr/>
        <p:txBody>
          <a:bodyPr/>
          <a:lstStyle/>
          <a:p>
            <a:r>
              <a:rPr lang="sv-SE" sz="2000" err="1"/>
              <a:t>After</a:t>
            </a:r>
            <a:r>
              <a:rPr lang="sv-SE" sz="2000"/>
              <a:t> UHV </a:t>
            </a:r>
            <a:r>
              <a:rPr lang="sv-SE" sz="2000" err="1"/>
              <a:t>cleaning</a:t>
            </a:r>
            <a:r>
              <a:rPr lang="sv-SE" sz="2000"/>
              <a:t>, the </a:t>
            </a:r>
            <a:r>
              <a:rPr lang="sv-SE" sz="2000" err="1"/>
              <a:t>next</a:t>
            </a:r>
            <a:r>
              <a:rPr lang="sv-SE" sz="2000"/>
              <a:t> step </a:t>
            </a:r>
            <a:r>
              <a:rPr lang="sv-SE" sz="2000" err="1"/>
              <a:t>was</a:t>
            </a:r>
            <a:r>
              <a:rPr lang="sv-SE" sz="2000"/>
              <a:t> a </a:t>
            </a:r>
            <a:r>
              <a:rPr lang="sv-SE" sz="2000" err="1"/>
              <a:t>leak</a:t>
            </a:r>
            <a:r>
              <a:rPr lang="sv-SE" sz="2000"/>
              <a:t> check. </a:t>
            </a:r>
          </a:p>
          <a:p>
            <a:r>
              <a:rPr lang="sv-SE" sz="2000" err="1"/>
              <a:t>Assembling</a:t>
            </a:r>
            <a:r>
              <a:rPr lang="sv-SE" sz="2000"/>
              <a:t> the BSM-MEBT </a:t>
            </a:r>
            <a:r>
              <a:rPr lang="sv-SE" sz="2000" err="1"/>
              <a:t>with</a:t>
            </a:r>
            <a:r>
              <a:rPr lang="sv-SE" sz="2000"/>
              <a:t> UHV blank </a:t>
            </a:r>
            <a:r>
              <a:rPr lang="sv-SE" sz="2000" err="1"/>
              <a:t>flanges</a:t>
            </a:r>
            <a:r>
              <a:rPr lang="sv-SE" sz="2000"/>
              <a:t>  on </a:t>
            </a:r>
            <a:r>
              <a:rPr lang="sv-SE" sz="2000" err="1"/>
              <a:t>one</a:t>
            </a:r>
            <a:r>
              <a:rPr lang="sv-SE" sz="2000"/>
              <a:t> DN 63 CF </a:t>
            </a:r>
            <a:r>
              <a:rPr lang="sv-SE" sz="2000" err="1"/>
              <a:t>flange</a:t>
            </a:r>
            <a:r>
              <a:rPr lang="sv-SE" sz="2000"/>
              <a:t> – it  </a:t>
            </a:r>
            <a:r>
              <a:rPr lang="sv-SE" sz="2000" err="1"/>
              <a:t>doesn’t</a:t>
            </a:r>
            <a:r>
              <a:rPr lang="sv-SE" sz="2000"/>
              <a:t> fit</a:t>
            </a:r>
          </a:p>
          <a:p>
            <a:endParaRPr lang="sv-SE"/>
          </a:p>
        </p:txBody>
      </p:sp>
      <p:pic>
        <p:nvPicPr>
          <p:cNvPr id="7" name="Picture 6">
            <a:extLst>
              <a:ext uri="{FF2B5EF4-FFF2-40B4-BE49-F238E27FC236}">
                <a16:creationId xmlns:a16="http://schemas.microsoft.com/office/drawing/2014/main" id="{AB2B94A0-C96F-A44D-9A60-13FAD9A1D8AE}"/>
              </a:ext>
            </a:extLst>
          </p:cNvPr>
          <p:cNvPicPr>
            <a:picLocks noChangeAspect="1"/>
          </p:cNvPicPr>
          <p:nvPr/>
        </p:nvPicPr>
        <p:blipFill>
          <a:blip r:embed="rId2"/>
          <a:stretch>
            <a:fillRect/>
          </a:stretch>
        </p:blipFill>
        <p:spPr>
          <a:xfrm rot="5400000">
            <a:off x="270569" y="3636501"/>
            <a:ext cx="2121694" cy="1591271"/>
          </a:xfrm>
          <a:prstGeom prst="rect">
            <a:avLst/>
          </a:prstGeom>
        </p:spPr>
      </p:pic>
      <p:pic>
        <p:nvPicPr>
          <p:cNvPr id="9" name="Picture 8">
            <a:extLst>
              <a:ext uri="{FF2B5EF4-FFF2-40B4-BE49-F238E27FC236}">
                <a16:creationId xmlns:a16="http://schemas.microsoft.com/office/drawing/2014/main" id="{774456C8-C77D-6D4B-AC7B-C9188089C826}"/>
              </a:ext>
            </a:extLst>
          </p:cNvPr>
          <p:cNvPicPr>
            <a:picLocks noChangeAspect="1"/>
          </p:cNvPicPr>
          <p:nvPr/>
        </p:nvPicPr>
        <p:blipFill>
          <a:blip r:embed="rId3"/>
          <a:stretch>
            <a:fillRect/>
          </a:stretch>
        </p:blipFill>
        <p:spPr>
          <a:xfrm rot="5400000">
            <a:off x="2185094" y="3636502"/>
            <a:ext cx="2121695" cy="1591272"/>
          </a:xfrm>
          <a:prstGeom prst="rect">
            <a:avLst/>
          </a:prstGeom>
        </p:spPr>
      </p:pic>
      <p:cxnSp>
        <p:nvCxnSpPr>
          <p:cNvPr id="11" name="Straight Arrow Connector 10">
            <a:extLst>
              <a:ext uri="{FF2B5EF4-FFF2-40B4-BE49-F238E27FC236}">
                <a16:creationId xmlns:a16="http://schemas.microsoft.com/office/drawing/2014/main" id="{CA77C26D-5CC1-B442-B180-01944D699ECB}"/>
              </a:ext>
            </a:extLst>
          </p:cNvPr>
          <p:cNvCxnSpPr>
            <a:cxnSpLocks/>
          </p:cNvCxnSpPr>
          <p:nvPr/>
        </p:nvCxnSpPr>
        <p:spPr>
          <a:xfrm>
            <a:off x="4300538" y="4614302"/>
            <a:ext cx="8358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FDD6DEA-6783-B54B-839E-6CC83C19B73D}"/>
              </a:ext>
            </a:extLst>
          </p:cNvPr>
          <p:cNvSpPr/>
          <p:nvPr/>
        </p:nvSpPr>
        <p:spPr>
          <a:xfrm>
            <a:off x="4764558" y="5928753"/>
            <a:ext cx="4054380" cy="300082"/>
          </a:xfrm>
          <a:prstGeom prst="rect">
            <a:avLst/>
          </a:prstGeom>
        </p:spPr>
        <p:txBody>
          <a:bodyPr wrap="none">
            <a:spAutoFit/>
          </a:bodyPr>
          <a:lstStyle/>
          <a:p>
            <a:r>
              <a:rPr lang="sv-SE" sz="1350">
                <a:solidFill>
                  <a:srgbClr val="000000"/>
                </a:solidFill>
                <a:latin typeface="-webkit-standard"/>
              </a:rPr>
              <a:t>It is a standard DN75CF (4.625" OD) </a:t>
            </a:r>
            <a:r>
              <a:rPr lang="sv-SE" sz="1350" err="1">
                <a:solidFill>
                  <a:srgbClr val="000000"/>
                </a:solidFill>
                <a:latin typeface="-webkit-standard"/>
              </a:rPr>
              <a:t>flange</a:t>
            </a:r>
            <a:r>
              <a:rPr lang="sv-SE" sz="1350">
                <a:solidFill>
                  <a:srgbClr val="000000"/>
                </a:solidFill>
                <a:latin typeface="-webkit-standard"/>
              </a:rPr>
              <a:t> (and </a:t>
            </a:r>
            <a:r>
              <a:rPr lang="sv-SE" sz="1350" err="1">
                <a:solidFill>
                  <a:srgbClr val="000000"/>
                </a:solidFill>
                <a:latin typeface="-webkit-standard"/>
              </a:rPr>
              <a:t>gasket</a:t>
            </a:r>
            <a:r>
              <a:rPr lang="sv-SE" sz="1350">
                <a:solidFill>
                  <a:srgbClr val="000000"/>
                </a:solidFill>
                <a:latin typeface="-webkit-standard"/>
              </a:rPr>
              <a:t>)</a:t>
            </a:r>
            <a:endParaRPr lang="sv-SE" sz="1350"/>
          </a:p>
        </p:txBody>
      </p:sp>
      <p:pic>
        <p:nvPicPr>
          <p:cNvPr id="15" name="Picture 14">
            <a:extLst>
              <a:ext uri="{FF2B5EF4-FFF2-40B4-BE49-F238E27FC236}">
                <a16:creationId xmlns:a16="http://schemas.microsoft.com/office/drawing/2014/main" id="{5DF33104-C9FA-F140-94F5-5E19A5C599BB}"/>
              </a:ext>
            </a:extLst>
          </p:cNvPr>
          <p:cNvPicPr>
            <a:picLocks noChangeAspect="1"/>
          </p:cNvPicPr>
          <p:nvPr/>
        </p:nvPicPr>
        <p:blipFill>
          <a:blip r:embed="rId4"/>
          <a:stretch>
            <a:fillRect/>
          </a:stretch>
        </p:blipFill>
        <p:spPr>
          <a:xfrm>
            <a:off x="5614885" y="3074228"/>
            <a:ext cx="3098443" cy="2840237"/>
          </a:xfrm>
          <a:prstGeom prst="rect">
            <a:avLst/>
          </a:prstGeom>
        </p:spPr>
      </p:pic>
    </p:spTree>
    <p:extLst>
      <p:ext uri="{BB962C8B-B14F-4D97-AF65-F5344CB8AC3E}">
        <p14:creationId xmlns:p14="http://schemas.microsoft.com/office/powerpoint/2010/main" val="3549901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19CF9-BBFB-814D-92B3-BEF7A3EB5519}"/>
              </a:ext>
            </a:extLst>
          </p:cNvPr>
          <p:cNvSpPr>
            <a:spLocks noGrp="1"/>
          </p:cNvSpPr>
          <p:nvPr>
            <p:ph type="title"/>
          </p:nvPr>
        </p:nvSpPr>
        <p:spPr>
          <a:xfrm>
            <a:off x="509897" y="186997"/>
            <a:ext cx="7886700" cy="1325563"/>
          </a:xfrm>
        </p:spPr>
        <p:txBody>
          <a:bodyPr/>
          <a:lstStyle/>
          <a:p>
            <a:r>
              <a:rPr lang="sv-SE" err="1"/>
              <a:t>Leak</a:t>
            </a:r>
            <a:r>
              <a:rPr lang="sv-SE"/>
              <a:t> test</a:t>
            </a:r>
          </a:p>
        </p:txBody>
      </p:sp>
      <p:pic>
        <p:nvPicPr>
          <p:cNvPr id="6" name="Content Placeholder 5">
            <a:extLst>
              <a:ext uri="{FF2B5EF4-FFF2-40B4-BE49-F238E27FC236}">
                <a16:creationId xmlns:a16="http://schemas.microsoft.com/office/drawing/2014/main" id="{9D406EDF-07F0-B540-8B63-23920CED4CA9}"/>
              </a:ext>
            </a:extLst>
          </p:cNvPr>
          <p:cNvPicPr>
            <a:picLocks noGrp="1" noChangeAspect="1"/>
          </p:cNvPicPr>
          <p:nvPr>
            <p:ph idx="1"/>
          </p:nvPr>
        </p:nvPicPr>
        <p:blipFill>
          <a:blip r:embed="rId2"/>
          <a:stretch>
            <a:fillRect/>
          </a:stretch>
        </p:blipFill>
        <p:spPr>
          <a:xfrm>
            <a:off x="223313" y="1512560"/>
            <a:ext cx="3895106" cy="5505521"/>
          </a:xfrm>
        </p:spPr>
      </p:pic>
      <p:pic>
        <p:nvPicPr>
          <p:cNvPr id="8" name="Picture 7">
            <a:extLst>
              <a:ext uri="{FF2B5EF4-FFF2-40B4-BE49-F238E27FC236}">
                <a16:creationId xmlns:a16="http://schemas.microsoft.com/office/drawing/2014/main" id="{0DAB0C97-6350-6241-8F48-455936764E98}"/>
              </a:ext>
            </a:extLst>
          </p:cNvPr>
          <p:cNvPicPr>
            <a:picLocks noChangeAspect="1"/>
          </p:cNvPicPr>
          <p:nvPr/>
        </p:nvPicPr>
        <p:blipFill>
          <a:blip r:embed="rId3"/>
          <a:stretch>
            <a:fillRect/>
          </a:stretch>
        </p:blipFill>
        <p:spPr>
          <a:xfrm>
            <a:off x="4286992" y="1447648"/>
            <a:ext cx="3941032" cy="5570433"/>
          </a:xfrm>
          <a:prstGeom prst="rect">
            <a:avLst/>
          </a:prstGeom>
        </p:spPr>
      </p:pic>
    </p:spTree>
    <p:extLst>
      <p:ext uri="{BB962C8B-B14F-4D97-AF65-F5344CB8AC3E}">
        <p14:creationId xmlns:p14="http://schemas.microsoft.com/office/powerpoint/2010/main" val="32127704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1567</TotalTime>
  <Words>340</Words>
  <Application>Microsoft Macintosh PowerPoint</Application>
  <PresentationFormat>On-screen Show (4:3)</PresentationFormat>
  <Paragraphs>44</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-webkit-standard</vt:lpstr>
      <vt:lpstr>Arial</vt:lpstr>
      <vt:lpstr>Book Antiqua</vt:lpstr>
      <vt:lpstr>Calibri</vt:lpstr>
      <vt:lpstr>Calibri Light</vt:lpstr>
      <vt:lpstr>Wingdings</vt:lpstr>
      <vt:lpstr>Office Theme</vt:lpstr>
      <vt:lpstr>BSM</vt:lpstr>
      <vt:lpstr>BSMs @ ESS</vt:lpstr>
      <vt:lpstr>BSMs @ ESS</vt:lpstr>
      <vt:lpstr>List of additional equipment</vt:lpstr>
      <vt:lpstr>BSM cleaning (MEBT)</vt:lpstr>
      <vt:lpstr>BSM cleaning at ESS vacuum facility </vt:lpstr>
      <vt:lpstr>"big" BSM parts for UHV-cleaning</vt:lpstr>
      <vt:lpstr>BSM cleaning : small lesson</vt:lpstr>
      <vt:lpstr>Leak test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BSM cleaning </dc:title>
  <dc:creator>Microsoft Office User</dc:creator>
  <cp:lastModifiedBy>Microsoft Office User</cp:lastModifiedBy>
  <cp:revision>34</cp:revision>
  <cp:lastPrinted>2018-11-21T12:18:45Z</cp:lastPrinted>
  <dcterms:created xsi:type="dcterms:W3CDTF">2018-11-14T15:09:19Z</dcterms:created>
  <dcterms:modified xsi:type="dcterms:W3CDTF">2018-11-21T12:19:04Z</dcterms:modified>
</cp:coreProperties>
</file>