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405" r:id="rId3"/>
    <p:sldId id="406" r:id="rId4"/>
    <p:sldId id="402" r:id="rId5"/>
    <p:sldId id="403" r:id="rId6"/>
    <p:sldId id="404" r:id="rId7"/>
    <p:sldId id="407" r:id="rId8"/>
    <p:sldId id="408" r:id="rId9"/>
    <p:sldId id="410" r:id="rId10"/>
    <p:sldId id="409" r:id="rId11"/>
    <p:sldId id="411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8" autoAdjust="0"/>
    <p:restoredTop sz="94676" autoAdjust="0"/>
  </p:normalViewPr>
  <p:slideViewPr>
    <p:cSldViewPr>
      <p:cViewPr varScale="1">
        <p:scale>
          <a:sx n="83" d="100"/>
          <a:sy n="83" d="100"/>
        </p:scale>
        <p:origin x="148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2018-11-20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2018-11-20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2018-11-20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2018-11-20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2018-11-20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Way of working with </a:t>
            </a:r>
            <a:r>
              <a:rPr lang="en-US" b="1" dirty="0" smtClean="0"/>
              <a:t>ICS HWI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2200" dirty="0" smtClean="0"/>
              <a:t>Hardware and Integration</a:t>
            </a:r>
            <a:endParaRPr lang="sv-SE" sz="22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2018-11-19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for team communication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0809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requests concerning </a:t>
            </a:r>
            <a:r>
              <a:rPr lang="en-US" b="1" dirty="0" smtClean="0"/>
              <a:t>components or generic control systems </a:t>
            </a:r>
            <a:r>
              <a:rPr lang="en-US" dirty="0" smtClean="0"/>
              <a:t>(e.g. a IFC board or standard MTCA crate configuration):</a:t>
            </a:r>
          </a:p>
          <a:p>
            <a:r>
              <a:rPr lang="en-US" dirty="0" smtClean="0"/>
              <a:t>Raise a Jira ticket for WP04.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81905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requests concerning </a:t>
            </a:r>
            <a:r>
              <a:rPr lang="en-US" b="1" dirty="0" smtClean="0"/>
              <a:t>ESS facility control systems </a:t>
            </a:r>
            <a:r>
              <a:rPr lang="en-US" dirty="0" smtClean="0"/>
              <a:t>(e.g. integration of a BLM):</a:t>
            </a:r>
          </a:p>
          <a:p>
            <a:r>
              <a:rPr lang="en-US" dirty="0" smtClean="0"/>
              <a:t>Raise a Jira ticket for WP10.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91356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request is confirmed only after the responsible work package manager has </a:t>
            </a:r>
            <a:r>
              <a:rPr lang="en-US" b="1" dirty="0" smtClean="0"/>
              <a:t>acknowledged</a:t>
            </a:r>
            <a:r>
              <a:rPr lang="en-US" dirty="0" smtClean="0"/>
              <a:t> it in Jira. </a:t>
            </a:r>
          </a:p>
          <a:p>
            <a:endParaRPr lang="en-US" dirty="0"/>
          </a:p>
          <a:p>
            <a:r>
              <a:rPr lang="en-US" dirty="0" smtClean="0"/>
              <a:t>It is likely that there will be questions regarding requests. Once we have stabilized on a format we can promote this to a </a:t>
            </a:r>
            <a:r>
              <a:rPr lang="en-US" b="1" dirty="0" smtClean="0"/>
              <a:t>task template </a:t>
            </a:r>
            <a:r>
              <a:rPr lang="en-US" dirty="0" smtClean="0"/>
              <a:t>in Jira to ensure all relevant information is included and reduce the amount of questions that needs clarification.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 err="1" smtClean="0"/>
              <a:t>Thank</a:t>
            </a:r>
            <a:r>
              <a:rPr lang="sv-SE" b="1" dirty="0" smtClean="0"/>
              <a:t> </a:t>
            </a:r>
            <a:r>
              <a:rPr lang="sv-SE" b="1" dirty="0" err="1" smtClean="0"/>
              <a:t>you</a:t>
            </a:r>
            <a:r>
              <a:rPr lang="sv-SE" b="1" dirty="0" smtClean="0"/>
              <a:t> for </a:t>
            </a:r>
            <a:r>
              <a:rPr lang="sv-SE" b="1" dirty="0" err="1" smtClean="0"/>
              <a:t>your</a:t>
            </a:r>
            <a:r>
              <a:rPr lang="sv-SE" b="1" dirty="0" smtClean="0"/>
              <a:t> </a:t>
            </a:r>
            <a:r>
              <a:rPr lang="sv-SE" b="1" dirty="0" err="1" smtClean="0"/>
              <a:t>attanetion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2200" dirty="0" err="1" smtClean="0"/>
              <a:t>Questions</a:t>
            </a:r>
            <a:r>
              <a:rPr lang="sv-SE" sz="2200" dirty="0" smtClean="0"/>
              <a:t> </a:t>
            </a:r>
            <a:r>
              <a:rPr lang="sv-SE" sz="2200" dirty="0" err="1" smtClean="0"/>
              <a:t>are</a:t>
            </a:r>
            <a:r>
              <a:rPr lang="sv-SE" sz="2200" dirty="0" smtClean="0"/>
              <a:t> </a:t>
            </a:r>
            <a:r>
              <a:rPr lang="sv-SE" sz="2200" dirty="0" err="1" smtClean="0"/>
              <a:t>welcome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1103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0899" y="1536899"/>
            <a:ext cx="8229600" cy="18921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My impression coming in in April 2018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Little interaction on developer level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Communication characterized by coffee machine small talk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Unclear priorities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Unclear decisions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Unclear responsibilities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Meetings and discussions characterized by frustration on both sides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Lack of trust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899" y="3548261"/>
            <a:ext cx="87355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What has happened</a:t>
            </a:r>
          </a:p>
          <a:p>
            <a:r>
              <a:rPr lang="en-US" sz="1600" dirty="0"/>
              <a:t>A series of meetings on different levels to discuss way of </a:t>
            </a:r>
            <a:r>
              <a:rPr lang="en-US" sz="1600" dirty="0" smtClean="0"/>
              <a:t>working</a:t>
            </a:r>
            <a:endParaRPr lang="en-US" sz="1600" dirty="0"/>
          </a:p>
          <a:p>
            <a:r>
              <a:rPr lang="en-US" sz="1600" dirty="0"/>
              <a:t>Introduction of dedicated work package manager for IFC platforms</a:t>
            </a:r>
          </a:p>
          <a:p>
            <a:r>
              <a:rPr lang="en-US" sz="1600" dirty="0"/>
              <a:t>Addition of development resources from ICS (2 new developers and one returning from parental leave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0899" y="4604053"/>
            <a:ext cx="59638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Where </a:t>
            </a:r>
            <a:r>
              <a:rPr lang="en-US" sz="1600" b="1" dirty="0"/>
              <a:t>we are today</a:t>
            </a:r>
          </a:p>
          <a:p>
            <a:r>
              <a:rPr lang="en-US" sz="1600" dirty="0"/>
              <a:t>Much improved interactions on developer level</a:t>
            </a:r>
          </a:p>
          <a:p>
            <a:r>
              <a:rPr lang="en-US" sz="1600" dirty="0"/>
              <a:t>Communication has moved from coffee machine to Jira</a:t>
            </a:r>
          </a:p>
          <a:p>
            <a:r>
              <a:rPr lang="en-US" sz="1600" dirty="0"/>
              <a:t>We have a commonly established priority for the IFC platform</a:t>
            </a:r>
          </a:p>
          <a:p>
            <a:r>
              <a:rPr lang="en-US" sz="1600" dirty="0"/>
              <a:t>We still have room for improvement regarding clarity of decision</a:t>
            </a:r>
          </a:p>
          <a:p>
            <a:r>
              <a:rPr lang="en-US" sz="1600" dirty="0"/>
              <a:t>We still have room for improvement regarding clarity of responsibility</a:t>
            </a:r>
          </a:p>
          <a:p>
            <a:r>
              <a:rPr lang="en-US" sz="1600" dirty="0"/>
              <a:t>At least we have a platform for starting to re-build mutual </a:t>
            </a:r>
            <a:r>
              <a:rPr lang="en-US" sz="1600" dirty="0" smtClean="0"/>
              <a:t>trust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13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536899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purpose of the talk is </a:t>
            </a:r>
            <a:r>
              <a:rPr lang="en-US" sz="2000" dirty="0" smtClean="0">
                <a:solidFill>
                  <a:schemeClr val="tx1"/>
                </a:solidFill>
              </a:rPr>
              <a:t>to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Give a systematic view of the different type of control system activities within ICS HWI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Show the system engineering life cycles for the different types of activities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Map these activities towards the concrete beam instrumentation systems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Map these activities towards the ICS HWI work packages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Give concrete instruction for how to make engineering work requests toward the different work packages in Jira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AutoNum type="alphaLcParenR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1A99E4F3-305C-A440-AA48-3DC88E723428}"/>
              </a:ext>
            </a:extLst>
          </p:cNvPr>
          <p:cNvSpPr/>
          <p:nvPr/>
        </p:nvSpPr>
        <p:spPr>
          <a:xfrm>
            <a:off x="2231239" y="0"/>
            <a:ext cx="6912761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3EE21-DEB1-2341-A759-F39BBB2CD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0" y="261784"/>
            <a:ext cx="1851482" cy="1143000"/>
          </a:xfrm>
        </p:spPr>
        <p:txBody>
          <a:bodyPr>
            <a:normAutofit/>
          </a:bodyPr>
          <a:lstStyle/>
          <a:p>
            <a:r>
              <a:rPr lang="en-GB" dirty="0"/>
              <a:t>ICS</a:t>
            </a:r>
            <a:br>
              <a:rPr lang="en-GB" dirty="0"/>
            </a:br>
            <a:r>
              <a:rPr lang="en-GB" dirty="0"/>
              <a:t>Life cycles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EE3414-2F92-6D4B-B23F-1777CDF32AB8}"/>
              </a:ext>
            </a:extLst>
          </p:cNvPr>
          <p:cNvSpPr/>
          <p:nvPr/>
        </p:nvSpPr>
        <p:spPr>
          <a:xfrm>
            <a:off x="2907472" y="264929"/>
            <a:ext cx="3106756" cy="990555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Control System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of interest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88DB83-E69F-E344-A9CE-5BAF03B36828}"/>
              </a:ext>
            </a:extLst>
          </p:cNvPr>
          <p:cNvSpPr/>
          <p:nvPr/>
        </p:nvSpPr>
        <p:spPr>
          <a:xfrm>
            <a:off x="6075147" y="1927862"/>
            <a:ext cx="2329018" cy="1088833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ESS facility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control system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131CB-0F82-A54A-B0F1-98FFDC350E10}"/>
              </a:ext>
            </a:extLst>
          </p:cNvPr>
          <p:cNvSpPr/>
          <p:nvPr/>
        </p:nvSpPr>
        <p:spPr>
          <a:xfrm>
            <a:off x="903349" y="1928854"/>
            <a:ext cx="2192741" cy="1088833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standard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component or software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D773FA0-F565-F042-B8F0-0B032BC570E6}"/>
              </a:ext>
            </a:extLst>
          </p:cNvPr>
          <p:cNvSpPr/>
          <p:nvPr/>
        </p:nvSpPr>
        <p:spPr>
          <a:xfrm>
            <a:off x="3224843" y="1927863"/>
            <a:ext cx="2472014" cy="1088833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generic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control system technology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6AF425-95DF-B94E-84BA-FCD45A668EDF}"/>
              </a:ext>
            </a:extLst>
          </p:cNvPr>
          <p:cNvCxnSpPr>
            <a:cxnSpLocks/>
            <a:stCxn id="5" idx="5"/>
            <a:endCxn id="6" idx="0"/>
          </p:cNvCxnSpPr>
          <p:nvPr/>
        </p:nvCxnSpPr>
        <p:spPr>
          <a:xfrm>
            <a:off x="5559254" y="1110421"/>
            <a:ext cx="1680402" cy="817441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5B79BB-69AC-FD4A-809C-76434611CF0D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4460850" y="1255484"/>
            <a:ext cx="0" cy="672379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D556C0-1568-9943-A618-2C8D65684861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7239656" y="3016695"/>
            <a:ext cx="1" cy="31695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AD7D76-3022-6F49-BAC3-AB992B6381C8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 flipH="1">
            <a:off x="1999720" y="1110421"/>
            <a:ext cx="1362726" cy="818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5BE09D-1587-B846-B9B7-282642BA54C3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4460850" y="3016696"/>
            <a:ext cx="1" cy="316952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139636-7CB4-834D-A122-EE59202643F6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1999720" y="3017687"/>
            <a:ext cx="17601" cy="31695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ircular Arrow 14">
            <a:extLst>
              <a:ext uri="{FF2B5EF4-FFF2-40B4-BE49-F238E27FC236}">
                <a16:creationId xmlns:a16="http://schemas.microsoft.com/office/drawing/2014/main" id="{E9E5A9A4-7CF6-0446-8977-46FD7CCED632}"/>
              </a:ext>
            </a:extLst>
          </p:cNvPr>
          <p:cNvSpPr/>
          <p:nvPr/>
        </p:nvSpPr>
        <p:spPr>
          <a:xfrm rot="10800000" flipH="1">
            <a:off x="2154381" y="5676667"/>
            <a:ext cx="1390503" cy="1182914"/>
          </a:xfrm>
          <a:prstGeom prst="circularArrow">
            <a:avLst>
              <a:gd name="adj1" fmla="val 11936"/>
              <a:gd name="adj2" fmla="val 1142319"/>
              <a:gd name="adj3" fmla="val 19348332"/>
              <a:gd name="adj4" fmla="val 11715274"/>
              <a:gd name="adj5" fmla="val 1718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ircular Arrow 15">
            <a:extLst>
              <a:ext uri="{FF2B5EF4-FFF2-40B4-BE49-F238E27FC236}">
                <a16:creationId xmlns:a16="http://schemas.microsoft.com/office/drawing/2014/main" id="{B04D0585-9B39-4540-91D8-4459036CE233}"/>
              </a:ext>
            </a:extLst>
          </p:cNvPr>
          <p:cNvSpPr/>
          <p:nvPr/>
        </p:nvSpPr>
        <p:spPr>
          <a:xfrm rot="10800000" flipH="1">
            <a:off x="5446328" y="5665148"/>
            <a:ext cx="1345557" cy="1182914"/>
          </a:xfrm>
          <a:prstGeom prst="circularArrow">
            <a:avLst>
              <a:gd name="adj1" fmla="val 11936"/>
              <a:gd name="adj2" fmla="val 1142319"/>
              <a:gd name="adj3" fmla="val 19348332"/>
              <a:gd name="adj4" fmla="val 11715274"/>
              <a:gd name="adj5" fmla="val 1718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5F8C03-DAB6-C447-AEE3-C238064EEF78}"/>
              </a:ext>
            </a:extLst>
          </p:cNvPr>
          <p:cNvSpPr/>
          <p:nvPr/>
        </p:nvSpPr>
        <p:spPr>
          <a:xfrm>
            <a:off x="2802592" y="6341371"/>
            <a:ext cx="3316515" cy="50669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23E9B6-B01E-F543-B3D2-00616AD14703}"/>
              </a:ext>
            </a:extLst>
          </p:cNvPr>
          <p:cNvCxnSpPr>
            <a:cxnSpLocks/>
          </p:cNvCxnSpPr>
          <p:nvPr/>
        </p:nvCxnSpPr>
        <p:spPr>
          <a:xfrm>
            <a:off x="2762783" y="6578195"/>
            <a:ext cx="3420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49241B-9D76-DA49-887A-7FEEF8EA32BD}"/>
              </a:ext>
            </a:extLst>
          </p:cNvPr>
          <p:cNvCxnSpPr>
            <a:cxnSpLocks/>
          </p:cNvCxnSpPr>
          <p:nvPr/>
        </p:nvCxnSpPr>
        <p:spPr>
          <a:xfrm>
            <a:off x="2762783" y="6712452"/>
            <a:ext cx="3420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5E493BE-FF09-CB42-9072-3E0B39297B62}"/>
              </a:ext>
            </a:extLst>
          </p:cNvPr>
          <p:cNvSpPr txBox="1"/>
          <p:nvPr/>
        </p:nvSpPr>
        <p:spPr>
          <a:xfrm>
            <a:off x="3747402" y="6341371"/>
            <a:ext cx="1877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" pitchFamily="2" charset="0"/>
              </a:rPr>
              <a:t>used several times in</a:t>
            </a: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E0D90070-9747-B44E-8BCD-B58E5F3BB0F5}"/>
              </a:ext>
            </a:extLst>
          </p:cNvPr>
          <p:cNvSpPr/>
          <p:nvPr/>
        </p:nvSpPr>
        <p:spPr>
          <a:xfrm>
            <a:off x="6079636" y="3348162"/>
            <a:ext cx="2763587" cy="1988898"/>
          </a:xfrm>
          <a:prstGeom prst="chevron">
            <a:avLst>
              <a:gd name="adj" fmla="val 1448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section 3.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System life cycle for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ESS facility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control system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ESS process control system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ESS device integration system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07514EBF-C740-DE46-81BF-8C73B5E3ED27}"/>
              </a:ext>
            </a:extLst>
          </p:cNvPr>
          <p:cNvSpPr/>
          <p:nvPr/>
        </p:nvSpPr>
        <p:spPr>
          <a:xfrm>
            <a:off x="3096090" y="3356301"/>
            <a:ext cx="2979057" cy="1992086"/>
          </a:xfrm>
          <a:prstGeom prst="chevron">
            <a:avLst>
              <a:gd name="adj" fmla="val 1448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section 4.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System life cycle for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generic control systems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and technology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developments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generic chopper control system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generic cryomodule control system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generic RF control system</a:t>
            </a: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78140EC7-2B8C-654F-8CE7-B21AFA8C8994}"/>
              </a:ext>
            </a:extLst>
          </p:cNvPr>
          <p:cNvSpPr/>
          <p:nvPr/>
        </p:nvSpPr>
        <p:spPr>
          <a:xfrm>
            <a:off x="903349" y="3345967"/>
            <a:ext cx="2227943" cy="1992086"/>
          </a:xfrm>
          <a:prstGeom prst="chevron">
            <a:avLst>
              <a:gd name="adj" fmla="val 1448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section 5.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Standard control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components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and software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1400" i="1" dirty="0">
                <a:solidFill>
                  <a:schemeClr val="tx1"/>
                </a:solidFill>
              </a:rPr>
              <a:t>drivers, PCB boards,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</a:rPr>
              <a:t>hardware modules, APIs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AA8B4CF6-732C-5C46-810E-8A9BE408DF85}"/>
              </a:ext>
            </a:extLst>
          </p:cNvPr>
          <p:cNvSpPr/>
          <p:nvPr/>
        </p:nvSpPr>
        <p:spPr>
          <a:xfrm>
            <a:off x="2025290" y="5422038"/>
            <a:ext cx="205949" cy="355825"/>
          </a:xfrm>
          <a:prstGeom prst="cub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lang="en-GB" sz="1400" dirty="0">
              <a:solidFill>
                <a:schemeClr val="tx1"/>
              </a:solidFill>
              <a:latin typeface="Times" pitchFamily="2" charset="0"/>
            </a:endParaRPr>
          </a:p>
          <a:p>
            <a:endParaRPr lang="en-GB" sz="1400" dirty="0">
              <a:solidFill>
                <a:schemeClr val="tx1"/>
              </a:solidFill>
              <a:latin typeface="Times" pitchFamily="2" charset="0"/>
            </a:endParaRPr>
          </a:p>
          <a:p>
            <a:pPr algn="ctr"/>
            <a:endParaRPr lang="en-GB" sz="1400" dirty="0">
              <a:latin typeface="Times" pitchFamily="2" charset="0"/>
            </a:endParaRPr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608BFC6C-5273-6741-AB0C-C3DC41702ECE}"/>
              </a:ext>
            </a:extLst>
          </p:cNvPr>
          <p:cNvSpPr/>
          <p:nvPr/>
        </p:nvSpPr>
        <p:spPr>
          <a:xfrm>
            <a:off x="3747402" y="5436043"/>
            <a:ext cx="1760052" cy="732885"/>
          </a:xfrm>
          <a:prstGeom prst="cub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chemeClr val="tx1"/>
                </a:solidFill>
                <a:latin typeface="Times" pitchFamily="2" charset="0"/>
              </a:rPr>
              <a:t>ESS standardised</a:t>
            </a:r>
          </a:p>
          <a:p>
            <a:r>
              <a:rPr lang="en-GB" sz="1200" dirty="0">
                <a:solidFill>
                  <a:schemeClr val="tx1"/>
                </a:solidFill>
                <a:latin typeface="Times" pitchFamily="2" charset="0"/>
              </a:rPr>
              <a:t>generic control systems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E8E6D967-C870-EF4D-BBF9-C806E92A3828}"/>
              </a:ext>
            </a:extLst>
          </p:cNvPr>
          <p:cNvSpPr/>
          <p:nvPr/>
        </p:nvSpPr>
        <p:spPr>
          <a:xfrm>
            <a:off x="6312295" y="5436043"/>
            <a:ext cx="2000116" cy="732885"/>
          </a:xfrm>
          <a:prstGeom prst="cub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GB" sz="1200" dirty="0">
                <a:solidFill>
                  <a:schemeClr val="tx1"/>
                </a:solidFill>
                <a:latin typeface="Times" pitchFamily="2" charset="0"/>
              </a:rPr>
              <a:t>ESS facility</a:t>
            </a:r>
          </a:p>
          <a:p>
            <a:r>
              <a:rPr lang="en-GB" sz="1200" dirty="0">
                <a:solidFill>
                  <a:schemeClr val="tx1"/>
                </a:solidFill>
                <a:latin typeface="Times" pitchFamily="2" charset="0"/>
              </a:rPr>
              <a:t>control systems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32F8FC-22AE-FD45-B7B3-CEC2AB06B8DC}"/>
              </a:ext>
            </a:extLst>
          </p:cNvPr>
          <p:cNvSpPr txBox="1"/>
          <p:nvPr/>
        </p:nvSpPr>
        <p:spPr>
          <a:xfrm>
            <a:off x="866782" y="5941907"/>
            <a:ext cx="172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" pitchFamily="2" charset="0"/>
              </a:rPr>
              <a:t>ESS standardised</a:t>
            </a:r>
          </a:p>
          <a:p>
            <a:r>
              <a:rPr lang="en-GB" sz="1400" dirty="0">
                <a:latin typeface="Times" pitchFamily="2" charset="0"/>
              </a:rPr>
              <a:t>control components</a:t>
            </a: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83051748-D575-E742-B2CA-348812C1A5BF}"/>
              </a:ext>
            </a:extLst>
          </p:cNvPr>
          <p:cNvSpPr/>
          <p:nvPr/>
        </p:nvSpPr>
        <p:spPr>
          <a:xfrm>
            <a:off x="1524434" y="5698866"/>
            <a:ext cx="411897" cy="243041"/>
          </a:xfrm>
          <a:prstGeom prst="cube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endParaRPr lang="en-GB" sz="1400" dirty="0">
              <a:solidFill>
                <a:schemeClr val="tx1"/>
              </a:solidFill>
              <a:latin typeface="Times" pitchFamily="2" charset="0"/>
            </a:endParaRPr>
          </a:p>
          <a:p>
            <a:endParaRPr lang="en-GB" sz="1400" dirty="0">
              <a:solidFill>
                <a:schemeClr val="tx1"/>
              </a:solidFill>
              <a:latin typeface="Times" pitchFamily="2" charset="0"/>
            </a:endParaRPr>
          </a:p>
          <a:p>
            <a:pPr algn="ctr"/>
            <a:endParaRPr lang="en-GB" sz="1400" dirty="0">
              <a:latin typeface="Times" pitchFamily="2" charset="0"/>
            </a:endParaRPr>
          </a:p>
        </p:txBody>
      </p:sp>
      <p:sp>
        <p:nvSpPr>
          <p:cNvPr id="29" name="Can 28">
            <a:extLst>
              <a:ext uri="{FF2B5EF4-FFF2-40B4-BE49-F238E27FC236}">
                <a16:creationId xmlns:a16="http://schemas.microsoft.com/office/drawing/2014/main" id="{22EF36B0-6C5C-C047-9D6D-8332F325A58C}"/>
              </a:ext>
            </a:extLst>
          </p:cNvPr>
          <p:cNvSpPr/>
          <p:nvPr/>
        </p:nvSpPr>
        <p:spPr>
          <a:xfrm>
            <a:off x="2349183" y="5610834"/>
            <a:ext cx="288353" cy="222336"/>
          </a:xfrm>
          <a:prstGeom prst="can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Arrow 29">
            <a:extLst>
              <a:ext uri="{FF2B5EF4-FFF2-40B4-BE49-F238E27FC236}">
                <a16:creationId xmlns:a16="http://schemas.microsoft.com/office/drawing/2014/main" id="{72191A97-E078-C548-8779-0E32862B6F1B}"/>
              </a:ext>
            </a:extLst>
          </p:cNvPr>
          <p:cNvSpPr/>
          <p:nvPr/>
        </p:nvSpPr>
        <p:spPr>
          <a:xfrm flipH="1">
            <a:off x="5625398" y="5599950"/>
            <a:ext cx="558085" cy="349535"/>
          </a:xfrm>
          <a:prstGeom prst="lef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Arrow 30">
            <a:extLst>
              <a:ext uri="{FF2B5EF4-FFF2-40B4-BE49-F238E27FC236}">
                <a16:creationId xmlns:a16="http://schemas.microsoft.com/office/drawing/2014/main" id="{69DE8789-4A4F-7A47-AF8D-49A12B6D426D}"/>
              </a:ext>
            </a:extLst>
          </p:cNvPr>
          <p:cNvSpPr/>
          <p:nvPr/>
        </p:nvSpPr>
        <p:spPr>
          <a:xfrm flipH="1">
            <a:off x="2846594" y="5603129"/>
            <a:ext cx="754671" cy="349535"/>
          </a:xfrm>
          <a:prstGeom prst="lef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8B33-3D2E-9042-AF68-167BAEDE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Generic control system life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84ED-F5E0-0740-8D09-FBD727BA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F1BFAEF5-8D05-D645-A5CA-8626E70ED6BB}"/>
              </a:ext>
            </a:extLst>
          </p:cNvPr>
          <p:cNvSpPr/>
          <p:nvPr/>
        </p:nvSpPr>
        <p:spPr>
          <a:xfrm>
            <a:off x="1044168" y="2060850"/>
            <a:ext cx="1554851" cy="778279"/>
          </a:xfrm>
          <a:prstGeom prst="chevron">
            <a:avLst>
              <a:gd name="adj" fmla="val 196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 Requirements</a:t>
            </a: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2B97287C-898A-404C-8E50-C41F1294B75D}"/>
              </a:ext>
            </a:extLst>
          </p:cNvPr>
          <p:cNvSpPr/>
          <p:nvPr/>
        </p:nvSpPr>
        <p:spPr>
          <a:xfrm>
            <a:off x="2599019" y="2060847"/>
            <a:ext cx="1786281" cy="778279"/>
          </a:xfrm>
          <a:prstGeom prst="chevron">
            <a:avLst>
              <a:gd name="adj" fmla="val 196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A21738F7-0BD7-9341-B219-6C6545D02197}"/>
              </a:ext>
            </a:extLst>
          </p:cNvPr>
          <p:cNvSpPr/>
          <p:nvPr/>
        </p:nvSpPr>
        <p:spPr>
          <a:xfrm>
            <a:off x="4385300" y="2060848"/>
            <a:ext cx="1554851" cy="778279"/>
          </a:xfrm>
          <a:prstGeom prst="chevron">
            <a:avLst>
              <a:gd name="adj" fmla="val 196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Development</a:t>
            </a: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9F9AC6A1-EEB5-3445-AABF-D5D02644FB7B}"/>
              </a:ext>
            </a:extLst>
          </p:cNvPr>
          <p:cNvSpPr/>
          <p:nvPr/>
        </p:nvSpPr>
        <p:spPr>
          <a:xfrm>
            <a:off x="5940152" y="2060848"/>
            <a:ext cx="1454840" cy="778279"/>
          </a:xfrm>
          <a:prstGeom prst="chevron">
            <a:avLst>
              <a:gd name="adj" fmla="val 196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 Integration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and Test</a:t>
            </a: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CCFA398F-07C6-6644-9BCC-7D143F204BD6}"/>
              </a:ext>
            </a:extLst>
          </p:cNvPr>
          <p:cNvSpPr/>
          <p:nvPr/>
        </p:nvSpPr>
        <p:spPr>
          <a:xfrm>
            <a:off x="5480544" y="4574052"/>
            <a:ext cx="380143" cy="205483"/>
          </a:xfrm>
          <a:prstGeom prst="chevron">
            <a:avLst>
              <a:gd name="adj" fmla="val 196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rtlCol="0" anchor="ctr"/>
          <a:lstStyle/>
          <a:p>
            <a:pPr algn="ctr"/>
            <a:r>
              <a:rPr lang="en-GB" sz="1400" i="1" dirty="0">
                <a:solidFill>
                  <a:schemeClr val="tx1"/>
                </a:solidFill>
                <a:latin typeface="Times" pitchFamily="2" charset="0"/>
              </a:rPr>
              <a:t>                                                    system life cycle phase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2F51BD42-B1A6-9D48-AFC7-2BA7322771D0}"/>
              </a:ext>
            </a:extLst>
          </p:cNvPr>
          <p:cNvSpPr/>
          <p:nvPr/>
        </p:nvSpPr>
        <p:spPr>
          <a:xfrm>
            <a:off x="5558928" y="4856129"/>
            <a:ext cx="223373" cy="223372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GB" sz="1400" i="1" dirty="0">
                <a:latin typeface="Times" pitchFamily="2" charset="0"/>
              </a:rPr>
              <a:t>                                      system review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A4BEEDBB-45F0-B64A-8F7D-36B6072E5989}"/>
              </a:ext>
            </a:extLst>
          </p:cNvPr>
          <p:cNvSpPr/>
          <p:nvPr/>
        </p:nvSpPr>
        <p:spPr>
          <a:xfrm>
            <a:off x="2298067" y="3042240"/>
            <a:ext cx="227971" cy="22797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SRR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System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Requirements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Review</a:t>
            </a:r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775B9FB9-F405-0D4A-AEBD-DED31E1F89A6}"/>
              </a:ext>
            </a:extLst>
          </p:cNvPr>
          <p:cNvSpPr/>
          <p:nvPr/>
        </p:nvSpPr>
        <p:spPr>
          <a:xfrm>
            <a:off x="4097884" y="3057842"/>
            <a:ext cx="227971" cy="22797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CDR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Critical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Design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Review</a:t>
            </a: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4F034D31-42A4-8C4E-9619-471BF4322BF5}"/>
              </a:ext>
            </a:extLst>
          </p:cNvPr>
          <p:cNvSpPr/>
          <p:nvPr/>
        </p:nvSpPr>
        <p:spPr>
          <a:xfrm>
            <a:off x="7118066" y="3036958"/>
            <a:ext cx="227971" cy="22797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SAR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System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Acceptance</a:t>
            </a:r>
          </a:p>
          <a:p>
            <a:pPr algn="ctr"/>
            <a:r>
              <a:rPr lang="en-GB" sz="1400" i="1" dirty="0">
                <a:latin typeface="Times" pitchFamily="2" charset="0"/>
                <a:cs typeface="Calibri" panose="020F0502020204030204" pitchFamily="34" charset="0"/>
              </a:rPr>
              <a:t>Review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2F1AB604-78BA-5743-85B1-FC6FED0506B8}"/>
              </a:ext>
            </a:extLst>
          </p:cNvPr>
          <p:cNvSpPr/>
          <p:nvPr/>
        </p:nvSpPr>
        <p:spPr>
          <a:xfrm>
            <a:off x="457200" y="4581129"/>
            <a:ext cx="4546848" cy="1944216"/>
          </a:xfrm>
          <a:prstGeom prst="wedgeRectCallout">
            <a:avLst>
              <a:gd name="adj1" fmla="val 16319"/>
              <a:gd name="adj2" fmla="val -4935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Times" pitchFamily="2" charset="0"/>
              </a:rPr>
              <a:t>Use this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Standard MTCA crate </a:t>
            </a:r>
            <a:r>
              <a:rPr lang="en-GB" dirty="0" smtClean="0">
                <a:solidFill>
                  <a:schemeClr val="tx1"/>
                </a:solidFill>
                <a:latin typeface="Times" pitchFamily="2" charset="0"/>
              </a:rPr>
              <a:t>configurations </a:t>
            </a:r>
            <a:r>
              <a:rPr lang="en-GB" dirty="0" smtClean="0">
                <a:solidFill>
                  <a:schemeClr val="tx1"/>
                </a:solidFill>
                <a:latin typeface="Times" pitchFamily="2" charset="0"/>
              </a:rPr>
              <a:t>(e.g. </a:t>
            </a:r>
            <a:r>
              <a:rPr lang="en-GB" dirty="0" smtClean="0">
                <a:solidFill>
                  <a:schemeClr val="tx1"/>
                </a:solidFill>
                <a:latin typeface="Times" pitchFamily="2" charset="0"/>
              </a:rPr>
              <a:t>generic BLM crate)</a:t>
            </a:r>
            <a:endParaRPr lang="en-GB" dirty="0" smtClean="0">
              <a:solidFill>
                <a:schemeClr val="tx1"/>
              </a:solidFill>
              <a:latin typeface="Times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Standard EPICS modules and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Other reusable standard systems</a:t>
            </a:r>
            <a:endParaRPr lang="en-GB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8B33-3D2E-9042-AF68-167BAEDE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 facility </a:t>
            </a:r>
            <a:r>
              <a:rPr lang="en-GB" dirty="0"/>
              <a:t>control system life cycle</a:t>
            </a:r>
          </a:p>
        </p:txBody>
      </p:sp>
      <p:pic>
        <p:nvPicPr>
          <p:cNvPr id="15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1556792"/>
            <a:ext cx="6120680" cy="4752528"/>
          </a:xfrm>
          <a:prstGeom prst="rect">
            <a:avLst/>
          </a:prstGeom>
        </p:spPr>
      </p:pic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2F1AB604-78BA-5743-85B1-FC6FED0506B8}"/>
              </a:ext>
            </a:extLst>
          </p:cNvPr>
          <p:cNvSpPr/>
          <p:nvPr/>
        </p:nvSpPr>
        <p:spPr>
          <a:xfrm>
            <a:off x="6804248" y="1628800"/>
            <a:ext cx="1944216" cy="4248472"/>
          </a:xfrm>
          <a:prstGeom prst="wedgeRectCallout">
            <a:avLst>
              <a:gd name="adj1" fmla="val 16319"/>
              <a:gd name="adj2" fmla="val -4935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Times" pitchFamily="2" charset="0"/>
              </a:rPr>
              <a:t>Use this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Beam loss monitoring syste</a:t>
            </a:r>
            <a:r>
              <a:rPr lang="en-GB" dirty="0">
                <a:latin typeface="Times" pitchFamily="2" charset="0"/>
              </a:rPr>
              <a:t>m</a:t>
            </a:r>
            <a:endParaRPr lang="en-GB" dirty="0" smtClean="0">
              <a:latin typeface="Times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Beam position monitoring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" pitchFamily="2" charset="0"/>
              </a:rPr>
              <a:t>Other ESS wides systems built on the standard systems </a:t>
            </a:r>
            <a:endParaRPr lang="en-GB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packages and line management in ICS HWI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335643" y="2828201"/>
            <a:ext cx="25202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WP04: Hardware Core</a:t>
            </a:r>
          </a:p>
          <a:p>
            <a:pPr algn="ctr"/>
            <a:r>
              <a:rPr lang="en-US" dirty="0" smtClean="0"/>
              <a:t>Simone Farina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87463" y="2828201"/>
            <a:ext cx="252028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WP10: Accelerator integration</a:t>
            </a:r>
          </a:p>
          <a:p>
            <a:pPr algn="ctr"/>
            <a:r>
              <a:rPr lang="en-US" dirty="0" smtClean="0"/>
              <a:t>Philippe Rabis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8013" y="3133000"/>
            <a:ext cx="25202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WP11: Target integration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25613" y="2980600"/>
            <a:ext cx="25202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WP11: Target integration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73213" y="2828200"/>
            <a:ext cx="25202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WP11: Target integration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4717275"/>
            <a:ext cx="8568952" cy="11158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643" y="2060848"/>
            <a:ext cx="836265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Hardware and Integration Group</a:t>
            </a:r>
          </a:p>
          <a:p>
            <a:pPr algn="ctr"/>
            <a:r>
              <a:rPr lang="en-US" dirty="0" smtClean="0"/>
              <a:t>Karl Vestin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5400000">
            <a:off x="2703220" y="1859684"/>
            <a:ext cx="587496" cy="5022271"/>
          </a:xfrm>
          <a:prstGeom prst="leftBrace">
            <a:avLst>
              <a:gd name="adj1" fmla="val 8333"/>
              <a:gd name="adj2" fmla="val 804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07743" y="3872553"/>
            <a:ext cx="1628553" cy="816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5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ownership for beam instruments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BF7A28-DC0E-B649-82CC-3905ED06B094}"/>
              </a:ext>
            </a:extLst>
          </p:cNvPr>
          <p:cNvSpPr/>
          <p:nvPr/>
        </p:nvSpPr>
        <p:spPr>
          <a:xfrm>
            <a:off x="3347864" y="1556792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Proton Beam</a:t>
            </a:r>
          </a:p>
          <a:p>
            <a:pPr algn="ctr"/>
            <a:r>
              <a:rPr lang="en-GB" dirty="0"/>
              <a:t>Instrumentation</a:t>
            </a:r>
          </a:p>
          <a:p>
            <a:pPr algn="ctr"/>
            <a:r>
              <a:rPr lang="en-GB" dirty="0"/>
              <a:t>Systems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377A35-7784-A24C-8874-5D76B67D953A}"/>
              </a:ext>
            </a:extLst>
          </p:cNvPr>
          <p:cNvSpPr/>
          <p:nvPr/>
        </p:nvSpPr>
        <p:spPr>
          <a:xfrm>
            <a:off x="323528" y="2906106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BCMs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9CFFE6-A0E5-B14B-B903-521B666EE27A}"/>
              </a:ext>
            </a:extLst>
          </p:cNvPr>
          <p:cNvSpPr/>
          <p:nvPr/>
        </p:nvSpPr>
        <p:spPr>
          <a:xfrm>
            <a:off x="2017649" y="2906106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BLMs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2C70EF-5D26-EA4F-9B17-E7F6A6C8B680}"/>
              </a:ext>
            </a:extLst>
          </p:cNvPr>
          <p:cNvSpPr/>
          <p:nvPr/>
        </p:nvSpPr>
        <p:spPr>
          <a:xfrm>
            <a:off x="3711770" y="2904829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56C575-A99D-E743-9006-6951391DB519}"/>
              </a:ext>
            </a:extLst>
          </p:cNvPr>
          <p:cNvSpPr/>
          <p:nvPr/>
        </p:nvSpPr>
        <p:spPr>
          <a:xfrm>
            <a:off x="7380312" y="2904829"/>
            <a:ext cx="1601479" cy="742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&lt;other local BI group/system&gt;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8858EF-EFB8-4045-835D-E6F7E8D2C9B0}"/>
              </a:ext>
            </a:extLst>
          </p:cNvPr>
          <p:cNvSpPr/>
          <p:nvPr/>
        </p:nvSpPr>
        <p:spPr>
          <a:xfrm>
            <a:off x="5363703" y="2904829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FCs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030C6BAE-0545-9349-96AA-65E8E4E55E60}"/>
              </a:ext>
            </a:extLst>
          </p:cNvPr>
          <p:cNvCxnSpPr>
            <a:cxnSpLocks/>
            <a:stCxn id="13" idx="0"/>
            <a:endCxn id="12" idx="2"/>
          </p:cNvCxnSpPr>
          <p:nvPr/>
        </p:nvCxnSpPr>
        <p:spPr>
          <a:xfrm rot="5400000" flipH="1" flipV="1">
            <a:off x="2489619" y="1003745"/>
            <a:ext cx="413210" cy="3391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607A2F58-18C7-B04B-93EA-52AF15B80206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rot="5400000" flipH="1" flipV="1">
            <a:off x="3336679" y="1850806"/>
            <a:ext cx="413210" cy="169739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E35D343-5E0A-8443-8B7F-DF0BC286EC38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>
          <a:xfrm rot="5400000" flipH="1" flipV="1">
            <a:off x="4184379" y="2697228"/>
            <a:ext cx="411933" cy="32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7492E25-98BC-9248-B6D9-EC9C6FEB8DE0}"/>
              </a:ext>
            </a:extLst>
          </p:cNvPr>
          <p:cNvCxnSpPr>
            <a:cxnSpLocks/>
            <a:stCxn id="16" idx="0"/>
            <a:endCxn id="12" idx="2"/>
          </p:cNvCxnSpPr>
          <p:nvPr/>
        </p:nvCxnSpPr>
        <p:spPr>
          <a:xfrm rot="16200000" flipV="1">
            <a:off x="6080550" y="804327"/>
            <a:ext cx="411933" cy="37890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lg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8DD184D5-E22B-1E47-9DB0-2DBF1B6A1FD8}"/>
              </a:ext>
            </a:extLst>
          </p:cNvPr>
          <p:cNvCxnSpPr>
            <a:cxnSpLocks/>
            <a:stCxn id="17" idx="0"/>
            <a:endCxn id="12" idx="2"/>
          </p:cNvCxnSpPr>
          <p:nvPr/>
        </p:nvCxnSpPr>
        <p:spPr>
          <a:xfrm rot="16200000" flipV="1">
            <a:off x="5010346" y="1874531"/>
            <a:ext cx="411933" cy="16486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353959A-400C-C84D-A957-C59125B83058}"/>
              </a:ext>
            </a:extLst>
          </p:cNvPr>
          <p:cNvSpPr/>
          <p:nvPr/>
        </p:nvSpPr>
        <p:spPr>
          <a:xfrm>
            <a:off x="1516506" y="4147331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BPM-01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8BAD7-BB37-514B-B450-5DC66E2320E3}"/>
              </a:ext>
            </a:extLst>
          </p:cNvPr>
          <p:cNvSpPr/>
          <p:nvPr/>
        </p:nvSpPr>
        <p:spPr>
          <a:xfrm>
            <a:off x="4908197" y="4147331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BPM-14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70F7E3-2163-3B42-969B-840634FF1CC6}"/>
              </a:ext>
            </a:extLst>
          </p:cNvPr>
          <p:cNvSpPr/>
          <p:nvPr/>
        </p:nvSpPr>
        <p:spPr>
          <a:xfrm>
            <a:off x="6493981" y="4147331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FBPM-01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3E695B34-DE70-984D-AE34-B6253E14FCB1}"/>
              </a:ext>
            </a:extLst>
          </p:cNvPr>
          <p:cNvCxnSpPr>
            <a:cxnSpLocks/>
            <a:stCxn id="23" idx="0"/>
            <a:endCxn id="15" idx="2"/>
          </p:cNvCxnSpPr>
          <p:nvPr/>
        </p:nvCxnSpPr>
        <p:spPr>
          <a:xfrm rot="5400000" flipH="1" flipV="1">
            <a:off x="3052898" y="2811519"/>
            <a:ext cx="476360" cy="21952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8D8784B-EE1E-1A4F-8BE9-FB7817075EC8}"/>
              </a:ext>
            </a:extLst>
          </p:cNvPr>
          <p:cNvSpPr/>
          <p:nvPr/>
        </p:nvSpPr>
        <p:spPr>
          <a:xfrm>
            <a:off x="3203848" y="4166169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BPM-...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8EEEBB5D-F082-DD48-8037-4B17198C5800}"/>
              </a:ext>
            </a:extLst>
          </p:cNvPr>
          <p:cNvCxnSpPr>
            <a:cxnSpLocks/>
            <a:stCxn id="27" idx="0"/>
            <a:endCxn id="15" idx="2"/>
          </p:cNvCxnSpPr>
          <p:nvPr/>
        </p:nvCxnSpPr>
        <p:spPr>
          <a:xfrm rot="5400000" flipH="1" flipV="1">
            <a:off x="3887150" y="3664609"/>
            <a:ext cx="495198" cy="5079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CDE9CBF-9FCB-1E45-8056-8EF434CCB3BC}"/>
              </a:ext>
            </a:extLst>
          </p:cNvPr>
          <p:cNvCxnSpPr>
            <a:cxnSpLocks/>
            <a:stCxn id="24" idx="0"/>
            <a:endCxn id="15" idx="2"/>
          </p:cNvCxnSpPr>
          <p:nvPr/>
        </p:nvCxnSpPr>
        <p:spPr>
          <a:xfrm rot="16200000" flipV="1">
            <a:off x="4748744" y="3310937"/>
            <a:ext cx="476360" cy="11964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AF402F7-D75D-E74C-BB04-6E6EB37AE6E8}"/>
              </a:ext>
            </a:extLst>
          </p:cNvPr>
          <p:cNvCxnSpPr>
            <a:cxnSpLocks/>
            <a:stCxn id="25" idx="0"/>
            <a:endCxn id="15" idx="2"/>
          </p:cNvCxnSpPr>
          <p:nvPr/>
        </p:nvCxnSpPr>
        <p:spPr>
          <a:xfrm rot="16200000" flipV="1">
            <a:off x="5541636" y="2518045"/>
            <a:ext cx="476360" cy="278221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2351A87-1F34-254D-AA4E-C77E598C67C6}"/>
              </a:ext>
            </a:extLst>
          </p:cNvPr>
          <p:cNvSpPr/>
          <p:nvPr/>
        </p:nvSpPr>
        <p:spPr>
          <a:xfrm>
            <a:off x="162627" y="5590208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BPM-01</a:t>
            </a:r>
          </a:p>
          <a:p>
            <a:pPr algn="ctr"/>
            <a:r>
              <a:rPr lang="en-GB" dirty="0"/>
              <a:t>.B01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AE480F-D314-4F49-ACA3-66FFE67C2680}"/>
              </a:ext>
            </a:extLst>
          </p:cNvPr>
          <p:cNvSpPr/>
          <p:nvPr/>
        </p:nvSpPr>
        <p:spPr>
          <a:xfrm>
            <a:off x="6165279" y="5590208"/>
            <a:ext cx="1353879" cy="76614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rgbClr val="FFFF00"/>
              </a:gs>
              <a:gs pos="100000">
                <a:srgbClr val="FFFF00"/>
              </a:gs>
              <a:gs pos="71000">
                <a:srgbClr val="FFFF00"/>
              </a:gs>
              <a:gs pos="38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BPM-01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control system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B9D631-9E7F-5543-BD83-B1F395FC6AAA}"/>
              </a:ext>
            </a:extLst>
          </p:cNvPr>
          <p:cNvSpPr/>
          <p:nvPr/>
        </p:nvSpPr>
        <p:spPr>
          <a:xfrm>
            <a:off x="1849969" y="5609046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BPM-01</a:t>
            </a:r>
          </a:p>
          <a:p>
            <a:pPr algn="ctr"/>
            <a:r>
              <a:rPr lang="en-GB" dirty="0"/>
              <a:t>.B ...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B9C970-7CA4-3048-8A52-54E6E26407D2}"/>
              </a:ext>
            </a:extLst>
          </p:cNvPr>
          <p:cNvSpPr/>
          <p:nvPr/>
        </p:nvSpPr>
        <p:spPr>
          <a:xfrm>
            <a:off x="3633045" y="5590208"/>
            <a:ext cx="1353879" cy="76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BPM-01</a:t>
            </a:r>
          </a:p>
          <a:p>
            <a:pPr algn="ctr"/>
            <a:r>
              <a:rPr lang="en-GB" dirty="0"/>
              <a:t>.B17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508B68E2-1A9D-B649-997B-5DD797B53C78}"/>
              </a:ext>
            </a:extLst>
          </p:cNvPr>
          <p:cNvCxnSpPr>
            <a:cxnSpLocks/>
            <a:stCxn id="31" idx="0"/>
            <a:endCxn id="23" idx="2"/>
          </p:cNvCxnSpPr>
          <p:nvPr/>
        </p:nvCxnSpPr>
        <p:spPr>
          <a:xfrm rot="5400000" flipH="1" flipV="1">
            <a:off x="1178139" y="4574902"/>
            <a:ext cx="676735" cy="13538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9E6B9FBF-F566-044D-BB95-1C1121180266}"/>
              </a:ext>
            </a:extLst>
          </p:cNvPr>
          <p:cNvCxnSpPr>
            <a:cxnSpLocks/>
            <a:stCxn id="33" idx="0"/>
            <a:endCxn id="23" idx="2"/>
          </p:cNvCxnSpPr>
          <p:nvPr/>
        </p:nvCxnSpPr>
        <p:spPr>
          <a:xfrm rot="16200000" flipV="1">
            <a:off x="2012392" y="5094528"/>
            <a:ext cx="695573" cy="3334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ADCF33A1-67F0-B34A-BF0B-3FDAD1531FAD}"/>
              </a:ext>
            </a:extLst>
          </p:cNvPr>
          <p:cNvCxnSpPr>
            <a:cxnSpLocks/>
            <a:stCxn id="34" idx="0"/>
            <a:endCxn id="23" idx="2"/>
          </p:cNvCxnSpPr>
          <p:nvPr/>
        </p:nvCxnSpPr>
        <p:spPr>
          <a:xfrm rot="16200000" flipV="1">
            <a:off x="2913349" y="4193571"/>
            <a:ext cx="676735" cy="21165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8D37522-7F32-B440-916D-D80ABBAAE234}"/>
              </a:ext>
            </a:extLst>
          </p:cNvPr>
          <p:cNvCxnSpPr>
            <a:cxnSpLocks/>
            <a:stCxn id="32" idx="0"/>
            <a:endCxn id="23" idx="2"/>
          </p:cNvCxnSpPr>
          <p:nvPr/>
        </p:nvCxnSpPr>
        <p:spPr>
          <a:xfrm rot="16200000" flipV="1">
            <a:off x="4179466" y="2927454"/>
            <a:ext cx="676735" cy="46487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1115616" y="4912194"/>
            <a:ext cx="3235799" cy="685762"/>
          </a:xfrm>
          <a:prstGeom prst="wedgeRectCallout">
            <a:avLst>
              <a:gd name="adj1" fmla="val 103641"/>
              <a:gd name="adj2" fmla="val 133725"/>
            </a:avLst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ICS provides standard control system components (WP04)</a:t>
            </a:r>
            <a:endParaRPr lang="en-US" dirty="0"/>
          </a:p>
        </p:txBody>
      </p:sp>
      <p:sp>
        <p:nvSpPr>
          <p:cNvPr id="40" name="Rectangular Callout 39"/>
          <p:cNvSpPr/>
          <p:nvPr/>
        </p:nvSpPr>
        <p:spPr>
          <a:xfrm>
            <a:off x="1098376" y="4051694"/>
            <a:ext cx="3235799" cy="685762"/>
          </a:xfrm>
          <a:prstGeom prst="wedgeRectCallout">
            <a:avLst>
              <a:gd name="adj1" fmla="val 102674"/>
              <a:gd name="adj2" fmla="val 162037"/>
            </a:avLst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ICS delivers standard generic control systems (WP04)</a:t>
            </a:r>
            <a:endParaRPr lang="en-US" dirty="0"/>
          </a:p>
        </p:txBody>
      </p:sp>
      <p:sp>
        <p:nvSpPr>
          <p:cNvPr id="41" name="Rectangular Callout 40"/>
          <p:cNvSpPr/>
          <p:nvPr/>
        </p:nvSpPr>
        <p:spPr>
          <a:xfrm>
            <a:off x="1098375" y="3001744"/>
            <a:ext cx="3235799" cy="822288"/>
          </a:xfrm>
          <a:prstGeom prst="wedgeRectCallout">
            <a:avLst>
              <a:gd name="adj1" fmla="val 115080"/>
              <a:gd name="adj2" fmla="val 2396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 (possibly with ICS) support develops instrument application (WP10)</a:t>
            </a:r>
            <a:endParaRPr lang="en-US" dirty="0"/>
          </a:p>
        </p:txBody>
      </p:sp>
      <p:sp>
        <p:nvSpPr>
          <p:cNvPr id="42" name="Rectangular Callout 41"/>
          <p:cNvSpPr/>
          <p:nvPr/>
        </p:nvSpPr>
        <p:spPr>
          <a:xfrm>
            <a:off x="1065074" y="2094373"/>
            <a:ext cx="3235799" cy="823112"/>
          </a:xfrm>
          <a:prstGeom prst="wedgeRectCallout">
            <a:avLst>
              <a:gd name="adj1" fmla="val 134804"/>
              <a:gd name="adj2" fmla="val 343035"/>
            </a:avLst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ICS delivers integration to the facility control system (WP10)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for team communication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536899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From the ICS HWI Jira </a:t>
            </a:r>
            <a:r>
              <a:rPr lang="en-US" sz="1800" dirty="0">
                <a:solidFill>
                  <a:schemeClr val="tx1"/>
                </a:solidFill>
              </a:rPr>
              <a:t>User Manual (</a:t>
            </a:r>
            <a:r>
              <a:rPr lang="en-US" sz="1800" dirty="0" smtClean="0">
                <a:solidFill>
                  <a:schemeClr val="tx1"/>
                </a:solidFill>
              </a:rPr>
              <a:t>ESS-0289012):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Stakeholder </a:t>
            </a:r>
            <a:r>
              <a:rPr lang="en-US" sz="1800" b="1" dirty="0">
                <a:solidFill>
                  <a:schemeClr val="tx1"/>
                </a:solidFill>
              </a:rPr>
              <a:t>responsibility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Create </a:t>
            </a:r>
            <a:r>
              <a:rPr lang="en-US" sz="1800" dirty="0">
                <a:solidFill>
                  <a:schemeClr val="tx1"/>
                </a:solidFill>
              </a:rPr>
              <a:t>an issue of the type “Task”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Provide </a:t>
            </a:r>
            <a:r>
              <a:rPr lang="en-US" sz="1800" dirty="0">
                <a:solidFill>
                  <a:schemeClr val="tx1"/>
                </a:solidFill>
              </a:rPr>
              <a:t>accurate and complete specifications for the service requested.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Assign </a:t>
            </a:r>
            <a:r>
              <a:rPr lang="en-US" sz="1800" dirty="0">
                <a:solidFill>
                  <a:schemeClr val="tx1"/>
                </a:solidFill>
              </a:rPr>
              <a:t>the issue to responsible work package manager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Respond </a:t>
            </a:r>
            <a:r>
              <a:rPr lang="en-US" sz="1800" dirty="0">
                <a:solidFill>
                  <a:schemeClr val="tx1"/>
                </a:solidFill>
              </a:rPr>
              <a:t>accurately and in a timely fashion to requests for further information posted as comments in the Jira ticket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ICS </a:t>
            </a:r>
            <a:r>
              <a:rPr lang="en-US" sz="1800" b="1" dirty="0">
                <a:solidFill>
                  <a:schemeClr val="tx1"/>
                </a:solidFill>
              </a:rPr>
              <a:t>HWI responsibility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Responsible </a:t>
            </a:r>
            <a:r>
              <a:rPr lang="en-US" sz="1800" dirty="0">
                <a:solidFill>
                  <a:schemeClr val="tx1"/>
                </a:solidFill>
              </a:rPr>
              <a:t>work package manager to provide initial response within 3 working days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Follow </a:t>
            </a:r>
            <a:r>
              <a:rPr lang="en-US" sz="1800" dirty="0">
                <a:solidFill>
                  <a:schemeClr val="tx1"/>
                </a:solidFill>
              </a:rPr>
              <a:t>up and track request to completion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Update </a:t>
            </a:r>
            <a:r>
              <a:rPr lang="en-US" sz="1800" dirty="0">
                <a:solidFill>
                  <a:schemeClr val="tx1"/>
                </a:solidFill>
              </a:rPr>
              <a:t>the ticket accurately and in a timely fashion with each step of the process (e.g. update the ticket when goods are ordered, received </a:t>
            </a:r>
            <a:r>
              <a:rPr lang="en-US" sz="1800" dirty="0" err="1">
                <a:solidFill>
                  <a:schemeClr val="tx1"/>
                </a:solidFill>
              </a:rPr>
              <a:t>etc</a:t>
            </a:r>
            <a:r>
              <a:rPr lang="en-US" sz="1800" dirty="0">
                <a:solidFill>
                  <a:schemeClr val="tx1"/>
                </a:solidFill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5996</TotalTime>
  <Words>755</Words>
  <Application>Microsoft Office PowerPoint</Application>
  <PresentationFormat>On-screen Show (4:3)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</vt:lpstr>
      <vt:lpstr>Office Theme</vt:lpstr>
      <vt:lpstr>Way of working with ICS HWI Hardware and Integration</vt:lpstr>
      <vt:lpstr>Background</vt:lpstr>
      <vt:lpstr>Purpose</vt:lpstr>
      <vt:lpstr>ICS Life cycles</vt:lpstr>
      <vt:lpstr>Generic control system life cycle</vt:lpstr>
      <vt:lpstr>ESS facility control system life cycle</vt:lpstr>
      <vt:lpstr>Work packages and line management in ICS HWI</vt:lpstr>
      <vt:lpstr>System ownership for beam instruments</vt:lpstr>
      <vt:lpstr>Jira for team communication</vt:lpstr>
      <vt:lpstr>Jira for team communication</vt:lpstr>
      <vt:lpstr>Thank you for your attanetion Questions are welcome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Karl Vestin</cp:lastModifiedBy>
  <cp:revision>249</cp:revision>
  <dcterms:created xsi:type="dcterms:W3CDTF">2013-10-29T16:05:10Z</dcterms:created>
  <dcterms:modified xsi:type="dcterms:W3CDTF">2018-11-20T09:54:01Z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2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Jun 3, 2016</vt:lpwstr>
  </property>
  <property fmtid="{D5CDD505-2E9C-101B-9397-08002B2CF9AE}" pid="6" name="MXActual_state_Release">
    <vt:lpwstr>N/A</vt:lpwstr>
  </property>
  <property fmtid="{D5CDD505-2E9C-101B-9397-08002B2CF9AE}" pid="7" name="MXApprover">
    <vt:lpwstr/>
  </property>
  <property fmtid="{D5CDD505-2E9C-101B-9397-08002B2CF9AE}" pid="8" name="MXAuthor">
    <vt:lpwstr>Sjöberg, Staffan</vt:lpwstr>
  </property>
  <property fmtid="{D5CDD505-2E9C-101B-9397-08002B2CF9AE}" pid="9" name="MXCheckin Reason">
    <vt:lpwstr/>
  </property>
  <property fmtid="{D5CDD505-2E9C-101B-9397-08002B2CF9AE}" pid="10" name="MXclau">
    <vt:lpwstr>False</vt:lpwstr>
  </property>
  <property fmtid="{D5CDD505-2E9C-101B-9397-08002B2CF9AE}" pid="11" name="MXConfidentiality">
    <vt:lpwstr>Internal</vt:lpwstr>
  </property>
  <property fmtid="{D5CDD505-2E9C-101B-9397-08002B2CF9AE}" pid="12" name="MXCurrent">
    <vt:lpwstr>Preliminary</vt:lpwstr>
  </property>
  <property fmtid="{D5CDD505-2E9C-101B-9397-08002B2CF9AE}" pid="13" name="MXCurrent.Localized">
    <vt:lpwstr>Preliminary</vt:lpwstr>
  </property>
  <property fmtid="{D5CDD505-2E9C-101B-9397-08002B2CF9AE}" pid="14" name="MXDescription">
    <vt:lpwstr/>
  </property>
  <property fmtid="{D5CDD505-2E9C-101B-9397-08002B2CF9AE}" pid="15" name="MXDesignated User">
    <vt:lpwstr>Unassigned</vt:lpwstr>
  </property>
  <property fmtid="{D5CDD505-2E9C-101B-9397-08002B2CF9AE}" pid="16" name="MXdmg_GeneratedFrom">
    <vt:lpwstr/>
  </property>
  <property fmtid="{D5CDD505-2E9C-101B-9397-08002B2CF9AE}" pid="17" name="MXdmg_Language">
    <vt:lpwstr>en</vt:lpwstr>
  </property>
  <property fmtid="{D5CDD505-2E9C-101B-9397-08002B2CF9AE}" pid="18" name="MXdmg_LastSourceFileCheckin">
    <vt:lpwstr>Jun 3, 2016</vt:lpwstr>
  </property>
  <property fmtid="{D5CDD505-2E9C-101B-9397-08002B2CF9AE}" pid="19" name="MXEmail">
    <vt:lpwstr>peter.radahl@esss.se</vt:lpwstr>
  </property>
  <property fmtid="{D5CDD505-2E9C-101B-9397-08002B2CF9AE}" pid="20" name="MXFirstName">
    <vt:lpwstr>Peter</vt:lpwstr>
  </property>
  <property fmtid="{D5CDD505-2E9C-101B-9397-08002B2CF9AE}" pid="21" name="MXIs Version Object">
    <vt:lpwstr>False</vt:lpwstr>
  </property>
  <property fmtid="{D5CDD505-2E9C-101B-9397-08002B2CF9AE}" pid="22" name="MXLanguage">
    <vt:lpwstr>English</vt:lpwstr>
  </property>
  <property fmtid="{D5CDD505-2E9C-101B-9397-08002B2CF9AE}" pid="23" name="MXLastName">
    <vt:lpwstr>Rådahl</vt:lpwstr>
  </property>
  <property fmtid="{D5CDD505-2E9C-101B-9397-08002B2CF9AE}" pid="24" name="MXLatestVersion">
    <vt:lpwstr>2</vt:lpwstr>
  </property>
  <property fmtid="{D5CDD505-2E9C-101B-9397-08002B2CF9AE}" pid="25" name="MXLegacy Id">
    <vt:lpwstr/>
  </property>
  <property fmtid="{D5CDD505-2E9C-101B-9397-08002B2CF9AE}" pid="26" name="MXLink">
    <vt:lpwstr/>
  </property>
  <property fmtid="{D5CDD505-2E9C-101B-9397-08002B2CF9AE}" pid="27" name="MXMiddleName">
    <vt:lpwstr/>
  </property>
  <property fmtid="{D5CDD505-2E9C-101B-9397-08002B2CF9AE}" pid="28" name="MXMove Files To Version">
    <vt:lpwstr>False</vt:lpwstr>
  </property>
  <property fmtid="{D5CDD505-2E9C-101B-9397-08002B2CF9AE}" pid="29" name="MXName">
    <vt:lpwstr>ESS-0060539</vt:lpwstr>
  </property>
  <property fmtid="{D5CDD505-2E9C-101B-9397-08002B2CF9AE}" pid="30" name="MXOriginator">
    <vt:lpwstr>staffansjoberg</vt:lpwstr>
  </property>
  <property fmtid="{D5CDD505-2E9C-101B-9397-08002B2CF9AE}" pid="31" name="MXPolicy">
    <vt:lpwstr>Open Document</vt:lpwstr>
  </property>
  <property fmtid="{D5CDD505-2E9C-101B-9397-08002B2CF9AE}" pid="32" name="MXPolicy.Localized">
    <vt:lpwstr>Open Document</vt:lpwstr>
  </property>
  <property fmtid="{D5CDD505-2E9C-101B-9397-08002B2CF9AE}" pid="33" name="MXPrinted Date">
    <vt:lpwstr>Jun 3, 2016</vt:lpwstr>
  </property>
  <property fmtid="{D5CDD505-2E9C-101B-9397-08002B2CF9AE}" pid="34" name="MXPrinted Version">
    <vt:lpwstr>(2)</vt:lpwstr>
  </property>
  <property fmtid="{D5CDD505-2E9C-101B-9397-08002B2CF9AE}" pid="35" name="MXReference">
    <vt:lpwstr/>
  </property>
  <property fmtid="{D5CDD505-2E9C-101B-9397-08002B2CF9AE}" pid="36" name="MXRev">
    <vt:lpwstr>1</vt:lpwstr>
  </property>
  <property fmtid="{D5CDD505-2E9C-101B-9397-08002B2CF9AE}" pid="37" name="MXRevision">
    <vt:lpwstr>1</vt:lpwstr>
  </property>
  <property fmtid="{D5CDD505-2E9C-101B-9397-08002B2CF9AE}" pid="38" name="MXSignatures_state_Obsolete">
    <vt:lpwstr/>
  </property>
  <property fmtid="{D5CDD505-2E9C-101B-9397-08002B2CF9AE}" pid="39" name="MXSignatures_state_Preliminary">
    <vt:lpwstr/>
  </property>
  <property fmtid="{D5CDD505-2E9C-101B-9397-08002B2CF9AE}" pid="40" name="MXSignatures_state_Release">
    <vt:lpwstr/>
  </property>
  <property fmtid="{D5CDD505-2E9C-101B-9397-08002B2CF9AE}" pid="41" name="MXSubmitter">
    <vt:lpwstr>Sjöberg, Staffan</vt:lpwstr>
  </property>
  <property fmtid="{D5CDD505-2E9C-101B-9397-08002B2CF9AE}" pid="42" name="MXSuspend Versioning">
    <vt:lpwstr>False</vt:lpwstr>
  </property>
  <property fmtid="{D5CDD505-2E9C-101B-9397-08002B2CF9AE}" pid="43" name="MXTitle">
    <vt:lpwstr>In-Kind Access and Collaboration</vt:lpwstr>
  </property>
  <property fmtid="{D5CDD505-2E9C-101B-9397-08002B2CF9AE}" pid="44" name="MXTVADummy1">
    <vt:lpwstr/>
  </property>
  <property fmtid="{D5CDD505-2E9C-101B-9397-08002B2CF9AE}" pid="45" name="MXTVADummy2">
    <vt:lpwstr/>
  </property>
  <property fmtid="{D5CDD505-2E9C-101B-9397-08002B2CF9AE}" pid="46" name="MXTVADummy3">
    <vt:lpwstr/>
  </property>
  <property fmtid="{D5CDD505-2E9C-101B-9397-08002B2CF9AE}" pid="47" name="MXType">
    <vt:lpwstr>dmg_Decision</vt:lpwstr>
  </property>
  <property fmtid="{D5CDD505-2E9C-101B-9397-08002B2CF9AE}" pid="48" name="MXType of Decision">
    <vt:lpwstr/>
  </property>
  <property fmtid="{D5CDD505-2E9C-101B-9397-08002B2CF9AE}" pid="49" name="MXType.Localized">
    <vt:lpwstr>Decision</vt:lpwstr>
  </property>
  <property fmtid="{D5CDD505-2E9C-101B-9397-08002B2CF9AE}" pid="50" name="MXUser">
    <vt:lpwstr>peterradahl</vt:lpwstr>
  </property>
  <property fmtid="{D5CDD505-2E9C-101B-9397-08002B2CF9AE}" pid="51" name="MXVersion">
    <vt:lpwstr>2</vt:lpwstr>
  </property>
</Properties>
</file>